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9" r:id="rId2"/>
    <p:sldId id="511" r:id="rId3"/>
    <p:sldId id="470" r:id="rId4"/>
    <p:sldId id="471" r:id="rId5"/>
    <p:sldId id="503" r:id="rId6"/>
    <p:sldId id="502" r:id="rId7"/>
    <p:sldId id="504" r:id="rId8"/>
    <p:sldId id="505" r:id="rId9"/>
    <p:sldId id="474" r:id="rId10"/>
    <p:sldId id="506" r:id="rId11"/>
    <p:sldId id="508" r:id="rId12"/>
    <p:sldId id="509" r:id="rId13"/>
    <p:sldId id="475" r:id="rId14"/>
    <p:sldId id="510" r:id="rId15"/>
    <p:sldId id="476" r:id="rId16"/>
    <p:sldId id="477" r:id="rId17"/>
    <p:sldId id="478" r:id="rId18"/>
    <p:sldId id="482" r:id="rId19"/>
    <p:sldId id="481" r:id="rId20"/>
    <p:sldId id="483" r:id="rId21"/>
    <p:sldId id="484" r:id="rId22"/>
    <p:sldId id="485" r:id="rId23"/>
    <p:sldId id="479" r:id="rId24"/>
    <p:sldId id="493" r:id="rId25"/>
    <p:sldId id="490" r:id="rId26"/>
    <p:sldId id="491" r:id="rId27"/>
    <p:sldId id="492" r:id="rId2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FF"/>
    <a:srgbClr val="B2B2B2"/>
    <a:srgbClr val="FF0000"/>
    <a:srgbClr val="FFFF99"/>
    <a:srgbClr val="FFFF00"/>
    <a:srgbClr val="66FF66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8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392" y="-72"/>
      </p:cViewPr>
      <p:guideLst>
        <p:guide orient="horz" pos="2965"/>
        <p:guide pos="22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7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1" tIns="0" rIns="20061" bIns="0" numCol="1" anchor="t" anchorCtr="0" compatLnSpc="1">
            <a:prstTxWarp prst="textNoShape">
              <a:avLst/>
            </a:prstTxWarp>
          </a:bodyPr>
          <a:lstStyle>
            <a:lvl1pPr defTabSz="995363">
              <a:defRPr sz="1100" i="1">
                <a:solidFill>
                  <a:schemeClr val="tx1"/>
                </a:solidFill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1" tIns="0" rIns="20061" bIns="0" numCol="1" anchor="t" anchorCtr="0" compatLnSpc="1">
            <a:prstTxWarp prst="textNoShape">
              <a:avLst/>
            </a:prstTxWarp>
          </a:bodyPr>
          <a:lstStyle>
            <a:lvl1pPr algn="r" defTabSz="995363">
              <a:defRPr sz="1100" i="1">
                <a:solidFill>
                  <a:schemeClr val="tx1"/>
                </a:solidFill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735013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3" tIns="50152" rIns="98633" bIns="50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5425"/>
            <a:ext cx="31702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1" tIns="0" rIns="20061" bIns="0" numCol="1" anchor="b" anchorCtr="0" compatLnSpc="1">
            <a:prstTxWarp prst="textNoShape">
              <a:avLst/>
            </a:prstTxWarp>
          </a:bodyPr>
          <a:lstStyle>
            <a:lvl1pPr defTabSz="995363">
              <a:defRPr sz="1100" i="1">
                <a:solidFill>
                  <a:schemeClr val="tx1"/>
                </a:solidFill>
                <a:latin typeface="Times New Roman" pitchFamily="-112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Multivariate Analysis        Harrison B. Prosper       Durham, UK 2002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5425"/>
            <a:ext cx="31702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61" tIns="0" rIns="20061" bIns="0" numCol="1" anchor="b" anchorCtr="0" compatLnSpc="1">
            <a:prstTxWarp prst="textNoShape">
              <a:avLst/>
            </a:prstTxWarp>
          </a:bodyPr>
          <a:lstStyle>
            <a:lvl1pPr algn="r" defTabSz="995363">
              <a:defRPr sz="1100" i="1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4F429F23-0302-4F01-B907-29D883B8F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ＭＳ Ｐゴシック" pitchFamily="-112" charset="-128"/>
      </a:defRPr>
    </a:lvl1pPr>
    <a:lvl2pPr marL="468313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35038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01763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70075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.gsfc.nasa.gov/media/080998/index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thematics" TargetMode="External"/><Relationship Id="rId7" Type="http://schemas.openxmlformats.org/officeDocument/2006/relationships/hyperlink" Target="http://en.wikipedia.org/wiki/Real_variabl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Function_(mathematics)" TargetMode="External"/><Relationship Id="rId5" Type="http://schemas.openxmlformats.org/officeDocument/2006/relationships/hyperlink" Target="http://en.wikipedia.org/wiki/Complex_number" TargetMode="External"/><Relationship Id="rId4" Type="http://schemas.openxmlformats.org/officeDocument/2006/relationships/hyperlink" Target="http://en.wikipedia.org/wiki/Transform_(mathematics)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astro-ph/1/au:+Cooray_A/0/1/0/all/0/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xiv.org/find/astro-ph/1/au:+Sheth_R/0/1/0/all/0/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1pPr>
            <a:lvl2pPr marL="37931725" indent="-37474525" defTabSz="995363"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9pPr>
          </a:lstStyle>
          <a:p>
            <a:r>
              <a:rPr lang="en-US" sz="1100" smtClean="0">
                <a:solidFill>
                  <a:schemeClr val="tx1"/>
                </a:solidFill>
                <a:latin typeface="Times New Roman" pitchFamily="-112" charset="0"/>
              </a:rPr>
              <a:t>Multivariate Analysis        Harrison B. Prosper       Durham, UK 2002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1pPr>
            <a:lvl2pPr marL="37931725" indent="-37474525" defTabSz="995363"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defRPr>
            </a:lvl9pPr>
          </a:lstStyle>
          <a:p>
            <a:fld id="{71CC12A9-D0F1-44A0-BCFC-A051259DFBBA}" type="slidenum">
              <a:rPr lang="en-US" sz="1100">
                <a:solidFill>
                  <a:schemeClr val="tx1"/>
                </a:solidFill>
                <a:latin typeface="Times New Roman" pitchFamily="-112" charset="0"/>
              </a:rPr>
              <a:pPr/>
              <a:t>1</a:t>
            </a:fld>
            <a:endParaRPr lang="en-US" sz="1100">
              <a:solidFill>
                <a:schemeClr val="tx1"/>
              </a:solidFill>
              <a:latin typeface="Times New Roman" pitchFamily="-112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3137" cy="3587750"/>
          </a:xfrm>
          <a:ln cap="flat"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91" tIns="53496" rIns="106991" bIns="53496"/>
          <a:lstStyle/>
          <a:p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cosmological parameters as follows: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𝐷𝐸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=0.7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</m:oMath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=0.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=−1,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=0,  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=0,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=0.045, 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=0.7, </m:t>
                      </m:r>
                      <m:r>
                        <a:rPr lang="en-US" i="1">
                          <a:latin typeface="Cambria Math"/>
                        </a:rPr>
                        <m:t>𝑛𝑠</m:t>
                      </m:r>
                      <m:r>
                        <a:rPr lang="en-US" i="1">
                          <a:latin typeface="Cambria Math"/>
                        </a:rPr>
                        <m:t>=0.95,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=0.9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cosmological parameters as follows:</a:t>
                </a:r>
                <a:r>
                  <a:rPr lang="en-US" i="0">
                    <a:latin typeface="Cambria Math"/>
                  </a:rPr>
                  <a:t>Ω_𝐷𝐸=0.7</a:t>
                </a:r>
                <a:r>
                  <a:rPr lang="en-US" b="0" i="0" smtClean="0">
                    <a:latin typeface="Cambria Math"/>
                  </a:rPr>
                  <a:t>0</a:t>
                </a:r>
                <a:r>
                  <a:rPr lang="en-US" i="0">
                    <a:latin typeface="Cambria Math"/>
                  </a:rPr>
                  <a:t>,  </a:t>
                </a:r>
                <a:endParaRPr lang="en-US" i="1" dirty="0" smtClean="0"/>
              </a:p>
              <a:p>
                <a:pPr/>
                <a:r>
                  <a:rPr lang="en-US" i="0">
                    <a:latin typeface="Cambria Math"/>
                  </a:rPr>
                  <a:t>Ω_𝑚=0.</a:t>
                </a:r>
                <a:r>
                  <a:rPr lang="en-US" b="0" i="0" smtClean="0">
                    <a:latin typeface="Cambria Math"/>
                  </a:rPr>
                  <a:t>3</a:t>
                </a:r>
                <a:r>
                  <a:rPr lang="en-US" i="0">
                    <a:latin typeface="Cambria Math"/>
                  </a:rPr>
                  <a:t>,  𝑤_𝑜=−1,〖 𝑤〗_𝑎=0,  𝑧=0,  Ω_𝑏=0.045, ℎ=0.7, 𝑛𝑠=0.95, 𝜎_8=0.9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1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Where, G = 6.67*10</a:t>
                </a:r>
                <a:r>
                  <a:rPr lang="en-US" baseline="30000" dirty="0"/>
                  <a:t>-11</a:t>
                </a:r>
                <a:r>
                  <a:rPr lang="en-US" dirty="0"/>
                  <a:t>m</a:t>
                </a:r>
                <a:r>
                  <a:rPr lang="en-US" baseline="30000" dirty="0"/>
                  <a:t>3</a:t>
                </a:r>
                <a:r>
                  <a:rPr lang="en-US" dirty="0"/>
                  <a:t>kg</a:t>
                </a:r>
                <a:r>
                  <a:rPr lang="en-US" baseline="30000" dirty="0"/>
                  <a:t>-1</a:t>
                </a:r>
                <a:r>
                  <a:rPr lang="en-US" dirty="0"/>
                  <a:t>s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ℏ=1.055∗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−34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𝐽𝑠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eV</a:t>
                </a:r>
                <a:r>
                  <a:rPr lang="en-US" dirty="0"/>
                  <a:t> = 1.602*10</a:t>
                </a:r>
                <a:r>
                  <a:rPr lang="en-US" baseline="30000" dirty="0"/>
                  <a:t>-19</a:t>
                </a:r>
                <a:r>
                  <a:rPr lang="en-US" dirty="0"/>
                  <a:t>J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𝐷𝐸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𝐷𝑎𝑟𝑘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𝐸𝑛𝑒𝑟𝑔𝑦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𝑑𝑒𝑛𝑠𝑖𝑡𝑦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𝑝𝑎𝑟𝑎𝑚𝑒𝑡𝑒𝑟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𝑚𝑎𝑠𝑠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𝑑𝑒𝑛𝑠𝑖𝑡𝑦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𝑝𝑎𝑟𝑎𝑚𝑒𝑡𝑒𝑟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Z – red shift, w=p/ρ, </a:t>
                </a:r>
                <a:r>
                  <a:rPr lang="en-US" dirty="0" err="1"/>
                  <a:t>δsc</a:t>
                </a:r>
                <a:r>
                  <a:rPr lang="en-US" dirty="0"/>
                  <a:t>(z) is the critical density required for spherical collapse, m-mass,(in 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Ms</a:t>
                </a:r>
                <a:r>
                  <a:rPr lang="en-US" dirty="0"/>
                  <a:t>-mass of sun = 1.989*10</a:t>
                </a:r>
                <a:r>
                  <a:rPr lang="en-US" baseline="30000" dirty="0"/>
                  <a:t>30</a:t>
                </a:r>
                <a:r>
                  <a:rPr lang="en-US" dirty="0"/>
                  <a:t>kg, ρ-density in (</a:t>
                </a:r>
                <a:r>
                  <a:rPr lang="en-US" dirty="0" err="1"/>
                  <a:t>Ms</a:t>
                </a:r>
                <a:r>
                  <a:rPr lang="en-US" dirty="0"/>
                  <a:t>/</a:t>
                </a:r>
                <a:r>
                  <a:rPr lang="en-US" dirty="0" err="1"/>
                  <a:t>Mpc</a:t>
                </a:r>
                <a:r>
                  <a:rPr lang="en-US" dirty="0"/>
                  <a:t>), </a:t>
                </a:r>
                <a:r>
                  <a:rPr lang="en-US" dirty="0" err="1"/>
                  <a:t>Mpc</a:t>
                </a:r>
                <a:r>
                  <a:rPr lang="en-US" dirty="0"/>
                  <a:t> - Mega parsec = 3.086*10</a:t>
                </a:r>
                <a:r>
                  <a:rPr lang="en-US" baseline="30000" dirty="0"/>
                  <a:t>24</a:t>
                </a:r>
                <a:r>
                  <a:rPr lang="en-US" dirty="0"/>
                  <a:t> cm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𝑙𝑖𝑛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𝑝𝑜𝑤𝑒𝑟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𝑠𝑝𝑒𝑐𝑡𝑟𝑢𝑚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𝑀𝑝𝑐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, k (h/</a:t>
                </a:r>
                <a:r>
                  <a:rPr lang="en-US" dirty="0" err="1"/>
                  <a:t>Mpc</a:t>
                </a:r>
                <a:r>
                  <a:rPr lang="en-US" dirty="0"/>
                  <a:t>), h, p and q are dimensionless constants, b1- bias, L- likelihood,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𝑡h𝑒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𝑒𝑟𝑟𝑜𝑟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𝐵𝑖𝑎𝑠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𝑒𝑟𝑟𝑜𝑟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D (z) = Growth factor, Nm-Sample number</a:t>
                </a:r>
              </a:p>
              <a:p>
                <a:r>
                  <a:rPr lang="en-US" dirty="0"/>
                  <a:t>b0 –a constant that that multiplies the measured bias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Where, G = 6.67*10</a:t>
                </a:r>
                <a:r>
                  <a:rPr lang="en-US" baseline="30000" dirty="0"/>
                  <a:t>-11</a:t>
                </a:r>
                <a:r>
                  <a:rPr lang="en-US" dirty="0"/>
                  <a:t>m</a:t>
                </a:r>
                <a:r>
                  <a:rPr lang="en-US" baseline="30000" dirty="0"/>
                  <a:t>3</a:t>
                </a:r>
                <a:r>
                  <a:rPr lang="en-US" dirty="0"/>
                  <a:t>kg</a:t>
                </a:r>
                <a:r>
                  <a:rPr lang="en-US" baseline="30000" dirty="0"/>
                  <a:t>-1</a:t>
                </a:r>
                <a:r>
                  <a:rPr lang="en-US" dirty="0"/>
                  <a:t>s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r>
                  <a:rPr lang="en-US" i="0">
                    <a:latin typeface="Cambria Math"/>
                  </a:rPr>
                  <a:t>ℏ=1.055∗〖10〗^(−34) 𝐽𝑠</a:t>
                </a:r>
                <a:endParaRPr lang="en-US" dirty="0"/>
              </a:p>
              <a:p>
                <a:r>
                  <a:rPr lang="en-US" dirty="0" err="1"/>
                  <a:t>eV</a:t>
                </a:r>
                <a:r>
                  <a:rPr lang="en-US" dirty="0"/>
                  <a:t> = 1.602*10</a:t>
                </a:r>
                <a:r>
                  <a:rPr lang="en-US" baseline="30000" dirty="0"/>
                  <a:t>-19</a:t>
                </a:r>
                <a:r>
                  <a:rPr lang="en-US" dirty="0"/>
                  <a:t>J</a:t>
                </a:r>
              </a:p>
              <a:p>
                <a:r>
                  <a:rPr lang="en-US" i="0">
                    <a:latin typeface="Cambria Math"/>
                  </a:rPr>
                  <a:t>Ω_𝐷𝐸−𝐷𝑎𝑟𝑘 𝐸𝑛𝑒𝑟𝑔𝑦 𝑑𝑒𝑛𝑠𝑖𝑡𝑦 𝑝𝑎𝑟𝑎𝑚𝑒𝑡𝑒𝑟</a:t>
                </a:r>
                <a:endParaRPr lang="en-US" dirty="0"/>
              </a:p>
              <a:p>
                <a:r>
                  <a:rPr lang="en-US" i="0">
                    <a:latin typeface="Cambria Math"/>
                  </a:rPr>
                  <a:t>Ω_𝑚−𝑚𝑎𝑠𝑠 𝑑𝑒𝑛𝑠𝑖𝑡𝑦 𝑝𝑎𝑟𝑎𝑚𝑒𝑡𝑒𝑟</a:t>
                </a:r>
                <a:endParaRPr lang="en-US" dirty="0"/>
              </a:p>
              <a:p>
                <a:r>
                  <a:rPr lang="en-US" dirty="0"/>
                  <a:t>Z – red shift, w=p/ρ, </a:t>
                </a:r>
                <a:r>
                  <a:rPr lang="en-US" dirty="0" err="1"/>
                  <a:t>δsc</a:t>
                </a:r>
                <a:r>
                  <a:rPr lang="en-US" dirty="0"/>
                  <a:t>(z) is the critical density required for spherical collapse, m-mass,(in 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Ms</a:t>
                </a:r>
                <a:r>
                  <a:rPr lang="en-US" dirty="0"/>
                  <a:t>-mass of sun = 1.989*10</a:t>
                </a:r>
                <a:r>
                  <a:rPr lang="en-US" baseline="30000" dirty="0"/>
                  <a:t>30</a:t>
                </a:r>
                <a:r>
                  <a:rPr lang="en-US" dirty="0"/>
                  <a:t>kg, ρ-density in (</a:t>
                </a:r>
                <a:r>
                  <a:rPr lang="en-US" dirty="0" err="1"/>
                  <a:t>Ms</a:t>
                </a:r>
                <a:r>
                  <a:rPr lang="en-US" dirty="0"/>
                  <a:t>/</a:t>
                </a:r>
                <a:r>
                  <a:rPr lang="en-US" dirty="0" err="1"/>
                  <a:t>Mpc</a:t>
                </a:r>
                <a:r>
                  <a:rPr lang="en-US" dirty="0"/>
                  <a:t>), </a:t>
                </a:r>
                <a:r>
                  <a:rPr lang="en-US" dirty="0" err="1"/>
                  <a:t>Mpc</a:t>
                </a:r>
                <a:r>
                  <a:rPr lang="en-US" dirty="0"/>
                  <a:t> - Mega parsec = 3.086*10</a:t>
                </a:r>
                <a:r>
                  <a:rPr lang="en-US" baseline="30000" dirty="0"/>
                  <a:t>24</a:t>
                </a:r>
                <a:r>
                  <a:rPr lang="en-US" dirty="0"/>
                  <a:t> cm</a:t>
                </a:r>
              </a:p>
              <a:p>
                <a:r>
                  <a:rPr lang="en-US" dirty="0"/>
                  <a:t>  </a:t>
                </a:r>
                <a:r>
                  <a:rPr lang="en-US" i="0">
                    <a:latin typeface="Cambria Math"/>
                  </a:rPr>
                  <a:t>𝑃^𝑙𝑖𝑛 (𝑘)−𝑝𝑜𝑤𝑒𝑟 𝑠𝑝𝑒𝑐𝑡𝑟𝑢𝑚 (〖𝑀𝑝𝑐〗^3/ℎ^3 )</a:t>
                </a:r>
                <a:r>
                  <a:rPr lang="en-US" dirty="0"/>
                  <a:t> , k (h/</a:t>
                </a:r>
                <a:r>
                  <a:rPr lang="en-US" dirty="0" err="1"/>
                  <a:t>Mpc</a:t>
                </a:r>
                <a:r>
                  <a:rPr lang="en-US" dirty="0"/>
                  <a:t>), h, p and q are dimensionless constants, b1- bias, L- likelihood, </a:t>
                </a:r>
                <a:r>
                  <a:rPr lang="en-US" i="0">
                    <a:latin typeface="Cambria Math"/>
                  </a:rPr>
                  <a:t>𝜎_𝑏−𝑡ℎ𝑒 𝑒𝑟𝑟𝑜𝑟 𝑖𝑛 𝐵𝑖𝑎𝑠</a:t>
                </a:r>
                <a:endParaRPr lang="en-US" dirty="0"/>
              </a:p>
              <a:p>
                <a:r>
                  <a:rPr lang="en-US" i="0">
                    <a:latin typeface="Cambria Math"/>
                  </a:rPr>
                  <a:t>𝜎_𝑤−𝑒𝑟𝑟𝑜𝑟 𝑖𝑛 𝑤</a:t>
                </a:r>
                <a:r>
                  <a:rPr lang="en-US" dirty="0"/>
                  <a:t>, D (z) = Growth factor, Nm-Sample number</a:t>
                </a:r>
              </a:p>
              <a:p>
                <a:r>
                  <a:rPr lang="en-US" dirty="0"/>
                  <a:t>b0 –a constant that that multiplies the measured bias data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from Juan Estrada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 from Juan</a:t>
            </a:r>
            <a:r>
              <a:rPr lang="en-US" baseline="0" dirty="0" smtClean="0"/>
              <a:t> Estrada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from Juan Estrada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http://map.gsfc.nasa.gov/media/080998/index.html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461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]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O.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Lahav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 and A.R.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Liddle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. 2009.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“THE COSMOLOGICAL PARAMETERS”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</a:t>
            </a:r>
            <a:r>
              <a:rPr lang="en-US" baseline="0" dirty="0" smtClean="0"/>
              <a:t> to </a:t>
            </a:r>
            <a:r>
              <a:rPr lang="en-US" baseline="0" dirty="0" smtClean="0"/>
              <a:t>calculate </a:t>
            </a:r>
            <a:r>
              <a:rPr lang="en-US" baseline="0" dirty="0" smtClean="0"/>
              <a:t>w and sigma w that is much smaller than this </a:t>
            </a:r>
            <a:r>
              <a:rPr lang="en-US" baseline="0" dirty="0" smtClean="0"/>
              <a:t>plot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E. Komatsu, K. M. Smith, J. Dunkley, C. L. Bennett, B. Gold, 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Hinshaw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Jarosik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D. Larson, M. R.Nolta8, L. Page7, D. 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Spergel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M. Halpern, R. S. Hill, A.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Kogut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M. Limon, S. S. Meyer,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N.Odegard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G. S. Tucker, J. L.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Weiland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Wollack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and E. L. Wright. February 21, 2009.  “COSMOLOGICAL CONSTRAINTS FROM THE SDSS MAXBCG CLUSTER CATALOG.” Draft version.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3" action="ppaction://hlinkfile" tooltip="Mathematics"/>
              </a:rPr>
              <a:t>mathematics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,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Fourier transform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(often abbreviated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FT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) is an operation that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4" action="ppaction://hlinkfile" tooltip="Transform (mathematics)"/>
              </a:rPr>
              <a:t>transforms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one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5" action="ppaction://hlinkfile" tooltip="Complex number"/>
              </a:rPr>
              <a:t>complex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-valued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6" action="ppaction://hlinkfile" tooltip="Function (mathematics)"/>
              </a:rPr>
              <a:t>function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of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7" action="ppaction://hlinkfile" tooltip="Real variable"/>
              </a:rPr>
              <a:t>real variable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into another.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9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Halo Models of Large Scale Structure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3" action="ppaction://hlinkfile"/>
              </a:rPr>
              <a:t>Asantha Cooray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(Caltech),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4" action="ppaction://hlinkfile"/>
              </a:rPr>
              <a:t>Ravi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  <a:hlinkClick r:id="rId4" action="ppaction://hlinkfile"/>
              </a:rPr>
              <a:t>Sheth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 (University of Pittsburgh)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Multivariate Analysis        Harrison B. Prosper       Durham, UK 2002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429F23-0302-4F01-B907-29D883B8FB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CC90E-F6EE-4CF0-BEE8-BEC3E0712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71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D4D6-4B12-469C-ACA7-3555EA5B1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4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19494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959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0251-6C01-4542-AA4D-8C4FCCCBF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91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1200" y="1295400"/>
            <a:ext cx="7772400" cy="48196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7D78C-1758-42F7-BD9D-5AA2FC5E3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50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95400"/>
            <a:ext cx="3810000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295400"/>
            <a:ext cx="3810000" cy="233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781425"/>
            <a:ext cx="3810000" cy="233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B66F8-FAF0-44F7-8282-4485F6724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977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295400"/>
            <a:ext cx="7772400" cy="48196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EFC1B-C5A5-40B7-AF24-3BBC8070A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3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0D1D9-AA32-483A-8AF1-3A2C0E904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07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57055-AEDF-45DF-9C6E-B43463822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06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95400"/>
            <a:ext cx="3810000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95400"/>
            <a:ext cx="3810000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8318C-E54A-4E0A-A13A-34C7A63B9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63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C4EA9-4D2F-4D8A-B1E9-96E67F7D5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7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B95EF-3EB3-424F-ABE5-DCF6A653B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34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D750B-C736-47D2-B4C7-58B6A103D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73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90028-1194-4284-9360-2D75E646F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3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AF0C5-EF5F-480F-AE46-7336577F3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2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95400"/>
            <a:ext cx="7772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ECFF"/>
                </a:solidFill>
                <a:latin typeface="Arial" charset="0"/>
                <a:ea typeface="Times New Roman" pitchFamily="-112" charset="0"/>
              </a:defRPr>
            </a:lvl1pPr>
          </a:lstStyle>
          <a:p>
            <a:fld id="{CE069A7D-BDAE-4771-A79C-E3F0A52930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Marlett" pitchFamily="-112" charset="0"/>
        <a:buChar char="h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Marlett" pitchFamily="-112" charset="0"/>
        <a:buChar char="h"/>
        <a:defRPr sz="2800">
          <a:solidFill>
            <a:srgbClr val="CCFFFF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Marlett" pitchFamily="-112" charset="0"/>
        <a:buChar char="h"/>
        <a:defRPr sz="28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edshift" TargetMode="External"/><Relationship Id="rId3" Type="http://schemas.openxmlformats.org/officeDocument/2006/relationships/hyperlink" Target="http://en.wikipedia.org/wiki/Dark_energy" TargetMode="External"/><Relationship Id="rId7" Type="http://schemas.openxmlformats.org/officeDocument/2006/relationships/hyperlink" Target="http://en.wikipedia.org/wiki/Supernovae" TargetMode="External"/><Relationship Id="rId2" Type="http://schemas.openxmlformats.org/officeDocument/2006/relationships/hyperlink" Target="http://en.wikipedia.org/wiki/Fermil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omography" TargetMode="External"/><Relationship Id="rId5" Type="http://schemas.openxmlformats.org/officeDocument/2006/relationships/hyperlink" Target="http://en.wikipedia.org/wiki/Weak_gravitational_lensing" TargetMode="External"/><Relationship Id="rId4" Type="http://schemas.openxmlformats.org/officeDocument/2006/relationships/hyperlink" Target="http://en.wikipedia.org/wiki/Galaxy_cluster" TargetMode="External"/><Relationship Id="rId9" Type="http://schemas.openxmlformats.org/officeDocument/2006/relationships/hyperlink" Target="http://en.wikipedia.org/wiki/Baryon_Acoustic_Oscill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D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-112" charset="0"/>
              </a:rPr>
              <a:t>ark 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-112" charset="0"/>
              </a:rPr>
              <a:t>nergy 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S</a:t>
            </a:r>
            <a: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-112" charset="0"/>
              </a:rPr>
              <a:t>urvey</a:t>
            </a:r>
            <a:br>
              <a:rPr lang="en-US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-112" charset="0"/>
              </a:rPr>
            </a:br>
            <a:r>
              <a:rPr lang="en-US" sz="1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via technique of counts of Galaxy Clusters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-11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86200"/>
            <a:ext cx="8763000" cy="838200"/>
          </a:xfrm>
          <a:noFill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-112" charset="0"/>
              </a:rPr>
              <a:t>Salem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-112" charset="0"/>
              </a:rPr>
              <a:t>Cherent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-112" charset="0"/>
            </a:endParaRPr>
          </a:p>
        </p:txBody>
      </p:sp>
      <p:pic>
        <p:nvPicPr>
          <p:cNvPr id="101378" name="Picture 93188" descr="Description: http://www.er.doe.gov/hep/facilities/images/cosmic_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2209800" cy="20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21" y="1676400"/>
            <a:ext cx="1905000" cy="20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ttp://aleas.crhc.illinois.edu/portrait-uiu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21" y="1676401"/>
            <a:ext cx="1887279" cy="20322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46482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-112" charset="0"/>
              </a:rPr>
              <a:t>Senior in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-112" charset="0"/>
              </a:rPr>
              <a:t>Mechanical Engineering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-112" charset="0"/>
            </a:endParaRPr>
          </a:p>
          <a:p>
            <a:pPr marL="342900" indent="-342900"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-112" charset="0"/>
              </a:rPr>
              <a:t>At University of Illinois at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-112" charset="0"/>
              </a:rPr>
              <a:t>Urbana Champaign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5516" y="5479197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-112" charset="0"/>
              </a:rPr>
              <a:t>Fermi lab SIST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-112" charset="0"/>
              </a:rPr>
              <a:t>Presentation</a:t>
            </a:r>
          </a:p>
          <a:p>
            <a:pPr marL="342900" indent="-342900"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-112" charset="0"/>
              </a:rPr>
              <a:t>3 august,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-112" charset="0"/>
              </a:rPr>
              <a:t>2010</a:t>
            </a:r>
          </a:p>
          <a:p>
            <a:pPr marL="342900" indent="-342900"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-112" charset="0"/>
              </a:rPr>
              <a:t>Advisor: Juan Estrada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-112" charset="0"/>
            </a:endParaRPr>
          </a:p>
          <a:p>
            <a:pPr marL="342900" indent="-342900"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814388"/>
            <a:ext cx="51720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98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95325"/>
            <a:ext cx="54102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0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and </a:t>
            </a:r>
            <a:r>
              <a:rPr lang="en-US" kern="1200" dirty="0" err="1" smtClean="0">
                <a:effectLst/>
              </a:rPr>
              <a:t>σ</a:t>
            </a:r>
            <a:r>
              <a:rPr lang="en-US" kern="1200" baseline="-25000" dirty="0" err="1" smtClean="0">
                <a:effectLst/>
              </a:rPr>
              <a:t>w</a:t>
            </a:r>
            <a:r>
              <a:rPr lang="en-US" kern="1200" baseline="-25000" dirty="0" smtClean="0">
                <a:effectLst/>
              </a:rPr>
              <a:t> </a:t>
            </a:r>
            <a:r>
              <a:rPr lang="en-US" kern="1200" dirty="0" smtClean="0">
                <a:effectLst/>
              </a:rPr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/>
              <a:t>For example, Kowalski </a:t>
            </a:r>
            <a:r>
              <a:rPr lang="en-US" i="1" dirty="0"/>
              <a:t>et al. </a:t>
            </a:r>
            <a:r>
              <a:rPr lang="en-US" dirty="0"/>
              <a:t>[22] deduced from </a:t>
            </a:r>
            <a:r>
              <a:rPr lang="en-US" dirty="0" err="1"/>
              <a:t>SNe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combined with CMB </a:t>
            </a:r>
            <a:r>
              <a:rPr lang="en-US" dirty="0" smtClean="0"/>
              <a:t>and Baryonic </a:t>
            </a:r>
            <a:r>
              <a:rPr lang="en-US" dirty="0"/>
              <a:t>Acoustic Oscillations (BAO) </a:t>
            </a:r>
            <a:r>
              <a:rPr lang="en-US" dirty="0" smtClean="0"/>
              <a:t>data, </a:t>
            </a:r>
            <a:r>
              <a:rPr lang="en-US" dirty="0"/>
              <a:t>assuming a flat </a:t>
            </a:r>
            <a:r>
              <a:rPr lang="en-US" dirty="0" smtClean="0"/>
              <a:t>universe, that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−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97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±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+0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06 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±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r>
              <a:rPr lang="en-US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06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/>
              <a:t>(stat, sys) and </a:t>
            </a:r>
            <a:r>
              <a:rPr lang="en-US" dirty="0" err="1"/>
              <a:t>Ωm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274 </a:t>
            </a:r>
            <a:r>
              <a:rPr lang="en-US" i="1" dirty="0"/>
              <a:t>±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016 </a:t>
            </a:r>
            <a:r>
              <a:rPr lang="en-US" i="1" dirty="0"/>
              <a:t>±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012. </a:t>
            </a:r>
            <a:r>
              <a:rPr lang="en-US" dirty="0" smtClean="0"/>
              <a:t>Similarly Kessler </a:t>
            </a:r>
            <a:r>
              <a:rPr lang="en-US" i="1" dirty="0"/>
              <a:t>et al. </a:t>
            </a:r>
            <a:r>
              <a:rPr lang="en-US" dirty="0"/>
              <a:t>[24] estimated 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 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= 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−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0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96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±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0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06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±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0</a:t>
            </a:r>
            <a:r>
              <a:rPr lang="en-US" sz="32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12 </a:t>
            </a:r>
            <a:r>
              <a:rPr lang="en-US" dirty="0"/>
              <a:t>and </a:t>
            </a:r>
            <a:r>
              <a:rPr lang="en-US" dirty="0" err="1"/>
              <a:t>Ωm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265</a:t>
            </a:r>
            <a:r>
              <a:rPr lang="en-US" i="1" dirty="0"/>
              <a:t>±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016</a:t>
            </a:r>
            <a:r>
              <a:rPr lang="en-US" i="1" dirty="0"/>
              <a:t>±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025, </a:t>
            </a:r>
            <a:r>
              <a:rPr lang="en-US" dirty="0" smtClean="0"/>
              <a:t>but they </a:t>
            </a:r>
            <a:r>
              <a:rPr lang="en-US" dirty="0"/>
              <a:t>note a sensitivity to the light-curve fitter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Function-</a:t>
            </a:r>
            <a:r>
              <a:rPr lang="en-US" dirty="0"/>
              <a:t>“…[a function that] determines the probability of finding two objects at separation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i="1" dirty="0"/>
              <a:t>in excess</a:t>
            </a:r>
            <a:r>
              <a:rPr lang="en-US" dirty="0"/>
              <a:t> of the probability one would expect for independent </a:t>
            </a:r>
            <a:r>
              <a:rPr lang="en-US" dirty="0" smtClean="0"/>
              <a:t>distribution.” (Grin)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9150"/>
            <a:ext cx="59721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8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Get a value for w by comparing a model bias with measured or simulated bias.</a:t>
            </a:r>
          </a:p>
          <a:p>
            <a:r>
              <a:rPr lang="en-US" dirty="0" smtClean="0"/>
              <a:t>Get sigma w, preferably, less than 0.06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200" y="1295400"/>
                <a:ext cx="7772400" cy="5105400"/>
              </a:xfrm>
            </p:spPr>
            <p:txBody>
              <a:bodyPr/>
              <a:lstStyle/>
              <a:p>
                <a:r>
                  <a:rPr lang="en-US" dirty="0" smtClean="0"/>
                  <a:t>Step 1 – Develop a mathematica based tool to compute the bias, then generate bias values for different masses and redshifts</a:t>
                </a:r>
              </a:p>
              <a:p>
                <a:r>
                  <a:rPr lang="en-US" dirty="0" smtClean="0"/>
                  <a:t>Step 2- Develop a mathematica based tool to compute the probability – which compares model data to measured/simulated data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b</m:t>
                    </m:r>
                    <m:r>
                      <a:rPr lang="en-US">
                        <a:latin typeface="Cambria Math"/>
                      </a:rPr>
                      <m:t>0,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w</m:t>
                    </m:r>
                    <m:r>
                      <a:rPr lang="en-US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(2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𝑁𝑚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𝑁𝑚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𝑏𝑑𝑎𝑡𝑎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b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𝑏𝑚𝑜𝑑𝑒𝑙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Where b0=1, Nm – number of data points </a:t>
                </a:r>
              </a:p>
              <a:p>
                <a:r>
                  <a:rPr lang="en-US" dirty="0" smtClean="0"/>
                  <a:t>And find the max-likelihood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00" y="1295400"/>
                <a:ext cx="7772400" cy="5105400"/>
              </a:xfrm>
              <a:blipFill rotWithShape="1">
                <a:blip r:embed="rId2"/>
                <a:stretch>
                  <a:fillRect l="-1176" t="-1195" r="-1412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200" y="533400"/>
                <a:ext cx="7772400" cy="5581650"/>
              </a:xfrm>
            </p:spPr>
            <p:txBody>
              <a:bodyPr/>
              <a:lstStyle/>
              <a:p>
                <a:r>
                  <a:rPr lang="en-US" dirty="0" smtClean="0"/>
                  <a:t>Step 3 – Use the same equation but keep w constant instead and b0 as a variable.</a:t>
                </a:r>
              </a:p>
              <a:p>
                <a:r>
                  <a:rPr lang="en-US" dirty="0" smtClean="0"/>
                  <a:t>Step 4 – keep both w and b0 as variables then take compute the integral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𝑑𝑏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 get P(w) then find the Max-likelihood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00" y="533400"/>
                <a:ext cx="7772400" cy="5581650"/>
              </a:xfrm>
              <a:blipFill rotWithShape="1">
                <a:blip r:embed="rId2"/>
                <a:stretch>
                  <a:fillRect l="-1647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8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838200"/>
            <a:ext cx="6391275" cy="368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74628" y="5257800"/>
                <a:ext cx="50957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𝐹𝑖𝑔𝑢𝑟𝑒</m:t>
                      </m:r>
                      <m:r>
                        <a:rPr lang="en-US" b="0" i="1" smtClean="0">
                          <a:latin typeface="Cambria Math"/>
                        </a:rPr>
                        <m:t> 1:</m:t>
                      </m:r>
                      <m:r>
                        <a:rPr lang="en-US" b="0" i="1" smtClean="0">
                          <a:latin typeface="Cambria Math"/>
                        </a:rPr>
                        <m:t>𝐺𝑈𝐼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𝑐𝑜𝑚𝑝𝑢𝑡𝑖𝑛𝑔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𝑏𝑖𝑎𝑠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28" y="5257800"/>
                <a:ext cx="509575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73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9200" y="5257800"/>
            <a:ext cx="6781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Figure 2: Bias values as a function of mass for different redshift values and w = -1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798"/>
            <a:ext cx="700065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99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Previous works</a:t>
            </a:r>
          </a:p>
          <a:p>
            <a:r>
              <a:rPr lang="en-US" dirty="0" smtClean="0"/>
              <a:t>My project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Recommendation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40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9200" y="5257800"/>
            <a:ext cx="6781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Figure 4: P(b0,w) at b0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 =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7740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65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09800" y="5257800"/>
            <a:ext cx="5791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Figure 5: P(b0,w)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45503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05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2209800" y="5136902"/>
                <a:ext cx="5791200" cy="518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>
                    <a:solidFill>
                      <a:schemeClr val="tx1"/>
                    </a:solidFill>
                    <a:prstDash val="solid"/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/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omic Sans MS" pitchFamily="66" charset="0"/>
                    <a:ea typeface="ＭＳ Ｐゴシック" pitchFamily="34" charset="-128"/>
                    <a:cs typeface="Times New Roman" pitchFamily="18" charset="0"/>
                  </a:rPr>
                  <a:t>Figure 6: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0,</m:t>
                            </m:r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𝑑𝑏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5136902"/>
                <a:ext cx="5791200" cy="518796"/>
              </a:xfrm>
              <a:prstGeom prst="rect">
                <a:avLst/>
              </a:prstGeom>
              <a:blipFill rotWithShape="1">
                <a:blip r:embed="rId2"/>
                <a:stretch>
                  <a:fillRect l="-105" t="-142353" b="-203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420728" cy="35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7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40224"/>
              </p:ext>
            </p:extLst>
          </p:nvPr>
        </p:nvGraphicFramePr>
        <p:xfrm>
          <a:off x="685800" y="1524000"/>
          <a:ext cx="8051801" cy="278604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82134"/>
                <a:gridCol w="1615489"/>
                <a:gridCol w="1496577"/>
                <a:gridCol w="1828800"/>
                <a:gridCol w="1828801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b0-constant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P(b0,w)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P(w)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P(w)- 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 w = 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 w = </a:t>
                      </a:r>
                      <a:r>
                        <a:rPr lang="en-US" sz="1800" kern="1200" dirty="0" smtClean="0">
                          <a:effectLst/>
                        </a:rPr>
                        <a:t>-0.71 &amp;</a:t>
                      </a:r>
                    </a:p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b0</a:t>
                      </a:r>
                      <a:r>
                        <a:rPr lang="en-US" sz="1800" kern="1200" baseline="0" dirty="0" smtClean="0">
                          <a:effectLst/>
                        </a:rPr>
                        <a:t> = 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</a:p>
                    <a:p>
                      <a:pPr algn="ctr"/>
                      <a:r>
                        <a:rPr lang="en-US" dirty="0" smtClean="0"/>
                        <a:t> w = </a:t>
                      </a:r>
                      <a:r>
                        <a:rPr lang="en-US" sz="1800" kern="1200" dirty="0" smtClean="0">
                          <a:effectLst/>
                        </a:rPr>
                        <a:t>-0.716488 </a:t>
                      </a:r>
                      <a:endParaRPr lang="en-US" dirty="0"/>
                    </a:p>
                  </a:txBody>
                  <a:tcPr/>
                </a:tc>
              </a:tr>
              <a:tr h="771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effectLst/>
                        </a:rPr>
                        <a:t>σ</a:t>
                      </a:r>
                      <a:r>
                        <a:rPr lang="en-US" sz="1800" kern="1200" baseline="-25000" dirty="0" err="1" smtClean="0">
                          <a:effectLst/>
                        </a:rPr>
                        <a:t>w</a:t>
                      </a:r>
                      <a:r>
                        <a:rPr lang="en-US" sz="1800" kern="1200" baseline="-25000" dirty="0" smtClean="0">
                          <a:effectLst/>
                        </a:rPr>
                        <a:t> @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800" kern="1200" dirty="0" err="1" smtClean="0">
                          <a:effectLst/>
                        </a:rPr>
                        <a:t>σ</a:t>
                      </a:r>
                      <a:r>
                        <a:rPr lang="en-US" sz="1800" kern="1200" baseline="-25000" dirty="0" err="1" smtClean="0">
                          <a:effectLst/>
                        </a:rPr>
                        <a:t>D</a:t>
                      </a:r>
                      <a:r>
                        <a:rPr lang="en-US" sz="1800" kern="1200" baseline="0" dirty="0" smtClean="0">
                          <a:effectLst/>
                        </a:rPr>
                        <a:t>=0.03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0.002853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  <a:tr h="6126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b0-Max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0.61224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17701"/>
              </p:ext>
            </p:extLst>
          </p:nvPr>
        </p:nvGraphicFramePr>
        <p:xfrm>
          <a:off x="474035" y="4405545"/>
          <a:ext cx="8272130" cy="6400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272130"/>
              </a:tblGrid>
              <a:tr h="244549">
                <a:tc>
                  <a:txBody>
                    <a:bodyPr/>
                    <a:lstStyle/>
                    <a:p>
                      <a:r>
                        <a:rPr lang="en-US" dirty="0" smtClean="0"/>
                        <a:t>The above table results</a:t>
                      </a:r>
                      <a:r>
                        <a:rPr lang="en-US" baseline="0" dirty="0" smtClean="0"/>
                        <a:t> are for measured data from simulation. When a model at w = -0.975 is used as a data we get w = </a:t>
                      </a:r>
                      <a:r>
                        <a:rPr lang="en-US" sz="1800" kern="1200" dirty="0" smtClean="0">
                          <a:effectLst/>
                        </a:rPr>
                        <a:t>-0.975182  and </a:t>
                      </a:r>
                      <a:r>
                        <a:rPr lang="en-US" sz="1800" kern="1200" dirty="0" err="1" smtClean="0">
                          <a:effectLst/>
                        </a:rPr>
                        <a:t>σ</a:t>
                      </a:r>
                      <a:r>
                        <a:rPr lang="en-US" sz="1800" kern="1200" baseline="-25000" dirty="0" err="1" smtClean="0">
                          <a:effectLst/>
                        </a:rPr>
                        <a:t>w</a:t>
                      </a:r>
                      <a:r>
                        <a:rPr lang="en-US" sz="1800" kern="1200" dirty="0" smtClean="0">
                          <a:effectLst/>
                        </a:rPr>
                        <a:t> = 0.0715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6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calculating the bias, the first value of a mass threshold was used. Therefore, instead using a constant mass for the bias, using a mass threshold would result in a better final result.</a:t>
            </a:r>
          </a:p>
          <a:p>
            <a:r>
              <a:rPr lang="en-US" dirty="0" smtClean="0"/>
              <a:t>A tool for computing a bias for mass threshold is already made but it is still just a code so creating a GUI for that would be something to consider.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Equations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9220200" cy="541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                                           	 </a:t>
                </a:r>
                <a:r>
                  <a:rPr lang="en-US" dirty="0" smtClean="0"/>
                  <a:t>    (</a:t>
                </a:r>
                <a:r>
                  <a:rPr lang="en-US" dirty="0"/>
                  <a:t>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=2.133∗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−33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𝑒𝑉</m:t>
                    </m:r>
                    <m:r>
                      <a:rPr lang="en-US" i="1">
                        <a:latin typeface="Cambria Math"/>
                      </a:rPr>
                      <m:t>/ℏ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			     (</a:t>
                </a:r>
                <a:r>
                  <a:rPr lang="en-US" dirty="0"/>
                  <a:t>2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𝐷𝐸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(1+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3(1+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(</a:t>
                </a:r>
                <a:r>
                  <a:rPr lang="en-US" dirty="0"/>
                  <a:t>3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∗(1+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                		</a:t>
                </a:r>
                <a:r>
                  <a:rPr lang="en-US" dirty="0" smtClean="0"/>
                  <a:t>     (</a:t>
                </a:r>
                <a:r>
                  <a:rPr lang="en-US" dirty="0"/>
                  <a:t>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9220200" cy="5410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"/>
                <a:ext cx="7772400" cy="6553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𝑅</m:t>
                    </m:r>
                    <m:r>
                      <a:rPr lang="en-US" sz="2400" i="1" smtClean="0">
                        <a:latin typeface="Cambria Math"/>
                      </a:rPr>
                      <m:t>(</m:t>
                    </m:r>
                    <m:r>
                      <a:rPr lang="en-US" sz="2400" i="1" smtClean="0">
                        <a:latin typeface="Cambria Math"/>
                      </a:rPr>
                      <m:t>𝑚</m:t>
                    </m:r>
                    <m:r>
                      <a:rPr lang="en-US" sz="240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𝜋𝜌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					         (</a:t>
                </a:r>
                <a:r>
                  <a:rPr lang="en-US" sz="2400" dirty="0"/>
                  <a:t>5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𝑑𝑘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𝑙𝑖𝑛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𝑊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𝑘𝑅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)|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                         </a:t>
                </a:r>
                <a:r>
                  <a:rPr lang="en-US" sz="2400" dirty="0" smtClean="0"/>
                  <a:t>    (</a:t>
                </a:r>
                <a:r>
                  <a:rPr lang="en-US" sz="2400" dirty="0"/>
                  <a:t>6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𝑆𝑖𝑛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𝑥𝐶𝑜𝑠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))</m:t>
                    </m:r>
                  </m:oMath>
                </a14:m>
                <a:r>
                  <a:rPr lang="en-US" sz="2400" dirty="0"/>
                  <a:t>                                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(7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𝜈</m:t>
                    </m:r>
                    <m:r>
                      <a:rPr lang="en-US" sz="2400" i="1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𝑠𝑐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                             	 </a:t>
                </a:r>
                <a:r>
                  <a:rPr lang="en-US" sz="2400" dirty="0" smtClean="0"/>
                  <a:t> 	         (</a:t>
                </a:r>
                <a:r>
                  <a:rPr lang="en-US" sz="2400" dirty="0"/>
                  <a:t>8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2∗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𝑠𝑐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                             		 </a:t>
                </a:r>
                <a:r>
                  <a:rPr lang="en-US" sz="2400" dirty="0" smtClean="0"/>
                  <a:t>        (</a:t>
                </a:r>
                <a:r>
                  <a:rPr lang="en-US" sz="2400" dirty="0"/>
                  <a:t>9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"/>
                <a:ext cx="7772400" cy="6553200"/>
              </a:xfrm>
              <a:blipFill rotWithShape="1">
                <a:blip r:embed="rId3"/>
                <a:stretch>
                  <a:fillRect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381001"/>
                <a:ext cx="8153400" cy="562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r>
                          <a:rPr lang="en-US" sz="2000" i="1">
                            <a:latin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𝑠𝑐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       </a:t>
                </a:r>
                <a:r>
                  <a:rPr lang="en-US" sz="2000" dirty="0" smtClean="0"/>
                  <a:t>  </a:t>
                </a:r>
                <a:r>
                  <a:rPr lang="en-US" sz="2000" dirty="0"/>
                  <a:t>	                                                  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10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=1+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		                                      </a:t>
                </a:r>
                <a:r>
                  <a:rPr lang="en-US" sz="2000" dirty="0" smtClean="0"/>
                  <a:t> (</a:t>
                </a:r>
                <a:r>
                  <a:rPr lang="en-US" sz="2000" dirty="0"/>
                  <a:t>11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P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b</m:t>
                    </m:r>
                    <m:r>
                      <a:rPr lang="en-US" sz="2000">
                        <a:latin typeface="Cambria Math"/>
                      </a:rPr>
                      <m:t>0,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w</m:t>
                    </m:r>
                    <m:r>
                      <a:rPr lang="en-US" sz="200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/>
                              </a:rPr>
                              <m:t>(2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𝑁𝑚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𝑁𝑚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𝑏𝑑𝑎𝑡𝑎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b</m:t>
                                    </m:r>
                                    <m:r>
                                      <a:rPr lang="en-US" sz="200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𝑏𝑚𝑜𝑑𝑒𝑙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2000" dirty="0"/>
                  <a:t>                         </a:t>
                </a:r>
                <a:r>
                  <a:rPr lang="en-US" sz="2000" dirty="0" smtClean="0"/>
                  <a:t> (</a:t>
                </a:r>
                <a:r>
                  <a:rPr lang="en-US" sz="2000" dirty="0"/>
                  <a:t>12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0,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𝑑𝑏</m:t>
                        </m:r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sz="2000" dirty="0"/>
                  <a:t>					</a:t>
                </a:r>
                <a:r>
                  <a:rPr lang="en-US" sz="2000" dirty="0" smtClean="0"/>
                  <a:t>   (</a:t>
                </a:r>
                <a:r>
                  <a:rPr lang="en-US" sz="2000" dirty="0"/>
                  <a:t>13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𝑚𝑎𝑠𝑠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𝑡h𝑟𝑒𝑠h𝑜𝑙𝑑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000" dirty="0"/>
                  <a:t>    			 </a:t>
                </a:r>
                <a:r>
                  <a:rPr lang="en-US" sz="2000" dirty="0" smtClean="0"/>
                  <a:t>  (</a:t>
                </a:r>
                <a:r>
                  <a:rPr lang="en-US" sz="2000" dirty="0"/>
                  <a:t>14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)(1+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𝜈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			 </a:t>
                </a:r>
                <a:r>
                  <a:rPr lang="en-US" sz="2000" dirty="0" smtClean="0"/>
                  <a:t>  (</a:t>
                </a:r>
                <a:r>
                  <a:rPr lang="en-US" sz="2000" dirty="0"/>
                  <a:t>15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[1+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Γ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				 </a:t>
                </a:r>
                <a:r>
                  <a:rPr lang="en-US" sz="2000" dirty="0" smtClean="0"/>
                  <a:t>  (</a:t>
                </a:r>
                <a:r>
                  <a:rPr lang="en-US" sz="2000" dirty="0"/>
                  <a:t>16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1"/>
                <a:ext cx="8153400" cy="5627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082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an optical imaging survey project led by </a:t>
            </a:r>
            <a:r>
              <a:rPr lang="en-US" dirty="0" smtClean="0">
                <a:hlinkClick r:id="rId2" action="ppaction://hlinkfile" tooltip="Fermilab"/>
              </a:rPr>
              <a:t>Fermi lab</a:t>
            </a:r>
            <a:r>
              <a:rPr lang="en-US" dirty="0"/>
              <a:t> to make precision measurements of </a:t>
            </a:r>
            <a:r>
              <a:rPr lang="en-US" dirty="0">
                <a:hlinkClick r:id="rId3" action="ppaction://hlinkfile" tooltip="Dark energy"/>
              </a:rPr>
              <a:t>dark energy</a:t>
            </a:r>
            <a:r>
              <a:rPr lang="en-US" dirty="0"/>
              <a:t> using four independent techniques : Counts of </a:t>
            </a:r>
            <a:r>
              <a:rPr lang="en-US" dirty="0">
                <a:hlinkClick r:id="rId4" action="ppaction://hlinkfile" tooltip="Galaxy cluster"/>
              </a:rPr>
              <a:t>Galaxy Clusters</a:t>
            </a:r>
            <a:r>
              <a:rPr lang="en-US" dirty="0"/>
              <a:t>, </a:t>
            </a:r>
            <a:r>
              <a:rPr lang="en-US" dirty="0">
                <a:hlinkClick r:id="rId5" action="ppaction://hlinkfile" tooltip="Weak gravitational lensing"/>
              </a:rPr>
              <a:t>Weak Lensing</a:t>
            </a:r>
            <a:r>
              <a:rPr lang="en-US" dirty="0"/>
              <a:t> Shear </a:t>
            </a:r>
            <a:r>
              <a:rPr lang="en-US" dirty="0">
                <a:hlinkClick r:id="rId6" action="ppaction://hlinkfile" tooltip="Tomography"/>
              </a:rPr>
              <a:t>Tomography</a:t>
            </a:r>
            <a:r>
              <a:rPr lang="en-US" dirty="0"/>
              <a:t>, </a:t>
            </a:r>
            <a:r>
              <a:rPr lang="en-US" dirty="0">
                <a:hlinkClick r:id="rId7" action="ppaction://hlinkfile" tooltip="Supernovae"/>
              </a:rPr>
              <a:t>Supernovae</a:t>
            </a:r>
            <a:r>
              <a:rPr lang="en-US" dirty="0"/>
              <a:t> </a:t>
            </a:r>
            <a:r>
              <a:rPr lang="en-US" dirty="0">
                <a:hlinkClick r:id="rId8" action="ppaction://hlinkfile" tooltip="Redshift"/>
              </a:rPr>
              <a:t>redshift</a:t>
            </a:r>
            <a:r>
              <a:rPr lang="en-US" dirty="0"/>
              <a:t>, and </a:t>
            </a:r>
            <a:r>
              <a:rPr lang="en-US" dirty="0">
                <a:hlinkClick r:id="rId9" action="ppaction://hlinkfile" tooltip="Baryon Acoustic Oscillations"/>
              </a:rPr>
              <a:t>Baryon Acoustic Oscillations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Energy Survey via technique of counts of Galaxy Clusters</a:t>
            </a:r>
          </a:p>
          <a:p>
            <a:r>
              <a:rPr lang="en-US" dirty="0" smtClean="0"/>
              <a:t>Developing GUI for analyzing images from CCD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24200"/>
            <a:ext cx="53149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7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172200" cy="462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1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85825"/>
            <a:ext cx="68961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31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23925"/>
            <a:ext cx="67532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41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715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D1D9-AA32-483A-8AF1-3A2C0E9043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7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27859</TotalTime>
  <Words>1157</Words>
  <Application>Microsoft Office PowerPoint</Application>
  <PresentationFormat>Letter Paper (8.5x11 in)</PresentationFormat>
  <Paragraphs>171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Dark Energy Survey via technique of counts of Galaxy Clusters </vt:lpstr>
      <vt:lpstr>Outline </vt:lpstr>
      <vt:lpstr>Dark Energy Survey</vt:lpstr>
      <vt:lpstr>My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 and σw Results  </vt:lpstr>
      <vt:lpstr>Definitions</vt:lpstr>
      <vt:lpstr>PowerPoint Presentation</vt:lpstr>
      <vt:lpstr>Objective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Recommendation</vt:lpstr>
      <vt:lpstr>Relevant Equations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 Model and Beyond</dc:title>
  <dc:creator>Salem</dc:creator>
  <cp:lastModifiedBy>Salem</cp:lastModifiedBy>
  <cp:revision>758</cp:revision>
  <cp:lastPrinted>1998-10-12T21:43:15Z</cp:lastPrinted>
  <dcterms:created xsi:type="dcterms:W3CDTF">2010-07-06T04:11:36Z</dcterms:created>
  <dcterms:modified xsi:type="dcterms:W3CDTF">2010-08-04T16:08:48Z</dcterms:modified>
</cp:coreProperties>
</file>