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1" r:id="rId4"/>
    <p:sldId id="259" r:id="rId5"/>
    <p:sldId id="260" r:id="rId6"/>
    <p:sldId id="284" r:id="rId7"/>
    <p:sldId id="264" r:id="rId8"/>
    <p:sldId id="265" r:id="rId9"/>
    <p:sldId id="268" r:id="rId10"/>
    <p:sldId id="270" r:id="rId11"/>
    <p:sldId id="269" r:id="rId12"/>
    <p:sldId id="277" r:id="rId13"/>
    <p:sldId id="271" r:id="rId14"/>
    <p:sldId id="283" r:id="rId15"/>
    <p:sldId id="272" r:id="rId16"/>
    <p:sldId id="278" r:id="rId17"/>
    <p:sldId id="282" r:id="rId18"/>
    <p:sldId id="266" r:id="rId19"/>
    <p:sldId id="258" r:id="rId20"/>
    <p:sldId id="275" r:id="rId21"/>
    <p:sldId id="280" r:id="rId22"/>
    <p:sldId id="276" r:id="rId23"/>
    <p:sldId id="281" r:id="rId24"/>
    <p:sldId id="273"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04" autoAdjust="0"/>
  </p:normalViewPr>
  <p:slideViewPr>
    <p:cSldViewPr>
      <p:cViewPr varScale="1">
        <p:scale>
          <a:sx n="100" d="100"/>
          <a:sy n="100" d="100"/>
        </p:scale>
        <p:origin x="-130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Fermilab\ModBiasvsPow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Mod</a:t>
            </a:r>
            <a:r>
              <a:rPr lang="en-US" baseline="0"/>
              <a:t> Bias vs. Power</a:t>
            </a:r>
            <a:endParaRPr lang="en-US"/>
          </a:p>
        </c:rich>
      </c:tx>
    </c:title>
    <c:plotArea>
      <c:layout/>
      <c:scatterChart>
        <c:scatterStyle val="lineMarker"/>
        <c:ser>
          <c:idx val="0"/>
          <c:order val="0"/>
          <c:tx>
            <c:strRef>
              <c:f>Sheet1!$B$1</c:f>
              <c:strCache>
                <c:ptCount val="1"/>
                <c:pt idx="0">
                  <c:v>Power (output A) (mW) after 3 days (2nd start up)</c:v>
                </c:pt>
              </c:strCache>
            </c:strRef>
          </c:tx>
          <c:xVal>
            <c:numRef>
              <c:f>Sheet1!$A$2:$A$14</c:f>
              <c:numCache>
                <c:formatCode>General</c:formatCode>
                <c:ptCount val="13"/>
                <c:pt idx="0">
                  <c:v>-4.3499999999999996</c:v>
                </c:pt>
                <c:pt idx="1">
                  <c:v>-3</c:v>
                </c:pt>
                <c:pt idx="2">
                  <c:v>-2.84</c:v>
                </c:pt>
                <c:pt idx="3">
                  <c:v>-2</c:v>
                </c:pt>
                <c:pt idx="4">
                  <c:v>-1</c:v>
                </c:pt>
                <c:pt idx="5">
                  <c:v>-0.5</c:v>
                </c:pt>
                <c:pt idx="6">
                  <c:v>0</c:v>
                </c:pt>
                <c:pt idx="7">
                  <c:v>0.5</c:v>
                </c:pt>
                <c:pt idx="8">
                  <c:v>1</c:v>
                </c:pt>
                <c:pt idx="9">
                  <c:v>2</c:v>
                </c:pt>
                <c:pt idx="10">
                  <c:v>3</c:v>
                </c:pt>
                <c:pt idx="11">
                  <c:v>4.3499999999999996</c:v>
                </c:pt>
                <c:pt idx="12">
                  <c:v>4.5</c:v>
                </c:pt>
              </c:numCache>
            </c:numRef>
          </c:xVal>
          <c:yVal>
            <c:numRef>
              <c:f>Sheet1!$B$2:$B$14</c:f>
              <c:numCache>
                <c:formatCode>General</c:formatCode>
                <c:ptCount val="13"/>
                <c:pt idx="0">
                  <c:v>71.169999999999987</c:v>
                </c:pt>
                <c:pt idx="1">
                  <c:v>72.05</c:v>
                </c:pt>
                <c:pt idx="2">
                  <c:v>72.09</c:v>
                </c:pt>
                <c:pt idx="3">
                  <c:v>71.53</c:v>
                </c:pt>
                <c:pt idx="4">
                  <c:v>69.209999999999994</c:v>
                </c:pt>
                <c:pt idx="5">
                  <c:v>66.2</c:v>
                </c:pt>
                <c:pt idx="6">
                  <c:v>56.04</c:v>
                </c:pt>
                <c:pt idx="7">
                  <c:v>43.52</c:v>
                </c:pt>
                <c:pt idx="8">
                  <c:v>42.98</c:v>
                </c:pt>
                <c:pt idx="9">
                  <c:v>44.83</c:v>
                </c:pt>
                <c:pt idx="10">
                  <c:v>66.319999999999993</c:v>
                </c:pt>
                <c:pt idx="11">
                  <c:v>70.930000000000007</c:v>
                </c:pt>
                <c:pt idx="12">
                  <c:v>71.13</c:v>
                </c:pt>
              </c:numCache>
            </c:numRef>
          </c:yVal>
        </c:ser>
        <c:ser>
          <c:idx val="1"/>
          <c:order val="1"/>
          <c:tx>
            <c:strRef>
              <c:f>Sheet1!$D$1</c:f>
              <c:strCache>
                <c:ptCount val="1"/>
                <c:pt idx="0">
                  <c:v>Power output (Output A) (mW) after 5 hours (3rd start up)</c:v>
                </c:pt>
              </c:strCache>
            </c:strRef>
          </c:tx>
          <c:xVal>
            <c:numRef>
              <c:f>Sheet1!$C$2:$C$7</c:f>
              <c:numCache>
                <c:formatCode>General</c:formatCode>
                <c:ptCount val="6"/>
                <c:pt idx="0">
                  <c:v>-4.3499999999999996</c:v>
                </c:pt>
                <c:pt idx="1">
                  <c:v>-2</c:v>
                </c:pt>
                <c:pt idx="2">
                  <c:v>0</c:v>
                </c:pt>
                <c:pt idx="3">
                  <c:v>2</c:v>
                </c:pt>
                <c:pt idx="4">
                  <c:v>2.3499999999999988</c:v>
                </c:pt>
                <c:pt idx="5">
                  <c:v>4.5</c:v>
                </c:pt>
              </c:numCache>
            </c:numRef>
          </c:xVal>
          <c:yVal>
            <c:numRef>
              <c:f>Sheet1!$D$2:$D$7</c:f>
              <c:numCache>
                <c:formatCode>General</c:formatCode>
                <c:ptCount val="6"/>
                <c:pt idx="0">
                  <c:v>71.400000000000006</c:v>
                </c:pt>
                <c:pt idx="1">
                  <c:v>43.42</c:v>
                </c:pt>
                <c:pt idx="2">
                  <c:v>67.790000000000006</c:v>
                </c:pt>
                <c:pt idx="3">
                  <c:v>72.55</c:v>
                </c:pt>
                <c:pt idx="4">
                  <c:v>72.58</c:v>
                </c:pt>
                <c:pt idx="5">
                  <c:v>69</c:v>
                </c:pt>
              </c:numCache>
            </c:numRef>
          </c:yVal>
        </c:ser>
        <c:ser>
          <c:idx val="2"/>
          <c:order val="2"/>
          <c:tx>
            <c:strRef>
              <c:f>Sheet1!$F$1</c:f>
              <c:strCache>
                <c:ptCount val="1"/>
                <c:pt idx="0">
                  <c:v>Power output (Output A) (mW) after 53 hours (3rd start up)</c:v>
                </c:pt>
              </c:strCache>
            </c:strRef>
          </c:tx>
          <c:xVal>
            <c:numRef>
              <c:f>Sheet1!$E$2:$E$7</c:f>
              <c:numCache>
                <c:formatCode>General</c:formatCode>
                <c:ptCount val="6"/>
                <c:pt idx="0">
                  <c:v>4.5</c:v>
                </c:pt>
                <c:pt idx="1">
                  <c:v>3.53</c:v>
                </c:pt>
                <c:pt idx="2">
                  <c:v>2</c:v>
                </c:pt>
                <c:pt idx="3">
                  <c:v>0</c:v>
                </c:pt>
                <c:pt idx="4">
                  <c:v>-2</c:v>
                </c:pt>
                <c:pt idx="5">
                  <c:v>-4.3499999999999996</c:v>
                </c:pt>
              </c:numCache>
            </c:numRef>
          </c:xVal>
          <c:yVal>
            <c:numRef>
              <c:f>Sheet1!$F$2:$F$7</c:f>
              <c:numCache>
                <c:formatCode>General</c:formatCode>
                <c:ptCount val="6"/>
                <c:pt idx="0">
                  <c:v>72.7</c:v>
                </c:pt>
                <c:pt idx="1">
                  <c:v>71.64</c:v>
                </c:pt>
                <c:pt idx="2">
                  <c:v>73.16</c:v>
                </c:pt>
                <c:pt idx="3">
                  <c:v>43.54</c:v>
                </c:pt>
                <c:pt idx="4">
                  <c:v>65.16</c:v>
                </c:pt>
                <c:pt idx="5">
                  <c:v>73.2</c:v>
                </c:pt>
              </c:numCache>
            </c:numRef>
          </c:yVal>
        </c:ser>
        <c:ser>
          <c:idx val="3"/>
          <c:order val="3"/>
          <c:tx>
            <c:strRef>
              <c:f>Sheet1!$H$1</c:f>
              <c:strCache>
                <c:ptCount val="1"/>
                <c:pt idx="0">
                  <c:v>Power output (Output A) (mW) 3rd day (3rd start up)</c:v>
                </c:pt>
              </c:strCache>
            </c:strRef>
          </c:tx>
          <c:xVal>
            <c:numRef>
              <c:f>Sheet1!$G$2:$G$7</c:f>
              <c:numCache>
                <c:formatCode>General</c:formatCode>
                <c:ptCount val="6"/>
                <c:pt idx="0">
                  <c:v>4.5</c:v>
                </c:pt>
                <c:pt idx="1">
                  <c:v>2</c:v>
                </c:pt>
                <c:pt idx="2">
                  <c:v>0.26</c:v>
                </c:pt>
                <c:pt idx="3">
                  <c:v>0</c:v>
                </c:pt>
                <c:pt idx="4">
                  <c:v>-2</c:v>
                </c:pt>
                <c:pt idx="5">
                  <c:v>-4</c:v>
                </c:pt>
              </c:numCache>
            </c:numRef>
          </c:xVal>
          <c:yVal>
            <c:numRef>
              <c:f>Sheet1!$H$2:$H$7</c:f>
              <c:numCache>
                <c:formatCode>General</c:formatCode>
                <c:ptCount val="6"/>
                <c:pt idx="0">
                  <c:v>43.690000000000012</c:v>
                </c:pt>
                <c:pt idx="1">
                  <c:v>72.02</c:v>
                </c:pt>
                <c:pt idx="2">
                  <c:v>73.739999999999995</c:v>
                </c:pt>
                <c:pt idx="3">
                  <c:v>73.61</c:v>
                </c:pt>
                <c:pt idx="4">
                  <c:v>65.95</c:v>
                </c:pt>
                <c:pt idx="5">
                  <c:v>58.25</c:v>
                </c:pt>
              </c:numCache>
            </c:numRef>
          </c:yVal>
        </c:ser>
        <c:ser>
          <c:idx val="4"/>
          <c:order val="4"/>
          <c:tx>
            <c:strRef>
              <c:f>Sheet1!$J$1</c:f>
              <c:strCache>
                <c:ptCount val="1"/>
                <c:pt idx="0">
                  <c:v>Power output (Output A) (mW) 4th day</c:v>
                </c:pt>
              </c:strCache>
            </c:strRef>
          </c:tx>
          <c:xVal>
            <c:numRef>
              <c:f>Sheet1!$I$2:$I$7</c:f>
              <c:numCache>
                <c:formatCode>General</c:formatCode>
                <c:ptCount val="6"/>
                <c:pt idx="0">
                  <c:v>4.5</c:v>
                </c:pt>
                <c:pt idx="1">
                  <c:v>3.42</c:v>
                </c:pt>
                <c:pt idx="2">
                  <c:v>2</c:v>
                </c:pt>
                <c:pt idx="3">
                  <c:v>0</c:v>
                </c:pt>
                <c:pt idx="4">
                  <c:v>-2</c:v>
                </c:pt>
                <c:pt idx="5">
                  <c:v>-4</c:v>
                </c:pt>
              </c:numCache>
            </c:numRef>
          </c:xVal>
          <c:yVal>
            <c:numRef>
              <c:f>Sheet1!$J$2:$J$7</c:f>
              <c:numCache>
                <c:formatCode>General</c:formatCode>
                <c:ptCount val="6"/>
                <c:pt idx="0">
                  <c:v>72.819999999999993</c:v>
                </c:pt>
                <c:pt idx="1">
                  <c:v>73.709999999999994</c:v>
                </c:pt>
                <c:pt idx="2">
                  <c:v>72.77</c:v>
                </c:pt>
                <c:pt idx="3">
                  <c:v>56.78</c:v>
                </c:pt>
                <c:pt idx="4">
                  <c:v>53.04</c:v>
                </c:pt>
                <c:pt idx="5">
                  <c:v>73.400000000000006</c:v>
                </c:pt>
              </c:numCache>
            </c:numRef>
          </c:yVal>
        </c:ser>
        <c:ser>
          <c:idx val="5"/>
          <c:order val="5"/>
          <c:tx>
            <c:strRef>
              <c:f>Sheet1!$F$22</c:f>
              <c:strCache>
                <c:ptCount val="1"/>
                <c:pt idx="0">
                  <c:v>Power (mW) after 24 hrs of running</c:v>
                </c:pt>
              </c:strCache>
            </c:strRef>
          </c:tx>
          <c:xVal>
            <c:numRef>
              <c:f>Sheet1!$E$23:$E$111</c:f>
              <c:numCache>
                <c:formatCode>General</c:formatCode>
                <c:ptCount val="89"/>
                <c:pt idx="0">
                  <c:v>-4.3499999999999996</c:v>
                </c:pt>
                <c:pt idx="1">
                  <c:v>-4.2</c:v>
                </c:pt>
                <c:pt idx="2">
                  <c:v>-4.0999999999999996</c:v>
                </c:pt>
                <c:pt idx="3">
                  <c:v>-4</c:v>
                </c:pt>
                <c:pt idx="4">
                  <c:v>-3.9</c:v>
                </c:pt>
                <c:pt idx="5">
                  <c:v>-3.8</c:v>
                </c:pt>
                <c:pt idx="6">
                  <c:v>-3.7</c:v>
                </c:pt>
                <c:pt idx="7">
                  <c:v>-3.6</c:v>
                </c:pt>
                <c:pt idx="8">
                  <c:v>-3.5</c:v>
                </c:pt>
                <c:pt idx="9">
                  <c:v>-3.4</c:v>
                </c:pt>
                <c:pt idx="10">
                  <c:v>-3.3</c:v>
                </c:pt>
                <c:pt idx="11">
                  <c:v>-3.19999999999999</c:v>
                </c:pt>
                <c:pt idx="12">
                  <c:v>-3.0999999999999877</c:v>
                </c:pt>
                <c:pt idx="13">
                  <c:v>-2.9999999999999867</c:v>
                </c:pt>
                <c:pt idx="14">
                  <c:v>-2.8999999999999777</c:v>
                </c:pt>
                <c:pt idx="15">
                  <c:v>-2.7999999999999901</c:v>
                </c:pt>
                <c:pt idx="16">
                  <c:v>-2.69999999999999</c:v>
                </c:pt>
                <c:pt idx="17">
                  <c:v>-2.5999999999999877</c:v>
                </c:pt>
                <c:pt idx="18">
                  <c:v>-2.4999999999999867</c:v>
                </c:pt>
                <c:pt idx="19">
                  <c:v>-2.3999999999999777</c:v>
                </c:pt>
                <c:pt idx="20">
                  <c:v>-2.2999999999999901</c:v>
                </c:pt>
                <c:pt idx="21">
                  <c:v>-2.19999999999999</c:v>
                </c:pt>
                <c:pt idx="22">
                  <c:v>-2.0999999999999877</c:v>
                </c:pt>
                <c:pt idx="23">
                  <c:v>-1.99999999999998</c:v>
                </c:pt>
                <c:pt idx="24">
                  <c:v>-1.899999999999983</c:v>
                </c:pt>
                <c:pt idx="25">
                  <c:v>-1.7999999999999878</c:v>
                </c:pt>
                <c:pt idx="26">
                  <c:v>-1.6999999999999837</c:v>
                </c:pt>
                <c:pt idx="27">
                  <c:v>-1.5999999999999821</c:v>
                </c:pt>
                <c:pt idx="28">
                  <c:v>-1.4999999999999789</c:v>
                </c:pt>
                <c:pt idx="29">
                  <c:v>-1.399999999999983</c:v>
                </c:pt>
                <c:pt idx="30">
                  <c:v>-1.2999999999999718</c:v>
                </c:pt>
                <c:pt idx="31">
                  <c:v>-1.1999999999999778</c:v>
                </c:pt>
                <c:pt idx="32">
                  <c:v>-1.099999999999973</c:v>
                </c:pt>
                <c:pt idx="33">
                  <c:v>-0.99999999999998002</c:v>
                </c:pt>
                <c:pt idx="34">
                  <c:v>-0.89999999999998348</c:v>
                </c:pt>
                <c:pt idx="35">
                  <c:v>-0.79999999999997995</c:v>
                </c:pt>
                <c:pt idx="36">
                  <c:v>-0.69999999999998475</c:v>
                </c:pt>
                <c:pt idx="37">
                  <c:v>-0.59999999999998266</c:v>
                </c:pt>
                <c:pt idx="38">
                  <c:v>-0.49999999999998357</c:v>
                </c:pt>
                <c:pt idx="39">
                  <c:v>-0.39999999999998437</c:v>
                </c:pt>
                <c:pt idx="40">
                  <c:v>-0.29999999999998339</c:v>
                </c:pt>
                <c:pt idx="41">
                  <c:v>-0.19999999999998147</c:v>
                </c:pt>
                <c:pt idx="42">
                  <c:v>-9.9999999999980993E-2</c:v>
                </c:pt>
                <c:pt idx="43">
                  <c:v>0</c:v>
                </c:pt>
                <c:pt idx="44">
                  <c:v>0.10000000000002</c:v>
                </c:pt>
                <c:pt idx="45">
                  <c:v>0.20000000000002024</c:v>
                </c:pt>
                <c:pt idx="46">
                  <c:v>0.30000000000001997</c:v>
                </c:pt>
                <c:pt idx="47">
                  <c:v>0.40000000000002001</c:v>
                </c:pt>
                <c:pt idx="48">
                  <c:v>0.50000000000002998</c:v>
                </c:pt>
                <c:pt idx="49">
                  <c:v>0.60000000000002995</c:v>
                </c:pt>
                <c:pt idx="50">
                  <c:v>0.70000000000002904</c:v>
                </c:pt>
                <c:pt idx="51">
                  <c:v>0.80000000000003002</c:v>
                </c:pt>
                <c:pt idx="52">
                  <c:v>0.90000000000003</c:v>
                </c:pt>
                <c:pt idx="53">
                  <c:v>1.00000000000003</c:v>
                </c:pt>
                <c:pt idx="54">
                  <c:v>1.1000000000000301</c:v>
                </c:pt>
                <c:pt idx="55">
                  <c:v>1.2000000000000299</c:v>
                </c:pt>
                <c:pt idx="56">
                  <c:v>1.30000000000003</c:v>
                </c:pt>
                <c:pt idx="57">
                  <c:v>1.4000000000000299</c:v>
                </c:pt>
                <c:pt idx="58">
                  <c:v>1.50000000000003</c:v>
                </c:pt>
                <c:pt idx="59">
                  <c:v>1.6000000000000301</c:v>
                </c:pt>
                <c:pt idx="60">
                  <c:v>1.7000000000000353</c:v>
                </c:pt>
                <c:pt idx="61">
                  <c:v>1.80000000000003</c:v>
                </c:pt>
                <c:pt idx="62">
                  <c:v>1.9000000000000299</c:v>
                </c:pt>
                <c:pt idx="63">
                  <c:v>2.0000000000000302</c:v>
                </c:pt>
                <c:pt idx="64">
                  <c:v>2.1000000000000298</c:v>
                </c:pt>
                <c:pt idx="65">
                  <c:v>2.2000000000000299</c:v>
                </c:pt>
                <c:pt idx="66">
                  <c:v>2.30000000000003</c:v>
                </c:pt>
                <c:pt idx="67">
                  <c:v>2.4000000000000399</c:v>
                </c:pt>
                <c:pt idx="68">
                  <c:v>2.50000000000004</c:v>
                </c:pt>
                <c:pt idx="69">
                  <c:v>2.6000000000000401</c:v>
                </c:pt>
                <c:pt idx="70">
                  <c:v>2.7000000000000401</c:v>
                </c:pt>
                <c:pt idx="71">
                  <c:v>2.8000000000000398</c:v>
                </c:pt>
                <c:pt idx="72">
                  <c:v>2.9000000000000399</c:v>
                </c:pt>
                <c:pt idx="73">
                  <c:v>3.00000000000004</c:v>
                </c:pt>
                <c:pt idx="74">
                  <c:v>3.1000000000000401</c:v>
                </c:pt>
                <c:pt idx="75">
                  <c:v>3.2000000000000401</c:v>
                </c:pt>
                <c:pt idx="76">
                  <c:v>3.3000000000000398</c:v>
                </c:pt>
                <c:pt idx="77">
                  <c:v>3.4000000000000399</c:v>
                </c:pt>
                <c:pt idx="78">
                  <c:v>3.50000000000004</c:v>
                </c:pt>
                <c:pt idx="79">
                  <c:v>3.6000000000000401</c:v>
                </c:pt>
                <c:pt idx="80">
                  <c:v>3.7000000000000401</c:v>
                </c:pt>
                <c:pt idx="81">
                  <c:v>3.8000000000000398</c:v>
                </c:pt>
                <c:pt idx="82">
                  <c:v>3.9000000000000399</c:v>
                </c:pt>
                <c:pt idx="83">
                  <c:v>4.00000000000004</c:v>
                </c:pt>
                <c:pt idx="84">
                  <c:v>4.1000000000000396</c:v>
                </c:pt>
                <c:pt idx="85">
                  <c:v>4.2000000000000401</c:v>
                </c:pt>
                <c:pt idx="86">
                  <c:v>4.3000000000000496</c:v>
                </c:pt>
                <c:pt idx="87">
                  <c:v>4.4000000000000501</c:v>
                </c:pt>
                <c:pt idx="88">
                  <c:v>4.5000000000000497</c:v>
                </c:pt>
              </c:numCache>
            </c:numRef>
          </c:xVal>
          <c:yVal>
            <c:numRef>
              <c:f>Sheet1!$F$23:$F$111</c:f>
              <c:numCache>
                <c:formatCode>General</c:formatCode>
                <c:ptCount val="89"/>
                <c:pt idx="0">
                  <c:v>68.440000000000026</c:v>
                </c:pt>
                <c:pt idx="1">
                  <c:v>66.66</c:v>
                </c:pt>
                <c:pt idx="2">
                  <c:v>65.92</c:v>
                </c:pt>
                <c:pt idx="3">
                  <c:v>62.08</c:v>
                </c:pt>
                <c:pt idx="4">
                  <c:v>58.760000000000012</c:v>
                </c:pt>
                <c:pt idx="5">
                  <c:v>54.94</c:v>
                </c:pt>
                <c:pt idx="6">
                  <c:v>51.2</c:v>
                </c:pt>
                <c:pt idx="7">
                  <c:v>47.09</c:v>
                </c:pt>
                <c:pt idx="8">
                  <c:v>44.84</c:v>
                </c:pt>
                <c:pt idx="9">
                  <c:v>44</c:v>
                </c:pt>
                <c:pt idx="10">
                  <c:v>43.75</c:v>
                </c:pt>
                <c:pt idx="11">
                  <c:v>43.61</c:v>
                </c:pt>
                <c:pt idx="12">
                  <c:v>43.58</c:v>
                </c:pt>
                <c:pt idx="13">
                  <c:v>43.57</c:v>
                </c:pt>
                <c:pt idx="14">
                  <c:v>43.56</c:v>
                </c:pt>
                <c:pt idx="15">
                  <c:v>43.55</c:v>
                </c:pt>
                <c:pt idx="16">
                  <c:v>43.55</c:v>
                </c:pt>
                <c:pt idx="17">
                  <c:v>43.54</c:v>
                </c:pt>
                <c:pt idx="18">
                  <c:v>43.54</c:v>
                </c:pt>
                <c:pt idx="19">
                  <c:v>43.54</c:v>
                </c:pt>
                <c:pt idx="20">
                  <c:v>43.59</c:v>
                </c:pt>
                <c:pt idx="21">
                  <c:v>44</c:v>
                </c:pt>
                <c:pt idx="22">
                  <c:v>45.74</c:v>
                </c:pt>
                <c:pt idx="23">
                  <c:v>51.43</c:v>
                </c:pt>
                <c:pt idx="24">
                  <c:v>56.54</c:v>
                </c:pt>
                <c:pt idx="25">
                  <c:v>60.260000000000012</c:v>
                </c:pt>
                <c:pt idx="26">
                  <c:v>62.42</c:v>
                </c:pt>
                <c:pt idx="27">
                  <c:v>64.819999999999993</c:v>
                </c:pt>
                <c:pt idx="28">
                  <c:v>66.11</c:v>
                </c:pt>
                <c:pt idx="29">
                  <c:v>67.05</c:v>
                </c:pt>
                <c:pt idx="30">
                  <c:v>67.910000000000025</c:v>
                </c:pt>
                <c:pt idx="31">
                  <c:v>68.52</c:v>
                </c:pt>
                <c:pt idx="32">
                  <c:v>68.86</c:v>
                </c:pt>
                <c:pt idx="33">
                  <c:v>69.400000000000006</c:v>
                </c:pt>
                <c:pt idx="34">
                  <c:v>69.900000000000006</c:v>
                </c:pt>
                <c:pt idx="35">
                  <c:v>70.36</c:v>
                </c:pt>
                <c:pt idx="36">
                  <c:v>70.78</c:v>
                </c:pt>
                <c:pt idx="37">
                  <c:v>71.179999999999978</c:v>
                </c:pt>
                <c:pt idx="38">
                  <c:v>71.349999999999994</c:v>
                </c:pt>
                <c:pt idx="39">
                  <c:v>71.64</c:v>
                </c:pt>
                <c:pt idx="40">
                  <c:v>72.06</c:v>
                </c:pt>
                <c:pt idx="41">
                  <c:v>72.3</c:v>
                </c:pt>
                <c:pt idx="42">
                  <c:v>72.510000000000005</c:v>
                </c:pt>
                <c:pt idx="43">
                  <c:v>72.679999999999978</c:v>
                </c:pt>
                <c:pt idx="44">
                  <c:v>72.81</c:v>
                </c:pt>
                <c:pt idx="45">
                  <c:v>72.930000000000007</c:v>
                </c:pt>
                <c:pt idx="46">
                  <c:v>73.08</c:v>
                </c:pt>
                <c:pt idx="47">
                  <c:v>73.16</c:v>
                </c:pt>
                <c:pt idx="48">
                  <c:v>73.3</c:v>
                </c:pt>
                <c:pt idx="49">
                  <c:v>73.36999999999999</c:v>
                </c:pt>
                <c:pt idx="50">
                  <c:v>73.45</c:v>
                </c:pt>
                <c:pt idx="51">
                  <c:v>73.48</c:v>
                </c:pt>
                <c:pt idx="52">
                  <c:v>73.459999999999994</c:v>
                </c:pt>
                <c:pt idx="53">
                  <c:v>73.5</c:v>
                </c:pt>
                <c:pt idx="54">
                  <c:v>73.5</c:v>
                </c:pt>
                <c:pt idx="55">
                  <c:v>73.510000000000005</c:v>
                </c:pt>
                <c:pt idx="56">
                  <c:v>73.510000000000005</c:v>
                </c:pt>
                <c:pt idx="57">
                  <c:v>73.489999999999995</c:v>
                </c:pt>
                <c:pt idx="58">
                  <c:v>73.45</c:v>
                </c:pt>
                <c:pt idx="59">
                  <c:v>73.38</c:v>
                </c:pt>
                <c:pt idx="60">
                  <c:v>73.3</c:v>
                </c:pt>
                <c:pt idx="61">
                  <c:v>73.209999999999994</c:v>
                </c:pt>
                <c:pt idx="62">
                  <c:v>73.11999999999999</c:v>
                </c:pt>
                <c:pt idx="63">
                  <c:v>73.03</c:v>
                </c:pt>
                <c:pt idx="64">
                  <c:v>72.89</c:v>
                </c:pt>
                <c:pt idx="65">
                  <c:v>72.739999999999995</c:v>
                </c:pt>
                <c:pt idx="66">
                  <c:v>72.55</c:v>
                </c:pt>
                <c:pt idx="67">
                  <c:v>72.38</c:v>
                </c:pt>
                <c:pt idx="68">
                  <c:v>72.149999999999991</c:v>
                </c:pt>
                <c:pt idx="69">
                  <c:v>71.88</c:v>
                </c:pt>
                <c:pt idx="70">
                  <c:v>71.59</c:v>
                </c:pt>
                <c:pt idx="71">
                  <c:v>71.239999999999995</c:v>
                </c:pt>
                <c:pt idx="72">
                  <c:v>70.83</c:v>
                </c:pt>
                <c:pt idx="73">
                  <c:v>70.83</c:v>
                </c:pt>
                <c:pt idx="74">
                  <c:v>69.86</c:v>
                </c:pt>
                <c:pt idx="75">
                  <c:v>69.11</c:v>
                </c:pt>
                <c:pt idx="76">
                  <c:v>68.16</c:v>
                </c:pt>
                <c:pt idx="77">
                  <c:v>67.010000000000005</c:v>
                </c:pt>
                <c:pt idx="78">
                  <c:v>65.7</c:v>
                </c:pt>
                <c:pt idx="79">
                  <c:v>63.74</c:v>
                </c:pt>
                <c:pt idx="80">
                  <c:v>60.59</c:v>
                </c:pt>
                <c:pt idx="81">
                  <c:v>57.4</c:v>
                </c:pt>
                <c:pt idx="82">
                  <c:v>54.09</c:v>
                </c:pt>
                <c:pt idx="83">
                  <c:v>49.31</c:v>
                </c:pt>
                <c:pt idx="84">
                  <c:v>46.09</c:v>
                </c:pt>
                <c:pt idx="85">
                  <c:v>44.230000000000011</c:v>
                </c:pt>
                <c:pt idx="86">
                  <c:v>43.8</c:v>
                </c:pt>
                <c:pt idx="87">
                  <c:v>43.63</c:v>
                </c:pt>
                <c:pt idx="88">
                  <c:v>43.57</c:v>
                </c:pt>
              </c:numCache>
            </c:numRef>
          </c:yVal>
        </c:ser>
        <c:axId val="59436032"/>
        <c:axId val="59462784"/>
      </c:scatterChart>
      <c:valAx>
        <c:axId val="59436032"/>
        <c:scaling>
          <c:orientation val="minMax"/>
        </c:scaling>
        <c:axPos val="b"/>
        <c:majorGridlines/>
        <c:title>
          <c:tx>
            <c:rich>
              <a:bodyPr/>
              <a:lstStyle/>
              <a:p>
                <a:pPr>
                  <a:defRPr/>
                </a:pPr>
                <a:r>
                  <a:rPr lang="en-US"/>
                  <a:t>Modulator Bias (V)</a:t>
                </a:r>
              </a:p>
            </c:rich>
          </c:tx>
        </c:title>
        <c:numFmt formatCode="General" sourceLinked="1"/>
        <c:tickLblPos val="nextTo"/>
        <c:crossAx val="59462784"/>
        <c:crosses val="autoZero"/>
        <c:crossBetween val="midCat"/>
      </c:valAx>
      <c:valAx>
        <c:axId val="59462784"/>
        <c:scaling>
          <c:orientation val="minMax"/>
        </c:scaling>
        <c:axPos val="l"/>
        <c:majorGridlines/>
        <c:title>
          <c:tx>
            <c:rich>
              <a:bodyPr rot="-5400000" vert="horz"/>
              <a:lstStyle/>
              <a:p>
                <a:pPr>
                  <a:defRPr/>
                </a:pPr>
                <a:r>
                  <a:rPr lang="en-US"/>
                  <a:t>Power (mW)</a:t>
                </a:r>
              </a:p>
            </c:rich>
          </c:tx>
        </c:title>
        <c:numFmt formatCode="General" sourceLinked="1"/>
        <c:tickLblPos val="nextTo"/>
        <c:crossAx val="59436032"/>
        <c:crosses val="autoZero"/>
        <c:crossBetween val="midCat"/>
      </c:valAx>
    </c:plotArea>
    <c:legend>
      <c:legendPos val="r"/>
      <c:layout>
        <c:manualLayout>
          <c:xMode val="edge"/>
          <c:yMode val="edge"/>
          <c:x val="0.64725194716514478"/>
          <c:y val="0.12442523709721995"/>
          <c:w val="0.3397399227535583"/>
          <c:h val="0.62037690018824754"/>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CB104-D75B-469B-82C7-09A209470499}" type="datetimeFigureOut">
              <a:rPr lang="en-US" smtClean="0"/>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8CBDB-38AA-4A08-A94E-9A52A626D8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acronyms  after</a:t>
            </a:r>
            <a:r>
              <a:rPr lang="en-US" baseline="0" dirty="0" smtClean="0"/>
              <a:t> the 1</a:t>
            </a:r>
            <a:r>
              <a:rPr lang="en-US" baseline="30000" dirty="0" smtClean="0"/>
              <a:t>st</a:t>
            </a:r>
            <a:r>
              <a:rPr lang="en-US" baseline="0" dirty="0" smtClean="0"/>
              <a:t> time</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Well hold on…let me explain further</a:t>
            </a:r>
            <a:endParaRPr lang="en-US" dirty="0" smtClean="0"/>
          </a:p>
        </p:txBody>
      </p:sp>
      <p:sp>
        <p:nvSpPr>
          <p:cNvPr id="4" name="Slide Number Placeholder 3"/>
          <p:cNvSpPr>
            <a:spLocks noGrp="1"/>
          </p:cNvSpPr>
          <p:nvPr>
            <p:ph type="sldNum" sz="quarter" idx="10"/>
          </p:nvPr>
        </p:nvSpPr>
        <p:spPr/>
        <p:txBody>
          <a:bodyPr/>
          <a:lstStyle/>
          <a:p>
            <a:fld id="{0BF8CBDB-38AA-4A08-A94E-9A52A626D8B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(*********11 CLICKS)</a:t>
            </a:r>
            <a:endParaRPr lang="en-US" dirty="0" smtClean="0"/>
          </a:p>
          <a:p>
            <a:r>
              <a:rPr lang="en-US" dirty="0" smtClean="0"/>
              <a:t>Photons from excitation media (form with stimulated emission **what the initial power source?)</a:t>
            </a:r>
          </a:p>
          <a:p>
            <a:r>
              <a:rPr lang="en-US" dirty="0" smtClean="0"/>
              <a:t>Amplifies at each end until…a</a:t>
            </a:r>
            <a:r>
              <a:rPr lang="en-US" baseline="0" dirty="0" smtClean="0"/>
              <a:t> high intensity beam</a:t>
            </a:r>
          </a:p>
          <a:p>
            <a:r>
              <a:rPr lang="en-US" baseline="0" dirty="0" smtClean="0"/>
              <a:t>Then…at a specific intensity the outlet coupler(semi-transparent mirror) allow light to pass through as laser light</a:t>
            </a:r>
          </a:p>
        </p:txBody>
      </p:sp>
      <p:sp>
        <p:nvSpPr>
          <p:cNvPr id="4" name="Slide Number Placeholder 3"/>
          <p:cNvSpPr>
            <a:spLocks noGrp="1"/>
          </p:cNvSpPr>
          <p:nvPr>
            <p:ph type="sldNum" sz="quarter" idx="10"/>
          </p:nvPr>
        </p:nvSpPr>
        <p:spPr/>
        <p:txBody>
          <a:bodyPr/>
          <a:lstStyle/>
          <a:p>
            <a:fld id="{0BF8CBDB-38AA-4A08-A94E-9A52A626D8B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the amount of energy needs a specific wavelength of light to be excited, but it is not EXACTLY one wavelength </a:t>
            </a:r>
          </a:p>
          <a:p>
            <a:endParaRPr lang="en-US" baseline="0" dirty="0" smtClean="0"/>
          </a:p>
          <a:p>
            <a:r>
              <a:rPr lang="en-US" baseline="0" dirty="0" smtClean="0"/>
              <a:t>If only the harmonics of the fundamental frequency survive and superimpose then pulses are made. Since waves superimpose the cavity is made so that all other frequency interfere destructively, and only one frequency survives</a:t>
            </a:r>
          </a:p>
          <a:p>
            <a:r>
              <a:rPr lang="en-US" baseline="0" dirty="0" smtClean="0"/>
              <a:t>For example…</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CLICK)</a:t>
            </a:r>
            <a:endParaRPr lang="en-US" dirty="0" smtClean="0"/>
          </a:p>
          <a:p>
            <a:r>
              <a:rPr lang="en-US" dirty="0" smtClean="0"/>
              <a:t>Say</a:t>
            </a:r>
            <a:r>
              <a:rPr lang="en-US" baseline="0" dirty="0" smtClean="0"/>
              <a:t> longitudinal mode “m” has a certain has a certain wavelength</a:t>
            </a:r>
          </a:p>
          <a:p>
            <a:r>
              <a:rPr lang="en-US" baseline="0" dirty="0" smtClean="0"/>
              <a:t>…… ASK JINHAO!</a:t>
            </a:r>
          </a:p>
        </p:txBody>
      </p:sp>
      <p:sp>
        <p:nvSpPr>
          <p:cNvPr id="4" name="Slide Number Placeholder 3"/>
          <p:cNvSpPr>
            <a:spLocks noGrp="1"/>
          </p:cNvSpPr>
          <p:nvPr>
            <p:ph type="sldNum" sz="quarter" idx="10"/>
          </p:nvPr>
        </p:nvSpPr>
        <p:spPr/>
        <p:txBody>
          <a:bodyPr/>
          <a:lstStyle/>
          <a:p>
            <a:fld id="{0BF8CBDB-38AA-4A08-A94E-9A52A626D8B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(************10 CLICKS)</a:t>
            </a:r>
            <a:endParaRPr lang="en-US" dirty="0" smtClean="0"/>
          </a:p>
          <a:p>
            <a:r>
              <a:rPr lang="en-US" dirty="0" smtClean="0"/>
              <a:t>How modulator works:</a:t>
            </a:r>
          </a:p>
          <a:p>
            <a:r>
              <a:rPr lang="en-US" dirty="0" smtClean="0"/>
              <a:t>Pulses</a:t>
            </a:r>
            <a:r>
              <a:rPr lang="en-US" baseline="0" dirty="0" smtClean="0"/>
              <a:t> are supposed to be evenly spaced at 1.3 GHz</a:t>
            </a:r>
          </a:p>
          <a:p>
            <a:endParaRPr lang="en-US" baseline="0" dirty="0" smtClean="0"/>
          </a:p>
          <a:p>
            <a:r>
              <a:rPr lang="en-US" baseline="0" dirty="0" smtClean="0"/>
              <a:t>Modulator bias voltage controls the mode-locking ability, so the Modulator work best when the modulator bias voltage is set to produce the best locking. This voltage is said to drift…but I will talk more on this later.</a:t>
            </a:r>
          </a:p>
        </p:txBody>
      </p:sp>
      <p:sp>
        <p:nvSpPr>
          <p:cNvPr id="4" name="Slide Number Placeholder 3"/>
          <p:cNvSpPr>
            <a:spLocks noGrp="1"/>
          </p:cNvSpPr>
          <p:nvPr>
            <p:ph type="sldNum" sz="quarter" idx="10"/>
          </p:nvPr>
        </p:nvSpPr>
        <p:spPr/>
        <p:txBody>
          <a:bodyPr/>
          <a:lstStyle/>
          <a:p>
            <a:fld id="{0BF8CBDB-38AA-4A08-A94E-9A52A626D8B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CLICKS)</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(**************2 CLICKS)</a:t>
            </a:r>
          </a:p>
          <a:p>
            <a:r>
              <a:rPr lang="en-US" dirty="0" smtClean="0"/>
              <a:t>Me…maybe</a:t>
            </a:r>
            <a:r>
              <a:rPr lang="en-US" baseline="0" dirty="0" smtClean="0"/>
              <a:t> not</a:t>
            </a:r>
          </a:p>
          <a:p>
            <a:endParaRPr lang="en-US" baseline="0" dirty="0" smtClean="0"/>
          </a:p>
          <a:p>
            <a:r>
              <a:rPr lang="en-US" baseline="0" dirty="0" smtClean="0"/>
              <a:t>But I’m sad…</a:t>
            </a:r>
          </a:p>
          <a:p>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OSA Traces:</a:t>
            </a:r>
          </a:p>
          <a:p>
            <a:r>
              <a:rPr lang="en-US" dirty="0" smtClean="0"/>
              <a:t>Vertical: Power in </a:t>
            </a:r>
            <a:r>
              <a:rPr lang="en-US" dirty="0" err="1" smtClean="0"/>
              <a:t>dBm</a:t>
            </a:r>
            <a:endParaRPr lang="en-US" dirty="0" smtClean="0"/>
          </a:p>
          <a:p>
            <a:r>
              <a:rPr lang="en-US" dirty="0" smtClean="0"/>
              <a:t>Horizontal:</a:t>
            </a:r>
            <a:r>
              <a:rPr lang="en-US" baseline="0" dirty="0" smtClean="0"/>
              <a:t> Wavelength where peak is the central wavelength of the media </a:t>
            </a:r>
            <a:endParaRPr lang="en-US" dirty="0" smtClean="0"/>
          </a:p>
          <a:p>
            <a:r>
              <a:rPr lang="en-US" dirty="0" smtClean="0"/>
              <a:t>“Zoomed</a:t>
            </a:r>
            <a:r>
              <a:rPr lang="en-US" baseline="0" dirty="0" smtClean="0"/>
              <a:t> out” by adjusting the Video band </a:t>
            </a:r>
            <a:r>
              <a:rPr lang="en-US" baseline="0" dirty="0" err="1" smtClean="0"/>
              <a:t>wdith</a:t>
            </a:r>
            <a:r>
              <a:rPr lang="en-US" baseline="0" dirty="0" smtClean="0"/>
              <a:t> (VBW). </a:t>
            </a:r>
            <a:r>
              <a:rPr lang="en-US" dirty="0" smtClean="0"/>
              <a:t>Looks good right but actually….</a:t>
            </a:r>
          </a:p>
          <a:p>
            <a:endParaRPr lang="en-US" dirty="0" smtClean="0"/>
          </a:p>
          <a:p>
            <a:r>
              <a:rPr lang="en-US" dirty="0" smtClean="0"/>
              <a:t>Side</a:t>
            </a:r>
            <a:r>
              <a:rPr lang="en-US" baseline="0" dirty="0" smtClean="0"/>
              <a:t>bands can be a sign of back locking to 1.3 GHz</a:t>
            </a:r>
          </a:p>
          <a:p>
            <a:endParaRPr lang="en-US" baseline="0" dirty="0" smtClean="0"/>
          </a:p>
          <a:p>
            <a:r>
              <a:rPr lang="en-US" baseline="0" dirty="0" smtClean="0"/>
              <a:t>We can get a clean spectrum, but the power is much lower than the proposed power: -50.22 </a:t>
            </a:r>
            <a:r>
              <a:rPr lang="en-US" baseline="0" dirty="0" err="1" smtClean="0"/>
              <a:t>dBm</a:t>
            </a:r>
            <a:r>
              <a:rPr lang="en-US" baseline="0" dirty="0" smtClean="0"/>
              <a:t> rather than -10 </a:t>
            </a:r>
            <a:r>
              <a:rPr lang="en-US" baseline="0" dirty="0" err="1" smtClean="0"/>
              <a:t>dBm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CLICKS)</a:t>
            </a:r>
          </a:p>
          <a:p>
            <a:r>
              <a:rPr lang="en-US" dirty="0" smtClean="0"/>
              <a:t>Mode-locking</a:t>
            </a:r>
            <a:r>
              <a:rPr lang="en-US" baseline="0" dirty="0" smtClean="0"/>
              <a:t> is how we get pulses, and if we cannot mode-lock there is no use in testing jitter, or repetition rate….or for the matter keeping the laser at all</a:t>
            </a:r>
            <a:endParaRPr lang="en-US" dirty="0" smtClean="0"/>
          </a:p>
          <a:p>
            <a:r>
              <a:rPr lang="en-US" dirty="0" smtClean="0"/>
              <a:t>Anyways…</a:t>
            </a:r>
          </a:p>
          <a:p>
            <a:r>
              <a:rPr lang="en-US" dirty="0" smtClean="0"/>
              <a:t>After checking</a:t>
            </a:r>
            <a:r>
              <a:rPr lang="en-US" baseline="0" dirty="0" smtClean="0"/>
              <a:t> the spectra we noticed that the scanning the modulator bias.</a:t>
            </a:r>
          </a:p>
          <a:p>
            <a:r>
              <a:rPr lang="en-US" baseline="0" dirty="0" smtClean="0"/>
              <a:t>Vertical: Power </a:t>
            </a:r>
            <a:r>
              <a:rPr lang="en-US" baseline="0" dirty="0" err="1" smtClean="0"/>
              <a:t>mW</a:t>
            </a:r>
            <a:endParaRPr lang="en-US" baseline="0" dirty="0" smtClean="0"/>
          </a:p>
          <a:p>
            <a:r>
              <a:rPr lang="en-US" baseline="0" dirty="0" err="1" smtClean="0"/>
              <a:t>Horzontal</a:t>
            </a:r>
            <a:r>
              <a:rPr lang="en-US" baseline="0" dirty="0" smtClean="0"/>
              <a:t>: Modulator Bias Voltage</a:t>
            </a:r>
          </a:p>
          <a:p>
            <a:r>
              <a:rPr lang="en-US" baseline="0" dirty="0" smtClean="0"/>
              <a:t>Voltage the power changes differently each day, this means that the modulator bias drifts randomly over time….Which is very bad, because we cannot predict how it will change.</a:t>
            </a:r>
          </a:p>
          <a:p>
            <a:endParaRPr lang="en-US" dirty="0" smtClean="0"/>
          </a:p>
          <a:p>
            <a:r>
              <a:rPr lang="en-US" dirty="0" smtClean="0"/>
              <a:t>Next we tested the power output at a specific voltage, and we noticed….a downward trend</a:t>
            </a:r>
          </a:p>
          <a:p>
            <a:r>
              <a:rPr lang="en-US" dirty="0" smtClean="0"/>
              <a:t>(******************4 CLICKS)</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outline of my</a:t>
            </a:r>
            <a:r>
              <a:rPr lang="en-US" baseline="0" dirty="0" smtClean="0"/>
              <a:t> presentation today…</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CLICK)</a:t>
            </a:r>
            <a:endParaRPr lang="en-US" dirty="0" smtClean="0"/>
          </a:p>
          <a:p>
            <a:r>
              <a:rPr lang="en-US" dirty="0" smtClean="0"/>
              <a:t>To find optimal</a:t>
            </a:r>
            <a:r>
              <a:rPr lang="en-US" baseline="0" dirty="0" smtClean="0"/>
              <a:t> modulator bias for EVERYTHING!</a:t>
            </a:r>
            <a:endParaRPr lang="en-US" dirty="0" smtClean="0"/>
          </a:p>
          <a:p>
            <a:r>
              <a:rPr lang="en-US" dirty="0" smtClean="0"/>
              <a:t>Have</a:t>
            </a:r>
            <a:r>
              <a:rPr lang="en-US" baseline="0" dirty="0" smtClean="0"/>
              <a:t> to find the point where you can get the optimum power and the cleanest spectra, because these modulator bias points are not the same!</a:t>
            </a:r>
          </a:p>
          <a:p>
            <a:r>
              <a:rPr lang="en-US" baseline="0" dirty="0" smtClean="0"/>
              <a:t>At the moment my supervisor and Calmar Lasers are discuss possible solutions to the power drift. They say that the drift is in inherent property of the Electro-optics modulators and is unavoidable. Therefore the two major possibilities include:</a:t>
            </a:r>
          </a:p>
          <a:p>
            <a:r>
              <a:rPr lang="en-US" baseline="0" dirty="0" smtClean="0"/>
              <a:t>-A new and Better modulator</a:t>
            </a:r>
          </a:p>
          <a:p>
            <a:pPr>
              <a:buFontTx/>
              <a:buChar char="-"/>
            </a:pPr>
            <a:r>
              <a:rPr lang="en-US" baseline="0" dirty="0" smtClean="0"/>
              <a:t>Or the Feedback circuit</a:t>
            </a:r>
          </a:p>
        </p:txBody>
      </p:sp>
      <p:sp>
        <p:nvSpPr>
          <p:cNvPr id="4" name="Slide Number Placeholder 3"/>
          <p:cNvSpPr>
            <a:spLocks noGrp="1"/>
          </p:cNvSpPr>
          <p:nvPr>
            <p:ph type="sldNum" sz="quarter" idx="10"/>
          </p:nvPr>
        </p:nvSpPr>
        <p:spPr/>
        <p:txBody>
          <a:bodyPr/>
          <a:lstStyle/>
          <a:p>
            <a:fld id="{0BF8CBDB-38AA-4A08-A94E-9A52A626D8B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Me…maybe</a:t>
            </a:r>
            <a:r>
              <a:rPr lang="en-US" baseline="0" dirty="0" smtClean="0"/>
              <a:t> not</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Especially</a:t>
            </a:r>
            <a:r>
              <a:rPr lang="en-US" baseline="0" dirty="0" smtClean="0"/>
              <a:t> Dianne, Linda, Dr. Davenport, Jamieson my SIST mentor Dave Peterson for this internship opportunity</a:t>
            </a:r>
          </a:p>
          <a:p>
            <a:r>
              <a:rPr lang="en-US" baseline="0" dirty="0" smtClean="0"/>
              <a:t>Especially Jamie and Jinhao the support through the duration of my program</a:t>
            </a:r>
          </a:p>
          <a:p>
            <a:r>
              <a:rPr lang="en-US" baseline="0" dirty="0" smtClean="0"/>
              <a:t>Especially Stewart Mitchell for all the technical support</a:t>
            </a:r>
          </a:p>
          <a:p>
            <a:r>
              <a:rPr lang="en-US" baseline="0" dirty="0" smtClean="0"/>
              <a:t>Especially my housemates </a:t>
            </a:r>
          </a:p>
          <a:p>
            <a:r>
              <a:rPr lang="en-US" baseline="0" dirty="0" smtClean="0"/>
              <a:t>For giving me up for a summer</a:t>
            </a:r>
          </a:p>
          <a:p>
            <a:r>
              <a:rPr lang="en-US" baseline="0" dirty="0" smtClean="0"/>
              <a:t>For making it all possible</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little bit about me</a:t>
            </a:r>
          </a:p>
          <a:p>
            <a:r>
              <a:rPr lang="en-US" baseline="0" dirty="0" smtClean="0"/>
              <a:t>I’m Courtney a…..</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been working at the A0 on the </a:t>
            </a:r>
            <a:r>
              <a:rPr lang="en-US" dirty="0" err="1" smtClean="0"/>
              <a:t>Picosecond</a:t>
            </a:r>
            <a:r>
              <a:rPr lang="en-US" dirty="0" smtClean="0"/>
              <a:t> Pulsed Fiber Laser</a:t>
            </a:r>
            <a:r>
              <a:rPr lang="en-US" baseline="0" dirty="0" smtClean="0"/>
              <a:t> (PSL)</a:t>
            </a:r>
          </a:p>
          <a:p>
            <a:r>
              <a:rPr lang="en-US" baseline="0" dirty="0" smtClean="0"/>
              <a:t>The PSL uses a </a:t>
            </a:r>
            <a:r>
              <a:rPr lang="en-US" baseline="0" dirty="0" err="1" smtClean="0"/>
              <a:t>Yb</a:t>
            </a:r>
            <a:r>
              <a:rPr lang="en-US" baseline="0" dirty="0" smtClean="0"/>
              <a:t> fiber as a gain media…</a:t>
            </a:r>
          </a:p>
          <a:p>
            <a:endParaRPr lang="en-US" baseline="0" dirty="0" smtClean="0"/>
          </a:p>
        </p:txBody>
      </p:sp>
      <p:sp>
        <p:nvSpPr>
          <p:cNvPr id="4" name="Slide Number Placeholder 3"/>
          <p:cNvSpPr>
            <a:spLocks noGrp="1"/>
          </p:cNvSpPr>
          <p:nvPr>
            <p:ph type="sldNum" sz="quarter" idx="10"/>
          </p:nvPr>
        </p:nvSpPr>
        <p:spPr/>
        <p:txBody>
          <a:bodyPr/>
          <a:lstStyle/>
          <a:p>
            <a:fld id="{0BF8CBDB-38AA-4A08-A94E-9A52A626D8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Drive</a:t>
            </a:r>
            <a:r>
              <a:rPr lang="en-US" baseline="0" dirty="0" smtClean="0"/>
              <a:t> laser photon source is the seed laser which is currently a Neodymium </a:t>
            </a:r>
            <a:r>
              <a:rPr lang="en-US" baseline="0" dirty="0" err="1" smtClean="0"/>
              <a:t>Doped:Yttrium</a:t>
            </a:r>
            <a:r>
              <a:rPr lang="en-US" baseline="0" dirty="0" smtClean="0"/>
              <a:t> Lithium Fluoride laser</a:t>
            </a:r>
            <a:endParaRPr lang="en-US" dirty="0" smtClean="0"/>
          </a:p>
          <a:p>
            <a:r>
              <a:rPr lang="en-US" dirty="0" smtClean="0"/>
              <a:t>Regarding the New </a:t>
            </a:r>
            <a:r>
              <a:rPr lang="en-US" dirty="0" err="1" smtClean="0"/>
              <a:t>Muon</a:t>
            </a:r>
            <a:r>
              <a:rPr lang="en-US" dirty="0" smtClean="0"/>
              <a:t> Lab Facility:</a:t>
            </a:r>
            <a:r>
              <a:rPr lang="en-US" baseline="0" dirty="0" smtClean="0"/>
              <a:t> </a:t>
            </a:r>
          </a:p>
          <a:p>
            <a:r>
              <a:rPr lang="en-US" baseline="0" dirty="0" smtClean="0"/>
              <a:t>-It will consist of a drive laser; a photocathode in an RF-electron gun within the </a:t>
            </a:r>
            <a:r>
              <a:rPr lang="en-US" baseline="0" dirty="0" err="1" smtClean="0"/>
              <a:t>Photoinjector</a:t>
            </a:r>
            <a:r>
              <a:rPr lang="en-US" baseline="0" dirty="0" smtClean="0"/>
              <a:t>; a beam acceleration section of up to 6 SCRF cavities, several downstream </a:t>
            </a:r>
            <a:r>
              <a:rPr lang="en-US" baseline="0" dirty="0" err="1" smtClean="0"/>
              <a:t>beamlines</a:t>
            </a:r>
            <a:r>
              <a:rPr lang="en-US" baseline="0" dirty="0" smtClean="0"/>
              <a:t> for testing and diagnostic, and a beam dump</a:t>
            </a:r>
          </a:p>
          <a:p>
            <a:r>
              <a:rPr lang="en-US" baseline="0" dirty="0" smtClean="0"/>
              <a:t>-Also for testing RF-equipment and instrumentation, and to development of Low Level RF and control systems (for future SCRF accelerators such as ILC and Project-X linear proton accelerator)</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a:t>
            </a:r>
            <a:r>
              <a:rPr lang="en-US" baseline="0" dirty="0" smtClean="0"/>
              <a:t> I were to have a conversation with you it would go like this:</a:t>
            </a:r>
            <a:endParaRPr lang="en-US" dirty="0" smtClean="0"/>
          </a:p>
          <a:p>
            <a:r>
              <a:rPr lang="en-US" dirty="0" smtClean="0"/>
              <a:t>I’m not sure about the acronym</a:t>
            </a:r>
            <a:r>
              <a:rPr lang="en-US" baseline="0" dirty="0" smtClean="0"/>
              <a:t> but “P” is for pulsed…</a:t>
            </a:r>
          </a:p>
        </p:txBody>
      </p:sp>
      <p:sp>
        <p:nvSpPr>
          <p:cNvPr id="4" name="Slide Number Placeholder 3"/>
          <p:cNvSpPr>
            <a:spLocks noGrp="1"/>
          </p:cNvSpPr>
          <p:nvPr>
            <p:ph type="sldNum" sz="quarter" idx="10"/>
          </p:nvPr>
        </p:nvSpPr>
        <p:spPr/>
        <p:txBody>
          <a:bodyPr/>
          <a:lstStyle/>
          <a:p>
            <a:fld id="{0BF8CBDB-38AA-4A08-A94E-9A52A626D8B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back to the basics…</a:t>
            </a:r>
            <a:endParaRPr lang="en-US" dirty="0" smtClean="0"/>
          </a:p>
          <a:p>
            <a:endParaRPr lang="en-US" dirty="0" smtClean="0"/>
          </a:p>
          <a:p>
            <a:r>
              <a:rPr lang="en-US" dirty="0" smtClean="0"/>
              <a:t>Why light? Simplest way to say it….</a:t>
            </a:r>
            <a:endParaRPr lang="en-US" dirty="0"/>
          </a:p>
        </p:txBody>
      </p:sp>
      <p:sp>
        <p:nvSpPr>
          <p:cNvPr id="4" name="Slide Number Placeholder 3"/>
          <p:cNvSpPr>
            <a:spLocks noGrp="1"/>
          </p:cNvSpPr>
          <p:nvPr>
            <p:ph type="sldNum" sz="quarter" idx="10"/>
          </p:nvPr>
        </p:nvSpPr>
        <p:spPr/>
        <p:txBody>
          <a:bodyPr/>
          <a:lstStyle/>
          <a:p>
            <a:fld id="{0BF8CBDB-38AA-4A08-A94E-9A52A626D8B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DD8DB-7450-4E2C-B6FF-ED38E5BBBEDE}" type="datetime1">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2EA92-F237-4D51-8107-263ACC5B837E}" type="datetime1">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20E84-30CD-40CB-BE69-8306C30A34C5}" type="datetime1">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B179F-E8F1-4E9C-86BD-190F589EC058}" type="datetime1">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B4831-7001-4A8B-A7FA-EA3BCA30AA86}" type="datetime1">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F0640-9D72-4125-9FFD-D9FC2584AE84}" type="datetime1">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D53BC-EE51-49C1-A8A5-71EB163BE675}" type="datetime1">
              <a:rPr lang="en-US" smtClean="0"/>
              <a:pPr/>
              <a:t>8/3/2010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5AA14-F6DB-433E-B14A-4305D987A297}" type="datetime1">
              <a:rPr lang="en-US" smtClean="0"/>
              <a:pPr/>
              <a:t>8/3/2010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B0046-9E05-4EDF-82D3-50AFF444378F}" type="datetime1">
              <a:rPr lang="en-US" smtClean="0"/>
              <a:pPr/>
              <a:t>8/3/2010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22CF4-BF67-47ED-AFB1-67EA8F34E5DF}" type="datetime1">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B6936-DE4D-49C8-B9D5-E4B23F4D7087}" type="datetime1">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F5C42-431D-4991-A03D-BBFF74E6C7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529F7-ACF0-4D3F-B2A8-4B5FFC1C8E45}" type="datetime1">
              <a:rPr lang="en-US" smtClean="0"/>
              <a:pPr/>
              <a:t>8/3/2010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F5C42-431D-4991-A03D-BBFF74E6C7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pos.lumii.lv/uploads/prezentacijas/piotr-4.pdf" TargetMode="External"/><Relationship Id="rId13" Type="http://schemas.openxmlformats.org/officeDocument/2006/relationships/hyperlink" Target="http://cp.literature.agilent.com/litweb/pdf/86140-90068.pdf" TargetMode="External"/><Relationship Id="rId3" Type="http://schemas.openxmlformats.org/officeDocument/2006/relationships/hyperlink" Target="http://www.energy.gov/sciencetech/nationallabs.htm" TargetMode="External"/><Relationship Id="rId7" Type="http://schemas.openxmlformats.org/officeDocument/2006/relationships/hyperlink" Target="http://www.antonine-education.co.uk/physics_gcse/Unit_1/Topic_5/em_spectrum.jpg" TargetMode="External"/><Relationship Id="rId12" Type="http://schemas.openxmlformats.org/officeDocument/2006/relationships/hyperlink" Target="http://www.rp-photonics.com/ytterbium_doped_gain_media.html" TargetMode="External"/><Relationship Id="rId2" Type="http://schemas.openxmlformats.org/officeDocument/2006/relationships/hyperlink" Target="http://www.science.doe.gov/hep/index.shtml" TargetMode="External"/><Relationship Id="rId1" Type="http://schemas.openxmlformats.org/officeDocument/2006/relationships/slideLayout" Target="../slideLayouts/slideLayout2.xml"/><Relationship Id="rId6" Type="http://schemas.openxmlformats.org/officeDocument/2006/relationships/hyperlink" Target="http://www.desy.de/about_desy/getting_there/index_eng.html" TargetMode="External"/><Relationship Id="rId11" Type="http://schemas.openxmlformats.org/officeDocument/2006/relationships/hyperlink" Target="http://en.wikipedia.org/wiki/Population_inversion#Stimulated_emission" TargetMode="External"/><Relationship Id="rId5" Type="http://schemas.openxmlformats.org/officeDocument/2006/relationships/hyperlink" Target="http://www-a0.fnal.gov/" TargetMode="External"/><Relationship Id="rId10" Type="http://schemas.openxmlformats.org/officeDocument/2006/relationships/hyperlink" Target="http://www.sp.phy.cam.ac.uk/~SiGe/Population%20Inversion.html" TargetMode="External"/><Relationship Id="rId4" Type="http://schemas.openxmlformats.org/officeDocument/2006/relationships/hyperlink" Target="http://www.fnal.gov/pub/presspass/factsheets/pdfs/Fermilab_Overview_2010.pdf" TargetMode="External"/><Relationship Id="rId9" Type="http://schemas.openxmlformats.org/officeDocument/2006/relationships/hyperlink" Target="http://www.lambdaphoto.co.uk/pdfs/SumitomoModulatorApplicationNote.pdf" TargetMode="External"/><Relationship Id="rId14" Type="http://schemas.openxmlformats.org/officeDocument/2006/relationships/hyperlink" Target="http://www.thorlabs.com/Thorcat/12200/12271-D0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Times New Roman" pitchFamily="18" charset="0"/>
                <a:cs typeface="Times New Roman" pitchFamily="18" charset="0"/>
              </a:rPr>
              <a:t>Picosecond</a:t>
            </a:r>
            <a:r>
              <a:rPr lang="en-US" dirty="0" smtClean="0">
                <a:latin typeface="Times New Roman" pitchFamily="18" charset="0"/>
                <a:cs typeface="Times New Roman" pitchFamily="18" charset="0"/>
              </a:rPr>
              <a:t> Fiber Pulsed Laser</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85000" lnSpcReduction="20000"/>
          </a:bodyPr>
          <a:lstStyle/>
          <a:p>
            <a:r>
              <a:rPr lang="en-US" dirty="0" smtClean="0">
                <a:latin typeface="Times New Roman" pitchFamily="18" charset="0"/>
                <a:cs typeface="Times New Roman" pitchFamily="18" charset="0"/>
              </a:rPr>
              <a:t>Courtney Clarke</a:t>
            </a:r>
          </a:p>
          <a:p>
            <a:r>
              <a:rPr lang="en-US" dirty="0" err="1" smtClean="0">
                <a:latin typeface="Times New Roman" pitchFamily="18" charset="0"/>
                <a:cs typeface="Times New Roman" pitchFamily="18" charset="0"/>
              </a:rPr>
              <a:t>Fermilab</a:t>
            </a:r>
            <a:r>
              <a:rPr lang="en-US" dirty="0" smtClean="0">
                <a:latin typeface="Times New Roman" pitchFamily="18" charset="0"/>
                <a:cs typeface="Times New Roman" pitchFamily="18" charset="0"/>
              </a:rPr>
              <a:t> SIST</a:t>
            </a:r>
          </a:p>
          <a:p>
            <a:r>
              <a:rPr lang="en-US" dirty="0" smtClean="0">
                <a:latin typeface="Times New Roman" pitchFamily="18" charset="0"/>
                <a:cs typeface="Times New Roman" pitchFamily="18" charset="0"/>
              </a:rPr>
              <a:t>Supervisors:</a:t>
            </a:r>
          </a:p>
          <a:p>
            <a:r>
              <a:rPr lang="en-US" dirty="0" smtClean="0">
                <a:latin typeface="Times New Roman" pitchFamily="18" charset="0"/>
                <a:cs typeface="Times New Roman" pitchFamily="18" charset="0"/>
              </a:rPr>
              <a:t>Jinhao Ruan &amp; Jamie Santucci</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0"/>
            <a:ext cx="2133600" cy="365125"/>
          </a:xfrm>
        </p:spPr>
        <p:txBody>
          <a:bodyPr/>
          <a:lstStyle/>
          <a:p>
            <a:fld id="{BEFF5C42-431D-4991-A03D-BBFF74E6C7C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7094797" y="4800600"/>
            <a:ext cx="2049203" cy="2057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2600" dirty="0" smtClean="0">
                <a:latin typeface="Times New Roman" pitchFamily="18" charset="0"/>
                <a:cs typeface="Times New Roman" pitchFamily="18" charset="0"/>
              </a:rPr>
              <a:t>What is light?</a:t>
            </a:r>
          </a:p>
          <a:p>
            <a:pPr lvl="1"/>
            <a:r>
              <a:rPr lang="en-US" sz="1800" dirty="0" smtClean="0">
                <a:latin typeface="Times New Roman" pitchFamily="18" charset="0"/>
                <a:cs typeface="Times New Roman" pitchFamily="18" charset="0"/>
              </a:rPr>
              <a:t>Light is an electromagnetic wave that can propagate through vacuum at about 300,000,000 m/s</a:t>
            </a:r>
          </a:p>
          <a:p>
            <a:pPr lvl="1"/>
            <a:r>
              <a:rPr lang="en-US" sz="1800" dirty="0" smtClean="0">
                <a:latin typeface="Times New Roman" pitchFamily="18" charset="0"/>
                <a:cs typeface="Times New Roman" pitchFamily="18" charset="0"/>
              </a:rPr>
              <a:t>For example: a light bulb has a broad span of wavelengths, and random phases shining in all directions </a:t>
            </a:r>
          </a:p>
          <a:p>
            <a:r>
              <a:rPr lang="en-US" sz="2200" dirty="0" smtClean="0">
                <a:latin typeface="Times New Roman" pitchFamily="18" charset="0"/>
                <a:cs typeface="Times New Roman" pitchFamily="18" charset="0"/>
              </a:rPr>
              <a:t>Why light?</a:t>
            </a:r>
          </a:p>
          <a:p>
            <a:pPr lvl="1" algn="ctr">
              <a:buNone/>
            </a:pPr>
            <a:r>
              <a:rPr lang="en-US" sz="1800" b="1" dirty="0" smtClean="0">
                <a:latin typeface="Times New Roman" pitchFamily="18" charset="0"/>
                <a:cs typeface="Times New Roman" pitchFamily="18" charset="0"/>
              </a:rPr>
              <a:t>Light = Photons = ENERGY</a:t>
            </a:r>
          </a:p>
          <a:p>
            <a:pPr lvl="1"/>
            <a:r>
              <a:rPr lang="en-US" sz="1800" dirty="0" smtClean="0">
                <a:latin typeface="Times New Roman" pitchFamily="18" charset="0"/>
                <a:cs typeface="Times New Roman" pitchFamily="18" charset="0"/>
              </a:rPr>
              <a:t>For an electron to be excited it must absorb the energy that corresponds the energy between the ground and that  excited state</a:t>
            </a:r>
          </a:p>
          <a:p>
            <a:pPr lvl="1"/>
            <a:r>
              <a:rPr lang="en-US" sz="1800" dirty="0" smtClean="0">
                <a:latin typeface="Times New Roman" pitchFamily="18" charset="0"/>
                <a:cs typeface="Times New Roman" pitchFamily="18" charset="0"/>
              </a:rPr>
              <a:t>So, for an electron to be ejected from an atom is must obtain a specific amount of energy</a:t>
            </a:r>
          </a:p>
          <a:p>
            <a:pPr lvl="1">
              <a:buNone/>
            </a:pPr>
            <a:r>
              <a:rPr lang="en-US" sz="2000" dirty="0" smtClean="0">
                <a:latin typeface="Times New Roman" pitchFamily="18" charset="0"/>
                <a:cs typeface="Times New Roman" pitchFamily="18" charset="0"/>
              </a:rPr>
              <a:t> So if a light bulb cannot be used to produce a steady flow of electrons because of  the random energies what can?</a:t>
            </a:r>
          </a:p>
          <a:p>
            <a:pPr lvl="2">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2600" dirty="0" smtClean="0">
                <a:latin typeface="Times New Roman" pitchFamily="18" charset="0"/>
                <a:cs typeface="Times New Roman" pitchFamily="18" charset="0"/>
              </a:rPr>
              <a:t>A laser can!</a:t>
            </a:r>
          </a:p>
          <a:p>
            <a:pPr lvl="1"/>
            <a:r>
              <a:rPr lang="en-US" sz="2200" dirty="0" smtClean="0">
                <a:latin typeface="Times New Roman" pitchFamily="18" charset="0"/>
                <a:cs typeface="Times New Roman" pitchFamily="18" charset="0"/>
              </a:rPr>
              <a:t>A laser is unidirectional and has discretely set wavelengths, so you can set the amount of power your atoms gets to release electrons</a:t>
            </a:r>
          </a:p>
          <a:p>
            <a:pPr lvl="1">
              <a:buNone/>
            </a:pPr>
            <a:endParaRPr lang="en-US" sz="22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 laser has 3 parts:</a:t>
            </a:r>
          </a:p>
          <a:p>
            <a:pPr lvl="1"/>
            <a:r>
              <a:rPr lang="en-US" sz="2200" dirty="0" smtClean="0">
                <a:latin typeface="Times New Roman" pitchFamily="18" charset="0"/>
                <a:cs typeface="Times New Roman" pitchFamily="18" charset="0"/>
              </a:rPr>
              <a:t>Excitation mechanism: lasers energy source</a:t>
            </a:r>
          </a:p>
          <a:p>
            <a:pPr lvl="1"/>
            <a:r>
              <a:rPr lang="en-US" sz="2200" dirty="0" smtClean="0">
                <a:latin typeface="Times New Roman" pitchFamily="18" charset="0"/>
                <a:cs typeface="Times New Roman" pitchFamily="18" charset="0"/>
              </a:rPr>
              <a:t>Excitation medium: Media that is excited to produce coherent light</a:t>
            </a:r>
          </a:p>
          <a:p>
            <a:pPr lvl="1"/>
            <a:r>
              <a:rPr lang="en-US" sz="2200" dirty="0" smtClean="0">
                <a:latin typeface="Times New Roman" pitchFamily="18" charset="0"/>
                <a:cs typeface="Times New Roman" pitchFamily="18" charset="0"/>
              </a:rPr>
              <a:t>Optical resonator: A cavity that amplifies the light then emits it through the </a:t>
            </a:r>
            <a:r>
              <a:rPr lang="en-US" sz="2200" i="1" dirty="0" smtClean="0">
                <a:latin typeface="Times New Roman" pitchFamily="18" charset="0"/>
                <a:cs typeface="Times New Roman" pitchFamily="18" charset="0"/>
              </a:rPr>
              <a:t>output coupler</a:t>
            </a:r>
            <a:r>
              <a:rPr lang="en-US" sz="2200" dirty="0" smtClean="0">
                <a:latin typeface="Times New Roman" pitchFamily="18" charset="0"/>
                <a:cs typeface="Times New Roman" pitchFamily="18" charset="0"/>
              </a:rPr>
              <a:t> </a:t>
            </a:r>
          </a:p>
          <a:p>
            <a:pPr lvl="2"/>
            <a:endParaRPr lang="en-US" sz="1400" dirty="0" smtClean="0">
              <a:latin typeface="Times New Roman" pitchFamily="18" charset="0"/>
              <a:cs typeface="Times New Roman" pitchFamily="18" charset="0"/>
            </a:endParaRPr>
          </a:p>
          <a:p>
            <a:pPr algn="ctr">
              <a:buNone/>
            </a:pPr>
            <a:r>
              <a:rPr lang="en-US" sz="2800" dirty="0" smtClean="0">
                <a:latin typeface="Times New Roman" pitchFamily="18" charset="0"/>
                <a:cs typeface="Times New Roman" pitchFamily="18" charset="0"/>
              </a:rPr>
              <a:t>So What?</a:t>
            </a:r>
          </a:p>
        </p:txBody>
      </p:sp>
      <p:pic>
        <p:nvPicPr>
          <p:cNvPr id="3074" name="Picture 2"/>
          <p:cNvPicPr>
            <a:picLocks noChangeAspect="1" noChangeArrowheads="1"/>
          </p:cNvPicPr>
          <p:nvPr/>
        </p:nvPicPr>
        <p:blipFill>
          <a:blip r:embed="rId3" cstate="print"/>
          <a:srcRect/>
          <a:stretch>
            <a:fillRect/>
          </a:stretch>
        </p:blipFill>
        <p:spPr bwMode="auto">
          <a:xfrm>
            <a:off x="7715250" y="5429250"/>
            <a:ext cx="1428750" cy="142875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981200" y="3429000"/>
            <a:ext cx="44196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Block Arc 23"/>
          <p:cNvSpPr/>
          <p:nvPr/>
        </p:nvSpPr>
        <p:spPr>
          <a:xfrm rot="16200000">
            <a:off x="1028700" y="3543300"/>
            <a:ext cx="2209800" cy="762000"/>
          </a:xfrm>
          <a:prstGeom prst="blockArc">
            <a:avLst>
              <a:gd name="adj1" fmla="val 10821490"/>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6629400" y="3581400"/>
            <a:ext cx="25146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101</a:t>
            </a:r>
            <a:endParaRPr lang="en-US" dirty="0">
              <a:latin typeface="Times New Roman" pitchFamily="18" charset="0"/>
              <a:cs typeface="Times New Roman" pitchFamily="18" charset="0"/>
            </a:endParaRPr>
          </a:p>
        </p:txBody>
      </p:sp>
      <p:sp>
        <p:nvSpPr>
          <p:cNvPr id="6" name="Rectangle 5"/>
          <p:cNvSpPr/>
          <p:nvPr/>
        </p:nvSpPr>
        <p:spPr>
          <a:xfrm>
            <a:off x="6438900" y="3048000"/>
            <a:ext cx="228600" cy="190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 name="Straight Arrow Connector 9"/>
          <p:cNvCxnSpPr>
            <a:endCxn id="6" idx="0"/>
          </p:cNvCxnSpPr>
          <p:nvPr/>
        </p:nvCxnSpPr>
        <p:spPr>
          <a:xfrm rot="5400000">
            <a:off x="6343650" y="1962150"/>
            <a:ext cx="1295400" cy="8763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endCxn id="24" idx="1"/>
          </p:cNvCxnSpPr>
          <p:nvPr/>
        </p:nvCxnSpPr>
        <p:spPr>
          <a:xfrm rot="10800000" flipV="1">
            <a:off x="2133600" y="1752599"/>
            <a:ext cx="5295900" cy="116205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7505700" y="1524000"/>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Cavity</a:t>
            </a:r>
            <a:endParaRPr lang="en-US" dirty="0">
              <a:latin typeface="Times New Roman" pitchFamily="18" charset="0"/>
              <a:cs typeface="Times New Roman" pitchFamily="18" charset="0"/>
            </a:endParaRPr>
          </a:p>
        </p:txBody>
      </p:sp>
      <p:sp>
        <p:nvSpPr>
          <p:cNvPr id="14" name="5-Point Star 13"/>
          <p:cNvSpPr/>
          <p:nvPr/>
        </p:nvSpPr>
        <p:spPr>
          <a:xfrm>
            <a:off x="2286000" y="3733800"/>
            <a:ext cx="533400" cy="5334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5-Point Star 14"/>
          <p:cNvSpPr/>
          <p:nvPr/>
        </p:nvSpPr>
        <p:spPr>
          <a:xfrm>
            <a:off x="2286000" y="3733800"/>
            <a:ext cx="533400" cy="5334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1" name="Straight Arrow Connector 20"/>
          <p:cNvCxnSpPr>
            <a:stCxn id="15" idx="4"/>
          </p:cNvCxnSpPr>
          <p:nvPr/>
        </p:nvCxnSpPr>
        <p:spPr>
          <a:xfrm>
            <a:off x="2819399" y="3937540"/>
            <a:ext cx="762001" cy="2486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6" idx="1"/>
          </p:cNvCxnSpPr>
          <p:nvPr/>
        </p:nvCxnSpPr>
        <p:spPr>
          <a:xfrm rot="10800000">
            <a:off x="5341620" y="4000500"/>
            <a:ext cx="109728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Straight Arrow Connector 27"/>
          <p:cNvCxnSpPr/>
          <p:nvPr/>
        </p:nvCxnSpPr>
        <p:spPr>
          <a:xfrm>
            <a:off x="1943100" y="3962400"/>
            <a:ext cx="15621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9" name="TextBox 28"/>
          <p:cNvSpPr txBox="1"/>
          <p:nvPr/>
        </p:nvSpPr>
        <p:spPr>
          <a:xfrm>
            <a:off x="2895600" y="5715000"/>
            <a:ext cx="2819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Until…</a:t>
            </a:r>
            <a:endParaRPr lang="en-US" sz="3600" dirty="0">
              <a:latin typeface="Times New Roman" pitchFamily="18" charset="0"/>
              <a:cs typeface="Times New Roman" pitchFamily="18" charset="0"/>
            </a:endParaRPr>
          </a:p>
        </p:txBody>
      </p:sp>
      <p:cxnSp>
        <p:nvCxnSpPr>
          <p:cNvPr id="32" name="Straight Arrow Connector 31"/>
          <p:cNvCxnSpPr>
            <a:endCxn id="14" idx="0"/>
          </p:cNvCxnSpPr>
          <p:nvPr/>
        </p:nvCxnSpPr>
        <p:spPr>
          <a:xfrm rot="16200000" flipH="1">
            <a:off x="1543050" y="2724150"/>
            <a:ext cx="1676400" cy="3429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3" name="TextBox 32"/>
          <p:cNvSpPr txBox="1"/>
          <p:nvPr/>
        </p:nvSpPr>
        <p:spPr>
          <a:xfrm>
            <a:off x="1828800" y="1676400"/>
            <a:ext cx="838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sp>
        <p:nvSpPr>
          <p:cNvPr id="34" name="TextBox 33"/>
          <p:cNvSpPr txBox="1"/>
          <p:nvPr/>
        </p:nvSpPr>
        <p:spPr>
          <a:xfrm>
            <a:off x="4495800" y="5715000"/>
            <a:ext cx="2819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Then…</a:t>
            </a:r>
            <a:endParaRPr lang="en-US" sz="3600" dirty="0">
              <a:latin typeface="Times New Roman" pitchFamily="18" charset="0"/>
              <a:cs typeface="Times New Roman" pitchFamily="18" charset="0"/>
            </a:endParaRPr>
          </a:p>
        </p:txBody>
      </p:sp>
      <p:cxnSp>
        <p:nvCxnSpPr>
          <p:cNvPr id="37" name="Straight Arrow Connector 36"/>
          <p:cNvCxnSpPr>
            <a:endCxn id="6" idx="2"/>
          </p:cNvCxnSpPr>
          <p:nvPr/>
        </p:nvCxnSpPr>
        <p:spPr>
          <a:xfrm rot="10800000">
            <a:off x="6553200" y="4953000"/>
            <a:ext cx="9906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8" name="TextBox 37"/>
          <p:cNvSpPr txBox="1"/>
          <p:nvPr/>
        </p:nvSpPr>
        <p:spPr>
          <a:xfrm>
            <a:off x="7467600" y="5562600"/>
            <a:ext cx="928459" cy="646331"/>
          </a:xfrm>
          <a:prstGeom prst="rect">
            <a:avLst/>
          </a:prstGeom>
          <a:noFill/>
        </p:spPr>
        <p:txBody>
          <a:bodyPr wrap="none" rtlCol="0">
            <a:spAutoFit/>
          </a:bodyPr>
          <a:lstStyle/>
          <a:p>
            <a:r>
              <a:rPr lang="en-US" dirty="0" smtClean="0">
                <a:latin typeface="Times New Roman" pitchFamily="18" charset="0"/>
                <a:cs typeface="Times New Roman" pitchFamily="18" charset="0"/>
              </a:rPr>
              <a:t>Output</a:t>
            </a:r>
          </a:p>
          <a:p>
            <a:r>
              <a:rPr lang="en-US" dirty="0" smtClean="0">
                <a:latin typeface="Times New Roman" pitchFamily="18" charset="0"/>
                <a:cs typeface="Times New Roman" pitchFamily="18" charset="0"/>
              </a:rPr>
              <a:t>Coupler</a:t>
            </a:r>
            <a:endParaRPr lang="en-US" dirty="0">
              <a:latin typeface="Times New Roman" pitchFamily="18" charset="0"/>
              <a:cs typeface="Times New Roman" pitchFamily="18" charset="0"/>
            </a:endParaRPr>
          </a:p>
        </p:txBody>
      </p:sp>
      <p:cxnSp>
        <p:nvCxnSpPr>
          <p:cNvPr id="40" name="Straight Arrow Connector 39"/>
          <p:cNvCxnSpPr/>
          <p:nvPr/>
        </p:nvCxnSpPr>
        <p:spPr>
          <a:xfrm rot="5400000" flipH="1" flipV="1">
            <a:off x="952500" y="5067300"/>
            <a:ext cx="9906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1" name="TextBox 40"/>
          <p:cNvSpPr txBox="1"/>
          <p:nvPr/>
        </p:nvSpPr>
        <p:spPr>
          <a:xfrm>
            <a:off x="381000" y="5934670"/>
            <a:ext cx="1600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100% reflective mirror</a:t>
            </a:r>
            <a:endParaRPr lang="en-US" dirty="0">
              <a:latin typeface="Times New Roman" pitchFamily="18" charset="0"/>
              <a:cs typeface="Times New Roman" pitchFamily="18" charset="0"/>
            </a:endParaRPr>
          </a:p>
        </p:txBody>
      </p:sp>
      <p:cxnSp>
        <p:nvCxnSpPr>
          <p:cNvPr id="27" name="Straight Arrow Connector 26"/>
          <p:cNvCxnSpPr>
            <a:endCxn id="23" idx="0"/>
          </p:cNvCxnSpPr>
          <p:nvPr/>
        </p:nvCxnSpPr>
        <p:spPr>
          <a:xfrm rot="16200000" flipH="1">
            <a:off x="3314700" y="2552700"/>
            <a:ext cx="137160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6" name="TextBox 35"/>
          <p:cNvSpPr txBox="1"/>
          <p:nvPr/>
        </p:nvSpPr>
        <p:spPr>
          <a:xfrm>
            <a:off x="3048000" y="1676400"/>
            <a:ext cx="1981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Excitation Media</a:t>
            </a:r>
            <a:endParaRPr lang="en-US" dirty="0">
              <a:latin typeface="Times New Roman" pitchFamily="18" charset="0"/>
              <a:cs typeface="Times New Roman" pitchFamily="18" charset="0"/>
            </a:endParaRPr>
          </a:p>
        </p:txBody>
      </p:sp>
      <p:sp>
        <p:nvSpPr>
          <p:cNvPr id="31" name="Slide Number Placeholder 30"/>
          <p:cNvSpPr>
            <a:spLocks noGrp="1"/>
          </p:cNvSpPr>
          <p:nvPr>
            <p:ph type="sldNum" sz="quarter" idx="12"/>
          </p:nvPr>
        </p:nvSpPr>
        <p:spPr>
          <a:xfrm>
            <a:off x="7010400" y="0"/>
            <a:ext cx="2133600" cy="365125"/>
          </a:xfrm>
        </p:spPr>
        <p:txBody>
          <a:bodyPr/>
          <a:lstStyle/>
          <a:p>
            <a:fld id="{BEFF5C42-431D-4991-A03D-BBFF74E6C7CD}" type="slidenum">
              <a:rPr lang="en-US" smtClean="0"/>
              <a:pPr/>
              <a:t>12</a:t>
            </a:fld>
            <a:endParaRPr lang="en-US"/>
          </a:p>
        </p:txBody>
      </p:sp>
      <p:sp>
        <p:nvSpPr>
          <p:cNvPr id="30" name="Rectangle 29"/>
          <p:cNvSpPr/>
          <p:nvPr/>
        </p:nvSpPr>
        <p:spPr>
          <a:xfrm>
            <a:off x="1981200" y="3581400"/>
            <a:ext cx="44196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xit" presetSubtype="0" fill="hold" grpId="1"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 0  L -0.25 0  E" pathEditMode="relative" ptsTypes="">
                                      <p:cBhvr>
                                        <p:cTn id="36" dur="500" fill="hold"/>
                                        <p:tgtEl>
                                          <p:spTgt spid="26"/>
                                        </p:tgtEl>
                                        <p:attrNameLst>
                                          <p:attrName>ppt_x</p:attrName>
                                          <p:attrName>ppt_y</p:attrName>
                                        </p:attrNameLst>
                                      </p:cBhvr>
                                    </p:animMotion>
                                  </p:childTnLst>
                                </p:cTn>
                              </p:par>
                              <p:par>
                                <p:cTn id="37" presetID="10" presetClass="exit" presetSubtype="0" fill="hold"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 0  L 0.25 0  E" pathEditMode="relative" ptsTypes="">
                                      <p:cBhvr>
                                        <p:cTn id="48" dur="500" fill="hold"/>
                                        <p:tgtEl>
                                          <p:spTgt spid="28"/>
                                        </p:tgtEl>
                                        <p:attrNameLst>
                                          <p:attrName>ppt_x</p:attrName>
                                          <p:attrName>ppt_y</p:attrName>
                                        </p:attrNameLst>
                                      </p:cBhvr>
                                    </p:animMotion>
                                  </p:childTnLst>
                                </p:cTn>
                              </p:par>
                              <p:par>
                                <p:cTn id="49" presetID="10" presetClass="exit" presetSubtype="0" fill="hold"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blinds(horizontal)">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1" animBg="1"/>
      <p:bldP spid="15" grpId="0" animBg="1"/>
      <p:bldP spid="29" grpId="0"/>
      <p:bldP spid="33" grpId="0"/>
      <p:bldP spid="33" grpId="1"/>
      <p:bldP spid="34"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5257800" y="4552950"/>
            <a:ext cx="3810000" cy="2305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Times New Roman" pitchFamily="18" charset="0"/>
                <a:cs typeface="Times New Roman" pitchFamily="18" charset="0"/>
              </a:rPr>
              <a:t>Recap: A light is an electromagnetic wave</a:t>
            </a:r>
          </a:p>
          <a:p>
            <a:pPr lvl="1"/>
            <a:r>
              <a:rPr lang="en-US" sz="2400" dirty="0" smtClean="0">
                <a:latin typeface="Times New Roman" pitchFamily="18" charset="0"/>
                <a:cs typeface="Times New Roman" pitchFamily="18" charset="0"/>
              </a:rPr>
              <a:t>Can be modeled as a </a:t>
            </a:r>
            <a:r>
              <a:rPr lang="en-US" sz="2400" i="1" dirty="0" smtClean="0">
                <a:latin typeface="Times New Roman" pitchFamily="18" charset="0"/>
                <a:cs typeface="Times New Roman" pitchFamily="18" charset="0"/>
              </a:rPr>
              <a:t>standing wave </a:t>
            </a:r>
            <a:r>
              <a:rPr lang="en-US" sz="2400" dirty="0" smtClean="0">
                <a:latin typeface="Times New Roman" pitchFamily="18" charset="0"/>
                <a:cs typeface="Times New Roman" pitchFamily="18" charset="0"/>
              </a:rPr>
              <a:t>inside the cavity</a:t>
            </a:r>
            <a:endParaRPr lang="en-US" sz="2400" i="1" dirty="0" smtClean="0">
              <a:latin typeface="Times New Roman" pitchFamily="18" charset="0"/>
              <a:cs typeface="Times New Roman" pitchFamily="18" charset="0"/>
            </a:endParaRPr>
          </a:p>
          <a:p>
            <a:pPr lvl="2"/>
            <a:r>
              <a:rPr lang="en-US" sz="2000" dirty="0" smtClean="0">
                <a:latin typeface="Times New Roman" pitchFamily="18" charset="0"/>
                <a:cs typeface="Times New Roman" pitchFamily="18" charset="0"/>
              </a:rPr>
              <a:t>What do waves do?</a:t>
            </a:r>
          </a:p>
          <a:p>
            <a:pPr lvl="3"/>
            <a:r>
              <a:rPr lang="en-US" sz="1800" dirty="0" smtClean="0">
                <a:latin typeface="Times New Roman" pitchFamily="18" charset="0"/>
                <a:cs typeface="Times New Roman" pitchFamily="18" charset="0"/>
              </a:rPr>
              <a:t>Waves interfere or superimpose</a:t>
            </a:r>
          </a:p>
          <a:p>
            <a:r>
              <a:rPr lang="en-US" sz="2800" dirty="0" smtClean="0">
                <a:latin typeface="Times New Roman" pitchFamily="18" charset="0"/>
                <a:cs typeface="Times New Roman" pitchFamily="18" charset="0"/>
              </a:rPr>
              <a:t>Mode Locking</a:t>
            </a:r>
          </a:p>
          <a:p>
            <a:pPr lvl="1"/>
            <a:r>
              <a:rPr lang="en-US" sz="2400" dirty="0" smtClean="0">
                <a:latin typeface="Times New Roman" pitchFamily="18" charset="0"/>
                <a:cs typeface="Times New Roman" pitchFamily="18" charset="0"/>
              </a:rPr>
              <a:t>When waves interfere to created ultra-short pulses at a specified pulse repetition rate </a:t>
            </a:r>
          </a:p>
          <a:p>
            <a:pPr lvl="1"/>
            <a:r>
              <a:rPr lang="en-US" sz="1800" dirty="0" smtClean="0">
                <a:latin typeface="Times New Roman" pitchFamily="18" charset="0"/>
                <a:cs typeface="Times New Roman" pitchFamily="18" charset="0"/>
              </a:rPr>
              <a:t>Note:</a:t>
            </a:r>
          </a:p>
          <a:p>
            <a:pPr lvl="2"/>
            <a:r>
              <a:rPr lang="en-US" sz="1400" dirty="0" smtClean="0">
                <a:latin typeface="Times New Roman" pitchFamily="18" charset="0"/>
                <a:cs typeface="Times New Roman" pitchFamily="18" charset="0"/>
              </a:rPr>
              <a:t>First: A laser has a NARROW bandwidth all centered </a:t>
            </a:r>
          </a:p>
          <a:p>
            <a:pPr lvl="2">
              <a:buNone/>
            </a:pPr>
            <a:r>
              <a:rPr lang="en-US" sz="1400" dirty="0" smtClean="0">
                <a:latin typeface="Times New Roman" pitchFamily="18" charset="0"/>
                <a:cs typeface="Times New Roman" pitchFamily="18" charset="0"/>
              </a:rPr>
              <a:t>around the center wavelength determined by the media </a:t>
            </a:r>
          </a:p>
          <a:p>
            <a:pPr lvl="2">
              <a:spcBef>
                <a:spcPts val="0"/>
              </a:spcBef>
            </a:pPr>
            <a:r>
              <a:rPr lang="en-US" sz="1400" dirty="0" smtClean="0">
                <a:latin typeface="Times New Roman" pitchFamily="18" charset="0"/>
                <a:cs typeface="Times New Roman" pitchFamily="18" charset="0"/>
              </a:rPr>
              <a:t>Second: The cavity length determines the repetition </a:t>
            </a:r>
          </a:p>
          <a:p>
            <a:pPr lvl="2">
              <a:spcBef>
                <a:spcPts val="0"/>
              </a:spcBef>
              <a:buNone/>
            </a:pPr>
            <a:r>
              <a:rPr lang="en-US" sz="1400" dirty="0" smtClean="0">
                <a:latin typeface="Times New Roman" pitchFamily="18" charset="0"/>
                <a:cs typeface="Times New Roman" pitchFamily="18" charset="0"/>
              </a:rPr>
              <a:t>rate of the light that survives in the cavity, and  the</a:t>
            </a:r>
          </a:p>
          <a:p>
            <a:pPr lvl="2">
              <a:spcBef>
                <a:spcPts val="0"/>
              </a:spcBef>
              <a:buNone/>
            </a:pPr>
            <a:r>
              <a:rPr lang="en-US" sz="1400" dirty="0" smtClean="0">
                <a:latin typeface="Times New Roman" pitchFamily="18" charset="0"/>
                <a:cs typeface="Times New Roman" pitchFamily="18" charset="0"/>
              </a:rPr>
              <a:t>repetition rate syncs with </a:t>
            </a:r>
            <a:r>
              <a:rPr lang="en-US" sz="1400" smtClean="0">
                <a:latin typeface="Times New Roman" pitchFamily="18" charset="0"/>
                <a:cs typeface="Times New Roman" pitchFamily="18" charset="0"/>
              </a:rPr>
              <a:t>an </a:t>
            </a:r>
            <a:r>
              <a:rPr lang="en-US" sz="1400" smtClean="0">
                <a:latin typeface="Times New Roman" pitchFamily="18" charset="0"/>
                <a:cs typeface="Times New Roman" pitchFamily="18" charset="0"/>
              </a:rPr>
              <a:t>RF-Signal</a:t>
            </a:r>
            <a:r>
              <a:rPr lang="en-US" sz="1800" dirty="0" smtClean="0">
                <a:latin typeface="Times New Roman" pitchFamily="18" charset="0"/>
                <a:cs typeface="Times New Roman" pitchFamily="18" charset="0"/>
              </a:rPr>
              <a:t>							</a:t>
            </a:r>
          </a:p>
          <a:p>
            <a:pPr lvl="1">
              <a:buNone/>
            </a:pPr>
            <a:endParaRPr lang="en-US"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a:xfrm>
            <a:off x="7010400" y="0"/>
            <a:ext cx="2133600" cy="365125"/>
          </a:xfrm>
        </p:spPr>
        <p:txBody>
          <a:bodyPr/>
          <a:lstStyle/>
          <a:p>
            <a:fld id="{BEFF5C42-431D-4991-A03D-BBFF74E6C7C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102</a:t>
            </a:r>
            <a:endParaRPr lang="en-US" dirty="0"/>
          </a:p>
        </p:txBody>
      </p:sp>
      <p:pic>
        <p:nvPicPr>
          <p:cNvPr id="3" name="Picture 2" descr="Pulsesuperposition0001.jpg"/>
          <p:cNvPicPr>
            <a:picLocks noChangeAspect="1"/>
          </p:cNvPicPr>
          <p:nvPr/>
        </p:nvPicPr>
        <p:blipFill>
          <a:blip r:embed="rId3" cstate="print"/>
          <a:stretch>
            <a:fillRect/>
          </a:stretch>
        </p:blipFill>
        <p:spPr>
          <a:xfrm>
            <a:off x="914400" y="2133600"/>
            <a:ext cx="7249963" cy="3509772"/>
          </a:xfrm>
          <a:prstGeom prst="rect">
            <a:avLst/>
          </a:prstGeom>
        </p:spPr>
      </p:pic>
      <p:sp>
        <p:nvSpPr>
          <p:cNvPr id="4" name="TextBox 3"/>
          <p:cNvSpPr txBox="1"/>
          <p:nvPr/>
        </p:nvSpPr>
        <p:spPr>
          <a:xfrm>
            <a:off x="0" y="1447800"/>
            <a:ext cx="9135834" cy="369332"/>
          </a:xfrm>
          <a:prstGeom prst="rect">
            <a:avLst/>
          </a:prstGeom>
          <a:noFill/>
        </p:spPr>
        <p:txBody>
          <a:bodyPr wrap="none" rtlCol="0">
            <a:spAutoFit/>
          </a:bodyPr>
          <a:lstStyle/>
          <a:p>
            <a:r>
              <a:rPr lang="en-US" dirty="0" smtClean="0">
                <a:latin typeface="Times New Roman" pitchFamily="18" charset="0"/>
                <a:cs typeface="Times New Roman" pitchFamily="18" charset="0"/>
              </a:rPr>
              <a:t>When </a:t>
            </a:r>
            <a:r>
              <a:rPr lang="en-US" i="1" dirty="0" smtClean="0">
                <a:latin typeface="Times New Roman" pitchFamily="18" charset="0"/>
                <a:cs typeface="Times New Roman" pitchFamily="18" charset="0"/>
              </a:rPr>
              <a:t>standing waves </a:t>
            </a:r>
            <a:r>
              <a:rPr lang="en-US" dirty="0" smtClean="0">
                <a:latin typeface="Times New Roman" pitchFamily="18" charset="0"/>
                <a:cs typeface="Times New Roman" pitchFamily="18" charset="0"/>
              </a:rPr>
              <a:t>of the fundamental frequency superimpose in a </a:t>
            </a:r>
            <a:r>
              <a:rPr lang="en-US" i="1" dirty="0" smtClean="0">
                <a:latin typeface="Times New Roman" pitchFamily="18" charset="0"/>
                <a:cs typeface="Times New Roman" pitchFamily="18" charset="0"/>
              </a:rPr>
              <a:t>certain way</a:t>
            </a:r>
            <a:r>
              <a:rPr lang="en-US" dirty="0" smtClean="0">
                <a:latin typeface="Times New Roman" pitchFamily="18" charset="0"/>
                <a:cs typeface="Times New Roman" pitchFamily="18" charset="0"/>
              </a:rPr>
              <a:t> you get pulses</a:t>
            </a:r>
            <a:endParaRPr lang="en-US" dirty="0">
              <a:latin typeface="Times New Roman" pitchFamily="18" charset="0"/>
              <a:cs typeface="Times New Roman" pitchFamily="18" charset="0"/>
            </a:endParaRPr>
          </a:p>
        </p:txBody>
      </p:sp>
      <p:sp>
        <p:nvSpPr>
          <p:cNvPr id="5" name="TextBox 4"/>
          <p:cNvSpPr txBox="1"/>
          <p:nvPr/>
        </p:nvSpPr>
        <p:spPr>
          <a:xfrm>
            <a:off x="3352800" y="5715000"/>
            <a:ext cx="263405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Certain way?</a:t>
            </a:r>
            <a:endParaRPr lang="en-US" sz="36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EFF5C42-431D-4991-A03D-BBFF74E6C7CD}" type="slidenum">
              <a:rPr lang="en-US" smtClean="0"/>
              <a:pPr/>
              <a:t>14</a:t>
            </a:fld>
            <a:endParaRPr lang="en-US"/>
          </a:p>
        </p:txBody>
      </p:sp>
      <p:sp>
        <p:nvSpPr>
          <p:cNvPr id="7" name="TextBox 6"/>
          <p:cNvSpPr txBox="1"/>
          <p:nvPr/>
        </p:nvSpPr>
        <p:spPr>
          <a:xfrm>
            <a:off x="1828800" y="2209800"/>
            <a:ext cx="32766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n</a:t>
            </a:r>
            <a:r>
              <a:rPr lang="en-US" sz="1400" baseline="30000" dirty="0"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Longitudinal Modes (m</a:t>
            </a:r>
            <a:r>
              <a:rPr lang="en-US" sz="1400" baseline="-25000" dirty="0" smtClean="0">
                <a:latin typeface="Times New Roman" pitchFamily="18" charset="0"/>
                <a:cs typeface="Times New Roman" pitchFamily="18" charset="0"/>
              </a:rPr>
              <a:t>n</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cxnSp>
        <p:nvCxnSpPr>
          <p:cNvPr id="9" name="Shape 8"/>
          <p:cNvCxnSpPr>
            <a:stCxn id="7" idx="1"/>
          </p:cNvCxnSpPr>
          <p:nvPr/>
        </p:nvCxnSpPr>
        <p:spPr>
          <a:xfrm rot="10800000">
            <a:off x="1219200" y="1752601"/>
            <a:ext cx="609600" cy="611089"/>
          </a:xfrm>
          <a:prstGeom prst="bentConnector2">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sz="3600" dirty="0" smtClean="0">
                <a:latin typeface="Times New Roman" pitchFamily="18" charset="0"/>
                <a:cs typeface="Times New Roman" pitchFamily="18" charset="0"/>
              </a:rPr>
              <a:t>Conditions?</a:t>
            </a:r>
          </a:p>
          <a:p>
            <a:pPr lvl="1"/>
            <a:r>
              <a:rPr lang="en-US" dirty="0" smtClean="0">
                <a:latin typeface="Times New Roman" pitchFamily="18" charset="0"/>
                <a:cs typeface="Times New Roman" pitchFamily="18" charset="0"/>
              </a:rPr>
              <a:t>This condition creates the interference pattern of ultra-short pulses:</a:t>
            </a:r>
          </a:p>
          <a:p>
            <a:pPr lvl="1">
              <a:buNone/>
            </a:pP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every “standing wave” of different wavelengths must be in PHASE</a:t>
            </a:r>
          </a:p>
          <a:p>
            <a:endParaRPr lang="en-US" sz="22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How?</a:t>
            </a:r>
          </a:p>
          <a:p>
            <a:pPr lvl="1"/>
            <a:r>
              <a:rPr lang="en-US" dirty="0" smtClean="0">
                <a:latin typeface="Times New Roman" pitchFamily="18" charset="0"/>
                <a:cs typeface="Times New Roman" pitchFamily="18" charset="0"/>
              </a:rPr>
              <a:t>Piezoelectric Stage: adjusts length of cavity</a:t>
            </a:r>
          </a:p>
          <a:p>
            <a:pPr lvl="1"/>
            <a:r>
              <a:rPr lang="en-US" dirty="0" smtClean="0">
                <a:latin typeface="Times New Roman" pitchFamily="18" charset="0"/>
                <a:cs typeface="Times New Roman" pitchFamily="18" charset="0"/>
              </a:rPr>
              <a:t>AM modulation: keeps signals phase locked by Modulator c</a:t>
            </a:r>
            <a:r>
              <a:rPr lang="en-US" sz="2900" dirty="0" smtClean="0">
                <a:latin typeface="Times New Roman" pitchFamily="18" charset="0"/>
                <a:cs typeface="Times New Roman" pitchFamily="18" charset="0"/>
              </a:rPr>
              <a:t>ontrolled via </a:t>
            </a:r>
            <a:r>
              <a:rPr lang="en-US" sz="2900" i="1" dirty="0" smtClean="0">
                <a:latin typeface="Times New Roman" pitchFamily="18" charset="0"/>
                <a:cs typeface="Times New Roman" pitchFamily="18" charset="0"/>
              </a:rPr>
              <a:t>Modulator Bias voltage</a:t>
            </a:r>
          </a:p>
          <a:p>
            <a:pPr lvl="1" algn="ctr">
              <a:buNone/>
            </a:pPr>
            <a:endParaRPr lang="en-US" sz="3600" dirty="0" smtClean="0">
              <a:latin typeface="Times New Roman" pitchFamily="18" charset="0"/>
              <a:cs typeface="Times New Roman" pitchFamily="18" charset="0"/>
            </a:endParaRPr>
          </a:p>
          <a:p>
            <a:pPr lvl="1" algn="ctr">
              <a:buNone/>
            </a:pPr>
            <a:r>
              <a:rPr lang="en-US" sz="3600" dirty="0" smtClean="0">
                <a:latin typeface="Times New Roman" pitchFamily="18" charset="0"/>
                <a:cs typeface="Times New Roman" pitchFamily="18" charset="0"/>
              </a:rPr>
              <a:t>Well lets see…</a:t>
            </a:r>
          </a:p>
          <a:p>
            <a:pPr lvl="1">
              <a:buNone/>
            </a:pPr>
            <a:endParaRPr lang="en-US" sz="600" dirty="0" smtClean="0">
              <a:latin typeface="Times New Roman" pitchFamily="18" charset="0"/>
              <a:cs typeface="Times New Roman" pitchFamily="18" charset="0"/>
            </a:endParaRPr>
          </a:p>
          <a:p>
            <a:pPr lvl="2"/>
            <a:endParaRPr lang="en-US" sz="1400" dirty="0" smtClean="0">
              <a:latin typeface="Times New Roman" pitchFamily="18" charset="0"/>
              <a:cs typeface="Times New Roman" pitchFamily="18" charset="0"/>
            </a:endParaRPr>
          </a:p>
          <a:p>
            <a:pPr lvl="2"/>
            <a:endParaRPr lang="en-US" sz="1400" dirty="0" smtClean="0">
              <a:latin typeface="Times New Roman" pitchFamily="18" charset="0"/>
              <a:cs typeface="Times New Roman" pitchFamily="18" charset="0"/>
            </a:endParaRPr>
          </a:p>
          <a:p>
            <a:pPr lvl="1">
              <a:buNone/>
            </a:pPr>
            <a:r>
              <a:rPr lang="en-US" sz="1800" dirty="0" smtClean="0">
                <a:latin typeface="Times New Roman" pitchFamily="18" charset="0"/>
                <a:cs typeface="Times New Roman" pitchFamily="18" charset="0"/>
              </a:rPr>
              <a:t>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8600" y="2209800"/>
            <a:ext cx="1133475" cy="381000"/>
          </a:xfrm>
          <a:prstGeom prst="rect">
            <a:avLst/>
          </a:prstGeom>
          <a:noFill/>
        </p:spPr>
      </p:pic>
      <p:pic>
        <p:nvPicPr>
          <p:cNvPr id="12292" name="Picture 4" descr="http://blog.taragana.com/wp-content/uploads/2009/06/laser-025.jpg"/>
          <p:cNvPicPr>
            <a:picLocks noChangeAspect="1" noChangeArrowheads="1"/>
          </p:cNvPicPr>
          <p:nvPr/>
        </p:nvPicPr>
        <p:blipFill>
          <a:blip r:embed="rId4" cstate="print"/>
          <a:srcRect/>
          <a:stretch>
            <a:fillRect/>
          </a:stretch>
        </p:blipFill>
        <p:spPr bwMode="auto">
          <a:xfrm>
            <a:off x="5791200" y="4339674"/>
            <a:ext cx="3352800" cy="2518326"/>
          </a:xfrm>
          <a:prstGeom prst="rect">
            <a:avLst/>
          </a:prstGeom>
          <a:noFill/>
        </p:spPr>
      </p:pic>
      <p:sp>
        <p:nvSpPr>
          <p:cNvPr id="8" name="Slide Number Placeholder 7"/>
          <p:cNvSpPr>
            <a:spLocks noGrp="1"/>
          </p:cNvSpPr>
          <p:nvPr>
            <p:ph type="sldNum" sz="quarter" idx="12"/>
          </p:nvPr>
        </p:nvSpPr>
        <p:spPr/>
        <p:txBody>
          <a:bodyPr/>
          <a:lstStyle/>
          <a:p>
            <a:fld id="{BEFF5C42-431D-4991-A03D-BBFF74E6C7C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981200" y="3429000"/>
            <a:ext cx="44196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1" name="Oval 50"/>
          <p:cNvSpPr/>
          <p:nvPr/>
        </p:nvSpPr>
        <p:spPr>
          <a:xfrm>
            <a:off x="5181600" y="3276600"/>
            <a:ext cx="304800" cy="1371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102.5</a:t>
            </a:r>
            <a:endParaRPr lang="en-US" dirty="0">
              <a:latin typeface="Times New Roman" pitchFamily="18" charset="0"/>
              <a:cs typeface="Times New Roman" pitchFamily="18" charset="0"/>
            </a:endParaRPr>
          </a:p>
        </p:txBody>
      </p:sp>
      <p:sp>
        <p:nvSpPr>
          <p:cNvPr id="6" name="Rectangle 5"/>
          <p:cNvSpPr/>
          <p:nvPr/>
        </p:nvSpPr>
        <p:spPr>
          <a:xfrm>
            <a:off x="6438900" y="3048000"/>
            <a:ext cx="228600" cy="190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 name="Straight Arrow Connector 9"/>
          <p:cNvCxnSpPr>
            <a:endCxn id="6" idx="0"/>
          </p:cNvCxnSpPr>
          <p:nvPr/>
        </p:nvCxnSpPr>
        <p:spPr>
          <a:xfrm rot="5400000">
            <a:off x="6343650" y="1962150"/>
            <a:ext cx="1295400" cy="8763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endCxn id="49" idx="1"/>
          </p:cNvCxnSpPr>
          <p:nvPr/>
        </p:nvCxnSpPr>
        <p:spPr>
          <a:xfrm rot="10800000" flipV="1">
            <a:off x="2133600" y="1752599"/>
            <a:ext cx="5295900" cy="116205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7505700" y="1524000"/>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Cavity</a:t>
            </a:r>
            <a:endParaRPr lang="en-US" dirty="0">
              <a:latin typeface="Times New Roman" pitchFamily="18" charset="0"/>
              <a:cs typeface="Times New Roman" pitchFamily="18" charset="0"/>
            </a:endParaRPr>
          </a:p>
        </p:txBody>
      </p:sp>
      <p:sp>
        <p:nvSpPr>
          <p:cNvPr id="14" name="5-Point Star 13"/>
          <p:cNvSpPr/>
          <p:nvPr/>
        </p:nvSpPr>
        <p:spPr>
          <a:xfrm>
            <a:off x="2209800" y="3810000"/>
            <a:ext cx="533400" cy="5334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2895600" y="5715000"/>
            <a:ext cx="4191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Interference until…</a:t>
            </a:r>
            <a:endParaRPr lang="en-US" sz="3600" dirty="0">
              <a:latin typeface="Times New Roman" pitchFamily="18" charset="0"/>
              <a:cs typeface="Times New Roman" pitchFamily="18" charset="0"/>
            </a:endParaRPr>
          </a:p>
        </p:txBody>
      </p:sp>
      <p:cxnSp>
        <p:nvCxnSpPr>
          <p:cNvPr id="32" name="Straight Arrow Connector 31"/>
          <p:cNvCxnSpPr/>
          <p:nvPr/>
        </p:nvCxnSpPr>
        <p:spPr>
          <a:xfrm rot="16200000" flipH="1">
            <a:off x="1466850" y="2800350"/>
            <a:ext cx="1676400" cy="3429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3" name="TextBox 32"/>
          <p:cNvSpPr txBox="1"/>
          <p:nvPr/>
        </p:nvSpPr>
        <p:spPr>
          <a:xfrm>
            <a:off x="1676400" y="1752600"/>
            <a:ext cx="2209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cxnSp>
        <p:nvCxnSpPr>
          <p:cNvPr id="37" name="Straight Arrow Connector 36"/>
          <p:cNvCxnSpPr>
            <a:endCxn id="6" idx="2"/>
          </p:cNvCxnSpPr>
          <p:nvPr/>
        </p:nvCxnSpPr>
        <p:spPr>
          <a:xfrm rot="10800000">
            <a:off x="6553200" y="4953000"/>
            <a:ext cx="9906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8" name="TextBox 37"/>
          <p:cNvSpPr txBox="1"/>
          <p:nvPr/>
        </p:nvSpPr>
        <p:spPr>
          <a:xfrm>
            <a:off x="7467600" y="5562600"/>
            <a:ext cx="928459" cy="646331"/>
          </a:xfrm>
          <a:prstGeom prst="rect">
            <a:avLst/>
          </a:prstGeom>
          <a:noFill/>
        </p:spPr>
        <p:txBody>
          <a:bodyPr wrap="none" rtlCol="0">
            <a:spAutoFit/>
          </a:bodyPr>
          <a:lstStyle/>
          <a:p>
            <a:r>
              <a:rPr lang="en-US" dirty="0" smtClean="0">
                <a:latin typeface="Times New Roman" pitchFamily="18" charset="0"/>
                <a:cs typeface="Times New Roman" pitchFamily="18" charset="0"/>
              </a:rPr>
              <a:t>Outlet</a:t>
            </a:r>
          </a:p>
          <a:p>
            <a:r>
              <a:rPr lang="en-US" dirty="0" smtClean="0">
                <a:latin typeface="Times New Roman" pitchFamily="18" charset="0"/>
                <a:cs typeface="Times New Roman" pitchFamily="18" charset="0"/>
              </a:rPr>
              <a:t>Coupler</a:t>
            </a:r>
            <a:endParaRPr lang="en-US" dirty="0">
              <a:latin typeface="Times New Roman" pitchFamily="18" charset="0"/>
              <a:cs typeface="Times New Roman" pitchFamily="18" charset="0"/>
            </a:endParaRPr>
          </a:p>
        </p:txBody>
      </p:sp>
      <p:cxnSp>
        <p:nvCxnSpPr>
          <p:cNvPr id="40" name="Straight Arrow Connector 39"/>
          <p:cNvCxnSpPr/>
          <p:nvPr/>
        </p:nvCxnSpPr>
        <p:spPr>
          <a:xfrm rot="5400000" flipH="1" flipV="1">
            <a:off x="952500" y="5067300"/>
            <a:ext cx="9906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1" name="TextBox 40"/>
          <p:cNvSpPr txBox="1"/>
          <p:nvPr/>
        </p:nvSpPr>
        <p:spPr>
          <a:xfrm>
            <a:off x="381000" y="5934670"/>
            <a:ext cx="1600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100% reflective mirror</a:t>
            </a:r>
            <a:endParaRPr lang="en-US" dirty="0">
              <a:latin typeface="Times New Roman" pitchFamily="18" charset="0"/>
              <a:cs typeface="Times New Roman" pitchFamily="18" charset="0"/>
            </a:endParaRPr>
          </a:p>
        </p:txBody>
      </p:sp>
      <p:sp>
        <p:nvSpPr>
          <p:cNvPr id="23" name="Rectangle 22"/>
          <p:cNvSpPr/>
          <p:nvPr/>
        </p:nvSpPr>
        <p:spPr>
          <a:xfrm>
            <a:off x="21336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38100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Rectangle 24"/>
          <p:cNvSpPr/>
          <p:nvPr/>
        </p:nvSpPr>
        <p:spPr>
          <a:xfrm>
            <a:off x="42672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Rectangle 26"/>
          <p:cNvSpPr/>
          <p:nvPr/>
        </p:nvSpPr>
        <p:spPr>
          <a:xfrm>
            <a:off x="48006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Rectangle 30"/>
          <p:cNvSpPr/>
          <p:nvPr/>
        </p:nvSpPr>
        <p:spPr>
          <a:xfrm>
            <a:off x="52578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Rectangle 35"/>
          <p:cNvSpPr/>
          <p:nvPr/>
        </p:nvSpPr>
        <p:spPr>
          <a:xfrm>
            <a:off x="57150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Rectangle 38"/>
          <p:cNvSpPr/>
          <p:nvPr/>
        </p:nvSpPr>
        <p:spPr>
          <a:xfrm>
            <a:off x="61722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2" name="Rectangle 41"/>
          <p:cNvSpPr/>
          <p:nvPr/>
        </p:nvSpPr>
        <p:spPr>
          <a:xfrm>
            <a:off x="26670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Rectangle 42"/>
          <p:cNvSpPr/>
          <p:nvPr/>
        </p:nvSpPr>
        <p:spPr>
          <a:xfrm>
            <a:off x="3276600" y="3733800"/>
            <a:ext cx="152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5" name="Left Brace 44"/>
          <p:cNvSpPr/>
          <p:nvPr/>
        </p:nvSpPr>
        <p:spPr>
          <a:xfrm rot="16200000">
            <a:off x="4061454" y="2794525"/>
            <a:ext cx="381000" cy="468121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6" name="TextBox 45"/>
          <p:cNvSpPr txBox="1"/>
          <p:nvPr/>
        </p:nvSpPr>
        <p:spPr>
          <a:xfrm>
            <a:off x="3657600" y="5410200"/>
            <a:ext cx="1285557"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1.3 GHz</a:t>
            </a:r>
            <a:endParaRPr lang="en-US" dirty="0">
              <a:latin typeface="Times New Roman" pitchFamily="18" charset="0"/>
              <a:cs typeface="Times New Roman" pitchFamily="18" charset="0"/>
            </a:endParaRPr>
          </a:p>
        </p:txBody>
      </p:sp>
      <p:cxnSp>
        <p:nvCxnSpPr>
          <p:cNvPr id="48" name="Straight Arrow Connector 47"/>
          <p:cNvCxnSpPr/>
          <p:nvPr/>
        </p:nvCxnSpPr>
        <p:spPr>
          <a:xfrm>
            <a:off x="2971800" y="4648200"/>
            <a:ext cx="21336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p:nvPr/>
        </p:nvCxnSpPr>
        <p:spPr>
          <a:xfrm rot="10800000">
            <a:off x="3200400" y="3429000"/>
            <a:ext cx="19812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4" name="Rectangle 53"/>
          <p:cNvSpPr/>
          <p:nvPr/>
        </p:nvSpPr>
        <p:spPr>
          <a:xfrm>
            <a:off x="7086600" y="3124200"/>
            <a:ext cx="1524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5" name="Rectangle 54"/>
          <p:cNvSpPr/>
          <p:nvPr/>
        </p:nvSpPr>
        <p:spPr>
          <a:xfrm>
            <a:off x="7620000" y="3124200"/>
            <a:ext cx="1524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Rectangle 55"/>
          <p:cNvSpPr/>
          <p:nvPr/>
        </p:nvSpPr>
        <p:spPr>
          <a:xfrm>
            <a:off x="8229600" y="3124200"/>
            <a:ext cx="1524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ectangle 51"/>
          <p:cNvSpPr/>
          <p:nvPr/>
        </p:nvSpPr>
        <p:spPr>
          <a:xfrm>
            <a:off x="5257800" y="3505200"/>
            <a:ext cx="152400" cy="1066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ectangle 52"/>
          <p:cNvSpPr/>
          <p:nvPr/>
        </p:nvSpPr>
        <p:spPr>
          <a:xfrm>
            <a:off x="5257800" y="3200400"/>
            <a:ext cx="1524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44" name="Straight Arrow Connector 43"/>
          <p:cNvCxnSpPr>
            <a:stCxn id="14" idx="4"/>
          </p:cNvCxnSpPr>
          <p:nvPr/>
        </p:nvCxnSpPr>
        <p:spPr>
          <a:xfrm>
            <a:off x="2743199" y="4013740"/>
            <a:ext cx="27432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9" name="Block Arc 48"/>
          <p:cNvSpPr/>
          <p:nvPr/>
        </p:nvSpPr>
        <p:spPr>
          <a:xfrm rot="16200000">
            <a:off x="1028700" y="3543300"/>
            <a:ext cx="2209800" cy="762000"/>
          </a:xfrm>
          <a:prstGeom prst="blockArc">
            <a:avLst>
              <a:gd name="adj1" fmla="val 10821490"/>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7" name="Straight Arrow Connector 56"/>
          <p:cNvCxnSpPr/>
          <p:nvPr/>
        </p:nvCxnSpPr>
        <p:spPr>
          <a:xfrm rot="16200000" flipH="1">
            <a:off x="3314700" y="2552700"/>
            <a:ext cx="137160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a:off x="3048000" y="1676400"/>
            <a:ext cx="1981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Excitation Media</a:t>
            </a:r>
            <a:endParaRPr lang="en-US" dirty="0">
              <a:latin typeface="Times New Roman" pitchFamily="18" charset="0"/>
              <a:cs typeface="Times New Roman" pitchFamily="18" charset="0"/>
            </a:endParaRPr>
          </a:p>
        </p:txBody>
      </p:sp>
      <p:sp>
        <p:nvSpPr>
          <p:cNvPr id="59" name="TextBox 58"/>
          <p:cNvSpPr txBox="1"/>
          <p:nvPr/>
        </p:nvSpPr>
        <p:spPr>
          <a:xfrm>
            <a:off x="7162800" y="2667000"/>
            <a:ext cx="1600200"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Voilà</a:t>
            </a:r>
            <a:r>
              <a:rPr lang="en-US" dirty="0" smtClean="0">
                <a:latin typeface="Times New Roman" pitchFamily="18" charset="0"/>
                <a:cs typeface="Times New Roman" pitchFamily="18" charset="0"/>
              </a:rPr>
              <a:t>! Pulses</a:t>
            </a:r>
            <a:endParaRPr lang="en-US" dirty="0">
              <a:latin typeface="Times New Roman" pitchFamily="18" charset="0"/>
              <a:cs typeface="Times New Roman" pitchFamily="18" charset="0"/>
            </a:endParaRPr>
          </a:p>
        </p:txBody>
      </p:sp>
      <p:sp>
        <p:nvSpPr>
          <p:cNvPr id="60" name="Slide Number Placeholder 59"/>
          <p:cNvSpPr>
            <a:spLocks noGrp="1"/>
          </p:cNvSpPr>
          <p:nvPr>
            <p:ph type="sldNum" sz="quarter" idx="12"/>
          </p:nvPr>
        </p:nvSpPr>
        <p:spPr/>
        <p:txBody>
          <a:bodyPr/>
          <a:lstStyle/>
          <a:p>
            <a:fld id="{BEFF5C42-431D-4991-A03D-BBFF74E6C7C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xit" presetSubtype="0" fill="hold" grpId="1" nodeType="withEffect">
                                  <p:stCondLst>
                                    <p:cond delay="0"/>
                                  </p:stCondLst>
                                  <p:childTnLst>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4"/>
                                        </p:tgtEl>
                                      </p:cBhvr>
                                    </p:animEffect>
                                    <p:set>
                                      <p:cBhvr>
                                        <p:cTn id="62" dur="1" fill="hold">
                                          <p:stCondLst>
                                            <p:cond delay="499"/>
                                          </p:stCondLst>
                                        </p:cTn>
                                        <p:tgtEl>
                                          <p:spTgt spid="4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linds(horizontal)">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blinds(horizontal)">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500"/>
                                        <p:tgtEl>
                                          <p:spTgt spid="5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500"/>
                                        <p:tgtEl>
                                          <p:spTgt spid="56"/>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4" grpId="1" animBg="1"/>
      <p:bldP spid="29" grpId="0"/>
      <p:bldP spid="33" grpId="0"/>
      <p:bldP spid="33" grpId="1"/>
      <p:bldP spid="23" grpId="0" animBg="1"/>
      <p:bldP spid="24" grpId="0" animBg="1"/>
      <p:bldP spid="25" grpId="0" animBg="1"/>
      <p:bldP spid="27" grpId="0" animBg="1"/>
      <p:bldP spid="31" grpId="0" animBg="1"/>
      <p:bldP spid="36" grpId="0" animBg="1"/>
      <p:bldP spid="39" grpId="0" animBg="1"/>
      <p:bldP spid="42" grpId="0" animBg="1"/>
      <p:bldP spid="43" grpId="0" animBg="1"/>
      <p:bldP spid="45" grpId="0" animBg="1"/>
      <p:bldP spid="46" grpId="0"/>
      <p:bldP spid="54" grpId="0" animBg="1"/>
      <p:bldP spid="55" grpId="0" animBg="1"/>
      <p:bldP spid="56" grpId="0" animBg="1"/>
      <p:bldP spid="52" grpId="0" animBg="1"/>
      <p:bldP spid="53" grpId="0" animBg="1"/>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nvPr/>
        </p:nvPicPr>
        <p:blipFill>
          <a:blip r:embed="rId3" cstate="print"/>
          <a:srcRect/>
          <a:stretch>
            <a:fillRect/>
          </a:stretch>
        </p:blipFill>
        <p:spPr bwMode="auto">
          <a:xfrm>
            <a:off x="4953000" y="0"/>
            <a:ext cx="4191000" cy="1828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Laser 102.5.5</a:t>
            </a:r>
            <a:endParaRPr lang="en-US" dirty="0">
              <a:latin typeface="Times New Roman" pitchFamily="18" charset="0"/>
              <a:cs typeface="Times New Roman" pitchFamily="18" charset="0"/>
            </a:endParaRPr>
          </a:p>
        </p:txBody>
      </p:sp>
      <p:pic>
        <p:nvPicPr>
          <p:cNvPr id="4" name="Content Placeholder 3"/>
          <p:cNvPicPr>
            <a:picLocks noGrp="1"/>
          </p:cNvPicPr>
          <p:nvPr>
            <p:ph idx="1"/>
          </p:nvPr>
        </p:nvPicPr>
        <p:blipFill>
          <a:blip r:embed="rId4" cstate="print"/>
          <a:srcRect/>
          <a:stretch>
            <a:fillRect/>
          </a:stretch>
        </p:blipFill>
        <p:spPr bwMode="auto">
          <a:xfrm>
            <a:off x="1599331" y="1600200"/>
            <a:ext cx="5945337" cy="4525963"/>
          </a:xfrm>
          <a:prstGeom prst="rect">
            <a:avLst/>
          </a:prstGeom>
          <a:noFill/>
          <a:ln w="9525">
            <a:noFill/>
            <a:miter lim="800000"/>
            <a:headEnd/>
            <a:tailEnd/>
          </a:ln>
        </p:spPr>
      </p:pic>
      <p:sp>
        <p:nvSpPr>
          <p:cNvPr id="5" name="Rectangle 4"/>
          <p:cNvSpPr/>
          <p:nvPr/>
        </p:nvSpPr>
        <p:spPr>
          <a:xfrm>
            <a:off x="2667000" y="4038600"/>
            <a:ext cx="3200400" cy="1371600"/>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2057400" y="2667000"/>
            <a:ext cx="3505200" cy="1905000"/>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ectangle 6"/>
          <p:cNvSpPr/>
          <p:nvPr/>
        </p:nvSpPr>
        <p:spPr>
          <a:xfrm>
            <a:off x="1600200" y="1600200"/>
            <a:ext cx="762000" cy="838200"/>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3" name="Shape 12"/>
          <p:cNvCxnSpPr>
            <a:endCxn id="7" idx="0"/>
          </p:cNvCxnSpPr>
          <p:nvPr/>
        </p:nvCxnSpPr>
        <p:spPr>
          <a:xfrm rot="16200000" flipH="1">
            <a:off x="1371600" y="990600"/>
            <a:ext cx="609600" cy="609600"/>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hape 14"/>
          <p:cNvCxnSpPr>
            <a:stCxn id="20" idx="1"/>
            <a:endCxn id="22" idx="6"/>
          </p:cNvCxnSpPr>
          <p:nvPr/>
        </p:nvCxnSpPr>
        <p:spPr>
          <a:xfrm rot="10800000" flipV="1">
            <a:off x="5410200" y="2546866"/>
            <a:ext cx="1143000" cy="1148834"/>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hape 16"/>
          <p:cNvCxnSpPr>
            <a:endCxn id="5" idx="2"/>
          </p:cNvCxnSpPr>
          <p:nvPr/>
        </p:nvCxnSpPr>
        <p:spPr>
          <a:xfrm flipV="1">
            <a:off x="2133600" y="5410200"/>
            <a:ext cx="2133600" cy="76200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304800" y="685800"/>
            <a:ext cx="2362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Excitation Mechanism</a:t>
            </a:r>
            <a:endParaRPr lang="en-US" dirty="0">
              <a:latin typeface="Times New Roman" pitchFamily="18" charset="0"/>
              <a:cs typeface="Times New Roman" pitchFamily="18" charset="0"/>
            </a:endParaRPr>
          </a:p>
        </p:txBody>
      </p:sp>
      <p:sp>
        <p:nvSpPr>
          <p:cNvPr id="22" name="Oval 21"/>
          <p:cNvSpPr/>
          <p:nvPr/>
        </p:nvSpPr>
        <p:spPr>
          <a:xfrm>
            <a:off x="2438400" y="2819400"/>
            <a:ext cx="2971800" cy="175260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TextBox 24"/>
          <p:cNvSpPr txBox="1"/>
          <p:nvPr/>
        </p:nvSpPr>
        <p:spPr>
          <a:xfrm>
            <a:off x="990600" y="5943600"/>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Mode-lock</a:t>
            </a:r>
            <a:endParaRPr lang="en-US" dirty="0">
              <a:latin typeface="Times New Roman" pitchFamily="18" charset="0"/>
              <a:cs typeface="Times New Roman" pitchFamily="18" charset="0"/>
            </a:endParaRPr>
          </a:p>
        </p:txBody>
      </p:sp>
      <p:sp>
        <p:nvSpPr>
          <p:cNvPr id="26" name="Rectangle 25"/>
          <p:cNvSpPr/>
          <p:nvPr/>
        </p:nvSpPr>
        <p:spPr>
          <a:xfrm>
            <a:off x="2514600" y="5486400"/>
            <a:ext cx="3200400" cy="5334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6096000" y="4876800"/>
            <a:ext cx="762000" cy="5334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2362200" y="2057400"/>
            <a:ext cx="2667000" cy="53340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Elbow Connector 31"/>
          <p:cNvCxnSpPr>
            <a:endCxn id="28" idx="3"/>
          </p:cNvCxnSpPr>
          <p:nvPr/>
        </p:nvCxnSpPr>
        <p:spPr>
          <a:xfrm rot="16200000" flipV="1">
            <a:off x="4324350" y="3028950"/>
            <a:ext cx="3695700" cy="228600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8" name="Shape 37"/>
          <p:cNvCxnSpPr>
            <a:endCxn id="27" idx="2"/>
          </p:cNvCxnSpPr>
          <p:nvPr/>
        </p:nvCxnSpPr>
        <p:spPr>
          <a:xfrm rot="10800000">
            <a:off x="6477000" y="5410200"/>
            <a:ext cx="838200" cy="76200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Shape 41"/>
          <p:cNvCxnSpPr>
            <a:endCxn id="26" idx="2"/>
          </p:cNvCxnSpPr>
          <p:nvPr/>
        </p:nvCxnSpPr>
        <p:spPr>
          <a:xfrm rot="10800000">
            <a:off x="4114800" y="6019800"/>
            <a:ext cx="3200400" cy="304802"/>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48" name="TextBox 47"/>
          <p:cNvSpPr txBox="1"/>
          <p:nvPr/>
        </p:nvSpPr>
        <p:spPr>
          <a:xfrm>
            <a:off x="7239000" y="5943600"/>
            <a:ext cx="2362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Inputs &amp; Displays</a:t>
            </a:r>
            <a:endParaRPr lang="en-US" dirty="0">
              <a:latin typeface="Times New Roman" pitchFamily="18" charset="0"/>
              <a:cs typeface="Times New Roman" pitchFamily="18" charset="0"/>
            </a:endParaRPr>
          </a:p>
        </p:txBody>
      </p:sp>
      <p:sp>
        <p:nvSpPr>
          <p:cNvPr id="20" name="TextBox 19"/>
          <p:cNvSpPr txBox="1"/>
          <p:nvPr/>
        </p:nvSpPr>
        <p:spPr>
          <a:xfrm>
            <a:off x="6553200" y="2362200"/>
            <a:ext cx="2362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Excitation Medium</a:t>
            </a:r>
            <a:endParaRPr lang="en-US" dirty="0">
              <a:latin typeface="Times New Roman" pitchFamily="18" charset="0"/>
              <a:cs typeface="Times New Roman" pitchFamily="18" charset="0"/>
            </a:endParaRPr>
          </a:p>
        </p:txBody>
      </p:sp>
      <p:cxnSp>
        <p:nvCxnSpPr>
          <p:cNvPr id="24" name="Elbow Connector 23"/>
          <p:cNvCxnSpPr>
            <a:endCxn id="6" idx="1"/>
          </p:cNvCxnSpPr>
          <p:nvPr/>
        </p:nvCxnSpPr>
        <p:spPr>
          <a:xfrm>
            <a:off x="838200" y="3429000"/>
            <a:ext cx="1219200" cy="190500"/>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0" y="3124200"/>
            <a:ext cx="1066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Optical Cavity</a:t>
            </a:r>
            <a:endParaRPr lang="en-US" dirty="0">
              <a:latin typeface="Times New Roman" pitchFamily="18" charset="0"/>
              <a:cs typeface="Times New Roman" pitchFamily="18" charset="0"/>
            </a:endParaRPr>
          </a:p>
        </p:txBody>
      </p:sp>
      <p:sp>
        <p:nvSpPr>
          <p:cNvPr id="31" name="Rectangle 30"/>
          <p:cNvSpPr/>
          <p:nvPr/>
        </p:nvSpPr>
        <p:spPr>
          <a:xfrm>
            <a:off x="4648200" y="3352800"/>
            <a:ext cx="1066800" cy="685800"/>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36" name="Shape 35"/>
          <p:cNvCxnSpPr>
            <a:endCxn id="31" idx="2"/>
          </p:cNvCxnSpPr>
          <p:nvPr/>
        </p:nvCxnSpPr>
        <p:spPr>
          <a:xfrm rot="10800000">
            <a:off x="5181600" y="4038600"/>
            <a:ext cx="2590800" cy="38100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39" name="TextBox 38"/>
          <p:cNvSpPr txBox="1"/>
          <p:nvPr/>
        </p:nvSpPr>
        <p:spPr>
          <a:xfrm>
            <a:off x="7772400" y="4191000"/>
            <a:ext cx="1600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Output </a:t>
            </a:r>
          </a:p>
          <a:p>
            <a:r>
              <a:rPr lang="en-US" dirty="0" smtClean="0">
                <a:latin typeface="Times New Roman" pitchFamily="18" charset="0"/>
                <a:cs typeface="Times New Roman" pitchFamily="18" charset="0"/>
              </a:rPr>
              <a:t>Coupler</a:t>
            </a:r>
            <a:endParaRPr lang="en-US"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a:xfrm>
            <a:off x="7010400" y="0"/>
            <a:ext cx="2133600" cy="365125"/>
          </a:xfrm>
        </p:spPr>
        <p:txBody>
          <a:bodyPr/>
          <a:lstStyle/>
          <a:p>
            <a:fld id="{BEFF5C42-431D-4991-A03D-BBFF74E6C7CD}"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1+#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1+#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1+#ppt_w/2"/>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par>
                                <p:cTn id="87" presetID="2" presetClass="entr" presetSubtype="6"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1+#ppt_w/2"/>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6"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par>
                                <p:cTn id="95" presetID="2" presetClass="entr" presetSubtype="6"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1+#ppt_w/2"/>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additive="base">
                                        <p:cTn id="101" dur="500" fill="hold"/>
                                        <p:tgtEl>
                                          <p:spTgt spid="48"/>
                                        </p:tgtEl>
                                        <p:attrNameLst>
                                          <p:attrName>ppt_x</p:attrName>
                                        </p:attrNameLst>
                                      </p:cBhvr>
                                      <p:tavLst>
                                        <p:tav tm="0">
                                          <p:val>
                                            <p:strVal val="1+#ppt_w/2"/>
                                          </p:val>
                                        </p:tav>
                                        <p:tav tm="100000">
                                          <p:val>
                                            <p:strVal val="#ppt_x"/>
                                          </p:val>
                                        </p:tav>
                                      </p:tavLst>
                                    </p:anim>
                                    <p:anim calcmode="lin" valueType="num">
                                      <p:cBhvr additive="base">
                                        <p:cTn id="10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22" grpId="0" animBg="1"/>
      <p:bldP spid="25" grpId="0"/>
      <p:bldP spid="26" grpId="0" animBg="1"/>
      <p:bldP spid="27" grpId="0" animBg="1"/>
      <p:bldP spid="28" grpId="0" animBg="1"/>
      <p:bldP spid="48" grpId="0"/>
      <p:bldP spid="20" grpId="0"/>
      <p:bldP spid="30" grpId="0"/>
      <p:bldP spid="31"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Recap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8229600" cy="4525963"/>
          </a:xfrm>
        </p:spPr>
        <p:txBody>
          <a:bodyPr>
            <a:normAutofit fontScale="92500" lnSpcReduction="20000"/>
          </a:bodyPr>
          <a:lstStyle/>
          <a:p>
            <a:pPr lvl="2" algn="ctr">
              <a:buNone/>
            </a:pPr>
            <a:r>
              <a:rPr lang="en-US" dirty="0" smtClean="0">
                <a:latin typeface="Times New Roman" pitchFamily="18" charset="0"/>
                <a:cs typeface="Times New Roman" pitchFamily="18" charset="0"/>
              </a:rPr>
              <a:t>Laser waves</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Principle of superposition</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Mode-locking</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Modulator</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photocathode</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ME</a:t>
            </a:r>
            <a:r>
              <a:rPr lang="en-US" strike="sngStrike" dirty="0" smtClean="0">
                <a:latin typeface="Times New Roman" pitchFamily="18" charset="0"/>
                <a:cs typeface="Times New Roman" pitchFamily="18" charset="0"/>
              </a:rPr>
              <a:t> </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sym typeface="Wingdings" pitchFamily="2" charset="2"/>
              </a:rPr>
              <a:t>Electron Bunches &amp; happy USERS </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086600" y="4800600"/>
            <a:ext cx="2057400" cy="205740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3" fill="hold" nodeType="clickEffect">
                                  <p:stCondLst>
                                    <p:cond delay="0"/>
                                  </p:stCondLst>
                                  <p:childTnLst>
                                    <p:anim calcmode="lin" valueType="num">
                                      <p:cBhvr additive="base">
                                        <p:cTn id="12" dur="500"/>
                                        <p:tgtEl>
                                          <p:spTgt spid="3">
                                            <p:txEl>
                                              <p:pRg st="10" end="10"/>
                                            </p:txEl>
                                          </p:spTgt>
                                        </p:tgtEl>
                                        <p:attrNameLst>
                                          <p:attrName>ppt_x</p:attrName>
                                        </p:attrNameLst>
                                      </p:cBhvr>
                                      <p:tavLst>
                                        <p:tav tm="0">
                                          <p:val>
                                            <p:strVal val="ppt_x"/>
                                          </p:val>
                                        </p:tav>
                                        <p:tav tm="100000">
                                          <p:val>
                                            <p:strVal val="1+ppt_w/2"/>
                                          </p:val>
                                        </p:tav>
                                      </p:tavLst>
                                    </p:anim>
                                    <p:anim calcmode="lin" valueType="num">
                                      <p:cBhvr additive="base">
                                        <p:cTn id="13" dur="500"/>
                                        <p:tgtEl>
                                          <p:spTgt spid="3">
                                            <p:txEl>
                                              <p:pRg st="10" end="10"/>
                                            </p:txEl>
                                          </p:spTgt>
                                        </p:tgtEl>
                                        <p:attrNameLst>
                                          <p:attrName>ppt_y</p:attrName>
                                        </p:attrNameLst>
                                      </p:cBhvr>
                                      <p:tavLst>
                                        <p:tav tm="0">
                                          <p:val>
                                            <p:strVal val="ppt_y"/>
                                          </p:val>
                                        </p:tav>
                                        <p:tav tm="100000">
                                          <p:val>
                                            <p:strVal val="0-ppt_h/2"/>
                                          </p:val>
                                        </p:tav>
                                      </p:tavLst>
                                    </p:anim>
                                    <p:set>
                                      <p:cBhvr>
                                        <p:cTn id="14"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Results</a:t>
            </a:r>
            <a:endParaRPr lang="en-US" dirty="0">
              <a:latin typeface="Times New Roman" pitchFamily="18" charset="0"/>
              <a:cs typeface="Times New Roman" pitchFamily="18" charset="0"/>
            </a:endParaRPr>
          </a:p>
        </p:txBody>
      </p:sp>
      <p:pic>
        <p:nvPicPr>
          <p:cNvPr id="4" name="Picture 3" descr="data1.png"/>
          <p:cNvPicPr/>
          <p:nvPr/>
        </p:nvPicPr>
        <p:blipFill>
          <a:blip r:embed="rId3" cstate="print"/>
          <a:stretch>
            <a:fillRect/>
          </a:stretch>
        </p:blipFill>
        <p:spPr>
          <a:xfrm>
            <a:off x="914400" y="1524000"/>
            <a:ext cx="2632524" cy="2006737"/>
          </a:xfrm>
          <a:prstGeom prst="rect">
            <a:avLst/>
          </a:prstGeom>
        </p:spPr>
      </p:pic>
      <p:pic>
        <p:nvPicPr>
          <p:cNvPr id="5" name="Picture 4" descr="data3.png"/>
          <p:cNvPicPr/>
          <p:nvPr/>
        </p:nvPicPr>
        <p:blipFill>
          <a:blip r:embed="rId4" cstate="print"/>
          <a:stretch>
            <a:fillRect/>
          </a:stretch>
        </p:blipFill>
        <p:spPr>
          <a:xfrm>
            <a:off x="4953000" y="1524000"/>
            <a:ext cx="2633472" cy="2006737"/>
          </a:xfrm>
          <a:prstGeom prst="rect">
            <a:avLst/>
          </a:prstGeom>
        </p:spPr>
      </p:pic>
      <p:pic>
        <p:nvPicPr>
          <p:cNvPr id="6" name="Picture 5" descr="data2.png"/>
          <p:cNvPicPr/>
          <p:nvPr/>
        </p:nvPicPr>
        <p:blipFill>
          <a:blip r:embed="rId5" cstate="print"/>
          <a:stretch>
            <a:fillRect/>
          </a:stretch>
        </p:blipFill>
        <p:spPr>
          <a:xfrm>
            <a:off x="914400" y="4191000"/>
            <a:ext cx="2633472" cy="2031451"/>
          </a:xfrm>
          <a:prstGeom prst="rect">
            <a:avLst/>
          </a:prstGeom>
        </p:spPr>
      </p:pic>
      <p:sp>
        <p:nvSpPr>
          <p:cNvPr id="7" name="TextBox 6"/>
          <p:cNvSpPr txBox="1"/>
          <p:nvPr/>
        </p:nvSpPr>
        <p:spPr>
          <a:xfrm>
            <a:off x="1066800" y="3657600"/>
            <a:ext cx="3775393" cy="369332"/>
          </a:xfrm>
          <a:prstGeom prst="rect">
            <a:avLst/>
          </a:prstGeom>
          <a:noFill/>
        </p:spPr>
        <p:txBody>
          <a:bodyPr wrap="none" rtlCol="0">
            <a:spAutoFit/>
          </a:bodyPr>
          <a:lstStyle/>
          <a:p>
            <a:r>
              <a:rPr lang="en-US" dirty="0" smtClean="0">
                <a:latin typeface="Times New Roman" pitchFamily="18" charset="0"/>
                <a:cs typeface="Times New Roman" pitchFamily="18" charset="0"/>
              </a:rPr>
              <a:t>Low Resolution RF-Spectra (300 kHz)</a:t>
            </a:r>
            <a:endParaRPr lang="en-US" dirty="0">
              <a:latin typeface="Times New Roman" pitchFamily="18" charset="0"/>
              <a:cs typeface="Times New Roman" pitchFamily="18" charset="0"/>
            </a:endParaRPr>
          </a:p>
        </p:txBody>
      </p:sp>
      <p:sp>
        <p:nvSpPr>
          <p:cNvPr id="8" name="TextBox 7"/>
          <p:cNvSpPr txBox="1"/>
          <p:nvPr/>
        </p:nvSpPr>
        <p:spPr>
          <a:xfrm>
            <a:off x="4876800" y="3657600"/>
            <a:ext cx="3374065" cy="646331"/>
          </a:xfrm>
          <a:prstGeom prst="rect">
            <a:avLst/>
          </a:prstGeom>
          <a:noFill/>
        </p:spPr>
        <p:txBody>
          <a:bodyPr wrap="none" rtlCol="0">
            <a:spAutoFit/>
          </a:bodyPr>
          <a:lstStyle/>
          <a:p>
            <a:r>
              <a:rPr lang="en-US" dirty="0" smtClean="0">
                <a:latin typeface="Times New Roman" pitchFamily="18" charset="0"/>
                <a:cs typeface="Times New Roman" pitchFamily="18" charset="0"/>
              </a:rPr>
              <a:t>Ugly “</a:t>
            </a:r>
            <a:r>
              <a:rPr lang="en-US" i="1" dirty="0" err="1" smtClean="0">
                <a:latin typeface="Times New Roman" pitchFamily="18" charset="0"/>
                <a:cs typeface="Times New Roman" pitchFamily="18" charset="0"/>
              </a:rPr>
              <a:t>Sidebanded</a:t>
            </a:r>
            <a:r>
              <a:rPr lang="en-US" dirty="0" smtClean="0">
                <a:latin typeface="Times New Roman" pitchFamily="18" charset="0"/>
                <a:cs typeface="Times New Roman" pitchFamily="18" charset="0"/>
              </a:rPr>
              <a:t>” RF-Spectra </a:t>
            </a:r>
          </a:p>
          <a:p>
            <a:r>
              <a:rPr lang="en-US" dirty="0" smtClean="0">
                <a:latin typeface="Times New Roman" pitchFamily="18" charset="0"/>
                <a:cs typeface="Times New Roman" pitchFamily="18" charset="0"/>
              </a:rPr>
              <a:t>at Modulator Voltage -3 V (3 kHz)</a:t>
            </a:r>
            <a:endParaRPr lang="en-US" dirty="0">
              <a:latin typeface="Times New Roman" pitchFamily="18" charset="0"/>
              <a:cs typeface="Times New Roman" pitchFamily="18" charset="0"/>
            </a:endParaRPr>
          </a:p>
        </p:txBody>
      </p:sp>
      <p:sp>
        <p:nvSpPr>
          <p:cNvPr id="9" name="TextBox 8"/>
          <p:cNvSpPr txBox="1"/>
          <p:nvPr/>
        </p:nvSpPr>
        <p:spPr>
          <a:xfrm>
            <a:off x="3886200" y="4724400"/>
            <a:ext cx="44196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However, it is possible to get a clean RF-spectrum and 1.51 V and 52.64 </a:t>
            </a:r>
            <a:r>
              <a:rPr lang="en-US" dirty="0" err="1" smtClean="0">
                <a:latin typeface="Times New Roman" pitchFamily="18" charset="0"/>
                <a:cs typeface="Times New Roman" pitchFamily="18" charset="0"/>
              </a:rPr>
              <a:t>mW</a:t>
            </a:r>
            <a:r>
              <a:rPr lang="en-US" dirty="0" smtClean="0">
                <a:latin typeface="Times New Roman" pitchFamily="18" charset="0"/>
                <a:cs typeface="Times New Roman" pitchFamily="18" charset="0"/>
              </a:rPr>
              <a:t> (</a:t>
            </a:r>
            <a:r>
              <a:rPr lang="en-US" smtClean="0">
                <a:latin typeface="Times New Roman" pitchFamily="18" charset="0"/>
                <a:cs typeface="Times New Roman" pitchFamily="18" charset="0"/>
              </a:rPr>
              <a:t>3 kHz</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0" name="TextBox 9"/>
          <p:cNvSpPr txBox="1"/>
          <p:nvPr/>
        </p:nvSpPr>
        <p:spPr>
          <a:xfrm>
            <a:off x="4114800" y="5638800"/>
            <a:ext cx="3962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is this important?</a:t>
            </a:r>
            <a:endParaRPr lang="en-US" sz="2800"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a:xfrm>
            <a:off x="7010400" y="0"/>
            <a:ext cx="2133600" cy="365125"/>
          </a:xfrm>
        </p:spPr>
        <p:txBody>
          <a:bodyPr/>
          <a:lstStyle/>
          <a:p>
            <a:fld id="{BEFF5C42-431D-4991-A03D-BBFF74E6C7CD}"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0.7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pPr lvl="1"/>
            <a:r>
              <a:rPr lang="en-US" dirty="0" smtClean="0">
                <a:latin typeface="Times New Roman" pitchFamily="18" charset="0"/>
                <a:cs typeface="Times New Roman" pitchFamily="18" charset="0"/>
              </a:rPr>
              <a:t>An Introduction</a:t>
            </a:r>
          </a:p>
          <a:p>
            <a:pPr lvl="1"/>
            <a:r>
              <a:rPr lang="en-US" dirty="0" smtClean="0">
                <a:latin typeface="Times New Roman" pitchFamily="18" charset="0"/>
                <a:cs typeface="Times New Roman" pitchFamily="18" charset="0"/>
              </a:rPr>
              <a:t>The PSL system</a:t>
            </a:r>
          </a:p>
          <a:p>
            <a:pPr lvl="2"/>
            <a:r>
              <a:rPr lang="en-US" dirty="0" smtClean="0">
                <a:latin typeface="Times New Roman" pitchFamily="18" charset="0"/>
                <a:cs typeface="Times New Roman" pitchFamily="18" charset="0"/>
              </a:rPr>
              <a:t>Laser 101,102,102.5</a:t>
            </a:r>
          </a:p>
          <a:p>
            <a:pPr lvl="2"/>
            <a:r>
              <a:rPr lang="en-US" dirty="0" smtClean="0">
                <a:latin typeface="Times New Roman" pitchFamily="18" charset="0"/>
                <a:cs typeface="Times New Roman" pitchFamily="18" charset="0"/>
              </a:rPr>
              <a:t>Ultra-short pulses </a:t>
            </a:r>
          </a:p>
          <a:p>
            <a:pPr lvl="1"/>
            <a:r>
              <a:rPr lang="en-US" dirty="0" smtClean="0">
                <a:latin typeface="Times New Roman" pitchFamily="18" charset="0"/>
                <a:cs typeface="Times New Roman" pitchFamily="18" charset="0"/>
              </a:rPr>
              <a:t>My results</a:t>
            </a:r>
          </a:p>
          <a:p>
            <a:pPr lvl="2"/>
            <a:r>
              <a:rPr lang="en-US" dirty="0" smtClean="0">
                <a:latin typeface="Times New Roman" pitchFamily="18" charset="0"/>
                <a:cs typeface="Times New Roman" pitchFamily="18" charset="0"/>
              </a:rPr>
              <a:t>Plots  &amp; Conclusions</a:t>
            </a:r>
          </a:p>
          <a:p>
            <a:pPr lvl="1"/>
            <a:endParaRPr lang="en-US"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7239000" y="4467225"/>
            <a:ext cx="1905000" cy="2390775"/>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Results</a:t>
            </a:r>
            <a:endParaRPr lang="en-US" dirty="0">
              <a:latin typeface="Times New Roman" pitchFamily="18" charset="0"/>
              <a:cs typeface="Times New Roman" pitchFamily="18" charset="0"/>
            </a:endParaRPr>
          </a:p>
        </p:txBody>
      </p:sp>
      <p:graphicFrame>
        <p:nvGraphicFramePr>
          <p:cNvPr id="4" name="Chart 3"/>
          <p:cNvGraphicFramePr/>
          <p:nvPr/>
        </p:nvGraphicFramePr>
        <p:xfrm>
          <a:off x="1524000" y="2209800"/>
          <a:ext cx="5857875"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curvefitimage_24hours outputB(1).jpg"/>
          <p:cNvPicPr/>
          <p:nvPr/>
        </p:nvPicPr>
        <p:blipFill>
          <a:blip r:embed="rId4" cstate="print"/>
          <a:stretch>
            <a:fillRect/>
          </a:stretch>
        </p:blipFill>
        <p:spPr>
          <a:xfrm>
            <a:off x="1752600" y="1219200"/>
            <a:ext cx="5086350" cy="2647950"/>
          </a:xfrm>
          <a:prstGeom prst="rect">
            <a:avLst/>
          </a:prstGeom>
        </p:spPr>
      </p:pic>
      <p:sp>
        <p:nvSpPr>
          <p:cNvPr id="8" name="TextBox 7"/>
          <p:cNvSpPr txBox="1"/>
          <p:nvPr/>
        </p:nvSpPr>
        <p:spPr>
          <a:xfrm>
            <a:off x="457200" y="3429000"/>
            <a:ext cx="80010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What then?</a:t>
            </a:r>
            <a:endParaRPr lang="en-US" sz="4000" dirty="0">
              <a:latin typeface="Times New Roman" pitchFamily="18" charset="0"/>
              <a:cs typeface="Times New Roman" pitchFamily="18" charset="0"/>
            </a:endParaRPr>
          </a:p>
        </p:txBody>
      </p:sp>
      <p:sp>
        <p:nvSpPr>
          <p:cNvPr id="9" name="TextBox 8"/>
          <p:cNvSpPr txBox="1"/>
          <p:nvPr/>
        </p:nvSpPr>
        <p:spPr>
          <a:xfrm>
            <a:off x="914400" y="1600200"/>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Output B</a:t>
            </a:r>
            <a:endParaRPr lang="en-US" dirty="0">
              <a:latin typeface="Times New Roman" pitchFamily="18" charset="0"/>
              <a:cs typeface="Times New Roman" pitchFamily="18" charset="0"/>
            </a:endParaRPr>
          </a:p>
        </p:txBody>
      </p:sp>
      <p:sp>
        <p:nvSpPr>
          <p:cNvPr id="10" name="TextBox 9"/>
          <p:cNvSpPr txBox="1"/>
          <p:nvPr/>
        </p:nvSpPr>
        <p:spPr>
          <a:xfrm>
            <a:off x="6858000" y="5486400"/>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Output A</a:t>
            </a:r>
            <a:endParaRPr lang="en-US" dirty="0">
              <a:latin typeface="Times New Roman" pitchFamily="18" charset="0"/>
              <a:cs typeface="Times New Roman" pitchFamily="18" charset="0"/>
            </a:endParaRPr>
          </a:p>
        </p:txBody>
      </p:sp>
      <p:pic>
        <p:nvPicPr>
          <p:cNvPr id="11" name="Picture 10" descr="curvefitimage_24hours_after56runtime outputA.jpg"/>
          <p:cNvPicPr>
            <a:picLocks noChangeAspect="1"/>
          </p:cNvPicPr>
          <p:nvPr/>
        </p:nvPicPr>
        <p:blipFill>
          <a:blip r:embed="rId5" cstate="print"/>
          <a:stretch>
            <a:fillRect/>
          </a:stretch>
        </p:blipFill>
        <p:spPr>
          <a:xfrm>
            <a:off x="2057400" y="4267200"/>
            <a:ext cx="4829175" cy="1924050"/>
          </a:xfrm>
          <a:prstGeom prst="rect">
            <a:avLst/>
          </a:prstGeom>
        </p:spPr>
      </p:pic>
      <p:sp>
        <p:nvSpPr>
          <p:cNvPr id="12" name="Slide Number Placeholder 11"/>
          <p:cNvSpPr>
            <a:spLocks noGrp="1"/>
          </p:cNvSpPr>
          <p:nvPr>
            <p:ph type="sldNum" sz="quarter" idx="12"/>
          </p:nvPr>
        </p:nvSpPr>
        <p:spPr>
          <a:xfrm>
            <a:off x="7010400" y="0"/>
            <a:ext cx="2133600" cy="365125"/>
          </a:xfrm>
        </p:spPr>
        <p:txBody>
          <a:bodyPr/>
          <a:lstStyle/>
          <a:p>
            <a:fld id="{BEFF5C42-431D-4991-A03D-BBFF74E6C7CD}"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3"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9" fill="hold"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0-ppt_w/2"/>
                                          </p:val>
                                        </p:tav>
                                      </p:tavLst>
                                    </p:anim>
                                    <p:anim calcmode="lin" valueType="num">
                                      <p:cBhvr additive="base">
                                        <p:cTn id="37" dur="500"/>
                                        <p:tgtEl>
                                          <p:spTgt spid="5"/>
                                        </p:tgtEl>
                                        <p:attrNameLst>
                                          <p:attrName>ppt_y</p:attrName>
                                        </p:attrNameLst>
                                      </p:cBhvr>
                                      <p:tavLst>
                                        <p:tav tm="0">
                                          <p:val>
                                            <p:strVal val="ppt_y"/>
                                          </p:val>
                                        </p:tav>
                                        <p:tav tm="100000">
                                          <p:val>
                                            <p:strVal val="0-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9" fill="hold" grpId="1" nodeType="with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0-ppt_w/2"/>
                                          </p:val>
                                        </p:tav>
                                      </p:tavLst>
                                    </p:anim>
                                    <p:anim calcmode="lin" valueType="num">
                                      <p:cBhvr additive="base">
                                        <p:cTn id="41" dur="500"/>
                                        <p:tgtEl>
                                          <p:spTgt spid="9"/>
                                        </p:tgtEl>
                                        <p:attrNameLst>
                                          <p:attrName>ppt_y</p:attrName>
                                        </p:attrNameLst>
                                      </p:cBhvr>
                                      <p:tavLst>
                                        <p:tav tm="0">
                                          <p:val>
                                            <p:strVal val="ppt_y"/>
                                          </p:val>
                                        </p:tav>
                                        <p:tav tm="100000">
                                          <p:val>
                                            <p:strVal val="0-ppt_h/2"/>
                                          </p:val>
                                        </p:tav>
                                      </p:tavLst>
                                    </p:anim>
                                    <p:set>
                                      <p:cBhvr>
                                        <p:cTn id="42" dur="1" fill="hold">
                                          <p:stCondLst>
                                            <p:cond delay="499"/>
                                          </p:stCondLst>
                                        </p:cTn>
                                        <p:tgtEl>
                                          <p:spTgt spid="9"/>
                                        </p:tgtEl>
                                        <p:attrNameLst>
                                          <p:attrName>style.visibility</p:attrName>
                                        </p:attrNameLst>
                                      </p:cBhvr>
                                      <p:to>
                                        <p:strVal val="hidden"/>
                                      </p:to>
                                    </p:set>
                                  </p:childTnLst>
                                </p:cTn>
                              </p:par>
                              <p:par>
                                <p:cTn id="43" presetID="2" presetClass="exit" presetSubtype="9" fill="hold" grpId="1" nodeType="with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0-ppt_w/2"/>
                                          </p:val>
                                        </p:tav>
                                      </p:tavLst>
                                    </p:anim>
                                    <p:anim calcmode="lin" valueType="num">
                                      <p:cBhvr additive="base">
                                        <p:cTn id="45" dur="500"/>
                                        <p:tgtEl>
                                          <p:spTgt spid="10"/>
                                        </p:tgtEl>
                                        <p:attrNameLst>
                                          <p:attrName>ppt_y</p:attrName>
                                        </p:attrNameLst>
                                      </p:cBhvr>
                                      <p:tavLst>
                                        <p:tav tm="0">
                                          <p:val>
                                            <p:strVal val="ppt_y"/>
                                          </p:val>
                                        </p:tav>
                                        <p:tav tm="100000">
                                          <p:val>
                                            <p:strVal val="0-ppt_h/2"/>
                                          </p:val>
                                        </p:tav>
                                      </p:tavLst>
                                    </p:anim>
                                    <p:set>
                                      <p:cBhvr>
                                        <p:cTn id="46" dur="1" fill="hold">
                                          <p:stCondLst>
                                            <p:cond delay="499"/>
                                          </p:stCondLst>
                                        </p:cTn>
                                        <p:tgtEl>
                                          <p:spTgt spid="10"/>
                                        </p:tgtEl>
                                        <p:attrNameLst>
                                          <p:attrName>style.visibility</p:attrName>
                                        </p:attrNameLst>
                                      </p:cBhvr>
                                      <p:to>
                                        <p:strVal val="hidden"/>
                                      </p:to>
                                    </p:set>
                                  </p:childTnLst>
                                </p:cTn>
                              </p:par>
                              <p:par>
                                <p:cTn id="47" presetID="2" presetClass="exit" presetSubtype="9" fill="hold" nodeType="with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0-ppt_w/2"/>
                                          </p:val>
                                        </p:tav>
                                      </p:tavLst>
                                    </p:anim>
                                    <p:anim calcmode="lin" valueType="num">
                                      <p:cBhvr additive="base">
                                        <p:cTn id="49" dur="500"/>
                                        <p:tgtEl>
                                          <p:spTgt spid="11"/>
                                        </p:tgtEl>
                                        <p:attrNameLst>
                                          <p:attrName>ppt_y</p:attrName>
                                        </p:attrNameLst>
                                      </p:cBhvr>
                                      <p:tavLst>
                                        <p:tav tm="0">
                                          <p:val>
                                            <p:strVal val="ppt_y"/>
                                          </p:val>
                                        </p:tav>
                                        <p:tav tm="100000">
                                          <p:val>
                                            <p:strVal val="0-ppt_h/2"/>
                                          </p:val>
                                        </p:tav>
                                      </p:tavLst>
                                    </p:anim>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8" grpId="0"/>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6705600" y="4114800"/>
            <a:ext cx="2438400" cy="2743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Solutions &amp; Future Work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sz="3600" dirty="0" smtClean="0">
                <a:latin typeface="Times New Roman" pitchFamily="18" charset="0"/>
                <a:cs typeface="Times New Roman" pitchFamily="18" charset="0"/>
              </a:rPr>
              <a:t>The PSL is not meeting specifications so…</a:t>
            </a:r>
          </a:p>
          <a:p>
            <a:pPr lvl="1"/>
            <a:r>
              <a:rPr lang="en-US" smtClean="0">
                <a:latin typeface="Times New Roman" pitchFamily="18" charset="0"/>
                <a:cs typeface="Times New Roman" pitchFamily="18" charset="0"/>
              </a:rPr>
              <a:t>Solution: Feedback </a:t>
            </a:r>
            <a:r>
              <a:rPr lang="en-US" dirty="0" smtClean="0">
                <a:latin typeface="Times New Roman" pitchFamily="18" charset="0"/>
                <a:cs typeface="Times New Roman" pitchFamily="18" charset="0"/>
              </a:rPr>
              <a:t>circuit</a:t>
            </a:r>
          </a:p>
          <a:p>
            <a:pPr lvl="2"/>
            <a:r>
              <a:rPr lang="en-US" dirty="0" smtClean="0">
                <a:latin typeface="Times New Roman" pitchFamily="18" charset="0"/>
                <a:cs typeface="Times New Roman" pitchFamily="18" charset="0"/>
              </a:rPr>
              <a:t>However, this would be very complicated to do because you have to find the</a:t>
            </a:r>
            <a:r>
              <a:rPr lang="en-US" i="1" dirty="0" smtClean="0">
                <a:latin typeface="Times New Roman" pitchFamily="18" charset="0"/>
                <a:cs typeface="Times New Roman" pitchFamily="18" charset="0"/>
              </a:rPr>
              <a:t> equilibrium</a:t>
            </a:r>
            <a:r>
              <a:rPr lang="en-US" dirty="0" smtClean="0">
                <a:latin typeface="Times New Roman" pitchFamily="18" charset="0"/>
                <a:cs typeface="Times New Roman" pitchFamily="18" charset="0"/>
              </a:rPr>
              <a:t> of spectra and power</a:t>
            </a:r>
          </a:p>
          <a:p>
            <a:r>
              <a:rPr lang="en-US" sz="3600" dirty="0" smtClean="0">
                <a:latin typeface="Times New Roman" pitchFamily="18" charset="0"/>
                <a:cs typeface="Times New Roman" pitchFamily="18" charset="0"/>
              </a:rPr>
              <a:t>Further testing:</a:t>
            </a:r>
          </a:p>
          <a:p>
            <a:pPr lvl="1"/>
            <a:r>
              <a:rPr lang="en-US" dirty="0" smtClean="0">
                <a:latin typeface="Times New Roman" pitchFamily="18" charset="0"/>
                <a:cs typeface="Times New Roman" pitchFamily="18" charset="0"/>
              </a:rPr>
              <a:t>Pulse duration</a:t>
            </a:r>
          </a:p>
          <a:p>
            <a:pPr lvl="1"/>
            <a:r>
              <a:rPr lang="en-US" dirty="0" smtClean="0">
                <a:latin typeface="Times New Roman" pitchFamily="18" charset="0"/>
                <a:cs typeface="Times New Roman" pitchFamily="18" charset="0"/>
              </a:rPr>
              <a:t>Jitter</a:t>
            </a:r>
          </a:p>
          <a:p>
            <a:pPr lvl="1"/>
            <a:r>
              <a:rPr lang="en-US" dirty="0" smtClean="0">
                <a:latin typeface="Times New Roman" pitchFamily="18" charset="0"/>
                <a:cs typeface="Times New Roman" pitchFamily="18" charset="0"/>
              </a:rPr>
              <a:t>Test A0PI laser</a:t>
            </a:r>
          </a:p>
          <a:p>
            <a:pPr lvl="1"/>
            <a:r>
              <a:rPr lang="en-US" dirty="0" smtClean="0">
                <a:latin typeface="Times New Roman" pitchFamily="18" charset="0"/>
                <a:cs typeface="Times New Roman" pitchFamily="18" charset="0"/>
              </a:rPr>
              <a:t>Find the </a:t>
            </a:r>
            <a:r>
              <a:rPr lang="en-US" i="1" dirty="0" smtClean="0">
                <a:latin typeface="Times New Roman" pitchFamily="18" charset="0"/>
                <a:cs typeface="Times New Roman" pitchFamily="18" charset="0"/>
              </a:rPr>
              <a:t>“magic”</a:t>
            </a:r>
            <a:r>
              <a:rPr lang="en-US" dirty="0" smtClean="0">
                <a:latin typeface="Times New Roman" pitchFamily="18" charset="0"/>
                <a:cs typeface="Times New Roman" pitchFamily="18" charset="0"/>
              </a:rPr>
              <a:t> modulator bias point!</a:t>
            </a:r>
          </a:p>
          <a:p>
            <a:pPr lvl="1">
              <a:buNone/>
            </a:pPr>
            <a:endParaRPr lang="en-US" sz="600" dirty="0" smtClean="0">
              <a:latin typeface="Times New Roman" pitchFamily="18" charset="0"/>
              <a:cs typeface="Times New Roman" pitchFamily="18" charset="0"/>
            </a:endParaRPr>
          </a:p>
          <a:p>
            <a:pPr lvl="2"/>
            <a:endParaRPr lang="en-US" sz="1400" dirty="0" smtClean="0">
              <a:latin typeface="Times New Roman" pitchFamily="18" charset="0"/>
              <a:cs typeface="Times New Roman" pitchFamily="18" charset="0"/>
            </a:endParaRPr>
          </a:p>
          <a:p>
            <a:pPr lvl="2"/>
            <a:endParaRPr lang="en-US" sz="1400" dirty="0" smtClean="0">
              <a:latin typeface="Times New Roman" pitchFamily="18" charset="0"/>
              <a:cs typeface="Times New Roman" pitchFamily="18" charset="0"/>
            </a:endParaRPr>
          </a:p>
          <a:p>
            <a:pPr lvl="1">
              <a:buNone/>
            </a:pPr>
            <a:r>
              <a:rPr lang="en-US" sz="1800" dirty="0" smtClean="0">
                <a:latin typeface="Times New Roman" pitchFamily="18" charset="0"/>
                <a:cs typeface="Times New Roman" pitchFamily="18" charset="0"/>
              </a:rPr>
              <a:t>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2667000" y="5562600"/>
            <a:ext cx="2978701"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Lots of work to do!</a:t>
            </a:r>
            <a:endParaRPr lang="en-US" sz="28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7010400" y="0"/>
            <a:ext cx="2133600" cy="365125"/>
          </a:xfrm>
        </p:spPr>
        <p:txBody>
          <a:bodyPr/>
          <a:lstStyle/>
          <a:p>
            <a:fld id="{BEFF5C42-431D-4991-A03D-BBFF74E6C7CD}"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Recap all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8229600" cy="4525963"/>
          </a:xfrm>
        </p:spPr>
        <p:txBody>
          <a:bodyPr>
            <a:normAutofit fontScale="92500" lnSpcReduction="20000"/>
          </a:bodyPr>
          <a:lstStyle/>
          <a:p>
            <a:pPr lvl="2" algn="ctr">
              <a:buNone/>
            </a:pPr>
            <a:r>
              <a:rPr lang="en-US" dirty="0" smtClean="0">
                <a:latin typeface="Times New Roman" pitchFamily="18" charset="0"/>
                <a:cs typeface="Times New Roman" pitchFamily="18" charset="0"/>
              </a:rPr>
              <a:t>ME</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PSL</a:t>
            </a:r>
          </a:p>
          <a:p>
            <a:pPr lvl="2" algn="ctr">
              <a:buNone/>
            </a:pPr>
            <a:r>
              <a:rPr lang="en-US" dirty="0" smtClean="0">
                <a:latin typeface="Times New Roman" pitchFamily="18" charset="0"/>
                <a:cs typeface="Times New Roman" pitchFamily="18" charset="0"/>
              </a:rPr>
              <a:t>+</a:t>
            </a:r>
          </a:p>
          <a:p>
            <a:pPr lvl="2" algn="ctr">
              <a:buNone/>
            </a:pPr>
            <a:r>
              <a:rPr lang="en-US" dirty="0" err="1" smtClean="0">
                <a:latin typeface="Times New Roman" pitchFamily="18" charset="0"/>
                <a:cs typeface="Times New Roman" pitchFamily="18" charset="0"/>
              </a:rPr>
              <a:t>Fermilab</a:t>
            </a:r>
            <a:endParaRPr lang="en-US" dirty="0" smtClean="0">
              <a:latin typeface="Times New Roman" pitchFamily="18" charset="0"/>
              <a:cs typeface="Times New Roman" pitchFamily="18" charset="0"/>
            </a:endParaRP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Stable Power</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Clean spectrum</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sym typeface="Wingdings" pitchFamily="2" charset="2"/>
              </a:rPr>
              <a:t>Happy </a:t>
            </a:r>
            <a:r>
              <a:rPr lang="en-US" dirty="0" err="1" smtClean="0">
                <a:latin typeface="Times New Roman" pitchFamily="18" charset="0"/>
                <a:cs typeface="Times New Roman" pitchFamily="18" charset="0"/>
                <a:sym typeface="Wingdings" pitchFamily="2" charset="2"/>
              </a:rPr>
              <a:t>Fermilab</a:t>
            </a:r>
            <a:r>
              <a:rPr lang="en-US" dirty="0" smtClean="0">
                <a:latin typeface="Times New Roman" pitchFamily="18" charset="0"/>
                <a:cs typeface="Times New Roman" pitchFamily="18" charset="0"/>
                <a:sym typeface="Wingdings" pitchFamily="2" charset="2"/>
              </a:rPr>
              <a:t>, Happy Users, </a:t>
            </a:r>
          </a:p>
          <a:p>
            <a:pPr lvl="2" algn="ctr">
              <a:buNone/>
            </a:pPr>
            <a:r>
              <a:rPr lang="en-US" dirty="0" smtClean="0">
                <a:latin typeface="Times New Roman" pitchFamily="18" charset="0"/>
                <a:cs typeface="Times New Roman" pitchFamily="18" charset="0"/>
                <a:sym typeface="Wingdings" pitchFamily="2" charset="2"/>
              </a:rPr>
              <a:t>but especially</a:t>
            </a:r>
          </a:p>
          <a:p>
            <a:pPr lvl="2" algn="ctr">
              <a:buNone/>
            </a:pPr>
            <a:r>
              <a:rPr lang="en-US" dirty="0" smtClean="0">
                <a:latin typeface="Times New Roman" pitchFamily="18" charset="0"/>
                <a:cs typeface="Times New Roman" pitchFamily="18" charset="0"/>
                <a:sym typeface="Wingdings" pitchFamily="2" charset="2"/>
              </a:rPr>
              <a:t>Happy ME </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086600" y="4800600"/>
            <a:ext cx="2057400" cy="205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EFF5C42-431D-4991-A03D-BBFF74E6C7C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Acknowledgements</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r>
              <a:rPr lang="en-US" dirty="0" err="1" smtClean="0">
                <a:latin typeface="Times New Roman" pitchFamily="18" charset="0"/>
                <a:cs typeface="Times New Roman" pitchFamily="18" charset="0"/>
              </a:rPr>
              <a:t>Fermilab</a:t>
            </a:r>
            <a:r>
              <a:rPr lang="en-US" dirty="0" smtClean="0">
                <a:latin typeface="Times New Roman" pitchFamily="18" charset="0"/>
                <a:cs typeface="Times New Roman" pitchFamily="18" charset="0"/>
              </a:rPr>
              <a:t> SIST staff</a:t>
            </a:r>
          </a:p>
          <a:p>
            <a:r>
              <a:rPr lang="en-US" dirty="0" smtClean="0">
                <a:latin typeface="Times New Roman" pitchFamily="18" charset="0"/>
                <a:cs typeface="Times New Roman" pitchFamily="18" charset="0"/>
              </a:rPr>
              <a:t>The A0PI staff</a:t>
            </a:r>
          </a:p>
          <a:p>
            <a:r>
              <a:rPr lang="en-US" dirty="0" smtClean="0">
                <a:latin typeface="Times New Roman" pitchFamily="18" charset="0"/>
                <a:cs typeface="Times New Roman" pitchFamily="18" charset="0"/>
              </a:rPr>
              <a:t>A0 Drafting Staff</a:t>
            </a:r>
          </a:p>
          <a:p>
            <a:r>
              <a:rPr lang="en-US" dirty="0" smtClean="0">
                <a:latin typeface="Times New Roman" pitchFamily="18" charset="0"/>
                <a:cs typeface="Times New Roman" pitchFamily="18" charset="0"/>
              </a:rPr>
              <a:t>The other summer interns</a:t>
            </a:r>
          </a:p>
          <a:p>
            <a:r>
              <a:rPr lang="en-US" dirty="0" smtClean="0">
                <a:latin typeface="Times New Roman" pitchFamily="18" charset="0"/>
                <a:cs typeface="Times New Roman" pitchFamily="18" charset="0"/>
              </a:rPr>
              <a:t>My family</a:t>
            </a:r>
          </a:p>
          <a:p>
            <a:r>
              <a:rPr lang="en-US" dirty="0" smtClean="0">
                <a:latin typeface="Times New Roman" pitchFamily="18" charset="0"/>
                <a:cs typeface="Times New Roman" pitchFamily="18" charset="0"/>
              </a:rPr>
              <a:t>And God</a:t>
            </a:r>
          </a:p>
          <a:p>
            <a:endParaRPr lang="en-US" dirty="0" smtClean="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334000" y="4229100"/>
            <a:ext cx="3810000" cy="2628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EFF5C42-431D-4991-A03D-BBFF74E6C7C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US" dirty="0" smtClean="0">
                <a:latin typeface="Times New Roman" pitchFamily="18" charset="0"/>
                <a:cs typeface="Times New Roman" pitchFamily="18" charset="0"/>
              </a:rPr>
              <a:t>Questions?</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7010400" y="0"/>
            <a:ext cx="2133600" cy="365125"/>
          </a:xfrm>
        </p:spPr>
        <p:txBody>
          <a:bodyPr/>
          <a:lstStyle/>
          <a:p>
            <a:fld id="{BEFF5C42-431D-4991-A03D-BBFF74E6C7C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References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1000" dirty="0" smtClean="0"/>
              <a:t>Reference list:</a:t>
            </a:r>
          </a:p>
          <a:p>
            <a:r>
              <a:rPr lang="en-US" sz="1000" dirty="0" smtClean="0"/>
              <a:t>[1] 	Office of High Energy Physics, Office of Science, U.S. Department of Energy, “Exploring the Quantum Universe,” June 2010, </a:t>
            </a:r>
            <a:r>
              <a:rPr lang="en-US" sz="1000" u="sng" dirty="0" smtClean="0">
                <a:hlinkClick r:id="rId2"/>
              </a:rPr>
              <a:t>http://www.science.doe.gov/hep/index.shtml</a:t>
            </a:r>
            <a:r>
              <a:rPr lang="en-US" sz="1000" dirty="0" smtClean="0"/>
              <a:t>.  </a:t>
            </a:r>
          </a:p>
          <a:p>
            <a:r>
              <a:rPr lang="en-US" sz="1000" dirty="0" smtClean="0"/>
              <a:t>[2] 	U.S. Department of Energy, “National Labs,” July 2010, </a:t>
            </a:r>
            <a:r>
              <a:rPr lang="en-US" sz="1000" u="sng" dirty="0" smtClean="0">
                <a:hlinkClick r:id="rId3"/>
              </a:rPr>
              <a:t>http://www.energy.gov/sciencetech/nationallabs.htm</a:t>
            </a:r>
            <a:r>
              <a:rPr lang="en-US" sz="1000" dirty="0" smtClean="0"/>
              <a:t>.</a:t>
            </a:r>
          </a:p>
          <a:p>
            <a:r>
              <a:rPr lang="en-US" sz="1000" dirty="0" smtClean="0"/>
              <a:t>[3] 	</a:t>
            </a:r>
            <a:r>
              <a:rPr lang="en-US" sz="1000" dirty="0" err="1" smtClean="0"/>
              <a:t>Fermilab</a:t>
            </a:r>
            <a:r>
              <a:rPr lang="en-US" sz="1000" dirty="0" smtClean="0"/>
              <a:t>, “</a:t>
            </a:r>
            <a:r>
              <a:rPr lang="en-US" sz="1000" dirty="0" err="1" smtClean="0"/>
              <a:t>Fermilab</a:t>
            </a:r>
            <a:r>
              <a:rPr lang="en-US" sz="1000" dirty="0" smtClean="0"/>
              <a:t> Facts,” January 2010, </a:t>
            </a:r>
            <a:r>
              <a:rPr lang="en-US" sz="1000" u="sng" dirty="0" smtClean="0">
                <a:hlinkClick r:id="rId4"/>
              </a:rPr>
              <a:t>http://www.fnal.gov/pub/presspass/factsheets/pdfs/Fermilab_Overview_2010.pdf</a:t>
            </a:r>
            <a:r>
              <a:rPr lang="en-US" sz="1000" dirty="0" smtClean="0"/>
              <a:t>.</a:t>
            </a:r>
          </a:p>
          <a:p>
            <a:r>
              <a:rPr lang="en-US" sz="1000" dirty="0" smtClean="0"/>
              <a:t>[4] 	A0 </a:t>
            </a:r>
            <a:r>
              <a:rPr lang="en-US" sz="1000" dirty="0" err="1" smtClean="0"/>
              <a:t>Photoinjector</a:t>
            </a:r>
            <a:r>
              <a:rPr lang="en-US" sz="1000" dirty="0" smtClean="0"/>
              <a:t> and SCRF Facilities, Fermi National Accelerator Laboratory, “A0 </a:t>
            </a:r>
            <a:r>
              <a:rPr lang="en-US" sz="1000" dirty="0" err="1" smtClean="0"/>
              <a:t>Photoinjector</a:t>
            </a:r>
            <a:r>
              <a:rPr lang="en-US" sz="1000" dirty="0" smtClean="0"/>
              <a:t> and SCRF Facilities,” June 2010, </a:t>
            </a:r>
            <a:r>
              <a:rPr lang="en-US" sz="1000" u="sng" dirty="0" smtClean="0">
                <a:hlinkClick r:id="rId5"/>
              </a:rPr>
              <a:t>http://www-a0.fnal.gov/</a:t>
            </a:r>
            <a:r>
              <a:rPr lang="en-US" sz="1000" dirty="0" smtClean="0"/>
              <a:t>.</a:t>
            </a:r>
          </a:p>
          <a:p>
            <a:r>
              <a:rPr lang="en-US" sz="1000" dirty="0" smtClean="0"/>
              <a:t>[5]	DESY, “Getting There,” July 2010,  </a:t>
            </a:r>
            <a:r>
              <a:rPr lang="en-US" sz="1000" u="sng" dirty="0" smtClean="0">
                <a:hlinkClick r:id="rId6"/>
              </a:rPr>
              <a:t>http://www.desy.de/about_desy/getting_there/index_eng.html</a:t>
            </a:r>
            <a:r>
              <a:rPr lang="en-US" sz="1000" dirty="0" smtClean="0"/>
              <a:t>.</a:t>
            </a:r>
          </a:p>
          <a:p>
            <a:r>
              <a:rPr lang="en-US" sz="1000" dirty="0" smtClean="0"/>
              <a:t>[6] 	</a:t>
            </a:r>
            <a:r>
              <a:rPr lang="en-US" sz="1000" dirty="0" err="1" smtClean="0"/>
              <a:t>Antonine</a:t>
            </a:r>
            <a:r>
              <a:rPr lang="en-US" sz="1000" dirty="0" smtClean="0"/>
              <a:t> Education, “em_spectrum.jpg,” July 2010, </a:t>
            </a:r>
            <a:r>
              <a:rPr lang="en-US" sz="1000" u="sng" dirty="0" smtClean="0">
                <a:hlinkClick r:id="rId7"/>
              </a:rPr>
              <a:t>http://www.antonine-education.co.uk/physics_gcse/Unit_1/Topic_5/em_spectrum.jpg</a:t>
            </a:r>
            <a:r>
              <a:rPr lang="en-US" sz="1000" dirty="0" smtClean="0"/>
              <a:t>.</a:t>
            </a:r>
          </a:p>
          <a:p>
            <a:r>
              <a:rPr lang="en-US" sz="1000" dirty="0" smtClean="0"/>
              <a:t>[7] 	Calmar Lasers, Inc, “</a:t>
            </a:r>
            <a:r>
              <a:rPr lang="en-US" sz="1000" dirty="0" err="1" smtClean="0"/>
              <a:t>Picosecond</a:t>
            </a:r>
            <a:r>
              <a:rPr lang="en-US" sz="1000" dirty="0" smtClean="0"/>
              <a:t> Pulsed Fiber Laser Instruction Manual,” Manual No.: Man-880690.</a:t>
            </a:r>
          </a:p>
          <a:p>
            <a:r>
              <a:rPr lang="en-US" sz="1000" dirty="0" smtClean="0"/>
              <a:t>[8] 	Winter, Axel, “</a:t>
            </a:r>
            <a:r>
              <a:rPr lang="en-US" sz="1000" i="1" dirty="0" smtClean="0"/>
              <a:t>Fiber Laser Master Oscillators for Optical Synchronization systems.”</a:t>
            </a:r>
            <a:r>
              <a:rPr lang="en-US" sz="1000" dirty="0" smtClean="0"/>
              <a:t> PhD diss., University of Hamburg, Germany, 2008. </a:t>
            </a:r>
          </a:p>
          <a:p>
            <a:r>
              <a:rPr lang="en-US" sz="1000" dirty="0" smtClean="0"/>
              <a:t>[9] 	</a:t>
            </a:r>
            <a:r>
              <a:rPr lang="en-US" sz="1000" dirty="0" err="1" smtClean="0"/>
              <a:t>Porta</a:t>
            </a:r>
            <a:r>
              <a:rPr lang="en-US" sz="1000" dirty="0" smtClean="0"/>
              <a:t> </a:t>
            </a:r>
            <a:r>
              <a:rPr lang="en-US" sz="1000" dirty="0" err="1" smtClean="0"/>
              <a:t>Optica</a:t>
            </a:r>
            <a:r>
              <a:rPr lang="en-US" sz="1000" dirty="0" smtClean="0"/>
              <a:t>, “</a:t>
            </a:r>
            <a:r>
              <a:rPr lang="en-US" sz="1000" dirty="0" err="1" smtClean="0"/>
              <a:t>Chormatic</a:t>
            </a:r>
            <a:r>
              <a:rPr lang="en-US" sz="1000" dirty="0" smtClean="0"/>
              <a:t> </a:t>
            </a:r>
            <a:r>
              <a:rPr lang="en-US" sz="1000" dirty="0" err="1" smtClean="0"/>
              <a:t>Diserpsion</a:t>
            </a:r>
            <a:r>
              <a:rPr lang="en-US" sz="1000" dirty="0" smtClean="0"/>
              <a:t>,” July 2010, </a:t>
            </a:r>
            <a:r>
              <a:rPr lang="en-US" sz="1000" u="sng" dirty="0" smtClean="0">
                <a:hlinkClick r:id="rId8"/>
              </a:rPr>
              <a:t>http://pos.lumii.lv/uploads/prezentacijas/piotr-4.pdf</a:t>
            </a:r>
            <a:r>
              <a:rPr lang="en-US" sz="1000" dirty="0" smtClean="0"/>
              <a:t>.</a:t>
            </a:r>
          </a:p>
          <a:p>
            <a:r>
              <a:rPr lang="en-US" sz="1000" dirty="0" smtClean="0"/>
              <a:t>[10] </a:t>
            </a:r>
            <a:r>
              <a:rPr lang="en-US" sz="1000" dirty="0" err="1" smtClean="0"/>
              <a:t>Yariv</a:t>
            </a:r>
            <a:r>
              <a:rPr lang="en-US" sz="1000" dirty="0" smtClean="0"/>
              <a:t>, </a:t>
            </a:r>
            <a:r>
              <a:rPr lang="en-US" sz="1000" dirty="0" err="1" smtClean="0"/>
              <a:t>Amnon</a:t>
            </a:r>
            <a:r>
              <a:rPr lang="en-US" sz="1000" dirty="0" smtClean="0"/>
              <a:t>. “The Propagation of Optical Beams in Homogenous and </a:t>
            </a:r>
            <a:r>
              <a:rPr lang="en-US" sz="1000" dirty="0" err="1" smtClean="0"/>
              <a:t>Lenslike</a:t>
            </a:r>
            <a:r>
              <a:rPr lang="en-US" sz="1000" dirty="0" smtClean="0"/>
              <a:t> Media” &amp; “Q-Switching and Mode Locking of Lasers”, in </a:t>
            </a:r>
            <a:r>
              <a:rPr lang="en-US" sz="1000" i="1" dirty="0" smtClean="0"/>
              <a:t>Quantum Optics</a:t>
            </a:r>
            <a:r>
              <a:rPr lang="en-US" sz="1000" dirty="0" smtClean="0"/>
              <a:t>, 2</a:t>
            </a:r>
            <a:r>
              <a:rPr lang="en-US" sz="1000" baseline="30000" dirty="0" smtClean="0"/>
              <a:t>nd</a:t>
            </a:r>
            <a:r>
              <a:rPr lang="en-US" sz="1000" dirty="0" smtClean="0"/>
              <a:t> ed. New York: John Wiley &amp; Sons: 1975, </a:t>
            </a:r>
            <a:r>
              <a:rPr lang="en-US" sz="1000" dirty="0" err="1" smtClean="0"/>
              <a:t>ch</a:t>
            </a:r>
            <a:r>
              <a:rPr lang="en-US" sz="1000" dirty="0" smtClean="0"/>
              <a:t>. 6, pp. 99-115, </a:t>
            </a:r>
            <a:r>
              <a:rPr lang="en-US" sz="1000" dirty="0" err="1" smtClean="0"/>
              <a:t>ch</a:t>
            </a:r>
            <a:r>
              <a:rPr lang="en-US" sz="1000" dirty="0" smtClean="0"/>
              <a:t>. 11, pp. 256-262.  </a:t>
            </a:r>
          </a:p>
          <a:p>
            <a:r>
              <a:rPr lang="en-US" sz="1000" dirty="0" smtClean="0"/>
              <a:t>[11] 	Optoelectronics Business Division, Sumitomo Osaka Cement Co., LTD, “Application Note for LN Modulators”, July 2002, </a:t>
            </a:r>
            <a:r>
              <a:rPr lang="en-US" sz="1000" u="sng" dirty="0" smtClean="0">
                <a:hlinkClick r:id="rId9"/>
              </a:rPr>
              <a:t>http://www.lambdaphoto.co.uk/pdfs/SumitomoModulatorApplicationNote.pdf</a:t>
            </a:r>
            <a:r>
              <a:rPr lang="en-US" sz="1000" dirty="0" smtClean="0"/>
              <a:t>.</a:t>
            </a:r>
          </a:p>
          <a:p>
            <a:r>
              <a:rPr lang="en-US" sz="1000" dirty="0" smtClean="0"/>
              <a:t>[12] 	University of Cambridge, “Population Inversion,” July 2010, </a:t>
            </a:r>
            <a:r>
              <a:rPr lang="en-US" sz="1000" u="sng" dirty="0" smtClean="0">
                <a:hlinkClick r:id="rId10"/>
              </a:rPr>
              <a:t>http://www.sp.phy.cam.ac.uk/~SiGe/Population%20Inversion.html</a:t>
            </a:r>
            <a:r>
              <a:rPr lang="en-US" sz="1000" dirty="0" smtClean="0"/>
              <a:t>.</a:t>
            </a:r>
          </a:p>
          <a:p>
            <a:r>
              <a:rPr lang="en-US" sz="1000" dirty="0" smtClean="0"/>
              <a:t>[13] 	Wikipedia, “Stimulated Emission,” July 2010,  </a:t>
            </a:r>
            <a:r>
              <a:rPr lang="en-US" sz="1000" u="sng" dirty="0" smtClean="0">
                <a:hlinkClick r:id="rId11"/>
              </a:rPr>
              <a:t>http://en.wikipedia.org/wiki/Population_inversion#Stimulated_emission</a:t>
            </a:r>
            <a:r>
              <a:rPr lang="en-US" sz="1000" dirty="0" smtClean="0"/>
              <a:t>.</a:t>
            </a:r>
          </a:p>
          <a:p>
            <a:r>
              <a:rPr lang="en-US" sz="1000" dirty="0" smtClean="0"/>
              <a:t>[14] 	Encyclopedia of Laser Technology, “Ytterbium-Doped Gain Media,” July 2010, </a:t>
            </a:r>
            <a:r>
              <a:rPr lang="en-US" sz="1000" u="sng" dirty="0" smtClean="0">
                <a:hlinkClick r:id="rId12"/>
              </a:rPr>
              <a:t>http://www.rp-photonics.com/ytterbium_doped_gain_media.html</a:t>
            </a:r>
            <a:r>
              <a:rPr lang="en-US" sz="1000" dirty="0" smtClean="0"/>
              <a:t>.</a:t>
            </a:r>
          </a:p>
          <a:p>
            <a:r>
              <a:rPr lang="en-US" sz="1000" dirty="0" smtClean="0"/>
              <a:t>[15] 	Calmar Laser, Inc., “Low Dispersion Amplifier Instruction Manual,” Manual No.: Man-880691.</a:t>
            </a:r>
          </a:p>
          <a:p>
            <a:r>
              <a:rPr lang="en-US" sz="1000" dirty="0" smtClean="0"/>
              <a:t>[16] 	Calmar Laser, Inc., “Electronic Pulse Generator Instruction Manual,” Manual No.: Man-880689.</a:t>
            </a:r>
          </a:p>
          <a:p>
            <a:r>
              <a:rPr lang="en-US" sz="1000" dirty="0" smtClean="0"/>
              <a:t>[17] 	 A. </a:t>
            </a:r>
            <a:r>
              <a:rPr lang="en-US" sz="1000" dirty="0" err="1" smtClean="0"/>
              <a:t>Brun</a:t>
            </a:r>
            <a:r>
              <a:rPr lang="en-US" sz="1000" dirty="0" smtClean="0"/>
              <a:t>, P. Georges, G. Le </a:t>
            </a:r>
            <a:r>
              <a:rPr lang="en-US" sz="1000" dirty="0" err="1" smtClean="0"/>
              <a:t>Saux</a:t>
            </a:r>
            <a:r>
              <a:rPr lang="en-US" sz="1000" dirty="0" smtClean="0"/>
              <a:t>, and F. </a:t>
            </a:r>
            <a:r>
              <a:rPr lang="en-US" sz="1000" dirty="0" err="1" smtClean="0"/>
              <a:t>Salin</a:t>
            </a:r>
            <a:r>
              <a:rPr lang="en-US" sz="1000" dirty="0" smtClean="0"/>
              <a:t>, “Single-Shot Characterization of Ultra-short light pulses,” J. Phys. D: Appl. Phys. 24, U.K.: January 1991, pp. 1226-1233. </a:t>
            </a:r>
          </a:p>
          <a:p>
            <a:r>
              <a:rPr lang="en-US" sz="1000" dirty="0" smtClean="0"/>
              <a:t>[18] 	Agilent Technologies, “Agilent 86140B Series Optical Spectrum Analyzer User’s Guide,” </a:t>
            </a:r>
            <a:r>
              <a:rPr lang="en-US" sz="1000" u="sng" dirty="0" smtClean="0">
                <a:hlinkClick r:id="rId13"/>
              </a:rPr>
              <a:t>http://cp.literature.agilent.com/litweb/pdf/86140-90068.pdf</a:t>
            </a:r>
            <a:r>
              <a:rPr lang="en-US" sz="1000" dirty="0" smtClean="0"/>
              <a:t>.</a:t>
            </a:r>
          </a:p>
          <a:p>
            <a:r>
              <a:rPr lang="en-US" sz="1000" dirty="0" smtClean="0"/>
              <a:t>[19] 	</a:t>
            </a:r>
            <a:r>
              <a:rPr lang="en-US" sz="1000" dirty="0" err="1" smtClean="0"/>
              <a:t>Thorlabs</a:t>
            </a:r>
            <a:r>
              <a:rPr lang="en-US" sz="1000" dirty="0" smtClean="0"/>
              <a:t> Instrumentation, “Optical Power Meter System,” 2006, </a:t>
            </a:r>
            <a:r>
              <a:rPr lang="en-US" sz="1000" u="sng" dirty="0" smtClean="0">
                <a:hlinkClick r:id="rId14"/>
              </a:rPr>
              <a:t>http://www.thorlabs.com/Thorcat/12200/12271-D02.pdf</a:t>
            </a:r>
            <a:r>
              <a:rPr lang="en-US" sz="1000" dirty="0" smtClean="0"/>
              <a:t>.</a:t>
            </a:r>
          </a:p>
          <a:p>
            <a:r>
              <a:rPr lang="en-US" sz="1000" dirty="0" smtClean="0"/>
              <a:t>[20] 	Rossi, R. S., Physics Eng., Turin Polytechnic, “Phase comparator” Accelerator Div., </a:t>
            </a:r>
            <a:r>
              <a:rPr lang="en-US" sz="1000" dirty="0" err="1" smtClean="0"/>
              <a:t>Fermilab</a:t>
            </a:r>
            <a:r>
              <a:rPr lang="en-US" sz="1000" dirty="0" smtClean="0"/>
              <a:t>, Summer 2009.</a:t>
            </a:r>
          </a:p>
          <a:p>
            <a:pPr>
              <a:buNone/>
            </a:pPr>
            <a:endParaRPr lang="en-US" sz="1000" dirty="0"/>
          </a:p>
        </p:txBody>
      </p:sp>
      <p:sp>
        <p:nvSpPr>
          <p:cNvPr id="4" name="Slide Number Placeholder 3"/>
          <p:cNvSpPr>
            <a:spLocks noGrp="1"/>
          </p:cNvSpPr>
          <p:nvPr>
            <p:ph type="sldNum" sz="quarter" idx="12"/>
          </p:nvPr>
        </p:nvSpPr>
        <p:spPr>
          <a:xfrm>
            <a:off x="7010400" y="0"/>
            <a:ext cx="2133600" cy="365125"/>
          </a:xfrm>
        </p:spPr>
        <p:txBody>
          <a:bodyPr/>
          <a:lstStyle/>
          <a:p>
            <a:fld id="{BEFF5C42-431D-4991-A03D-BBFF74E6C7CD}" type="slidenum">
              <a:rPr lang="en-US" smtClean="0"/>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r>
              <a:rPr lang="en-US" dirty="0" smtClean="0">
                <a:latin typeface="Times New Roman" pitchFamily="18" charset="0"/>
                <a:cs typeface="Times New Roman" pitchFamily="18" charset="0"/>
              </a:rPr>
              <a:t>ME</a:t>
            </a:r>
          </a:p>
          <a:p>
            <a:pPr lvl="1"/>
            <a:r>
              <a:rPr lang="en-US" dirty="0" smtClean="0">
                <a:latin typeface="Times New Roman" pitchFamily="18" charset="0"/>
                <a:cs typeface="Times New Roman" pitchFamily="18" charset="0"/>
              </a:rPr>
              <a:t>Miami University of Ohio</a:t>
            </a:r>
          </a:p>
          <a:p>
            <a:pPr lvl="1"/>
            <a:r>
              <a:rPr lang="en-US" dirty="0" smtClean="0">
                <a:latin typeface="Times New Roman" pitchFamily="18" charset="0"/>
                <a:cs typeface="Times New Roman" pitchFamily="18" charset="0"/>
              </a:rPr>
              <a:t>Sophomore</a:t>
            </a:r>
          </a:p>
          <a:p>
            <a:pPr lvl="1"/>
            <a:r>
              <a:rPr lang="en-US" dirty="0" smtClean="0">
                <a:latin typeface="Times New Roman" pitchFamily="18" charset="0"/>
                <a:cs typeface="Times New Roman" pitchFamily="18" charset="0"/>
              </a:rPr>
              <a:t>Mechanical Engineer Major and Electrical Minor</a:t>
            </a:r>
          </a:p>
          <a:p>
            <a:pPr lvl="1"/>
            <a:r>
              <a:rPr lang="en-US" dirty="0" smtClean="0">
                <a:latin typeface="Times New Roman" pitchFamily="18" charset="0"/>
                <a:cs typeface="Times New Roman" pitchFamily="18" charset="0"/>
              </a:rPr>
              <a:t>The Canadian Soccer player</a:t>
            </a:r>
          </a:p>
          <a:p>
            <a:pPr lvl="1"/>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4724400" y="4795520"/>
            <a:ext cx="4419600" cy="206248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4953000" y="5029200"/>
            <a:ext cx="4191000" cy="1828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My experiment</a:t>
            </a:r>
          </a:p>
          <a:p>
            <a:pPr lvl="1"/>
            <a:r>
              <a:rPr lang="en-US" dirty="0" err="1" smtClean="0">
                <a:latin typeface="Times New Roman" pitchFamily="18" charset="0"/>
                <a:cs typeface="Times New Roman" pitchFamily="18" charset="0"/>
              </a:rPr>
              <a:t>Picosecond</a:t>
            </a:r>
            <a:r>
              <a:rPr lang="en-US" dirty="0" smtClean="0">
                <a:latin typeface="Times New Roman" pitchFamily="18" charset="0"/>
                <a:cs typeface="Times New Roman" pitchFamily="18" charset="0"/>
              </a:rPr>
              <a:t> Pulsed Fiber Laser (PSL)</a:t>
            </a:r>
          </a:p>
          <a:p>
            <a:pPr lvl="2"/>
            <a:r>
              <a:rPr lang="en-US" dirty="0" err="1" smtClean="0">
                <a:latin typeface="Times New Roman" pitchFamily="18" charset="0"/>
                <a:cs typeface="Times New Roman" pitchFamily="18" charset="0"/>
              </a:rPr>
              <a:t>Yb</a:t>
            </a:r>
            <a:r>
              <a:rPr lang="en-US" dirty="0" smtClean="0">
                <a:latin typeface="Times New Roman" pitchFamily="18" charset="0"/>
                <a:cs typeface="Times New Roman" pitchFamily="18" charset="0"/>
              </a:rPr>
              <a:t>-doped Seed laser</a:t>
            </a:r>
          </a:p>
          <a:p>
            <a:pPr lvl="2"/>
            <a:r>
              <a:rPr lang="en-US" dirty="0" smtClean="0">
                <a:latin typeface="Times New Roman" pitchFamily="18" charset="0"/>
                <a:cs typeface="Times New Roman" pitchFamily="18" charset="0"/>
              </a:rPr>
              <a:t>Produces pulses of 5 </a:t>
            </a:r>
            <a:r>
              <a:rPr lang="en-US" dirty="0" err="1" smtClean="0">
                <a:latin typeface="Times New Roman" pitchFamily="18" charset="0"/>
                <a:cs typeface="Times New Roman" pitchFamily="18" charset="0"/>
              </a:rPr>
              <a:t>ps</a:t>
            </a:r>
            <a:r>
              <a:rPr lang="en-US" dirty="0" smtClean="0">
                <a:latin typeface="Times New Roman" pitchFamily="18" charset="0"/>
                <a:cs typeface="Times New Roman" pitchFamily="18" charset="0"/>
              </a:rPr>
              <a:t> at 1.3 GHz repetition rate and 1054 nm</a:t>
            </a:r>
          </a:p>
          <a:p>
            <a:pPr lvl="2"/>
            <a:r>
              <a:rPr lang="en-US" dirty="0" smtClean="0">
                <a:latin typeface="Times New Roman" pitchFamily="18" charset="0"/>
                <a:cs typeface="Times New Roman" pitchFamily="18" charset="0"/>
              </a:rPr>
              <a:t>Replace A0 seed laser in NML</a:t>
            </a:r>
          </a:p>
          <a:p>
            <a:pPr lvl="2"/>
            <a:r>
              <a:rPr lang="en-US" dirty="0" smtClean="0">
                <a:latin typeface="Times New Roman" pitchFamily="18" charset="0"/>
                <a:cs typeface="Times New Roman" pitchFamily="18" charset="0"/>
              </a:rPr>
              <a:t>Based on new fiber technology</a:t>
            </a:r>
          </a:p>
          <a:p>
            <a:pPr lvl="2"/>
            <a:r>
              <a:rPr lang="en-US" dirty="0" smtClean="0">
                <a:latin typeface="Times New Roman" pitchFamily="18" charset="0"/>
                <a:cs typeface="Times New Roman" pitchFamily="18" charset="0"/>
              </a:rPr>
              <a:t>My Goal is to characterize the laser in terms of:</a:t>
            </a:r>
          </a:p>
          <a:p>
            <a:pPr lvl="3"/>
            <a:r>
              <a:rPr lang="en-US" dirty="0" smtClean="0">
                <a:latin typeface="Times New Roman" pitchFamily="18" charset="0"/>
                <a:cs typeface="Times New Roman" pitchFamily="18" charset="0"/>
              </a:rPr>
              <a:t>Jitter, wavelength, pulse width, repetition rate, power, and </a:t>
            </a:r>
            <a:r>
              <a:rPr lang="en-US" i="1" dirty="0" smtClean="0">
                <a:latin typeface="Times New Roman" pitchFamily="18" charset="0"/>
                <a:cs typeface="Times New Roman" pitchFamily="18" charset="0"/>
              </a:rPr>
              <a:t>beam spot</a:t>
            </a:r>
            <a:r>
              <a:rPr lang="en-US" dirty="0" smtClean="0">
                <a:latin typeface="Times New Roman" pitchFamily="18" charset="0"/>
                <a:cs typeface="Times New Roman" pitchFamily="18" charset="0"/>
              </a:rPr>
              <a:t> sizes</a:t>
            </a:r>
          </a:p>
          <a:p>
            <a:pPr lvl="2"/>
            <a:endParaRPr lang="en-US" dirty="0" smtClean="0">
              <a:latin typeface="Times New Roman" pitchFamily="18" charset="0"/>
              <a:cs typeface="Times New Roman" pitchFamily="18" charset="0"/>
            </a:endParaRPr>
          </a:p>
          <a:p>
            <a:pPr lvl="2">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A0PI</a:t>
            </a:r>
          </a:p>
          <a:p>
            <a:pPr lvl="1"/>
            <a:r>
              <a:rPr lang="en-US" dirty="0" smtClean="0">
                <a:latin typeface="Times New Roman" pitchFamily="18" charset="0"/>
                <a:cs typeface="Times New Roman" pitchFamily="18" charset="0"/>
              </a:rPr>
              <a:t>Uses the drive laser to make electron bunches</a:t>
            </a:r>
          </a:p>
          <a:p>
            <a:pPr lvl="1"/>
            <a:r>
              <a:rPr lang="en-US" dirty="0" smtClean="0">
                <a:latin typeface="Times New Roman" pitchFamily="18" charset="0"/>
                <a:cs typeface="Times New Roman" pitchFamily="18" charset="0"/>
              </a:rPr>
              <a:t>To be transferred to NML</a:t>
            </a:r>
          </a:p>
          <a:p>
            <a:pPr lvl="1"/>
            <a:r>
              <a:rPr lang="en-US" dirty="0" smtClean="0">
                <a:latin typeface="Times New Roman" pitchFamily="18" charset="0"/>
                <a:cs typeface="Times New Roman" pitchFamily="18" charset="0"/>
              </a:rPr>
              <a:t>Currently housing a diode pumped </a:t>
            </a:r>
            <a:r>
              <a:rPr lang="en-US" dirty="0" err="1" smtClean="0">
                <a:latin typeface="Times New Roman" pitchFamily="18" charset="0"/>
                <a:cs typeface="Times New Roman" pitchFamily="18" charset="0"/>
              </a:rPr>
              <a:t>Nd:YLF</a:t>
            </a:r>
            <a:r>
              <a:rPr lang="en-US" dirty="0" smtClean="0">
                <a:latin typeface="Times New Roman" pitchFamily="18" charset="0"/>
                <a:cs typeface="Times New Roman" pitchFamily="18" charset="0"/>
              </a:rPr>
              <a:t> seed laser</a:t>
            </a:r>
          </a:p>
          <a:p>
            <a:r>
              <a:rPr lang="en-US" dirty="0" smtClean="0">
                <a:latin typeface="Times New Roman" pitchFamily="18" charset="0"/>
                <a:cs typeface="Times New Roman" pitchFamily="18" charset="0"/>
              </a:rPr>
              <a:t>NML</a:t>
            </a:r>
          </a:p>
          <a:p>
            <a:pPr lvl="1"/>
            <a:r>
              <a:rPr lang="en-US" dirty="0" smtClean="0">
                <a:latin typeface="Times New Roman" pitchFamily="18" charset="0"/>
                <a:cs typeface="Times New Roman" pitchFamily="18" charset="0"/>
              </a:rPr>
              <a:t>SCRF accelerator test facility </a:t>
            </a:r>
          </a:p>
          <a:p>
            <a:pPr lvl="1"/>
            <a:r>
              <a:rPr lang="en-US" dirty="0" smtClean="0">
                <a:latin typeface="Times New Roman" pitchFamily="18" charset="0"/>
                <a:cs typeface="Times New Roman" pitchFamily="18" charset="0"/>
              </a:rPr>
              <a:t>Tests accelerator components </a:t>
            </a:r>
          </a:p>
          <a:p>
            <a:pPr lvl="1"/>
            <a:endParaRPr lang="en-US" dirty="0" smtClean="0">
              <a:latin typeface="Times New Roman" pitchFamily="18" charset="0"/>
              <a:cs typeface="Times New Roman" pitchFamily="18" charset="0"/>
            </a:endParaRPr>
          </a:p>
          <a:p>
            <a:pPr lvl="2"/>
            <a:endParaRPr lang="en-US" dirty="0" smtClean="0">
              <a:latin typeface="Times New Roman" pitchFamily="18" charset="0"/>
              <a:cs typeface="Times New Roman" pitchFamily="18" charset="0"/>
            </a:endParaRPr>
          </a:p>
          <a:p>
            <a:pPr lvl="2">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5</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8800" y="4510480"/>
            <a:ext cx="3505200" cy="2347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04800" y="1752600"/>
            <a:ext cx="7696200" cy="4572000"/>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1066800" y="2819400"/>
            <a:ext cx="2286000" cy="23622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Photoinjector</a:t>
            </a:r>
            <a:r>
              <a:rPr lang="en-US" dirty="0" smtClean="0">
                <a:latin typeface="Times New Roman" pitchFamily="18" charset="0"/>
                <a:cs typeface="Times New Roman" pitchFamily="18" charset="0"/>
              </a:rPr>
              <a:t> (PI)</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EFF5C42-431D-4991-A03D-BBFF74E6C7CD}" type="slidenum">
              <a:rPr lang="en-US" smtClean="0"/>
              <a:pPr/>
              <a:t>6</a:t>
            </a:fld>
            <a:endParaRPr lang="en-US"/>
          </a:p>
        </p:txBody>
      </p:sp>
      <p:sp>
        <p:nvSpPr>
          <p:cNvPr id="4" name="5-Point Star 3"/>
          <p:cNvSpPr/>
          <p:nvPr/>
        </p:nvSpPr>
        <p:spPr>
          <a:xfrm>
            <a:off x="2286000" y="3733800"/>
            <a:ext cx="533400" cy="5334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 name="Straight Arrow Connector 4"/>
          <p:cNvCxnSpPr>
            <a:endCxn id="4" idx="0"/>
          </p:cNvCxnSpPr>
          <p:nvPr/>
        </p:nvCxnSpPr>
        <p:spPr>
          <a:xfrm rot="10800000" flipV="1">
            <a:off x="2552700" y="2133600"/>
            <a:ext cx="20193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733800" y="1752600"/>
            <a:ext cx="2209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Drive Laser Photon</a:t>
            </a:r>
            <a:r>
              <a:rPr lang="en-US" b="1" dirty="0" smtClean="0">
                <a:latin typeface="Times New Roman" pitchFamily="18" charset="0"/>
                <a:cs typeface="Times New Roman" pitchFamily="18" charset="0"/>
              </a:rPr>
              <a:t>s</a:t>
            </a:r>
            <a:endParaRPr lang="en-US" b="1" dirty="0">
              <a:latin typeface="Times New Roman" pitchFamily="18" charset="0"/>
              <a:cs typeface="Times New Roman" pitchFamily="18" charset="0"/>
            </a:endParaRPr>
          </a:p>
        </p:txBody>
      </p:sp>
      <p:sp>
        <p:nvSpPr>
          <p:cNvPr id="10" name="Oval 9"/>
          <p:cNvSpPr/>
          <p:nvPr/>
        </p:nvSpPr>
        <p:spPr>
          <a:xfrm>
            <a:off x="4343400" y="34290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17" name="Oval 16"/>
          <p:cNvSpPr/>
          <p:nvPr/>
        </p:nvSpPr>
        <p:spPr>
          <a:xfrm>
            <a:off x="4419600" y="39624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18" name="Oval 17"/>
          <p:cNvSpPr/>
          <p:nvPr/>
        </p:nvSpPr>
        <p:spPr>
          <a:xfrm>
            <a:off x="5029200" y="38100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19" name="Oval 18"/>
          <p:cNvSpPr/>
          <p:nvPr/>
        </p:nvSpPr>
        <p:spPr>
          <a:xfrm>
            <a:off x="5105400" y="43434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23" name="Oval 22"/>
          <p:cNvSpPr/>
          <p:nvPr/>
        </p:nvSpPr>
        <p:spPr>
          <a:xfrm>
            <a:off x="6324600" y="35814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24" name="Oval 23"/>
          <p:cNvSpPr/>
          <p:nvPr/>
        </p:nvSpPr>
        <p:spPr>
          <a:xfrm>
            <a:off x="6400800" y="41148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25" name="Oval 24"/>
          <p:cNvSpPr/>
          <p:nvPr/>
        </p:nvSpPr>
        <p:spPr>
          <a:xfrm>
            <a:off x="7010400" y="39624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26" name="Oval 25"/>
          <p:cNvSpPr/>
          <p:nvPr/>
        </p:nvSpPr>
        <p:spPr>
          <a:xfrm>
            <a:off x="7086600" y="4495800"/>
            <a:ext cx="5334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t>
            </a:r>
            <a:endParaRPr lang="en-US" b="1" dirty="0"/>
          </a:p>
        </p:txBody>
      </p:sp>
      <p:sp>
        <p:nvSpPr>
          <p:cNvPr id="29" name="Rectangle 28"/>
          <p:cNvSpPr/>
          <p:nvPr/>
        </p:nvSpPr>
        <p:spPr>
          <a:xfrm>
            <a:off x="1600200" y="3200400"/>
            <a:ext cx="3810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3" name="Straight Arrow Connector 32"/>
          <p:cNvCxnSpPr/>
          <p:nvPr/>
        </p:nvCxnSpPr>
        <p:spPr>
          <a:xfrm flipV="1">
            <a:off x="3200400" y="3657600"/>
            <a:ext cx="9906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3352800" y="4114800"/>
            <a:ext cx="914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352800" y="4267200"/>
            <a:ext cx="1600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ight Brace 37"/>
          <p:cNvSpPr/>
          <p:nvPr/>
        </p:nvSpPr>
        <p:spPr>
          <a:xfrm rot="16200000">
            <a:off x="5540318" y="1774882"/>
            <a:ext cx="1295400" cy="1860436"/>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39" name="TextBox 38"/>
          <p:cNvSpPr txBox="1"/>
          <p:nvPr/>
        </p:nvSpPr>
        <p:spPr>
          <a:xfrm>
            <a:off x="5943600" y="1676400"/>
            <a:ext cx="1819729" cy="369332"/>
          </a:xfrm>
          <a:prstGeom prst="rect">
            <a:avLst/>
          </a:prstGeom>
          <a:noFill/>
        </p:spPr>
        <p:txBody>
          <a:bodyPr wrap="none" rtlCol="0">
            <a:spAutoFit/>
          </a:bodyPr>
          <a:lstStyle/>
          <a:p>
            <a:r>
              <a:rPr lang="en-US" dirty="0" smtClean="0">
                <a:latin typeface="Times New Roman" pitchFamily="18" charset="0"/>
                <a:cs typeface="Times New Roman" pitchFamily="18" charset="0"/>
              </a:rPr>
              <a:t>Electron Bunches</a:t>
            </a:r>
            <a:endParaRPr lang="en-US" dirty="0">
              <a:latin typeface="Times New Roman" pitchFamily="18" charset="0"/>
              <a:cs typeface="Times New Roman" pitchFamily="18" charset="0"/>
            </a:endParaRPr>
          </a:p>
        </p:txBody>
      </p:sp>
      <p:sp>
        <p:nvSpPr>
          <p:cNvPr id="41" name="TextBox 40"/>
          <p:cNvSpPr txBox="1"/>
          <p:nvPr/>
        </p:nvSpPr>
        <p:spPr>
          <a:xfrm>
            <a:off x="2057400" y="5867400"/>
            <a:ext cx="3124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Photocathode</a:t>
            </a:r>
            <a:endParaRPr lang="en-US" dirty="0">
              <a:latin typeface="Times New Roman" pitchFamily="18" charset="0"/>
              <a:cs typeface="Times New Roman" pitchFamily="18" charset="0"/>
            </a:endParaRPr>
          </a:p>
        </p:txBody>
      </p:sp>
      <p:cxnSp>
        <p:nvCxnSpPr>
          <p:cNvPr id="45" name="Straight Arrow Connector 44"/>
          <p:cNvCxnSpPr>
            <a:endCxn id="29" idx="2"/>
          </p:cNvCxnSpPr>
          <p:nvPr/>
        </p:nvCxnSpPr>
        <p:spPr>
          <a:xfrm rot="16200000" flipV="1">
            <a:off x="1581150" y="5086350"/>
            <a:ext cx="914400" cy="495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9" idx="0"/>
          </p:cNvCxnSpPr>
          <p:nvPr/>
        </p:nvCxnSpPr>
        <p:spPr>
          <a:xfrm rot="5400000">
            <a:off x="1676400" y="2286000"/>
            <a:ext cx="1066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1524000" y="1371600"/>
            <a:ext cx="1762021" cy="369332"/>
          </a:xfrm>
          <a:prstGeom prst="rect">
            <a:avLst/>
          </a:prstGeom>
          <a:noFill/>
        </p:spPr>
        <p:txBody>
          <a:bodyPr wrap="none" rtlCol="0">
            <a:spAutoFit/>
          </a:bodyPr>
          <a:lstStyle/>
          <a:p>
            <a:r>
              <a:rPr lang="en-US" dirty="0" smtClean="0">
                <a:latin typeface="Times New Roman" pitchFamily="18" charset="0"/>
                <a:cs typeface="Times New Roman" pitchFamily="18" charset="0"/>
              </a:rPr>
              <a:t>RF Electron Gun</a:t>
            </a:r>
            <a:endParaRPr lang="en-US" dirty="0">
              <a:latin typeface="Times New Roman" pitchFamily="18" charset="0"/>
              <a:cs typeface="Times New Roman" pitchFamily="18" charset="0"/>
            </a:endParaRPr>
          </a:p>
        </p:txBody>
      </p:sp>
      <p:sp>
        <p:nvSpPr>
          <p:cNvPr id="49" name="TextBox 48"/>
          <p:cNvSpPr txBox="1"/>
          <p:nvPr/>
        </p:nvSpPr>
        <p:spPr>
          <a:xfrm>
            <a:off x="8458200" y="3124200"/>
            <a:ext cx="457200"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U</a:t>
            </a:r>
          </a:p>
          <a:p>
            <a:r>
              <a:rPr lang="en-US" sz="2800" dirty="0" smtClean="0">
                <a:latin typeface="Times New Roman" pitchFamily="18" charset="0"/>
                <a:cs typeface="Times New Roman" pitchFamily="18" charset="0"/>
              </a:rPr>
              <a:t>S</a:t>
            </a:r>
          </a:p>
          <a:p>
            <a:r>
              <a:rPr lang="en-US" sz="2800" dirty="0" smtClean="0">
                <a:latin typeface="Times New Roman" pitchFamily="18" charset="0"/>
                <a:cs typeface="Times New Roman" pitchFamily="18" charset="0"/>
              </a:rPr>
              <a:t>E</a:t>
            </a:r>
          </a:p>
          <a:p>
            <a:r>
              <a:rPr lang="en-US" sz="2800" dirty="0" smtClean="0">
                <a:latin typeface="Times New Roman" pitchFamily="18" charset="0"/>
                <a:cs typeface="Times New Roman" pitchFamily="18" charset="0"/>
              </a:rPr>
              <a:t>R</a:t>
            </a:r>
            <a:endParaRPr lang="en-US" sz="2800" dirty="0">
              <a:latin typeface="Times New Roman" pitchFamily="18" charset="0"/>
              <a:cs typeface="Times New Roman" pitchFamily="18" charset="0"/>
            </a:endParaRPr>
          </a:p>
        </p:txBody>
      </p:sp>
      <p:cxnSp>
        <p:nvCxnSpPr>
          <p:cNvPr id="51" name="Straight Arrow Connector 50"/>
          <p:cNvCxnSpPr/>
          <p:nvPr/>
        </p:nvCxnSpPr>
        <p:spPr>
          <a:xfrm>
            <a:off x="7772400" y="4114800"/>
            <a:ext cx="609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4953000" y="5486400"/>
            <a:ext cx="36576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Photoelectric Effect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ox(in)">
                                      <p:cBhvr>
                                        <p:cTn id="21" dur="500"/>
                                        <p:tgtEl>
                                          <p:spTgt spid="33"/>
                                        </p:tgtEl>
                                      </p:cBhvr>
                                    </p:animEffect>
                                  </p:childTnLst>
                                </p:cTn>
                              </p:par>
                              <p:par>
                                <p:cTn id="22" presetID="4"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ox(in)">
                                      <p:cBhvr>
                                        <p:cTn id="24" dur="500"/>
                                        <p:tgtEl>
                                          <p:spTgt spid="35"/>
                                        </p:tgtEl>
                                      </p:cBhvr>
                                    </p:animEffect>
                                  </p:childTnLst>
                                </p:cTn>
                              </p:par>
                              <p:par>
                                <p:cTn id="25" presetID="4"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in)">
                                      <p:cBhvr>
                                        <p:cTn id="27" dur="500"/>
                                        <p:tgtEl>
                                          <p:spTgt spid="3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500"/>
                                        <p:tgtEl>
                                          <p:spTgt spid="1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ox(in)">
                                      <p:cBhvr>
                                        <p:cTn id="39" dur="500"/>
                                        <p:tgtEl>
                                          <p:spTgt spid="1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ox(in)">
                                      <p:cBhvr>
                                        <p:cTn id="45" dur="500"/>
                                        <p:tgtEl>
                                          <p:spTgt spid="24"/>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ox(in)">
                                      <p:cBhvr>
                                        <p:cTn id="51" dur="500"/>
                                        <p:tgtEl>
                                          <p:spTgt spid="26"/>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ox(in)">
                                      <p:cBhvr>
                                        <p:cTn id="54" dur="500"/>
                                        <p:tgtEl>
                                          <p:spTgt spid="38"/>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ox(i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amond(in)">
                                      <p:cBhvr>
                                        <p:cTn id="62" dur="2000"/>
                                        <p:tgtEl>
                                          <p:spTgt spid="51"/>
                                        </p:tgtEl>
                                      </p:cBhvr>
                                    </p:animEffect>
                                  </p:childTnLst>
                                </p:cTn>
                              </p:par>
                              <p:par>
                                <p:cTn id="63" presetID="8" presetClass="entr" presetSubtype="16" fill="hold" grpId="1"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diamond(in)">
                                      <p:cBhvr>
                                        <p:cTn id="6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animBg="1"/>
      <p:bldP spid="17" grpId="0" animBg="1"/>
      <p:bldP spid="18" grpId="0" animBg="1"/>
      <p:bldP spid="19" grpId="0" animBg="1"/>
      <p:bldP spid="23" grpId="0" animBg="1"/>
      <p:bldP spid="24" grpId="0" animBg="1"/>
      <p:bldP spid="25" grpId="0" animBg="1"/>
      <p:bldP spid="26" grpId="0" animBg="1"/>
      <p:bldP spid="38" grpId="0" animBg="1"/>
      <p:bldP spid="39" grpId="0"/>
      <p:bldP spid="4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2600" dirty="0" smtClean="0">
                <a:latin typeface="Times New Roman" pitchFamily="18" charset="0"/>
                <a:cs typeface="Times New Roman" pitchFamily="18" charset="0"/>
              </a:rPr>
              <a:t>SIST</a:t>
            </a:r>
          </a:p>
          <a:p>
            <a:pPr lvl="1"/>
            <a:r>
              <a:rPr lang="en-US" sz="2600" dirty="0" smtClean="0">
                <a:latin typeface="Times New Roman" pitchFamily="18" charset="0"/>
                <a:cs typeface="Times New Roman" pitchFamily="18" charset="0"/>
              </a:rPr>
              <a:t>One of many programs that target undergraduates, giving youth experience in science and technology</a:t>
            </a:r>
          </a:p>
          <a:p>
            <a:r>
              <a:rPr lang="en-US" sz="2600" dirty="0" err="1" smtClean="0">
                <a:latin typeface="Times New Roman" pitchFamily="18" charset="0"/>
                <a:cs typeface="Times New Roman" pitchFamily="18" charset="0"/>
              </a:rPr>
              <a:t>Fermilab</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 facility open for user research where people from around the world can perform experiments with its cutting edge technology</a:t>
            </a:r>
          </a:p>
          <a:p>
            <a:r>
              <a:rPr lang="en-US" sz="2600" dirty="0" smtClean="0">
                <a:latin typeface="Times New Roman" pitchFamily="18" charset="0"/>
                <a:cs typeface="Times New Roman" pitchFamily="18" charset="0"/>
              </a:rPr>
              <a:t>Office of Science of DOE</a:t>
            </a:r>
          </a:p>
          <a:p>
            <a:pPr lvl="1"/>
            <a:r>
              <a:rPr lang="en-US" sz="2600" dirty="0" smtClean="0">
                <a:latin typeface="Times New Roman" pitchFamily="18" charset="0"/>
                <a:cs typeface="Times New Roman" pitchFamily="18" charset="0"/>
              </a:rPr>
              <a:t>A department of DOE that support universities, U.S. industry, non-profit sector, and national laboratories</a:t>
            </a:r>
          </a:p>
          <a:p>
            <a:pPr lvl="2">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7239000" y="5638800"/>
            <a:ext cx="1905000" cy="190500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Recap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8229600" cy="4525963"/>
          </a:xfrm>
        </p:spPr>
        <p:txBody>
          <a:bodyPr>
            <a:normAutofit fontScale="92500" lnSpcReduction="20000"/>
          </a:bodyPr>
          <a:lstStyle/>
          <a:p>
            <a:pPr lvl="2" algn="ctr">
              <a:buNone/>
            </a:pPr>
            <a:r>
              <a:rPr lang="en-US" dirty="0" smtClean="0">
                <a:latin typeface="Times New Roman" pitchFamily="18" charset="0"/>
                <a:cs typeface="Times New Roman" pitchFamily="18" charset="0"/>
              </a:rPr>
              <a:t>Me</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My PSL Experiment</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A0PI &amp; NML</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SIST</a:t>
            </a:r>
          </a:p>
          <a:p>
            <a:pPr lvl="2" algn="ctr">
              <a:buNone/>
            </a:pPr>
            <a:r>
              <a:rPr lang="en-US" dirty="0" smtClean="0">
                <a:latin typeface="Times New Roman" pitchFamily="18" charset="0"/>
                <a:cs typeface="Times New Roman" pitchFamily="18" charset="0"/>
              </a:rPr>
              <a:t>+</a:t>
            </a:r>
          </a:p>
          <a:p>
            <a:pPr lvl="2" algn="ctr">
              <a:buNone/>
            </a:pPr>
            <a:r>
              <a:rPr lang="en-US" dirty="0" err="1" smtClean="0">
                <a:latin typeface="Times New Roman" pitchFamily="18" charset="0"/>
                <a:cs typeface="Times New Roman" pitchFamily="18" charset="0"/>
              </a:rPr>
              <a:t>Fermilab</a:t>
            </a:r>
            <a:endParaRPr lang="en-US" dirty="0" smtClean="0">
              <a:latin typeface="Times New Roman" pitchFamily="18" charset="0"/>
              <a:cs typeface="Times New Roman" pitchFamily="18" charset="0"/>
            </a:endParaRP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rPr>
              <a:t>Office of Science, DOE</a:t>
            </a:r>
          </a:p>
          <a:p>
            <a:pPr lvl="2" algn="ctr">
              <a:buNone/>
            </a:pPr>
            <a:r>
              <a:rPr lang="en-US" dirty="0" smtClean="0">
                <a:latin typeface="Times New Roman" pitchFamily="18" charset="0"/>
                <a:cs typeface="Times New Roman" pitchFamily="18" charset="0"/>
              </a:rPr>
              <a:t>=</a:t>
            </a:r>
          </a:p>
          <a:p>
            <a:pPr lvl="2" algn="ctr">
              <a:buNone/>
            </a:pPr>
            <a:r>
              <a:rPr lang="en-US" dirty="0" smtClean="0">
                <a:latin typeface="Times New Roman" pitchFamily="18" charset="0"/>
                <a:cs typeface="Times New Roman" pitchFamily="18" charset="0"/>
                <a:sym typeface="Wingdings" pitchFamily="2" charset="2"/>
              </a:rPr>
              <a:t>Happy </a:t>
            </a:r>
            <a:r>
              <a:rPr lang="en-US" dirty="0" err="1" smtClean="0">
                <a:latin typeface="Times New Roman" pitchFamily="18" charset="0"/>
                <a:cs typeface="Times New Roman" pitchFamily="18" charset="0"/>
                <a:sym typeface="Wingdings" pitchFamily="2" charset="2"/>
              </a:rPr>
              <a:t>Fermilab</a:t>
            </a:r>
            <a:r>
              <a:rPr lang="en-US"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7086600" y="4800600"/>
            <a:ext cx="2057400" cy="205740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PSL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sz="2600" dirty="0" smtClean="0">
                <a:latin typeface="Times New Roman" pitchFamily="18" charset="0"/>
                <a:cs typeface="Times New Roman" pitchFamily="18" charset="0"/>
              </a:rPr>
              <a:t>Why PSL?</a:t>
            </a:r>
          </a:p>
          <a:p>
            <a:pPr lvl="1"/>
            <a:r>
              <a:rPr lang="en-US" sz="2200" dirty="0" smtClean="0">
                <a:latin typeface="Times New Roman" pitchFamily="18" charset="0"/>
                <a:cs typeface="Times New Roman" pitchFamily="18" charset="0"/>
              </a:rPr>
              <a:t>“P”= Pulsed</a:t>
            </a:r>
          </a:p>
          <a:p>
            <a:r>
              <a:rPr lang="en-US" sz="2600" dirty="0" smtClean="0">
                <a:latin typeface="Times New Roman" pitchFamily="18" charset="0"/>
                <a:cs typeface="Times New Roman" pitchFamily="18" charset="0"/>
              </a:rPr>
              <a:t>Why Pulsed?</a:t>
            </a:r>
          </a:p>
          <a:p>
            <a:pPr lvl="1"/>
            <a:r>
              <a:rPr lang="en-US" sz="2200" dirty="0" smtClean="0">
                <a:latin typeface="Times New Roman" pitchFamily="18" charset="0"/>
                <a:cs typeface="Times New Roman" pitchFamily="18" charset="0"/>
              </a:rPr>
              <a:t>So the photons are emitted periodically to created synchronized electron clusters</a:t>
            </a:r>
          </a:p>
          <a:p>
            <a:r>
              <a:rPr lang="en-US" sz="2600" dirty="0" smtClean="0">
                <a:latin typeface="Times New Roman" pitchFamily="18" charset="0"/>
                <a:cs typeface="Times New Roman" pitchFamily="18" charset="0"/>
              </a:rPr>
              <a:t>So what?</a:t>
            </a:r>
          </a:p>
          <a:p>
            <a:pPr lvl="1"/>
            <a:r>
              <a:rPr lang="en-US" sz="2200" dirty="0" smtClean="0">
                <a:latin typeface="Times New Roman" pitchFamily="18" charset="0"/>
                <a:cs typeface="Times New Roman" pitchFamily="18" charset="0"/>
              </a:rPr>
              <a:t>For the USERS to RESEARCH!</a:t>
            </a:r>
          </a:p>
          <a:p>
            <a:r>
              <a:rPr lang="en-US" sz="2600" dirty="0" smtClean="0">
                <a:latin typeface="Times New Roman" pitchFamily="18" charset="0"/>
                <a:cs typeface="Times New Roman" pitchFamily="18" charset="0"/>
              </a:rPr>
              <a:t>But what’s so special about the pulses?</a:t>
            </a:r>
          </a:p>
          <a:p>
            <a:pPr lvl="1"/>
            <a:r>
              <a:rPr lang="en-US" sz="2200" dirty="0" smtClean="0">
                <a:latin typeface="Times New Roman" pitchFamily="18" charset="0"/>
                <a:cs typeface="Times New Roman" pitchFamily="18" charset="0"/>
              </a:rPr>
              <a:t>They are ULTRA-SHORT</a:t>
            </a:r>
          </a:p>
          <a:p>
            <a:r>
              <a:rPr lang="en-US" sz="2600" dirty="0" smtClean="0">
                <a:latin typeface="Times New Roman" pitchFamily="18" charset="0"/>
                <a:cs typeface="Times New Roman" pitchFamily="18" charset="0"/>
              </a:rPr>
              <a:t>Meaning?</a:t>
            </a:r>
          </a:p>
          <a:p>
            <a:pPr lvl="1"/>
            <a:r>
              <a:rPr lang="en-US" sz="2200" dirty="0" smtClean="0">
                <a:latin typeface="Times New Roman" pitchFamily="18" charset="0"/>
                <a:cs typeface="Times New Roman" pitchFamily="18" charset="0"/>
              </a:rPr>
              <a:t>They are </a:t>
            </a:r>
            <a:r>
              <a:rPr lang="en-US" sz="2200" dirty="0" err="1" smtClean="0">
                <a:latin typeface="Times New Roman" pitchFamily="18" charset="0"/>
                <a:cs typeface="Times New Roman" pitchFamily="18" charset="0"/>
              </a:rPr>
              <a:t>ps</a:t>
            </a:r>
            <a:r>
              <a:rPr lang="en-US" sz="2200" dirty="0" smtClean="0">
                <a:latin typeface="Times New Roman" pitchFamily="18" charset="0"/>
                <a:cs typeface="Times New Roman" pitchFamily="18" charset="0"/>
              </a:rPr>
              <a:t> in length, hence “P-S-”L. (10</a:t>
            </a:r>
            <a:r>
              <a:rPr lang="en-US" sz="2200" baseline="30000" dirty="0" smtClean="0">
                <a:latin typeface="Times New Roman" pitchFamily="18" charset="0"/>
                <a:cs typeface="Times New Roman" pitchFamily="18" charset="0"/>
              </a:rPr>
              <a:t>-12</a:t>
            </a:r>
            <a:r>
              <a:rPr lang="en-US" sz="22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How do you do that?</a:t>
            </a:r>
          </a:p>
          <a:p>
            <a:pPr lvl="1"/>
            <a:r>
              <a:rPr lang="en-US" sz="2200" dirty="0" smtClean="0">
                <a:latin typeface="Times New Roman" pitchFamily="18" charset="0"/>
                <a:cs typeface="Times New Roman" pitchFamily="18" charset="0"/>
              </a:rPr>
              <a:t>Well…</a:t>
            </a:r>
          </a:p>
          <a:p>
            <a:pPr lvl="1"/>
            <a:endParaRPr lang="en-US" sz="2200" dirty="0" smtClean="0">
              <a:latin typeface="Times New Roman" pitchFamily="18" charset="0"/>
              <a:cs typeface="Times New Roman" pitchFamily="18" charset="0"/>
            </a:endParaRPr>
          </a:p>
          <a:p>
            <a:pPr lvl="2">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4381500" y="5448300"/>
            <a:ext cx="4762500" cy="140970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0"/>
            <a:ext cx="2133600" cy="365125"/>
          </a:xfrm>
        </p:spPr>
        <p:txBody>
          <a:bodyPr/>
          <a:lstStyle/>
          <a:p>
            <a:fld id="{BEFF5C42-431D-4991-A03D-BBFF74E6C7C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1722</Words>
  <Application>Microsoft Office PowerPoint</Application>
  <PresentationFormat>On-screen Show (4:3)</PresentationFormat>
  <Paragraphs>378</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Picosecond Fiber Pulsed Laser</vt:lpstr>
      <vt:lpstr>Outline</vt:lpstr>
      <vt:lpstr>Outline</vt:lpstr>
      <vt:lpstr>Introduction</vt:lpstr>
      <vt:lpstr>Introduction</vt:lpstr>
      <vt:lpstr>Photoinjector (PI)</vt:lpstr>
      <vt:lpstr>Introduction</vt:lpstr>
      <vt:lpstr>Recap</vt:lpstr>
      <vt:lpstr>PSL</vt:lpstr>
      <vt:lpstr>Laser 101</vt:lpstr>
      <vt:lpstr>Laser 101</vt:lpstr>
      <vt:lpstr>Laser 101</vt:lpstr>
      <vt:lpstr>Laser 102</vt:lpstr>
      <vt:lpstr>Laser 102</vt:lpstr>
      <vt:lpstr>Laser 102</vt:lpstr>
      <vt:lpstr>Laser 102.5</vt:lpstr>
      <vt:lpstr>Laser 102.5.5</vt:lpstr>
      <vt:lpstr>Recap</vt:lpstr>
      <vt:lpstr>Results</vt:lpstr>
      <vt:lpstr>Results</vt:lpstr>
      <vt:lpstr>Solutions &amp; Future Work</vt:lpstr>
      <vt:lpstr>Recap all</vt:lpstr>
      <vt:lpstr>Acknowledgements</vt:lpstr>
      <vt:lpstr>Questions?</vt:lpstr>
      <vt:lpstr>References</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Picosecond Fiber Pulsed Laser</dc:title>
  <dc:creator>clarkecc</dc:creator>
  <cp:lastModifiedBy>clarkecc</cp:lastModifiedBy>
  <cp:revision>297</cp:revision>
  <dcterms:created xsi:type="dcterms:W3CDTF">2010-07-19T15:57:41Z</dcterms:created>
  <dcterms:modified xsi:type="dcterms:W3CDTF">2010-08-03T12:49:45Z</dcterms:modified>
</cp:coreProperties>
</file>