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wmf" ContentType="image/x-wmf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2" r:id="rId3"/>
    <p:sldId id="283" r:id="rId4"/>
    <p:sldId id="284" r:id="rId5"/>
    <p:sldId id="311" r:id="rId6"/>
    <p:sldId id="312" r:id="rId7"/>
    <p:sldId id="313" r:id="rId8"/>
    <p:sldId id="325" r:id="rId9"/>
    <p:sldId id="314" r:id="rId10"/>
    <p:sldId id="315" r:id="rId11"/>
    <p:sldId id="285" r:id="rId12"/>
    <p:sldId id="286" r:id="rId13"/>
    <p:sldId id="322" r:id="rId14"/>
    <p:sldId id="287" r:id="rId15"/>
    <p:sldId id="323" r:id="rId16"/>
    <p:sldId id="288" r:id="rId17"/>
    <p:sldId id="324" r:id="rId18"/>
    <p:sldId id="316" r:id="rId19"/>
    <p:sldId id="320" r:id="rId20"/>
    <p:sldId id="317" r:id="rId21"/>
    <p:sldId id="318" r:id="rId22"/>
    <p:sldId id="290" r:id="rId23"/>
    <p:sldId id="321" r:id="rId24"/>
    <p:sldId id="291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ke Zism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02020"/>
    <a:srgbClr val="CC0000"/>
    <a:srgbClr val="6600FF"/>
    <a:srgbClr val="008000"/>
    <a:srgbClr val="0066FF"/>
    <a:srgbClr val="EEECE1"/>
    <a:srgbClr val="663300"/>
    <a:srgbClr val="009999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81" autoAdjust="0"/>
    <p:restoredTop sz="86420" autoAdjust="0"/>
  </p:normalViewPr>
  <p:slideViewPr>
    <p:cSldViewPr snapToGrid="0">
      <p:cViewPr varScale="1">
        <p:scale>
          <a:sx n="147" d="100"/>
          <a:sy n="147" d="100"/>
        </p:scale>
        <p:origin x="-336" y="-96"/>
      </p:cViewPr>
      <p:guideLst>
        <p:guide orient="horz" pos="1473"/>
        <p:guide pos="4165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commentAuthors" Target="commentAuthor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6E1E564-BDF6-4EB6-80E9-65B649196B8D}" type="datetimeFigureOut">
              <a:rPr lang="en-US"/>
              <a:pPr>
                <a:defRPr/>
              </a:pPr>
              <a:t>8/20/10</a:t>
            </a:fld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55744DD-2C11-436A-93B3-3A47DDA1B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pPr>
              <a:defRPr/>
            </a:pPr>
            <a:fld id="{1D49ADFC-D24B-4EAA-AA66-F4EBE4B164CC}" type="datetimeFigureOut">
              <a:rPr lang="en-US" smtClean="0"/>
              <a:pPr>
                <a:defRPr/>
              </a:pPr>
              <a:t>8/20/10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pPr>
              <a:defRPr/>
            </a:pPr>
            <a:fld id="{13AAB515-6114-41F3-82A4-E04ADC6B8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6324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28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3FEFB3-9744-4519-BB5B-C1D99A624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 descr="MuonsInc Logo-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664" y="71552"/>
            <a:ext cx="1453625" cy="9852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143000"/>
            <a:ext cx="91440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/>
              </a:defRPr>
            </a:lvl1pPr>
          </a:lstStyle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B9C906A-C2AC-4BE7-804B-74437719D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hlink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rgbClr val="66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s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63246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/>
              </a:rPr>
              <a:t>  </a:t>
            </a:r>
          </a:p>
        </p:txBody>
      </p:sp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0" y="1295400"/>
            <a:ext cx="9144000" cy="4572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z="24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dirty="0" smtClean="0">
                <a:latin typeface="Arial"/>
                <a:cs typeface="Arial" charset="0"/>
              </a:rPr>
              <a:t> </a:t>
            </a:r>
            <a:r>
              <a:rPr lang="en-US" dirty="0" smtClean="0">
                <a:latin typeface="Arial"/>
                <a:cs typeface="Arial" charset="0"/>
              </a:rPr>
              <a:t>6-D Cooling</a:t>
            </a:r>
            <a:endParaRPr lang="en-US" sz="28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8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dirty="0" smtClean="0">
                <a:latin typeface="Arial"/>
                <a:cs typeface="Arial" charset="0"/>
              </a:rPr>
              <a:t>Tom Roberts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i="1" dirty="0" smtClean="0">
                <a:latin typeface="Arial"/>
                <a:cs typeface="Arial" charset="0"/>
              </a:rPr>
              <a:t>Muons, Inc.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20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000" dirty="0" smtClean="0">
              <a:latin typeface="Arial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latin typeface="Arial"/>
                <a:cs typeface="Arial" charset="0"/>
              </a:rPr>
              <a:t>Muon  Accelerator Program Review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latin typeface="Arial"/>
                <a:cs typeface="Arial" charset="0"/>
              </a:rPr>
              <a:t>Fermilab, August 24, 2010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Overview of the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Subsystem – Current Baseline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895600"/>
            <a:ext cx="723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Front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384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Bunch</a:t>
            </a:r>
            <a:br>
              <a:rPr lang="en-US" dirty="0" smtClean="0"/>
            </a:br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148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Bunch</a:t>
            </a:r>
            <a:br>
              <a:rPr lang="en-US" dirty="0" smtClean="0"/>
            </a:br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912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912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67056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Charge</a:t>
            </a:r>
            <a:br>
              <a:rPr lang="en-US" dirty="0" smtClean="0"/>
            </a:br>
            <a:r>
              <a:rPr lang="en-US" dirty="0" smtClean="0"/>
              <a:t>Recombination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4572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Charge</a:t>
            </a:r>
            <a:br>
              <a:rPr lang="en-US" dirty="0" smtClean="0"/>
            </a:br>
            <a:r>
              <a:rPr lang="en-US" dirty="0" smtClean="0"/>
              <a:t>Separation</a:t>
            </a:r>
            <a:endParaRPr lang="en-US" sz="900" dirty="0"/>
          </a:p>
        </p:txBody>
      </p:sp>
      <p:cxnSp>
        <p:nvCxnSpPr>
          <p:cNvPr id="30" name="Straight Arrow Connector 29"/>
          <p:cNvCxnSpPr>
            <a:stCxn id="8" idx="3"/>
            <a:endCxn id="27" idx="0"/>
          </p:cNvCxnSpPr>
          <p:nvPr/>
        </p:nvCxnSpPr>
        <p:spPr>
          <a:xfrm flipV="1">
            <a:off x="875825" y="3352800"/>
            <a:ext cx="419575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9" idx="1"/>
          </p:cNvCxnSpPr>
          <p:nvPr/>
        </p:nvCxnSpPr>
        <p:spPr>
          <a:xfrm flipV="1">
            <a:off x="2032000" y="2552700"/>
            <a:ext cx="4064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>
            <a:off x="20574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20" idx="1"/>
          </p:cNvCxnSpPr>
          <p:nvPr/>
        </p:nvCxnSpPr>
        <p:spPr>
          <a:xfrm>
            <a:off x="37338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2" idx="1"/>
          </p:cNvCxnSpPr>
          <p:nvPr/>
        </p:nvCxnSpPr>
        <p:spPr>
          <a:xfrm>
            <a:off x="54102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3"/>
            <a:endCxn id="19" idx="1"/>
          </p:cNvCxnSpPr>
          <p:nvPr/>
        </p:nvCxnSpPr>
        <p:spPr>
          <a:xfrm>
            <a:off x="37338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9" idx="3"/>
            <a:endCxn id="21" idx="1"/>
          </p:cNvCxnSpPr>
          <p:nvPr/>
        </p:nvCxnSpPr>
        <p:spPr>
          <a:xfrm>
            <a:off x="54102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1" idx="3"/>
          </p:cNvCxnSpPr>
          <p:nvPr/>
        </p:nvCxnSpPr>
        <p:spPr>
          <a:xfrm>
            <a:off x="7086600" y="25527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" idx="3"/>
          </p:cNvCxnSpPr>
          <p:nvPr/>
        </p:nvCxnSpPr>
        <p:spPr>
          <a:xfrm>
            <a:off x="7086600" y="4152900"/>
            <a:ext cx="48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6" idx="2"/>
          </p:cNvCxnSpPr>
          <p:nvPr/>
        </p:nvCxnSpPr>
        <p:spPr>
          <a:xfrm flipH="1">
            <a:off x="2362200" y="3352800"/>
            <a:ext cx="5943600" cy="1600200"/>
          </a:xfrm>
          <a:prstGeom prst="bentConnector3">
            <a:avLst>
              <a:gd name="adj1" fmla="val -6838"/>
            </a:avLst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191000" y="1752600"/>
            <a:ext cx="121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91000" y="3352800"/>
            <a:ext cx="1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86000" y="1828800"/>
            <a:ext cx="1600200" cy="29718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638800" y="1828800"/>
            <a:ext cx="1600200" cy="29718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1219200"/>
            <a:ext cx="109517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Talk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>
            <a:stCxn id="34" idx="1"/>
            <a:endCxn id="31" idx="0"/>
          </p:cNvCxnSpPr>
          <p:nvPr/>
        </p:nvCxnSpPr>
        <p:spPr>
          <a:xfrm rot="10800000" flipV="1">
            <a:off x="3086100" y="1403866"/>
            <a:ext cx="1104900" cy="424934"/>
          </a:xfrm>
          <a:prstGeom prst="line">
            <a:avLst/>
          </a:prstGeom>
          <a:ln>
            <a:solidFill>
              <a:srgbClr val="FF0000">
                <a:alpha val="2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3"/>
            <a:endCxn id="33" idx="0"/>
          </p:cNvCxnSpPr>
          <p:nvPr/>
        </p:nvCxnSpPr>
        <p:spPr>
          <a:xfrm>
            <a:off x="5286172" y="1403866"/>
            <a:ext cx="1152728" cy="424934"/>
          </a:xfrm>
          <a:prstGeom prst="line">
            <a:avLst/>
          </a:prstGeom>
          <a:ln>
            <a:solidFill>
              <a:srgbClr val="FF0000">
                <a:alpha val="2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5562600"/>
            <a:ext cx="1561771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Bob Palmer’s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Talk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0" name="Straight Connector 49"/>
          <p:cNvCxnSpPr>
            <a:stCxn id="47" idx="3"/>
          </p:cNvCxnSpPr>
          <p:nvPr/>
        </p:nvCxnSpPr>
        <p:spPr>
          <a:xfrm flipV="1">
            <a:off x="2018971" y="5715000"/>
            <a:ext cx="876629" cy="1707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048000" y="5105400"/>
            <a:ext cx="2209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Cooling</a:t>
            </a:r>
            <a:endParaRPr lang="en-US" dirty="0"/>
          </a:p>
        </p:txBody>
      </p:sp>
      <p:cxnSp>
        <p:nvCxnSpPr>
          <p:cNvPr id="69" name="Shape 64"/>
          <p:cNvCxnSpPr>
            <a:endCxn id="66" idx="1"/>
          </p:cNvCxnSpPr>
          <p:nvPr/>
        </p:nvCxnSpPr>
        <p:spPr>
          <a:xfrm>
            <a:off x="2362200" y="4953000"/>
            <a:ext cx="685800" cy="571500"/>
          </a:xfrm>
          <a:prstGeom prst="bentConnector3">
            <a:avLst>
              <a:gd name="adj1" fmla="val -1548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8800" y="5181600"/>
            <a:ext cx="82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To</a:t>
            </a:r>
            <a:br>
              <a:rPr lang="en-US" dirty="0" smtClean="0"/>
            </a:br>
            <a:r>
              <a:rPr lang="en-US" dirty="0" smtClean="0"/>
              <a:t>Accel.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66" idx="3"/>
          </p:cNvCxnSpPr>
          <p:nvPr/>
        </p:nvCxnSpPr>
        <p:spPr>
          <a:xfrm>
            <a:off x="5257800" y="5524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895600" y="5029200"/>
            <a:ext cx="2514600" cy="9906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ooling scenario-cle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71600"/>
            <a:ext cx="5949492" cy="4877140"/>
          </a:xfrm>
          <a:prstGeom prst="rect">
            <a:avLst/>
          </a:prstGeom>
        </p:spPr>
      </p:pic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Overview of the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Subsystem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362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30683" y="60198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credit: R. Palmer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250720" y="4240743"/>
            <a:ext cx="15319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Final Cooling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36260" y="4595286"/>
            <a:ext cx="20498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40-50 T Solenoids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39624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48400" y="1600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3000" y="1600200"/>
            <a:ext cx="1752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19800" y="1828800"/>
            <a:ext cx="1544188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BEGINNING:</a:t>
            </a:r>
          </a:p>
          <a:p>
            <a:pPr algn="ctr"/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Front End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05600" y="2748854"/>
            <a:ext cx="381000" cy="2348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Guggenheim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3276600" y="1143000"/>
            <a:ext cx="5700007" cy="5257800"/>
          </a:xfrm>
        </p:spPr>
        <p:txBody>
          <a:bodyPr/>
          <a:lstStyle/>
          <a:p>
            <a:endParaRPr lang="en-US" sz="12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Basically a cooling ring stretched out vertically to simplify extraction</a:t>
            </a:r>
            <a:r>
              <a:rPr lang="en-US" sz="2400" dirty="0" smtClean="0">
                <a:latin typeface="Arial"/>
              </a:rPr>
              <a:t> and </a:t>
            </a:r>
            <a:r>
              <a:rPr lang="en-US" sz="2400" dirty="0" smtClean="0">
                <a:latin typeface="Arial"/>
              </a:rPr>
              <a:t>injection; also reduces heating power in absorbers (from multiple turns).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Lumped liquid hydrogen absorbers (pink), or LiH</a:t>
            </a:r>
          </a:p>
          <a:p>
            <a:r>
              <a:rPr lang="en-US" sz="2400" dirty="0" smtClean="0">
                <a:latin typeface="Arial"/>
              </a:rPr>
              <a:t>Vacuum RF cavities (dark red)</a:t>
            </a:r>
          </a:p>
          <a:p>
            <a:r>
              <a:rPr lang="en-US" sz="2400" dirty="0" smtClean="0">
                <a:latin typeface="Arial"/>
              </a:rPr>
              <a:t>Solenoid magnets, inclined to force the beam to follow the helix (yellow)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 l="10084" r="3526"/>
          <a:stretch>
            <a:fillRect/>
          </a:stretch>
        </p:blipFill>
        <p:spPr bwMode="auto">
          <a:xfrm rot="16200000">
            <a:off x="-182166" y="2010966"/>
            <a:ext cx="3733801" cy="260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5105400"/>
            <a:ext cx="2066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short section of a</a:t>
            </a:r>
          </a:p>
          <a:p>
            <a:pPr algn="ctr"/>
            <a:r>
              <a:rPr lang="en-US" sz="1600" dirty="0" smtClean="0"/>
              <a:t>Guggenheim cooling</a:t>
            </a:r>
          </a:p>
          <a:p>
            <a:pPr algn="ctr"/>
            <a:r>
              <a:rPr lang="en-US" sz="1600" dirty="0" smtClean="0"/>
              <a:t>channel.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Guggenheim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0" y="4495800"/>
            <a:ext cx="9144000" cy="19050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ICOOL simulations of a tapered Guggenheim cooling channel.</a:t>
            </a:r>
          </a:p>
          <a:p>
            <a:r>
              <a:rPr lang="en-US" sz="2400" dirty="0" smtClean="0">
                <a:latin typeface="Arial"/>
              </a:rPr>
              <a:t>Overall transmission is 32%.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8329" y="40386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credit: R. Palmer</a:t>
            </a:r>
            <a:endParaRPr lang="en-US" sz="1200" dirty="0"/>
          </a:p>
        </p:txBody>
      </p:sp>
      <p:pic>
        <p:nvPicPr>
          <p:cNvPr id="21" name="Picture 20" descr="gug-co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143000"/>
            <a:ext cx="4909231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Helical Cooling Channel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4191000"/>
            <a:ext cx="8798288" cy="22098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Continuous high-pressure hydrogen gas absorber</a:t>
            </a:r>
          </a:p>
          <a:p>
            <a:r>
              <a:rPr lang="en-US" sz="2400" dirty="0" smtClean="0">
                <a:latin typeface="Arial"/>
              </a:rPr>
              <a:t>Short solenoids (green) in “helical solenoid” configuration give solenoid, helical dipole, and helical quadrupole fields</a:t>
            </a:r>
          </a:p>
          <a:p>
            <a:r>
              <a:rPr lang="en-US" sz="2400" dirty="0" smtClean="0">
                <a:latin typeface="Arial"/>
              </a:rPr>
              <a:t>Integrated high-pressure RF cavities (orange)</a:t>
            </a:r>
          </a:p>
          <a:p>
            <a:r>
              <a:rPr lang="en-US" sz="2400" dirty="0" smtClean="0">
                <a:latin typeface="Arial"/>
              </a:rPr>
              <a:t>Pressure windows only at beginning and end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0"/>
            <a:ext cx="53340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62800" y="1676400"/>
            <a:ext cx="1758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 short section</a:t>
            </a:r>
          </a:p>
          <a:p>
            <a:r>
              <a:rPr lang="en-US" sz="1600" dirty="0" smtClean="0"/>
              <a:t>of a Helical</a:t>
            </a:r>
            <a:br>
              <a:rPr lang="en-US" sz="1600" dirty="0" smtClean="0"/>
            </a:br>
            <a:r>
              <a:rPr lang="en-US" sz="1600" dirty="0" smtClean="0"/>
              <a:t>Cooling Channel;</a:t>
            </a:r>
          </a:p>
          <a:p>
            <a:r>
              <a:rPr lang="en-US" sz="1600" dirty="0" smtClean="0"/>
              <a:t>outer solenoid</a:t>
            </a:r>
            <a:br>
              <a:rPr lang="en-US" sz="1600" dirty="0" smtClean="0"/>
            </a:br>
            <a:r>
              <a:rPr lang="en-US" sz="1600" dirty="0" smtClean="0"/>
              <a:t>not shown.</a:t>
            </a:r>
            <a:endParaRPr 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Helical Cooling Channel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4876800"/>
            <a:ext cx="8991600" cy="15240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G4beamline simulation of three tapered helical cooling channels.</a:t>
            </a:r>
          </a:p>
          <a:p>
            <a:r>
              <a:rPr lang="en-US" sz="2400" dirty="0" smtClean="0">
                <a:latin typeface="Arial"/>
              </a:rPr>
              <a:t>Overall transmission is 60%.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79926" y="4495800"/>
            <a:ext cx="1964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credit: K. Yonehara</a:t>
            </a:r>
          </a:p>
          <a:p>
            <a:r>
              <a:rPr lang="en-US" sz="1200" dirty="0" smtClean="0"/>
              <a:t>                  and T. Roberts</a:t>
            </a:r>
            <a:endParaRPr lang="en-US" sz="1200" dirty="0"/>
          </a:p>
        </p:txBody>
      </p:sp>
      <p:pic>
        <p:nvPicPr>
          <p:cNvPr id="17" name="Picture 16" descr="cooling scenario-cle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4419600" cy="3623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183004" y="1371600"/>
            <a:ext cx="3758173" cy="2690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10800000" flipV="1">
            <a:off x="5131958" y="2324914"/>
            <a:ext cx="1482068" cy="699086"/>
          </a:xfrm>
          <a:prstGeom prst="line">
            <a:avLst/>
          </a:prstGeom>
          <a:ln w="127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4725895" y="2968413"/>
            <a:ext cx="475269" cy="453029"/>
          </a:xfrm>
          <a:prstGeom prst="line">
            <a:avLst/>
          </a:prstGeom>
          <a:ln w="127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 flipV="1">
            <a:off x="4618702" y="3331296"/>
            <a:ext cx="123002" cy="17483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72383" y="230409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36121" y="296589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702581" y="335469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581625" y="342381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31945" y="235008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λ=1.0–0.8 m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40245" y="2951760"/>
            <a:ext cx="108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λ=0.8–0.3 m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14331" y="3210960"/>
            <a:ext cx="787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λ=0.3 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41162" y="2917200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73%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06064" y="3276960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63%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1922" y="3446640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60%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Helical FOFO Snake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0" y="4112640"/>
            <a:ext cx="9144000" cy="228816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Basically a linear channel with tilted solenoids to give a shallow helix</a:t>
            </a:r>
          </a:p>
          <a:p>
            <a:r>
              <a:rPr lang="en-US" sz="2400" dirty="0" smtClean="0">
                <a:latin typeface="Arial"/>
              </a:rPr>
              <a:t>Lumped liquid hydrogen absorbers</a:t>
            </a:r>
          </a:p>
          <a:p>
            <a:r>
              <a:rPr lang="en-US" sz="2400" dirty="0" smtClean="0">
                <a:latin typeface="Arial"/>
              </a:rPr>
              <a:t>Vacuum RF cavities</a:t>
            </a:r>
          </a:p>
          <a:p>
            <a:r>
              <a:rPr lang="en-US" sz="2400" dirty="0" smtClean="0">
                <a:latin typeface="Arial"/>
              </a:rPr>
              <a:t>Can cool both positives and negatives</a:t>
            </a:r>
            <a:endParaRPr lang="en-US" sz="2800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6553200" cy="282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91400" y="2209800"/>
            <a:ext cx="1530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 short section</a:t>
            </a:r>
            <a:br>
              <a:rPr lang="en-US" sz="1600" dirty="0" smtClean="0"/>
            </a:br>
            <a:r>
              <a:rPr lang="en-US" sz="1600" dirty="0" smtClean="0"/>
              <a:t>of a Helical</a:t>
            </a:r>
            <a:br>
              <a:rPr lang="en-US" sz="1600" dirty="0" smtClean="0"/>
            </a:br>
            <a:r>
              <a:rPr lang="en-US" sz="1600" dirty="0" smtClean="0"/>
              <a:t>FOFO Snake.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Helical FOFO Snake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24400"/>
            <a:ext cx="8686800" cy="16764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Simulation results for the helical FOFO snake.</a:t>
            </a:r>
          </a:p>
          <a:p>
            <a:r>
              <a:rPr lang="en-US" sz="2400" dirty="0" smtClean="0">
                <a:latin typeface="Arial"/>
              </a:rPr>
              <a:t>Transmission after 100 meters is about 60%.</a:t>
            </a:r>
            <a:endParaRPr lang="en-US" sz="2800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71222" y="3962400"/>
            <a:ext cx="1872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credit: Y. Alexahin</a:t>
            </a:r>
            <a:endParaRPr lang="en-US" sz="12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343400" cy="214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934046" cy="208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6"/>
          <p:cNvSpPr txBox="1">
            <a:spLocks noChangeArrowheads="1"/>
          </p:cNvSpPr>
          <p:nvPr/>
        </p:nvSpPr>
        <p:spPr bwMode="auto">
          <a:xfrm rot="16200000">
            <a:off x="-144429" y="1999327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  <a:sym typeface="Symbol" charset="2"/>
              </a:rPr>
              <a:t></a:t>
            </a:r>
            <a:r>
              <a:rPr lang="en-US" sz="1100" baseline="-25000" dirty="0">
                <a:latin typeface="Arial"/>
                <a:sym typeface="Symbol" charset="2"/>
              </a:rPr>
              <a:t></a:t>
            </a:r>
            <a:r>
              <a:rPr lang="en-US" sz="1100" dirty="0">
                <a:latin typeface="Arial"/>
                <a:sym typeface="Symbol" charset="2"/>
              </a:rPr>
              <a:t> (cm)</a:t>
            </a:r>
            <a:endParaRPr lang="en-US" sz="1100" dirty="0">
              <a:latin typeface="Arial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 rot="16200000">
            <a:off x="4553877" y="2116931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  <a:sym typeface="Symbol" charset="2"/>
              </a:rPr>
              <a:t></a:t>
            </a:r>
            <a:r>
              <a:rPr lang="en-US" sz="1100" baseline="-25000" dirty="0">
                <a:latin typeface="Arial"/>
                <a:sym typeface="Symbol" charset="2"/>
              </a:rPr>
              <a:t>||</a:t>
            </a:r>
            <a:r>
              <a:rPr lang="en-US" sz="1100" dirty="0">
                <a:latin typeface="Arial"/>
                <a:sym typeface="Symbol" charset="2"/>
              </a:rPr>
              <a:t> (cm)</a:t>
            </a:r>
            <a:endParaRPr lang="en-US" sz="1100" dirty="0">
              <a:latin typeface="Arial"/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2514600" y="3546604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</a:rPr>
              <a:t>z (m)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7053890" y="3548695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</a:rPr>
              <a:t>z (m)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1447800"/>
            <a:ext cx="1924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Transverse Emittance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1447800"/>
            <a:ext cx="2001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Longitudinal Emittance</a:t>
            </a:r>
            <a:endParaRPr lang="en-US" sz="1400" dirty="0"/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2819400" y="21336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  <a:latin typeface="Arial"/>
                <a:sym typeface="Symbol" charset="2"/>
              </a:rPr>
              <a:t>-</a:t>
            </a:r>
            <a:endParaRPr lang="en-US" sz="110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6019800" y="17526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  <a:latin typeface="Arial"/>
                <a:sym typeface="Symbol" charset="2"/>
              </a:rPr>
              <a:t>-</a:t>
            </a:r>
            <a:endParaRPr lang="en-US" sz="110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2514600" y="25908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/>
                <a:sym typeface="Symbol" charset="2"/>
              </a:rPr>
              <a:t>+</a:t>
            </a:r>
            <a:endParaRPr lang="en-US" sz="11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5791200" y="24384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/>
                <a:sym typeface="Symbol" charset="2"/>
              </a:rPr>
              <a:t>+</a:t>
            </a:r>
            <a:endParaRPr lang="en-US" sz="11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2133600"/>
            <a:ext cx="84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Initial</a:t>
            </a:r>
          </a:p>
          <a:p>
            <a:pPr algn="ctr"/>
            <a:r>
              <a:rPr lang="en-US" sz="1200" dirty="0" smtClean="0"/>
              <a:t>Mismatch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81600" y="2590800"/>
            <a:ext cx="84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Initial</a:t>
            </a:r>
          </a:p>
          <a:p>
            <a:pPr algn="ctr"/>
            <a:r>
              <a:rPr lang="en-US" sz="1200" dirty="0" smtClean="0"/>
              <a:t>Mismatch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6-D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Comparison of Techniques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295400"/>
          <a:ext cx="8686800" cy="484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600200"/>
                <a:gridCol w="1981200"/>
                <a:gridCol w="1676400"/>
              </a:tblGrid>
              <a:tr h="5811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Guggenheim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Helical Cooling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Helical FOFO Snake</a:t>
                      </a:r>
                      <a:endParaRPr lang="en-US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Absorber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Lumped liquid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or LiH wedge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 high-pressure</a:t>
                      </a:r>
                      <a:r>
                        <a:rPr lang="en-US" baseline="0" dirty="0" smtClean="0"/>
                        <a:t> gas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Lumped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liquid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RF Cavities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 with Be Windows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High-pressure gas, Be Windows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 with Be Windows</a:t>
                      </a:r>
                      <a:endParaRPr lang="en-US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Magnets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Tilted Solenoids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Helical 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Tilted Solenoids</a:t>
                      </a:r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Helix ratio: radius /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Large, &gt;&gt;1,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almost a 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Moderate, ~0.2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Small, &lt;&lt;1,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almost straight</a:t>
                      </a:r>
                      <a:endParaRPr lang="en-US" dirty="0"/>
                    </a:p>
                  </a:txBody>
                  <a:tcPr/>
                </a:tc>
              </a:tr>
              <a:tr h="323375">
                <a:tc>
                  <a:txBody>
                    <a:bodyPr/>
                    <a:lstStyle/>
                    <a:p>
                      <a:r>
                        <a:rPr lang="en-US" dirty="0" smtClean="0"/>
                        <a:t>Can achieve low emittance to feed into final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Can cool both charges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Have initial simulations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Down Selection (FY12)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r>
              <a:rPr lang="en-US" sz="2800" dirty="0" smtClean="0">
                <a:latin typeface="Arial"/>
              </a:rPr>
              <a:t>At present we have three viable 6-D cooling techniques.</a:t>
            </a:r>
          </a:p>
          <a:p>
            <a:endParaRPr lang="en-US" sz="1000" dirty="0" smtClean="0">
              <a:latin typeface="Arial"/>
            </a:endParaRPr>
          </a:p>
          <a:p>
            <a:r>
              <a:rPr lang="en-US" sz="2800" dirty="0" smtClean="0">
                <a:latin typeface="Arial"/>
              </a:rPr>
              <a:t>In FY12 we will have enough information to “down-select” and determine the actual cooling subsystem to be used in the Design Feasibility Study Report.</a:t>
            </a:r>
          </a:p>
          <a:p>
            <a:endParaRPr lang="en-US" sz="1000" dirty="0" smtClean="0">
              <a:latin typeface="Arial"/>
            </a:endParaRPr>
          </a:p>
          <a:p>
            <a:r>
              <a:rPr lang="en-US" sz="2800" dirty="0" smtClean="0">
                <a:latin typeface="Arial"/>
              </a:rPr>
              <a:t>Our current task is to evaluate the possibilities and collect all necessary information to make an informed choice.</a:t>
            </a:r>
          </a:p>
          <a:p>
            <a:endParaRPr lang="en-US" sz="1000" dirty="0" smtClean="0">
              <a:latin typeface="Arial"/>
            </a:endParaRPr>
          </a:p>
          <a:p>
            <a:r>
              <a:rPr lang="en-US" sz="2800" dirty="0" smtClean="0">
                <a:latin typeface="Arial"/>
              </a:rPr>
              <a:t>We expect the selection to be of a complete cooling configuration; multiple techniques may be involved.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Outline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066800" y="1066800"/>
            <a:ext cx="8077200" cy="53340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Why Cooling is Needed</a:t>
            </a:r>
          </a:p>
          <a:p>
            <a:r>
              <a:rPr lang="en-US" sz="2400" dirty="0" smtClean="0">
                <a:latin typeface="Arial"/>
              </a:rPr>
              <a:t>How Ionization Cooling Works</a:t>
            </a:r>
          </a:p>
          <a:p>
            <a:r>
              <a:rPr lang="en-US" sz="2400" dirty="0" smtClean="0">
                <a:latin typeface="Arial"/>
              </a:rPr>
              <a:t>Simulation Programs</a:t>
            </a:r>
          </a:p>
          <a:p>
            <a:r>
              <a:rPr lang="en-US" sz="2400" dirty="0" smtClean="0">
                <a:latin typeface="Arial"/>
              </a:rPr>
              <a:t>Overview of the Cooling Subsystem</a:t>
            </a:r>
          </a:p>
          <a:p>
            <a:r>
              <a:rPr lang="en-US" sz="2400" dirty="0" smtClean="0">
                <a:latin typeface="Arial"/>
              </a:rPr>
              <a:t>6-D Cooling</a:t>
            </a:r>
          </a:p>
          <a:p>
            <a:pPr lvl="1"/>
            <a:r>
              <a:rPr lang="en-US" sz="2000" dirty="0" smtClean="0">
                <a:latin typeface="Arial"/>
              </a:rPr>
              <a:t>Guggenheim</a:t>
            </a:r>
          </a:p>
          <a:p>
            <a:pPr lvl="1"/>
            <a:r>
              <a:rPr lang="en-US" sz="2000" dirty="0" smtClean="0">
                <a:latin typeface="Arial"/>
              </a:rPr>
              <a:t>Helical Cooling Channel</a:t>
            </a:r>
          </a:p>
          <a:p>
            <a:pPr lvl="1"/>
            <a:r>
              <a:rPr lang="en-US" sz="2000" dirty="0" smtClean="0">
                <a:latin typeface="Arial"/>
              </a:rPr>
              <a:t>Helical FOFO Snake</a:t>
            </a:r>
          </a:p>
          <a:p>
            <a:pPr lvl="1"/>
            <a:r>
              <a:rPr lang="en-US" sz="2000" dirty="0" smtClean="0">
                <a:latin typeface="Arial"/>
              </a:rPr>
              <a:t>Comparison of Techniques</a:t>
            </a:r>
          </a:p>
          <a:p>
            <a:r>
              <a:rPr lang="en-US" sz="2400" dirty="0" smtClean="0">
                <a:latin typeface="Arial"/>
              </a:rPr>
              <a:t>Down Selection (FY12)</a:t>
            </a:r>
          </a:p>
          <a:p>
            <a:r>
              <a:rPr lang="en-US" sz="2400" dirty="0" smtClean="0">
                <a:latin typeface="Arial"/>
              </a:rPr>
              <a:t>Design and Simulation – Level 2 Cooling Tasks</a:t>
            </a:r>
          </a:p>
          <a:p>
            <a:r>
              <a:rPr lang="en-US" sz="2400" dirty="0" smtClean="0">
                <a:latin typeface="Arial"/>
              </a:rPr>
              <a:t>Milestones</a:t>
            </a:r>
          </a:p>
          <a:p>
            <a:r>
              <a:rPr lang="en-US" sz="2400" dirty="0" smtClean="0">
                <a:latin typeface="Arial"/>
              </a:rPr>
              <a:t>Cooling R&amp;D Issues</a:t>
            </a:r>
          </a:p>
          <a:p>
            <a:r>
              <a:rPr lang="en-US" sz="2400" dirty="0" smtClean="0">
                <a:latin typeface="Arial"/>
              </a:rPr>
              <a:t>Why We Believe We Will be Successful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Down Selection (FY12)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endParaRPr lang="en-US" sz="2800" dirty="0" smtClean="0">
              <a:latin typeface="Arial"/>
            </a:endParaRPr>
          </a:p>
          <a:p>
            <a:r>
              <a:rPr lang="en-US" sz="2800" dirty="0" smtClean="0">
                <a:latin typeface="Arial"/>
              </a:rPr>
              <a:t>Indeed, even the overall block diagram is subject to selection:</a:t>
            </a:r>
          </a:p>
          <a:p>
            <a:pPr lvl="1"/>
            <a:r>
              <a:rPr lang="en-US" sz="2400" dirty="0" smtClean="0">
                <a:latin typeface="Arial"/>
              </a:rPr>
              <a:t>At present, it seem likely that a helical FOFO snake will come first, before the charge separation.</a:t>
            </a:r>
          </a:p>
          <a:p>
            <a:pPr lvl="1"/>
            <a:r>
              <a:rPr lang="en-US" sz="2400" dirty="0" smtClean="0">
                <a:latin typeface="Arial"/>
              </a:rPr>
              <a:t>That may or may not be sufficient to go directly into the bunch merge.</a:t>
            </a:r>
          </a:p>
          <a:p>
            <a:pPr lvl="1"/>
            <a:r>
              <a:rPr lang="en-US" sz="2400" dirty="0" smtClean="0">
                <a:latin typeface="Arial"/>
              </a:rPr>
              <a:t>The choice for Final Cooling might require the charge recombination to come after final cooling.</a:t>
            </a:r>
          </a:p>
          <a:p>
            <a:r>
              <a:rPr lang="en-US" sz="2800" dirty="0" smtClean="0">
                <a:latin typeface="Arial"/>
              </a:rPr>
              <a:t>The selection for cooling can be affected by similar down-selections in the Front End and in Technology Development (RF).</a:t>
            </a:r>
            <a:endParaRPr lang="en-US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Design and Simulation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Level 2 Cooling Tasks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371600"/>
            <a:ext cx="8991600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approach for comparing, assessing, and selecting cooling techniques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6D Cooling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Final Cooling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Auxiliary Components (charge separation, bunch merging, charge recombination)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Simulation Code Development (ICOOL, G4beamline, ...)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Target-to-accelerator simulation of Front End and Cooling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RF Systems Simulations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DFS Report preparation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Milestones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graphicFrame>
        <p:nvGraphicFramePr>
          <p:cNvPr id="7" name="Group 134"/>
          <p:cNvGraphicFramePr>
            <a:graphicFrameLocks noGrp="1"/>
          </p:cNvGraphicFramePr>
          <p:nvPr/>
        </p:nvGraphicFramePr>
        <p:xfrm>
          <a:off x="457200" y="1447800"/>
          <a:ext cx="8229600" cy="2754313"/>
        </p:xfrm>
        <a:graphic>
          <a:graphicData uri="http://schemas.openxmlformats.org/drawingml/2006/table">
            <a:tbl>
              <a:tblPr/>
              <a:tblGrid>
                <a:gridCol w="838200"/>
                <a:gridCol w="5105400"/>
                <a:gridCol w="228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Deliverable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specify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cooling initial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MAP Review, Design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Interim MC DFS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Final IDS-NF RDR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provide specifications &amp; parts count for MC costing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Design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provide description of remaining MC R&amp;D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Final MC DFS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Design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Cooling R&amp;D Issues</a:t>
            </a:r>
            <a:endParaRPr lang="en-US" dirty="0" smtClean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Simulation Issues</a:t>
            </a:r>
          </a:p>
          <a:p>
            <a:pPr lvl="1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Match the different sections, with acceptable emittance growth and losses.</a:t>
            </a:r>
          </a:p>
          <a:p>
            <a:pPr lvl="1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Evaluate space charge effects (primarily final cooling).</a:t>
            </a:r>
          </a:p>
          <a:p>
            <a:pPr lvl="1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Analyze, understand, and evaluate collective effects in the absorbers (primarily final cooling).</a:t>
            </a:r>
          </a:p>
          <a:p>
            <a:pPr lvl="2">
              <a:buFont typeface="Lucida Grande"/>
              <a:buChar char="−"/>
            </a:pPr>
            <a:r>
              <a:rPr lang="en-US" sz="2000" dirty="0" smtClean="0">
                <a:solidFill>
                  <a:schemeClr val="tx1"/>
                </a:solidFill>
              </a:rPr>
              <a:t>Plasma effects (ionization electrons)</a:t>
            </a:r>
          </a:p>
          <a:p>
            <a:pPr lvl="2">
              <a:buFont typeface="Lucida Grande"/>
              <a:buChar char="−"/>
            </a:pPr>
            <a:r>
              <a:rPr lang="en-US" sz="2000" dirty="0" smtClean="0">
                <a:solidFill>
                  <a:schemeClr val="tx1"/>
                </a:solidFill>
              </a:rPr>
              <a:t>Dielectric polarization effects</a:t>
            </a:r>
          </a:p>
          <a:p>
            <a:pPr lvl="2">
              <a:buFont typeface="Lucida Grande"/>
              <a:buChar char="−"/>
            </a:pPr>
            <a:r>
              <a:rPr lang="en-US" sz="2000" dirty="0" smtClean="0">
                <a:solidFill>
                  <a:schemeClr val="tx1"/>
                </a:solidFill>
              </a:rPr>
              <a:t>Effect on space charge, macro-particle interactions, etc.</a:t>
            </a:r>
          </a:p>
          <a:p>
            <a:pPr>
              <a:buClr>
                <a:srgbClr val="0000FF"/>
              </a:buClr>
              <a:buFont typeface="Wingdings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Design Issues</a:t>
            </a:r>
          </a:p>
          <a:p>
            <a:pPr lvl="1">
              <a:buFontTx/>
              <a:buChar char="•"/>
              <a:tabLst>
                <a:tab pos="5719763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High RF gradients	(See Alan Bross talk)</a:t>
            </a:r>
          </a:p>
          <a:p>
            <a:pPr lvl="1">
              <a:buFontTx/>
              <a:buChar char="•"/>
              <a:tabLst>
                <a:tab pos="5719763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High-field magnets	(See Alan Bross talk)</a:t>
            </a:r>
          </a:p>
          <a:p>
            <a:pPr lvl="1">
              <a:buFontTx/>
              <a:buChar char="•"/>
              <a:tabLst>
                <a:tab pos="5719763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High beam heat load in absorbers	(needs engineering)</a:t>
            </a:r>
          </a:p>
          <a:p>
            <a:pPr lvl="1">
              <a:buFontTx/>
              <a:buChar char="•"/>
              <a:tabLst>
                <a:tab pos="5719763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High beam loading in RF cavities	(needs engineering)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Why We Believe We Will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be Successful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295400"/>
            <a:ext cx="8763729" cy="51054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We already have considerable experience in designing cooling channels:</a:t>
            </a:r>
          </a:p>
          <a:p>
            <a:pPr lvl="1"/>
            <a:r>
              <a:rPr lang="en-US" sz="2000" dirty="0" smtClean="0">
                <a:latin typeface="Arial"/>
              </a:rPr>
              <a:t>We have multiple techniques for both 6-D and final cooling, and at least one for each of the auxiliary components.</a:t>
            </a:r>
          </a:p>
          <a:p>
            <a:pPr lvl="1"/>
            <a:r>
              <a:rPr lang="en-US" sz="2000" dirty="0" smtClean="0">
                <a:latin typeface="Arial"/>
              </a:rPr>
              <a:t>We have initial simulations of each technique, indicating they can be put together as shown.</a:t>
            </a:r>
            <a:endParaRPr lang="en-US" sz="2000" dirty="0" smtClean="0">
              <a:latin typeface="Arial"/>
            </a:endParaRPr>
          </a:p>
          <a:p>
            <a:endParaRPr lang="en-US" sz="12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We </a:t>
            </a:r>
            <a:r>
              <a:rPr lang="en-US" sz="2400" dirty="0" smtClean="0">
                <a:latin typeface="Arial"/>
              </a:rPr>
              <a:t>have a team of experts already involved</a:t>
            </a:r>
            <a:r>
              <a:rPr lang="en-US" sz="2400" dirty="0" smtClean="0">
                <a:latin typeface="Arial"/>
              </a:rPr>
              <a:t>.</a:t>
            </a:r>
          </a:p>
          <a:p>
            <a:endParaRPr lang="en-US" sz="12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The primary developers of the simulation tools we are using are already part of the team</a:t>
            </a:r>
            <a:r>
              <a:rPr lang="en-US" sz="2400" dirty="0" smtClean="0">
                <a:latin typeface="Arial"/>
              </a:rPr>
              <a:t>.</a:t>
            </a:r>
          </a:p>
          <a:p>
            <a:endParaRPr lang="en-US" sz="1200" dirty="0" smtClean="0">
              <a:latin typeface="Arial"/>
            </a:endParaRPr>
          </a:p>
          <a:p>
            <a:r>
              <a:rPr lang="en-US" sz="2400" b="1" dirty="0" smtClean="0">
                <a:latin typeface="Arial"/>
              </a:rPr>
              <a:t>MAP is the culmination of more than 15 years of effort – we are motivated to succeed!</a:t>
            </a:r>
            <a:endParaRPr lang="en-US" sz="2800" b="1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Why Cooling is Needed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832846" cy="4983163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The muon beam is a </a:t>
            </a:r>
            <a:r>
              <a:rPr lang="en-US" sz="2400" u="sng" dirty="0" smtClean="0">
                <a:latin typeface="Arial"/>
              </a:rPr>
              <a:t>tertiary</a:t>
            </a:r>
            <a:r>
              <a:rPr lang="en-US" sz="2400" dirty="0" smtClean="0">
                <a:latin typeface="Arial"/>
              </a:rPr>
              <a:t> beam generated by the decays of secondary pions.</a:t>
            </a:r>
          </a:p>
          <a:p>
            <a:endParaRPr lang="en-US" sz="1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The initial muon beam is huge: enormous transverse emittances and a very large momentum spread.</a:t>
            </a:r>
          </a:p>
          <a:p>
            <a:endParaRPr lang="en-US" sz="1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It is infeasible to accelerate such a large beam to TeV.</a:t>
            </a:r>
          </a:p>
          <a:p>
            <a:endParaRPr lang="en-US" sz="1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To obtain adequate luminosity, the normalized 6-D emittance must be reduced by roughly 10</a:t>
            </a:r>
            <a:r>
              <a:rPr lang="en-US" sz="2400" baseline="30000" dirty="0" smtClean="0">
                <a:latin typeface="Arial"/>
              </a:rPr>
              <a:t>6</a:t>
            </a:r>
            <a:r>
              <a:rPr lang="en-US" sz="2400" dirty="0" smtClean="0">
                <a:latin typeface="Arial"/>
              </a:rPr>
              <a:t>.</a:t>
            </a:r>
          </a:p>
          <a:p>
            <a:endParaRPr lang="en-US" sz="1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We call this reduction in emittance “cooling”; it is directly analogous to thermodynamic cooling.</a:t>
            </a:r>
            <a:endParaRPr lang="en-US" sz="2800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How Ionization Cooling Works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Basics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By alternating absorbers with acceleration, the </a:t>
            </a:r>
            <a:r>
              <a:rPr lang="en-US" sz="2400" spc="-300" dirty="0" smtClean="0">
                <a:latin typeface="Arial"/>
              </a:rPr>
              <a:t>p</a:t>
            </a:r>
            <a:r>
              <a:rPr lang="en-US" sz="2000" spc="-300" baseline="-25000" dirty="0" smtClean="0">
                <a:latin typeface="Arial"/>
              </a:rPr>
              <a:t>⊥</a:t>
            </a:r>
            <a:r>
              <a:rPr lang="en-US" sz="2400" spc="-300" dirty="0" smtClean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of each particle can be reduced:</a:t>
            </a: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This is inherently a 2-D process in {x’,y’}  (={dx/dz,dy/dz}); it operates in the 4-D transverse phase space.</a:t>
            </a:r>
            <a:br>
              <a:rPr lang="en-US" sz="2400" dirty="0" smtClean="0">
                <a:latin typeface="Arial"/>
              </a:rPr>
            </a:br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Energy loss with re-acceleration cools the beam, multiple scattering heats it </a:t>
            </a:r>
            <a:r>
              <a:rPr lang="en-US" sz="2000" dirty="0" smtClean="0">
                <a:latin typeface="ＭＳ ゴシック"/>
                <a:ea typeface="ＭＳ ゴシック"/>
                <a:cs typeface="ＭＳ ゴシック"/>
              </a:rPr>
              <a:t>−</a:t>
            </a:r>
            <a:r>
              <a:rPr lang="en-US" sz="24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need low-Z absorber (H</a:t>
            </a:r>
            <a:r>
              <a:rPr lang="en-US" sz="2400" baseline="-25000" dirty="0" smtClean="0">
                <a:latin typeface="Arial"/>
              </a:rPr>
              <a:t>2</a:t>
            </a:r>
            <a:r>
              <a:rPr lang="en-US" sz="2400" dirty="0" smtClean="0">
                <a:latin typeface="Arial"/>
              </a:rPr>
              <a:t>, LiH, …).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2"/>
          <a:srcRect t="3571"/>
          <a:stretch>
            <a:fillRect/>
          </a:stretch>
        </p:blipFill>
        <p:spPr bwMode="auto">
          <a:xfrm>
            <a:off x="2362200" y="2298700"/>
            <a:ext cx="4419600" cy="177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How Ionization Cooling Works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Basics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4983163"/>
          </a:xfrm>
        </p:spPr>
        <p:txBody>
          <a:bodyPr/>
          <a:lstStyle/>
          <a:p>
            <a:pPr>
              <a:buNone/>
            </a:pPr>
            <a:endParaRPr lang="en-US" sz="28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Liouville’s theorem is not violated: the electrons in the absorber are heated (but they aren’t part of the beam).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It takes many cooling cells to achieve the 10</a:t>
            </a:r>
            <a:r>
              <a:rPr lang="en-US" sz="2400" baseline="30000" dirty="0" smtClean="0">
                <a:latin typeface="Arial"/>
              </a:rPr>
              <a:t>6</a:t>
            </a:r>
            <a:r>
              <a:rPr lang="en-US" sz="2400" dirty="0" smtClean="0">
                <a:latin typeface="Arial"/>
              </a:rPr>
              <a:t> emittance reduction required.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The channel must be designed to partition the emittance reduction into all 6 dimensions {x,x’,y,y’,dt,dp/p}.</a:t>
            </a:r>
            <a:br>
              <a:rPr lang="en-US" sz="2400" dirty="0" smtClean="0">
                <a:latin typeface="Arial"/>
              </a:rPr>
            </a:br>
            <a:endParaRPr lang="en-US" sz="1100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How Ionization Cooling Works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Partitioning the Cooling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Re-partitioning the cooling in the transverse dimensions merely requires a change in focusing of the beam.</a:t>
            </a:r>
          </a:p>
          <a:p>
            <a:r>
              <a:rPr lang="en-US" sz="2400" dirty="0" smtClean="0">
                <a:latin typeface="Arial"/>
              </a:rPr>
              <a:t>Partitioning cooling to the longitudinal dimension requires emittance exchange:</a:t>
            </a: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Straggling and the variation of dE/dx with energy contribute to longitudinal heating of the beam.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124200"/>
            <a:ext cx="2667000" cy="220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Reduced Longitudinal</a:t>
            </a:r>
            <a:br>
              <a:rPr lang="en-US" dirty="0" smtClean="0"/>
            </a:br>
            <a:r>
              <a:rPr lang="en-US" dirty="0" smtClean="0"/>
              <a:t>emittance, increased</a:t>
            </a:r>
            <a:br>
              <a:rPr lang="en-US" dirty="0" smtClean="0"/>
            </a:br>
            <a:r>
              <a:rPr lang="en-US" dirty="0" smtClean="0"/>
              <a:t>transverse emittance.</a:t>
            </a:r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dirty="0" smtClean="0"/>
              <a:t>Dispersion is arranged </a:t>
            </a:r>
            <a:br>
              <a:rPr lang="en-US" dirty="0" smtClean="0"/>
            </a:br>
            <a:r>
              <a:rPr lang="en-US" dirty="0" smtClean="0"/>
              <a:t>so higher momentum particles have a longer</a:t>
            </a:r>
          </a:p>
          <a:p>
            <a:r>
              <a:rPr lang="en-US" dirty="0" smtClean="0"/>
              <a:t>path in the absorber.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5181600"/>
            <a:ext cx="990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9400" y="3238500"/>
            <a:ext cx="990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exchan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0"/>
            <a:ext cx="5480537" cy="229829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71600" y="3048000"/>
            <a:ext cx="1446622" cy="1879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How Ionization Cooling Works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Summary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endParaRPr lang="en-US" sz="2800" dirty="0" smtClean="0">
              <a:latin typeface="Arial"/>
            </a:endParaRPr>
          </a:p>
          <a:p>
            <a:endParaRPr lang="en-US" sz="28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The 6-D cooling channels below differ in how they arrange the dispersion, absorbers, and focusing to re-partition the cooling among the 6 dimensions.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All use a helical path, as that is the best way to maintain transverse focusing and to provide the dispersion necessary for the emittance exchange.</a:t>
            </a:r>
          </a:p>
          <a:p>
            <a:endParaRPr lang="en-US" sz="2800" dirty="0" smtClean="0">
              <a:latin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Simulation Programs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r>
              <a:rPr lang="en-US" sz="2400" dirty="0" smtClean="0">
                <a:latin typeface="Arial"/>
              </a:rPr>
              <a:t>Muon cooling requires tracking particles through matter, which standard accelerator design codes do not support.</a:t>
            </a:r>
          </a:p>
          <a:p>
            <a:endParaRPr lang="en-US" sz="9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We have developed two simulation programs that</a:t>
            </a:r>
            <a:r>
              <a:rPr lang="en-US" sz="2400" dirty="0" smtClean="0">
                <a:latin typeface="Arial"/>
              </a:rPr>
              <a:t> do:</a:t>
            </a:r>
            <a:endParaRPr lang="en-US" sz="2400" dirty="0" smtClean="0">
              <a:latin typeface="Arial"/>
            </a:endParaRPr>
          </a:p>
          <a:p>
            <a:pPr lvl="1"/>
            <a:r>
              <a:rPr lang="en-US" sz="2000" dirty="0" smtClean="0">
                <a:latin typeface="Arial"/>
              </a:rPr>
              <a:t>ICOOL</a:t>
            </a:r>
            <a:endParaRPr lang="en-US" sz="1800" dirty="0" smtClean="0">
              <a:latin typeface="Arial"/>
            </a:endParaRPr>
          </a:p>
          <a:p>
            <a:pPr lvl="2"/>
            <a:r>
              <a:rPr lang="en-US" sz="1600" dirty="0" smtClean="0">
                <a:latin typeface="Arial"/>
              </a:rPr>
              <a:t>Primary author: Rick Fernow</a:t>
            </a:r>
          </a:p>
          <a:p>
            <a:pPr lvl="2"/>
            <a:r>
              <a:rPr lang="en-US" sz="1600" dirty="0" smtClean="0">
                <a:latin typeface="Arial"/>
              </a:rPr>
              <a:t>Fortran, with portions from Geant3</a:t>
            </a:r>
          </a:p>
          <a:p>
            <a:pPr lvl="2"/>
            <a:r>
              <a:rPr lang="en-US" sz="1600" dirty="0" smtClean="0">
                <a:latin typeface="Arial"/>
              </a:rPr>
              <a:t>https://pubweb.bnl.gov/~fernow/icool/</a:t>
            </a:r>
          </a:p>
          <a:p>
            <a:pPr lvl="1"/>
            <a:r>
              <a:rPr lang="en-US" sz="1800" dirty="0" smtClean="0">
                <a:latin typeface="Arial"/>
              </a:rPr>
              <a:t>G4beamline</a:t>
            </a:r>
          </a:p>
          <a:p>
            <a:pPr lvl="2"/>
            <a:r>
              <a:rPr lang="en-US" sz="1600" dirty="0" smtClean="0">
                <a:latin typeface="Arial"/>
              </a:rPr>
              <a:t>Primary author: Tom Roberts</a:t>
            </a:r>
          </a:p>
          <a:p>
            <a:pPr lvl="2"/>
            <a:r>
              <a:rPr lang="en-US" sz="1600" dirty="0" smtClean="0">
                <a:latin typeface="Arial"/>
              </a:rPr>
              <a:t>C++, based on Geant4</a:t>
            </a:r>
          </a:p>
          <a:p>
            <a:pPr lvl="2"/>
            <a:r>
              <a:rPr lang="en-US" sz="1600" dirty="0" smtClean="0">
                <a:latin typeface="Arial"/>
              </a:rPr>
              <a:t>http://g4beamline.muonsinc.com</a:t>
            </a:r>
            <a:endParaRPr lang="en-US" sz="2000" dirty="0" smtClean="0">
              <a:latin typeface="Arial"/>
            </a:endParaRPr>
          </a:p>
          <a:p>
            <a:endParaRPr lang="en-US" sz="9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As muon cooling is new technology, our plans include maintaining both programs and using them to evaluate our designs.</a:t>
            </a:r>
          </a:p>
          <a:p>
            <a:endParaRPr lang="en-US" sz="9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Other programs may be used as appropriate.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Overview of the Cooling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Subsystem – Current Baseline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24,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FEFB3-9744-4519-BB5B-C1D99A624E4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Review - 6-D Cooling - Tom Roberts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895600"/>
            <a:ext cx="723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Front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384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Bunch</a:t>
            </a:r>
            <a:br>
              <a:rPr lang="en-US" dirty="0" smtClean="0"/>
            </a:br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148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Bunch</a:t>
            </a:r>
            <a:br>
              <a:rPr lang="en-US" dirty="0" smtClean="0"/>
            </a:br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912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912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6-D Cool</a:t>
            </a:r>
            <a:br>
              <a:rPr lang="en-US" dirty="0" smtClean="0"/>
            </a:b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67056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Charge</a:t>
            </a:r>
            <a:br>
              <a:rPr lang="en-US" dirty="0" smtClean="0"/>
            </a:br>
            <a:r>
              <a:rPr lang="en-US" dirty="0" smtClean="0"/>
              <a:t>Recombination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4572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Charge</a:t>
            </a:r>
            <a:br>
              <a:rPr lang="en-US" dirty="0" smtClean="0"/>
            </a:br>
            <a:r>
              <a:rPr lang="en-US" dirty="0" smtClean="0"/>
              <a:t>Separation</a:t>
            </a:r>
            <a:endParaRPr lang="en-US" sz="900" dirty="0"/>
          </a:p>
        </p:txBody>
      </p:sp>
      <p:cxnSp>
        <p:nvCxnSpPr>
          <p:cNvPr id="30" name="Straight Arrow Connector 29"/>
          <p:cNvCxnSpPr>
            <a:stCxn id="8" idx="3"/>
            <a:endCxn id="27" idx="0"/>
          </p:cNvCxnSpPr>
          <p:nvPr/>
        </p:nvCxnSpPr>
        <p:spPr>
          <a:xfrm flipV="1">
            <a:off x="875825" y="3352800"/>
            <a:ext cx="419575" cy="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9" idx="1"/>
          </p:cNvCxnSpPr>
          <p:nvPr/>
        </p:nvCxnSpPr>
        <p:spPr>
          <a:xfrm flipV="1">
            <a:off x="2032000" y="2552700"/>
            <a:ext cx="4064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>
            <a:off x="20574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20" idx="1"/>
          </p:cNvCxnSpPr>
          <p:nvPr/>
        </p:nvCxnSpPr>
        <p:spPr>
          <a:xfrm>
            <a:off x="37338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2" idx="1"/>
          </p:cNvCxnSpPr>
          <p:nvPr/>
        </p:nvCxnSpPr>
        <p:spPr>
          <a:xfrm>
            <a:off x="54102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3"/>
            <a:endCxn id="19" idx="1"/>
          </p:cNvCxnSpPr>
          <p:nvPr/>
        </p:nvCxnSpPr>
        <p:spPr>
          <a:xfrm>
            <a:off x="37338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9" idx="3"/>
            <a:endCxn id="21" idx="1"/>
          </p:cNvCxnSpPr>
          <p:nvPr/>
        </p:nvCxnSpPr>
        <p:spPr>
          <a:xfrm>
            <a:off x="54102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1" idx="3"/>
          </p:cNvCxnSpPr>
          <p:nvPr/>
        </p:nvCxnSpPr>
        <p:spPr>
          <a:xfrm>
            <a:off x="7086600" y="25527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" idx="3"/>
          </p:cNvCxnSpPr>
          <p:nvPr/>
        </p:nvCxnSpPr>
        <p:spPr>
          <a:xfrm>
            <a:off x="7086600" y="4152900"/>
            <a:ext cx="48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6" idx="2"/>
          </p:cNvCxnSpPr>
          <p:nvPr/>
        </p:nvCxnSpPr>
        <p:spPr>
          <a:xfrm flipH="1">
            <a:off x="2362200" y="3352800"/>
            <a:ext cx="5943600" cy="1600200"/>
          </a:xfrm>
          <a:prstGeom prst="bentConnector3">
            <a:avLst>
              <a:gd name="adj1" fmla="val -6624"/>
            </a:avLst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048000" y="5105400"/>
            <a:ext cx="2209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Cooling</a:t>
            </a:r>
            <a:endParaRPr lang="en-US" dirty="0"/>
          </a:p>
        </p:txBody>
      </p:sp>
      <p:cxnSp>
        <p:nvCxnSpPr>
          <p:cNvPr id="65" name="Shape 64"/>
          <p:cNvCxnSpPr>
            <a:endCxn id="62" idx="1"/>
          </p:cNvCxnSpPr>
          <p:nvPr/>
        </p:nvCxnSpPr>
        <p:spPr>
          <a:xfrm>
            <a:off x="2362200" y="4953000"/>
            <a:ext cx="685800" cy="571500"/>
          </a:xfrm>
          <a:prstGeom prst="bentConnector3">
            <a:avLst>
              <a:gd name="adj1" fmla="val 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5181600"/>
            <a:ext cx="82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To</a:t>
            </a:r>
            <a:br>
              <a:rPr lang="en-US" dirty="0" smtClean="0"/>
            </a:br>
            <a:r>
              <a:rPr lang="en-US" dirty="0" smtClean="0"/>
              <a:t>Accel.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191000" y="1752600"/>
            <a:ext cx="121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91000" y="3352800"/>
            <a:ext cx="1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Positives</a:t>
            </a:r>
            <a:endParaRPr lang="en-US" dirty="0"/>
          </a:p>
        </p:txBody>
      </p:sp>
      <p:cxnSp>
        <p:nvCxnSpPr>
          <p:cNvPr id="82" name="Straight Arrow Connector 81"/>
          <p:cNvCxnSpPr>
            <a:stCxn id="62" idx="3"/>
          </p:cNvCxnSpPr>
          <p:nvPr/>
        </p:nvCxnSpPr>
        <p:spPr>
          <a:xfrm>
            <a:off x="5257800" y="5524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4623</TotalTime>
  <Words>2061</Words>
  <Application>Microsoft Macintosh PowerPoint</Application>
  <PresentationFormat>On-screen Show (4:3)</PresentationFormat>
  <Paragraphs>356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Presentation1</vt:lpstr>
      <vt:lpstr>  </vt:lpstr>
      <vt:lpstr>Outline</vt:lpstr>
      <vt:lpstr>Why Cooling is Needed</vt:lpstr>
      <vt:lpstr>How Ionization Cooling Works Basics</vt:lpstr>
      <vt:lpstr>How Ionization Cooling Works Basics</vt:lpstr>
      <vt:lpstr>How Ionization Cooling Works Partitioning the Cooling</vt:lpstr>
      <vt:lpstr>How Ionization Cooling Works Summary</vt:lpstr>
      <vt:lpstr>Simulation Programs</vt:lpstr>
      <vt:lpstr>Overview of the Cooling Subsystem – Current Baseline</vt:lpstr>
      <vt:lpstr>Overview of the Cooling Subsystem – Current Baseline</vt:lpstr>
      <vt:lpstr>Overview of the Cooling Subsystem</vt:lpstr>
      <vt:lpstr>6-D Cooling Guggenheim</vt:lpstr>
      <vt:lpstr>6-D Cooling Guggenheim</vt:lpstr>
      <vt:lpstr>6-D Cooling Helical Cooling Channel</vt:lpstr>
      <vt:lpstr>6-D Cooling Helical Cooling Channel</vt:lpstr>
      <vt:lpstr>6-D Cooling Helical FOFO Snake</vt:lpstr>
      <vt:lpstr>6-D Cooling Helical FOFO Snake</vt:lpstr>
      <vt:lpstr>6-D Cooling Comparison of Techniques</vt:lpstr>
      <vt:lpstr>Down Selection (FY12)</vt:lpstr>
      <vt:lpstr>Down Selection (FY12)</vt:lpstr>
      <vt:lpstr>Design and Simulation Level 2 Cooling Tasks</vt:lpstr>
      <vt:lpstr>Milestones</vt:lpstr>
      <vt:lpstr>Cooling R&amp;D Issues</vt:lpstr>
      <vt:lpstr>Why We Believe We Will be Successful</vt:lpstr>
    </vt:vector>
  </TitlesOfParts>
  <Manager/>
  <Company>Fermilab | Accelerator Division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OVERVIEW</dc:title>
  <dc:subject/>
  <dc:creator> </dc:creator>
  <cp:keywords/>
  <dc:description/>
  <cp:lastModifiedBy>Tom Roberts</cp:lastModifiedBy>
  <cp:revision>230</cp:revision>
  <cp:lastPrinted>2010-08-21T03:20:26Z</cp:lastPrinted>
  <dcterms:created xsi:type="dcterms:W3CDTF">2010-08-21T03:28:45Z</dcterms:created>
  <dcterms:modified xsi:type="dcterms:W3CDTF">2010-08-21T03:36:05Z</dcterms:modified>
  <cp:category/>
</cp:coreProperties>
</file>