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68"/>
  </p:notesMasterIdLst>
  <p:handoutMasterIdLst>
    <p:handoutMasterId r:id="rId69"/>
  </p:handoutMasterIdLst>
  <p:sldIdLst>
    <p:sldId id="326" r:id="rId2"/>
    <p:sldId id="454" r:id="rId3"/>
    <p:sldId id="455" r:id="rId4"/>
    <p:sldId id="459" r:id="rId5"/>
    <p:sldId id="428" r:id="rId6"/>
    <p:sldId id="429" r:id="rId7"/>
    <p:sldId id="485" r:id="rId8"/>
    <p:sldId id="451" r:id="rId9"/>
    <p:sldId id="473" r:id="rId10"/>
    <p:sldId id="474" r:id="rId11"/>
    <p:sldId id="403" r:id="rId12"/>
    <p:sldId id="457" r:id="rId13"/>
    <p:sldId id="458" r:id="rId14"/>
    <p:sldId id="452" r:id="rId15"/>
    <p:sldId id="379" r:id="rId16"/>
    <p:sldId id="380" r:id="rId17"/>
    <p:sldId id="385" r:id="rId18"/>
    <p:sldId id="386" r:id="rId19"/>
    <p:sldId id="387" r:id="rId20"/>
    <p:sldId id="484" r:id="rId21"/>
    <p:sldId id="408" r:id="rId22"/>
    <p:sldId id="486" r:id="rId23"/>
    <p:sldId id="488" r:id="rId24"/>
    <p:sldId id="409" r:id="rId25"/>
    <p:sldId id="433" r:id="rId26"/>
    <p:sldId id="434" r:id="rId27"/>
    <p:sldId id="435" r:id="rId28"/>
    <p:sldId id="436" r:id="rId29"/>
    <p:sldId id="437" r:id="rId30"/>
    <p:sldId id="440" r:id="rId31"/>
    <p:sldId id="441" r:id="rId32"/>
    <p:sldId id="442" r:id="rId33"/>
    <p:sldId id="444" r:id="rId34"/>
    <p:sldId id="445" r:id="rId35"/>
    <p:sldId id="449" r:id="rId36"/>
    <p:sldId id="448" r:id="rId37"/>
    <p:sldId id="450" r:id="rId38"/>
    <p:sldId id="472" r:id="rId39"/>
    <p:sldId id="476" r:id="rId40"/>
    <p:sldId id="477" r:id="rId41"/>
    <p:sldId id="475" r:id="rId42"/>
    <p:sldId id="478" r:id="rId43"/>
    <p:sldId id="479" r:id="rId44"/>
    <p:sldId id="480" r:id="rId45"/>
    <p:sldId id="462" r:id="rId46"/>
    <p:sldId id="465" r:id="rId47"/>
    <p:sldId id="466" r:id="rId48"/>
    <p:sldId id="467" r:id="rId49"/>
    <p:sldId id="470" r:id="rId50"/>
    <p:sldId id="481" r:id="rId51"/>
    <p:sldId id="482" r:id="rId52"/>
    <p:sldId id="483" r:id="rId53"/>
    <p:sldId id="410" r:id="rId54"/>
    <p:sldId id="367" r:id="rId55"/>
    <p:sldId id="368" r:id="rId56"/>
    <p:sldId id="369" r:id="rId57"/>
    <p:sldId id="370" r:id="rId58"/>
    <p:sldId id="390" r:id="rId59"/>
    <p:sldId id="372" r:id="rId60"/>
    <p:sldId id="371" r:id="rId61"/>
    <p:sldId id="417" r:id="rId62"/>
    <p:sldId id="418" r:id="rId63"/>
    <p:sldId id="419" r:id="rId64"/>
    <p:sldId id="420" r:id="rId65"/>
    <p:sldId id="421" r:id="rId66"/>
    <p:sldId id="489" r:id="rId67"/>
  </p:sldIdLst>
  <p:sldSz cx="9144000" cy="6858000" type="screen4x3"/>
  <p:notesSz cx="6946900" cy="9220200"/>
  <p:embeddedFontLst>
    <p:embeddedFont>
      <p:font typeface="Trebuchet MS" pitchFamily="34" charset="0"/>
      <p:regular r:id="rId70"/>
      <p:bold r:id="rId71"/>
      <p:italic r:id="rId72"/>
      <p:boldItalic r:id="rId73"/>
    </p:embeddedFont>
    <p:embeddedFont>
      <p:font typeface="Wingdings 2" pitchFamily="18" charset="2"/>
      <p:regular r:id="rId74"/>
    </p:embeddedFont>
    <p:embeddedFont>
      <p:font typeface="Comic Sans MS" pitchFamily="66" charset="0"/>
      <p:regular r:id="rId75"/>
      <p:bold r:id="rId76"/>
    </p:embeddedFont>
    <p:embeddedFont>
      <p:font typeface="Tahoma" pitchFamily="34" charset="0"/>
      <p:regular r:id="rId77"/>
      <p:bold r:id="rId78"/>
    </p:embeddedFont>
    <p:embeddedFont>
      <p:font typeface="Arial Unicode MS" pitchFamily="34" charset="-128"/>
      <p:regular r:id="rId7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1F1F"/>
    <a:srgbClr val="00863D"/>
    <a:srgbClr val="CC00CC"/>
    <a:srgbClr val="0033CC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3" autoAdjust="0"/>
    <p:restoredTop sz="94678" autoAdjust="0"/>
  </p:normalViewPr>
  <p:slideViewPr>
    <p:cSldViewPr>
      <p:cViewPr varScale="1">
        <p:scale>
          <a:sx n="69" d="100"/>
          <a:sy n="69" d="100"/>
        </p:scale>
        <p:origin x="-444" y="-108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0.wmf"/><Relationship Id="rId4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8F7AE4B9-B706-4844-96D1-2A4045233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8175179B-62D4-4740-86C3-545CF7644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8/18/10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0EB8-0DF9-4AF7-A02E-8EC86CFF9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8/18/10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7CFCF89-5294-4A45-B3C1-A32F33C07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6510-01E7-4757-9488-65999956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8/18/10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8A40B1-99D1-4714-8082-E0CEDF3C5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E6A2-F555-4934-B7BB-3127D0BC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C63D-305F-4D49-9928-D077FA879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3B5A-5052-4940-8887-DC0AFF3E2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CB66-A3E5-4BA0-AB7C-8E86EEA3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0FBF-4942-4E80-ADE0-0FEADDA5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8/18/10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5EBE9-3805-4C4C-AB44-C76A1B399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6286500" y="6591300"/>
            <a:ext cx="2001838" cy="150813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5300" y="6591300"/>
            <a:ext cx="5753100" cy="152400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033DD8B1-5AF1-4643-97D0-159D28BA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6" r:id="rId1"/>
    <p:sldLayoutId id="2147485049" r:id="rId2"/>
    <p:sldLayoutId id="2147485057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8" r:id="rId9"/>
    <p:sldLayoutId id="2147485055" r:id="rId10"/>
    <p:sldLayoutId id="2147485059" r:id="rId11"/>
    <p:sldLayoutId id="2147485060" r:id="rId12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prebys\My%20Documents\My%20Dropbox\Public\HCPSS\quench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Particle Accelerators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924300"/>
            <a:ext cx="6400800" cy="974725"/>
          </a:xfrm>
        </p:spPr>
        <p:txBody>
          <a:bodyPr/>
          <a:lstStyle/>
          <a:p>
            <a:r>
              <a:rPr lang="en-US" i="1" smtClean="0"/>
              <a:t>Eric Prebys</a:t>
            </a:r>
          </a:p>
          <a:p>
            <a:r>
              <a:rPr lang="en-US" smtClean="0"/>
              <a:t>FNAL Accelerator Physics Center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lattice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5239657" cy="4088290"/>
          </a:xfrm>
        </p:spPr>
        <p:txBody>
          <a:bodyPr/>
          <a:lstStyle/>
          <a:p>
            <a:r>
              <a:rPr lang="en-US" sz="1800" dirty="0" smtClean="0"/>
              <a:t>The fractional tune is measured by Fourier Transforming signals from the BPM’s</a:t>
            </a:r>
          </a:p>
          <a:p>
            <a:pPr lvl="1"/>
            <a:r>
              <a:rPr lang="en-US" sz="1600" dirty="0" smtClean="0"/>
              <a:t>Sometimes need to excite beam with a kicker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800" dirty="0" smtClean="0"/>
              <a:t>Beta functions can be measured by exciting the beam and looking at distortions</a:t>
            </a:r>
          </a:p>
          <a:p>
            <a:pPr lvl="1"/>
            <a:r>
              <a:rPr lang="en-US" sz="1400" dirty="0" smtClean="0"/>
              <a:t>Can use kicker or resonant (“AC”) dipole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Can also measure the by</a:t>
            </a:r>
            <a:br>
              <a:rPr lang="en-US" sz="1800" dirty="0" smtClean="0"/>
            </a:br>
            <a:r>
              <a:rPr lang="en-US" sz="1800" dirty="0" smtClean="0"/>
              <a:t>functions indirectly by </a:t>
            </a:r>
            <a:br>
              <a:rPr lang="en-US" sz="1800" dirty="0" smtClean="0"/>
            </a:br>
            <a:r>
              <a:rPr lang="en-US" sz="1800" dirty="0" smtClean="0"/>
              <a:t>varying a quad and measuring </a:t>
            </a:r>
            <a:br>
              <a:rPr lang="en-US" sz="1800" dirty="0" smtClean="0"/>
            </a:br>
            <a:r>
              <a:rPr lang="en-US" sz="1800" dirty="0" smtClean="0"/>
              <a:t>the tune shift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985" y="2507280"/>
            <a:ext cx="2508072" cy="18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34330" y="5080415"/>
          <a:ext cx="1510597" cy="844910"/>
        </p:xfrm>
        <a:graphic>
          <a:graphicData uri="http://schemas.openxmlformats.org/presentationml/2006/ole">
            <p:oleObj spid="_x0000_s308226" name="Equation" r:id="rId4" imgW="749160" imgH="419040" progId="Equation.3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5186480" y="5080415"/>
            <a:ext cx="345645" cy="4608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555" y="4312315"/>
            <a:ext cx="3112422" cy="203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https://ab-dep-op-elogbook.web.cern.ch/ab-dep-op-elogbook/elogbook/attach.php?attachId=1056849&amp;type=png&amp;fname=200912051049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5744" y="202980"/>
            <a:ext cx="3085795" cy="222722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case study: the LHC</a:t>
            </a:r>
            <a:endParaRPr lang="en-US" dirty="0"/>
          </a:p>
        </p:txBody>
      </p:sp>
      <p:sp>
        <p:nvSpPr>
          <p:cNvPr id="39939" name="Content Placeholder 7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2014420"/>
          </a:xfrm>
        </p:spPr>
        <p:txBody>
          <a:bodyPr/>
          <a:lstStyle/>
          <a:p>
            <a:r>
              <a:rPr lang="en-US" dirty="0" smtClean="0"/>
              <a:t>How were the choices made?</a:t>
            </a:r>
          </a:p>
          <a:p>
            <a:pPr lvl="1"/>
            <a:r>
              <a:rPr lang="en-US" dirty="0" smtClean="0"/>
              <a:t>Colliding beams vs. fixed target</a:t>
            </a:r>
          </a:p>
          <a:p>
            <a:pPr lvl="1"/>
            <a:r>
              <a:rPr lang="en-US" dirty="0" smtClean="0"/>
              <a:t>Protons vs. electrons</a:t>
            </a:r>
          </a:p>
          <a:p>
            <a:pPr lvl="1"/>
            <a:r>
              <a:rPr lang="en-US" dirty="0" smtClean="0"/>
              <a:t>Proton-proton vs. proton anti-proton</a:t>
            </a:r>
          </a:p>
          <a:p>
            <a:pPr lvl="1"/>
            <a:r>
              <a:rPr lang="en-US" dirty="0" smtClean="0"/>
              <a:t>Superconducting magnets</a:t>
            </a:r>
          </a:p>
          <a:p>
            <a:pPr lvl="1"/>
            <a:r>
              <a:rPr lang="en-US" dirty="0" smtClean="0"/>
              <a:t>Energy and Luminosity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64024" y="1239915"/>
            <a:ext cx="2611541" cy="369332"/>
            <a:chOff x="4764024" y="1239915"/>
            <a:chExt cx="2611541" cy="369332"/>
          </a:xfrm>
        </p:grpSpPr>
        <p:pic>
          <p:nvPicPr>
            <p:cNvPr id="196610" name="Picture 2" descr="http://www.law.columbia.edu/ipimages/Information_technology/images/checkmar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4024" y="1239915"/>
              <a:ext cx="389869" cy="340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109670" y="1239915"/>
              <a:ext cx="2265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63D"/>
                  </a:solidFill>
                </a:rPr>
                <a:t>Done</a:t>
              </a:r>
              <a:endParaRPr lang="en-US" b="1" dirty="0">
                <a:solidFill>
                  <a:srgbClr val="00863D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8254" y="1623965"/>
            <a:ext cx="2611541" cy="369332"/>
            <a:chOff x="3458254" y="1623965"/>
            <a:chExt cx="2611541" cy="369332"/>
          </a:xfrm>
        </p:grpSpPr>
        <p:pic>
          <p:nvPicPr>
            <p:cNvPr id="15" name="Picture 2" descr="http://www.law.columbia.edu/ipimages/Information_technology/images/checkmar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8254" y="1623965"/>
              <a:ext cx="389869" cy="3406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803900" y="1623965"/>
              <a:ext cx="2265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63D"/>
                  </a:solidFill>
                </a:rPr>
                <a:t>Done</a:t>
              </a:r>
              <a:endParaRPr lang="en-US" b="1" dirty="0">
                <a:solidFill>
                  <a:srgbClr val="00863D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445" y="548625"/>
            <a:ext cx="5071007" cy="463731"/>
          </a:xfrm>
        </p:spPr>
        <p:txBody>
          <a:bodyPr/>
          <a:lstStyle/>
          <a:p>
            <a:r>
              <a:rPr lang="en-US" dirty="0" smtClean="0"/>
              <a:t>Special Topic: </a:t>
            </a:r>
            <a:r>
              <a:rPr lang="en-US" dirty="0" err="1" smtClean="0"/>
              <a:t>Fermilab</a:t>
            </a:r>
            <a:r>
              <a:rPr lang="en-US" dirty="0" smtClean="0"/>
              <a:t> Antiproton </a:t>
            </a:r>
            <a:r>
              <a:rPr lang="en-US" dirty="0"/>
              <a:t>Source</a:t>
            </a:r>
          </a:p>
        </p:txBody>
      </p:sp>
      <p:pic>
        <p:nvPicPr>
          <p:cNvPr id="61443" name="Picture 3" descr="D:\My Documents\pb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1865313"/>
            <a:ext cx="3886200" cy="3132137"/>
          </a:xfrm>
          <a:prstGeom prst="rect">
            <a:avLst/>
          </a:prstGeom>
          <a:noFill/>
        </p:spPr>
      </p:pic>
      <p:pic>
        <p:nvPicPr>
          <p:cNvPr id="61444" name="Picture 4" descr="D:\My Documents\tar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80" y="1969610"/>
            <a:ext cx="3857625" cy="2182812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76280" y="4611210"/>
            <a:ext cx="4402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6688" indent="-16668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120 </a:t>
            </a:r>
            <a:r>
              <a:rPr lang="en-US" sz="1600" dirty="0" err="1"/>
              <a:t>GeV</a:t>
            </a:r>
            <a:r>
              <a:rPr lang="en-US" sz="1600" dirty="0"/>
              <a:t> protons strike a target, producing many things, including antiprotons.</a:t>
            </a:r>
          </a:p>
          <a:p>
            <a:pPr marL="166688" indent="-166688">
              <a:spcBef>
                <a:spcPct val="50000"/>
              </a:spcBef>
              <a:buFontTx/>
              <a:buChar char="•"/>
            </a:pPr>
            <a:r>
              <a:rPr lang="en-US" sz="1600" dirty="0"/>
              <a:t> a Lithium lens focuses these </a:t>
            </a:r>
            <a:r>
              <a:rPr lang="en-US" sz="1600" dirty="0" smtClean="0"/>
              <a:t>particles (a bit)</a:t>
            </a:r>
            <a:endParaRPr lang="en-US" sz="1600" dirty="0"/>
          </a:p>
          <a:p>
            <a:pPr marL="166688" indent="-166688">
              <a:spcBef>
                <a:spcPct val="50000"/>
              </a:spcBef>
              <a:buFontTx/>
              <a:buChar char="•"/>
            </a:pPr>
            <a:r>
              <a:rPr lang="en-US" sz="1600" dirty="0"/>
              <a:t> a bend magnet selects the negative particles around 8 </a:t>
            </a:r>
            <a:r>
              <a:rPr lang="en-US" sz="1600" dirty="0" err="1"/>
              <a:t>GeV</a:t>
            </a:r>
            <a:r>
              <a:rPr lang="en-US" sz="1600" dirty="0"/>
              <a:t>.  Everything but antiprotons decays away.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843775" y="4657960"/>
            <a:ext cx="806505" cy="2428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1163668" y="3291997"/>
            <a:ext cx="2235200" cy="1374775"/>
          </a:xfrm>
          <a:custGeom>
            <a:avLst/>
            <a:gdLst/>
            <a:ahLst/>
            <a:cxnLst>
              <a:cxn ang="0">
                <a:pos x="1259" y="866"/>
              </a:cxn>
              <a:cxn ang="0">
                <a:pos x="1299" y="749"/>
              </a:cxn>
              <a:cxn ang="0">
                <a:pos x="606" y="637"/>
              </a:cxn>
              <a:cxn ang="0">
                <a:pos x="0" y="0"/>
              </a:cxn>
            </a:cxnLst>
            <a:rect l="0" t="0" r="r" b="b"/>
            <a:pathLst>
              <a:path w="1408" h="866">
                <a:moveTo>
                  <a:pt x="1259" y="866"/>
                </a:moveTo>
                <a:cubicBezTo>
                  <a:pt x="1333" y="826"/>
                  <a:pt x="1408" y="787"/>
                  <a:pt x="1299" y="749"/>
                </a:cubicBezTo>
                <a:cubicBezTo>
                  <a:pt x="1190" y="711"/>
                  <a:pt x="822" y="762"/>
                  <a:pt x="606" y="637"/>
                </a:cubicBezTo>
                <a:cubicBezTo>
                  <a:pt x="390" y="512"/>
                  <a:pt x="195" y="256"/>
                  <a:pt x="0" y="0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93095" y="5290660"/>
            <a:ext cx="1382580" cy="250615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>
            <a:off x="401668" y="2104547"/>
            <a:ext cx="1157287" cy="3194050"/>
          </a:xfrm>
          <a:custGeom>
            <a:avLst/>
            <a:gdLst/>
            <a:ahLst/>
            <a:cxnLst>
              <a:cxn ang="0">
                <a:pos x="260" y="2012"/>
              </a:cxn>
              <a:cxn ang="0">
                <a:pos x="82" y="1869"/>
              </a:cxn>
              <a:cxn ang="0">
                <a:pos x="6" y="1395"/>
              </a:cxn>
              <a:cxn ang="0">
                <a:pos x="46" y="268"/>
              </a:cxn>
              <a:cxn ang="0">
                <a:pos x="245" y="8"/>
              </a:cxn>
              <a:cxn ang="0">
                <a:pos x="729" y="319"/>
              </a:cxn>
            </a:cxnLst>
            <a:rect l="0" t="0" r="r" b="b"/>
            <a:pathLst>
              <a:path w="729" h="2012">
                <a:moveTo>
                  <a:pt x="260" y="2012"/>
                </a:moveTo>
                <a:cubicBezTo>
                  <a:pt x="192" y="1992"/>
                  <a:pt x="124" y="1972"/>
                  <a:pt x="82" y="1869"/>
                </a:cubicBezTo>
                <a:cubicBezTo>
                  <a:pt x="40" y="1766"/>
                  <a:pt x="12" y="1662"/>
                  <a:pt x="6" y="1395"/>
                </a:cubicBezTo>
                <a:cubicBezTo>
                  <a:pt x="0" y="1128"/>
                  <a:pt x="6" y="499"/>
                  <a:pt x="46" y="268"/>
                </a:cubicBezTo>
                <a:cubicBezTo>
                  <a:pt x="86" y="37"/>
                  <a:pt x="131" y="0"/>
                  <a:pt x="245" y="8"/>
                </a:cubicBezTo>
                <a:cubicBezTo>
                  <a:pt x="359" y="16"/>
                  <a:pt x="628" y="254"/>
                  <a:pt x="729" y="319"/>
                </a:cubicBezTo>
              </a:path>
            </a:pathLst>
          </a:custGeom>
          <a:noFill/>
          <a:ln w="25400" cap="flat" cmpd="sng">
            <a:solidFill>
              <a:srgbClr val="FF99CC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3727090" y="1362075"/>
            <a:ext cx="5342298" cy="2338388"/>
          </a:xfrm>
          <a:custGeom>
            <a:avLst/>
            <a:gdLst/>
            <a:ahLst/>
            <a:cxnLst>
              <a:cxn ang="0">
                <a:pos x="0" y="1288"/>
              </a:cxn>
              <a:cxn ang="0">
                <a:pos x="642" y="1293"/>
              </a:cxn>
              <a:cxn ang="0">
                <a:pos x="861" y="207"/>
              </a:cxn>
              <a:cxn ang="0">
                <a:pos x="1218" y="49"/>
              </a:cxn>
              <a:cxn ang="0">
                <a:pos x="1957" y="54"/>
              </a:cxn>
              <a:cxn ang="0">
                <a:pos x="2258" y="121"/>
              </a:cxn>
              <a:cxn ang="0">
                <a:pos x="3017" y="478"/>
              </a:cxn>
              <a:cxn ang="0">
                <a:pos x="3405" y="1094"/>
              </a:cxn>
              <a:cxn ang="0">
                <a:pos x="3466" y="1222"/>
              </a:cxn>
              <a:cxn ang="0">
                <a:pos x="3323" y="1293"/>
              </a:cxn>
            </a:cxnLst>
            <a:rect l="0" t="0" r="r" b="b"/>
            <a:pathLst>
              <a:path w="3480" h="1473">
                <a:moveTo>
                  <a:pt x="0" y="1288"/>
                </a:moveTo>
                <a:cubicBezTo>
                  <a:pt x="107" y="1289"/>
                  <a:pt x="499" y="1473"/>
                  <a:pt x="642" y="1293"/>
                </a:cubicBezTo>
                <a:cubicBezTo>
                  <a:pt x="785" y="1113"/>
                  <a:pt x="765" y="414"/>
                  <a:pt x="861" y="207"/>
                </a:cubicBezTo>
                <a:cubicBezTo>
                  <a:pt x="957" y="0"/>
                  <a:pt x="1035" y="74"/>
                  <a:pt x="1218" y="49"/>
                </a:cubicBezTo>
                <a:cubicBezTo>
                  <a:pt x="1401" y="24"/>
                  <a:pt x="1784" y="42"/>
                  <a:pt x="1957" y="54"/>
                </a:cubicBezTo>
                <a:cubicBezTo>
                  <a:pt x="2130" y="66"/>
                  <a:pt x="2081" y="50"/>
                  <a:pt x="2258" y="121"/>
                </a:cubicBezTo>
                <a:cubicBezTo>
                  <a:pt x="2435" y="192"/>
                  <a:pt x="2826" y="316"/>
                  <a:pt x="3017" y="478"/>
                </a:cubicBezTo>
                <a:cubicBezTo>
                  <a:pt x="3208" y="640"/>
                  <a:pt x="3330" y="970"/>
                  <a:pt x="3405" y="1094"/>
                </a:cubicBezTo>
                <a:cubicBezTo>
                  <a:pt x="3480" y="1218"/>
                  <a:pt x="3480" y="1189"/>
                  <a:pt x="3466" y="1222"/>
                </a:cubicBezTo>
                <a:cubicBezTo>
                  <a:pt x="3452" y="1255"/>
                  <a:pt x="3387" y="1274"/>
                  <a:pt x="3323" y="1293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917645" y="5195630"/>
            <a:ext cx="40370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1600" dirty="0"/>
              <a:t>The antiproton ring consists of 2 parts – the </a:t>
            </a:r>
            <a:r>
              <a:rPr lang="en-US" sz="1600" dirty="0" err="1"/>
              <a:t>D</a:t>
            </a:r>
            <a:r>
              <a:rPr lang="en-US" sz="1600" dirty="0" err="1" smtClean="0"/>
              <a:t>ebuncher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– the </a:t>
            </a:r>
            <a:r>
              <a:rPr lang="en-US" sz="1600" dirty="0"/>
              <a:t>A</a:t>
            </a:r>
            <a:r>
              <a:rPr lang="en-US" sz="1600" dirty="0" smtClean="0"/>
              <a:t>ccumulator</a:t>
            </a:r>
            <a:r>
              <a:rPr lang="en-US" sz="1600" dirty="0"/>
              <a:t>.</a:t>
            </a:r>
          </a:p>
        </p:txBody>
      </p:sp>
      <p:pic>
        <p:nvPicPr>
          <p:cNvPr id="61452" name="Picture 12" descr="FNAL Layout_v3                                                 0000949CMacOS                          B40D01FE:"/>
          <p:cNvPicPr>
            <a:picLocks noChangeAspect="1" noChangeArrowheads="1"/>
          </p:cNvPicPr>
          <p:nvPr/>
        </p:nvPicPr>
        <p:blipFill>
          <a:blip r:embed="rId4" cstate="print"/>
          <a:srcRect t="4968"/>
          <a:stretch>
            <a:fillRect/>
          </a:stretch>
        </p:blipFill>
        <p:spPr bwMode="auto">
          <a:xfrm>
            <a:off x="501070" y="202980"/>
            <a:ext cx="222885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3" name="Freeform 13"/>
          <p:cNvSpPr>
            <a:spLocks/>
          </p:cNvSpPr>
          <p:nvPr/>
        </p:nvSpPr>
        <p:spPr bwMode="auto">
          <a:xfrm>
            <a:off x="1747258" y="234730"/>
            <a:ext cx="1666875" cy="217488"/>
          </a:xfrm>
          <a:custGeom>
            <a:avLst/>
            <a:gdLst/>
            <a:ahLst/>
            <a:cxnLst>
              <a:cxn ang="0">
                <a:pos x="1050" y="122"/>
              </a:cxn>
              <a:cxn ang="0">
                <a:pos x="862" y="40"/>
              </a:cxn>
              <a:cxn ang="0">
                <a:pos x="546" y="20"/>
              </a:cxn>
              <a:cxn ang="0">
                <a:pos x="219" y="20"/>
              </a:cxn>
              <a:cxn ang="0">
                <a:pos x="0" y="137"/>
              </a:cxn>
            </a:cxnLst>
            <a:rect l="0" t="0" r="r" b="b"/>
            <a:pathLst>
              <a:path w="1050" h="137">
                <a:moveTo>
                  <a:pt x="1050" y="122"/>
                </a:moveTo>
                <a:cubicBezTo>
                  <a:pt x="998" y="89"/>
                  <a:pt x="946" y="57"/>
                  <a:pt x="862" y="40"/>
                </a:cubicBezTo>
                <a:cubicBezTo>
                  <a:pt x="778" y="23"/>
                  <a:pt x="653" y="23"/>
                  <a:pt x="546" y="20"/>
                </a:cubicBezTo>
                <a:cubicBezTo>
                  <a:pt x="439" y="17"/>
                  <a:pt x="310" y="0"/>
                  <a:pt x="219" y="20"/>
                </a:cubicBezTo>
                <a:cubicBezTo>
                  <a:pt x="128" y="40"/>
                  <a:pt x="64" y="88"/>
                  <a:pt x="0" y="137"/>
                </a:cubicBezTo>
              </a:path>
            </a:pathLst>
          </a:custGeom>
          <a:noFill/>
          <a:ln w="9525" cap="flat" cmpd="sng">
            <a:solidFill>
              <a:srgbClr val="00990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Antiproton Source – </a:t>
            </a:r>
            <a:r>
              <a:rPr lang="en-US" dirty="0" err="1" smtClean="0"/>
              <a:t>debunching</a:t>
            </a:r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9905" y="1201510"/>
            <a:ext cx="1982787" cy="3716337"/>
            <a:chOff x="504" y="1169"/>
            <a:chExt cx="1611" cy="2881"/>
          </a:xfrm>
        </p:grpSpPr>
        <p:pic>
          <p:nvPicPr>
            <p:cNvPr id="62467" name="Picture 3" descr="D:\My Documents\deb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" y="1169"/>
              <a:ext cx="1611" cy="736"/>
            </a:xfrm>
            <a:prstGeom prst="rect">
              <a:avLst/>
            </a:prstGeom>
            <a:noFill/>
          </p:spPr>
        </p:pic>
        <p:pic>
          <p:nvPicPr>
            <p:cNvPr id="62468" name="Picture 4" descr="D:\My Documents\deb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" y="1895"/>
              <a:ext cx="1604" cy="724"/>
            </a:xfrm>
            <a:prstGeom prst="rect">
              <a:avLst/>
            </a:prstGeom>
            <a:noFill/>
          </p:spPr>
        </p:pic>
        <p:pic>
          <p:nvPicPr>
            <p:cNvPr id="62469" name="Picture 5" descr="D:\My Documents\deb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" y="2620"/>
              <a:ext cx="1606" cy="722"/>
            </a:xfrm>
            <a:prstGeom prst="rect">
              <a:avLst/>
            </a:prstGeom>
            <a:noFill/>
          </p:spPr>
        </p:pic>
        <p:pic>
          <p:nvPicPr>
            <p:cNvPr id="62470" name="Picture 6" descr="D:\My Documents\deb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" y="3338"/>
              <a:ext cx="1608" cy="712"/>
            </a:xfrm>
            <a:prstGeom prst="rect">
              <a:avLst/>
            </a:prstGeom>
            <a:noFill/>
          </p:spPr>
        </p:pic>
      </p:grp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841592" y="1352322"/>
            <a:ext cx="50716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Particles enter with a </a:t>
            </a:r>
            <a:r>
              <a:rPr lang="en-US" i="1" dirty="0">
                <a:solidFill>
                  <a:srgbClr val="009900"/>
                </a:solidFill>
              </a:rPr>
              <a:t>narrow</a:t>
            </a:r>
            <a:r>
              <a:rPr lang="en-US" dirty="0">
                <a:solidFill>
                  <a:srgbClr val="009900"/>
                </a:solidFill>
              </a:rPr>
              <a:t> time</a:t>
            </a:r>
            <a:r>
              <a:rPr lang="en-US" dirty="0"/>
              <a:t> spread and </a:t>
            </a:r>
            <a:r>
              <a:rPr lang="en-US" i="1" dirty="0">
                <a:solidFill>
                  <a:srgbClr val="CC0000"/>
                </a:solidFill>
              </a:rPr>
              <a:t>broad</a:t>
            </a:r>
            <a:r>
              <a:rPr lang="en-US" dirty="0">
                <a:solidFill>
                  <a:srgbClr val="CC0000"/>
                </a:solidFill>
              </a:rPr>
              <a:t> energy</a:t>
            </a:r>
            <a:r>
              <a:rPr lang="en-US" dirty="0"/>
              <a:t> spread.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882180" y="2238445"/>
            <a:ext cx="50043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High</a:t>
            </a:r>
            <a:r>
              <a:rPr lang="en-US" dirty="0"/>
              <a:t> (</a:t>
            </a:r>
            <a:r>
              <a:rPr lang="en-US" dirty="0">
                <a:solidFill>
                  <a:srgbClr val="009900"/>
                </a:solidFill>
              </a:rPr>
              <a:t>low</a:t>
            </a:r>
            <a:r>
              <a:rPr lang="en-US" dirty="0"/>
              <a:t>) energy </a:t>
            </a:r>
            <a:r>
              <a:rPr lang="en-US" dirty="0" err="1"/>
              <a:t>pbars</a:t>
            </a:r>
            <a:r>
              <a:rPr lang="en-US" dirty="0"/>
              <a:t> take </a:t>
            </a:r>
            <a:r>
              <a:rPr lang="en-US" dirty="0">
                <a:solidFill>
                  <a:srgbClr val="CC0000"/>
                </a:solidFill>
              </a:rPr>
              <a:t>more</a:t>
            </a:r>
            <a:r>
              <a:rPr lang="en-US" dirty="0"/>
              <a:t> (</a:t>
            </a:r>
            <a:r>
              <a:rPr lang="en-US" dirty="0">
                <a:solidFill>
                  <a:srgbClr val="009900"/>
                </a:solidFill>
              </a:rPr>
              <a:t>less</a:t>
            </a:r>
            <a:r>
              <a:rPr lang="en-US" dirty="0"/>
              <a:t>)  to go around…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997395" y="3160165"/>
            <a:ext cx="5031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…and the RF is phased so they are </a:t>
            </a:r>
            <a:r>
              <a:rPr lang="en-US" dirty="0">
                <a:solidFill>
                  <a:srgbClr val="CC0000"/>
                </a:solidFill>
              </a:rPr>
              <a:t>decelerated </a:t>
            </a:r>
            <a:r>
              <a:rPr lang="en-US" dirty="0"/>
              <a:t>(</a:t>
            </a:r>
            <a:r>
              <a:rPr lang="en-US" dirty="0">
                <a:solidFill>
                  <a:srgbClr val="009900"/>
                </a:solidFill>
              </a:rPr>
              <a:t>accelerated</a:t>
            </a:r>
            <a:r>
              <a:rPr lang="en-US" dirty="0"/>
              <a:t>),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71513" y="1068388"/>
            <a:ext cx="318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958990" y="4081885"/>
            <a:ext cx="47834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resulting in a </a:t>
            </a:r>
            <a:r>
              <a:rPr lang="en-US" i="1" dirty="0">
                <a:solidFill>
                  <a:srgbClr val="009900"/>
                </a:solidFill>
              </a:rPr>
              <a:t>narrow</a:t>
            </a:r>
            <a:r>
              <a:rPr lang="en-US" dirty="0">
                <a:solidFill>
                  <a:srgbClr val="009900"/>
                </a:solidFill>
              </a:rPr>
              <a:t> energy</a:t>
            </a:r>
            <a:r>
              <a:rPr lang="en-US" dirty="0"/>
              <a:t> spread and </a:t>
            </a:r>
            <a:r>
              <a:rPr lang="en-US" i="1" dirty="0">
                <a:solidFill>
                  <a:srgbClr val="CC0000"/>
                </a:solidFill>
              </a:rPr>
              <a:t>broad</a:t>
            </a:r>
            <a:r>
              <a:rPr lang="en-US" dirty="0">
                <a:solidFill>
                  <a:srgbClr val="CC0000"/>
                </a:solidFill>
              </a:rPr>
              <a:t> time</a:t>
            </a:r>
            <a:r>
              <a:rPr lang="en-US" dirty="0"/>
              <a:t> spread.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846715" y="5349250"/>
            <a:ext cx="7146903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At this point, the </a:t>
            </a:r>
            <a:r>
              <a:rPr lang="en-US" sz="2000" dirty="0" err="1" smtClean="0">
                <a:solidFill>
                  <a:schemeClr val="accent2"/>
                </a:solidFill>
              </a:rPr>
              <a:t>pBars</a:t>
            </a:r>
            <a:r>
              <a:rPr lang="en-US" sz="2000" dirty="0" smtClean="0">
                <a:solidFill>
                  <a:schemeClr val="accent2"/>
                </a:solidFill>
              </a:rPr>
              <a:t> are transferred to the accumulator, where they are “stacked”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cooling of antiprotons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2129635"/>
          </a:xfrm>
        </p:spPr>
        <p:txBody>
          <a:bodyPr/>
          <a:lstStyle/>
          <a:p>
            <a:r>
              <a:rPr lang="en-US" sz="2000" dirty="0" smtClean="0"/>
              <a:t>Positrons will naturally “cool” (approach a small equilibrium emittance) via synchrotron radiation.</a:t>
            </a:r>
          </a:p>
          <a:p>
            <a:r>
              <a:rPr lang="en-US" sz="2000" dirty="0" smtClean="0"/>
              <a:t>Antiprotons must rely on active cooling to be useful in colliders.</a:t>
            </a:r>
          </a:p>
          <a:p>
            <a:r>
              <a:rPr lang="en-US" sz="2000" dirty="0" smtClean="0"/>
              <a:t>Principle: consider a single particle</a:t>
            </a:r>
            <a:br>
              <a:rPr lang="en-US" sz="2000" dirty="0" smtClean="0"/>
            </a:br>
            <a:r>
              <a:rPr lang="en-US" sz="2000" dirty="0" smtClean="0"/>
              <a:t> which is off orbit.  We can detect </a:t>
            </a:r>
            <a:br>
              <a:rPr lang="en-US" sz="2000" dirty="0" smtClean="0"/>
            </a:br>
            <a:r>
              <a:rPr lang="en-US" sz="2000" dirty="0" smtClean="0"/>
              <a:t>its deviation at one point, and </a:t>
            </a:r>
            <a:br>
              <a:rPr lang="en-US" sz="2000" dirty="0" smtClean="0"/>
            </a:br>
            <a:r>
              <a:rPr lang="en-US" sz="2000" dirty="0" smtClean="0"/>
              <a:t>correct it at another:</a:t>
            </a:r>
          </a:p>
          <a:p>
            <a:r>
              <a:rPr lang="en-US" sz="2000" dirty="0" smtClean="0"/>
              <a:t>But wait! If we apply this technique</a:t>
            </a:r>
            <a:br>
              <a:rPr lang="en-US" sz="2000" dirty="0" smtClean="0"/>
            </a:br>
            <a:r>
              <a:rPr lang="en-US" sz="2000" dirty="0" smtClean="0"/>
              <a:t>to an ensemble of particles, won’t</a:t>
            </a:r>
            <a:br>
              <a:rPr lang="en-US" sz="2000" dirty="0" smtClean="0"/>
            </a:br>
            <a:r>
              <a:rPr lang="en-US" sz="2000" dirty="0" smtClean="0"/>
              <a:t>it just act on the </a:t>
            </a:r>
            <a:r>
              <a:rPr lang="en-US" sz="2000" dirty="0" err="1" smtClean="0"/>
              <a:t>centroid</a:t>
            </a:r>
            <a:r>
              <a:rPr lang="en-US" sz="2000" dirty="0" smtClean="0"/>
              <a:t> of the</a:t>
            </a:r>
            <a:br>
              <a:rPr lang="en-US" sz="2000" dirty="0" smtClean="0"/>
            </a:br>
            <a:r>
              <a:rPr lang="en-US" sz="2000" dirty="0" smtClean="0"/>
              <a:t>distribution? Yes, but…</a:t>
            </a:r>
          </a:p>
          <a:p>
            <a:r>
              <a:rPr lang="en-US" sz="2000" dirty="0" smtClean="0"/>
              <a:t>Stochastic cooling relies on “mixing”, the fact that particles of different </a:t>
            </a:r>
            <a:r>
              <a:rPr lang="en-US" sz="2000" dirty="0" err="1" smtClean="0"/>
              <a:t>momenta</a:t>
            </a:r>
            <a:r>
              <a:rPr lang="en-US" sz="2000" dirty="0" smtClean="0"/>
              <a:t> will slip in time and the sampled combinations will change.</a:t>
            </a:r>
          </a:p>
          <a:p>
            <a:r>
              <a:rPr lang="en-US" sz="2000" i="1" dirty="0" smtClean="0"/>
              <a:t>Statistically</a:t>
            </a:r>
            <a:r>
              <a:rPr lang="en-US" sz="2000" dirty="0" smtClean="0"/>
              <a:t>, the mean displacement will be dominated by the high amplitude particles and over time the distribution will cool.</a:t>
            </a:r>
          </a:p>
        </p:txBody>
      </p:sp>
      <p:pic>
        <p:nvPicPr>
          <p:cNvPr id="200706" name="Picture 2" descr="stoch2.jpg (1820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365" y="1892800"/>
            <a:ext cx="2649945" cy="2543594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Proton-Proton vs. Proton-antiproton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Beyond a few hundred </a:t>
            </a:r>
            <a:r>
              <a:rPr lang="en-US" sz="2000" dirty="0" err="1" smtClean="0"/>
              <a:t>GeV</a:t>
            </a:r>
            <a:r>
              <a:rPr lang="en-US" sz="2000" dirty="0" smtClean="0"/>
              <a:t>, most interactions take place between gluons and/or virtual “sea” quarks.</a:t>
            </a:r>
          </a:p>
          <a:p>
            <a:pPr lvl="1"/>
            <a:r>
              <a:rPr lang="en-US" sz="1800" dirty="0" smtClean="0"/>
              <a:t>No real difference between proton-antiproton and proton-proton</a:t>
            </a:r>
          </a:p>
          <a:p>
            <a:r>
              <a:rPr lang="en-US" sz="2000" dirty="0" smtClean="0"/>
              <a:t>Because of the symmetry properties of the magnetic field, a  particle going in one direction will behave exactly the same as an antiparticle going in the other direction</a:t>
            </a:r>
          </a:p>
          <a:p>
            <a:pPr lvl="1"/>
            <a:r>
              <a:rPr lang="en-US" sz="1800" dirty="0" smtClean="0"/>
              <a:t>Can put protons and antiprotons in the </a:t>
            </a:r>
            <a:r>
              <a:rPr lang="en-US" sz="1800" i="1" dirty="0" smtClean="0"/>
              <a:t>same</a:t>
            </a:r>
            <a:r>
              <a:rPr lang="en-US" sz="1800" dirty="0" smtClean="0"/>
              <a:t> ring</a:t>
            </a:r>
          </a:p>
          <a:p>
            <a:pPr lvl="2"/>
            <a:r>
              <a:rPr lang="en-US" sz="1800" dirty="0" smtClean="0"/>
              <a:t>This is how the </a:t>
            </a:r>
            <a:r>
              <a:rPr lang="en-US" sz="1800" dirty="0" err="1" smtClean="0"/>
              <a:t>SppS</a:t>
            </a:r>
            <a:r>
              <a:rPr lang="en-US" sz="1800" dirty="0" smtClean="0"/>
              <a:t> (CERN) and the </a:t>
            </a:r>
            <a:r>
              <a:rPr lang="en-US" sz="1800" dirty="0" err="1" smtClean="0"/>
              <a:t>Tevatron</a:t>
            </a:r>
            <a:r>
              <a:rPr lang="en-US" sz="1800" dirty="0" smtClean="0"/>
              <a:t> (</a:t>
            </a:r>
            <a:r>
              <a:rPr lang="en-US" sz="1800" dirty="0" err="1" smtClean="0"/>
              <a:t>Fermilab</a:t>
            </a:r>
            <a:r>
              <a:rPr lang="en-US" sz="1800" dirty="0" smtClean="0"/>
              <a:t>) have done it.</a:t>
            </a:r>
          </a:p>
          <a:p>
            <a:r>
              <a:rPr lang="en-US" sz="2000" dirty="0" smtClean="0"/>
              <a:t>The problem is that antiprotons are hard to make</a:t>
            </a:r>
          </a:p>
          <a:p>
            <a:pPr lvl="1"/>
            <a:r>
              <a:rPr lang="en-US" sz="1800" dirty="0" smtClean="0"/>
              <a:t>Can get &gt;1 positron for every electron on a production target</a:t>
            </a:r>
          </a:p>
          <a:p>
            <a:pPr lvl="1"/>
            <a:r>
              <a:rPr lang="en-US" sz="1800" dirty="0" smtClean="0"/>
              <a:t>Can only get about </a:t>
            </a:r>
            <a:r>
              <a:rPr lang="en-US" sz="1800" i="1" dirty="0" smtClean="0"/>
              <a:t>1 antiproton for every 50,000 protons </a:t>
            </a:r>
            <a:r>
              <a:rPr lang="en-US" sz="1800" dirty="0" smtClean="0"/>
              <a:t>on target!</a:t>
            </a:r>
          </a:p>
          <a:p>
            <a:pPr lvl="1"/>
            <a:r>
              <a:rPr lang="en-US" sz="1800" dirty="0" smtClean="0"/>
              <a:t>Takes </a:t>
            </a:r>
            <a:r>
              <a:rPr lang="en-US" sz="1800" dirty="0" smtClean="0">
                <a:solidFill>
                  <a:srgbClr val="FF0000"/>
                </a:solidFill>
              </a:rPr>
              <a:t>a day </a:t>
            </a:r>
            <a:r>
              <a:rPr lang="en-US" sz="1800" dirty="0" smtClean="0"/>
              <a:t>to make enough antiprotons for a “store” in the </a:t>
            </a:r>
            <a:r>
              <a:rPr lang="en-US" sz="1800" dirty="0" err="1" smtClean="0"/>
              <a:t>Fermilab</a:t>
            </a:r>
            <a:r>
              <a:rPr lang="en-US" sz="1800" dirty="0" smtClean="0"/>
              <a:t> </a:t>
            </a:r>
            <a:r>
              <a:rPr lang="en-US" sz="1800" dirty="0" err="1" smtClean="0"/>
              <a:t>Tevatron</a:t>
            </a:r>
            <a:endParaRPr lang="en-US" sz="1800" dirty="0" smtClean="0"/>
          </a:p>
          <a:p>
            <a:pPr lvl="1"/>
            <a:r>
              <a:rPr lang="en-US" sz="1800" dirty="0" smtClean="0"/>
              <a:t>Ultimately, the luminosity is limited by the antiproton current.</a:t>
            </a:r>
          </a:p>
          <a:p>
            <a:r>
              <a:rPr lang="en-US" sz="2000" dirty="0" smtClean="0"/>
              <a:t>Thus, the LHC was designed as a proton-proton collider.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5448300"/>
            <a:ext cx="7010400" cy="4953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2819400"/>
            <a:ext cx="7810500" cy="6477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Superconducting magnets</a:t>
            </a:r>
            <a:endParaRPr lang="en-US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a proton accelerator, we want the most powerful magnets we can get</a:t>
            </a:r>
          </a:p>
          <a:p>
            <a:r>
              <a:rPr lang="en-US" smtClean="0"/>
              <a:t>Conventional electromagnets are limited by the resistivity of the conductor (usually copper)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field of high duty factor conventional magnets is limited to about 1 Tesla</a:t>
            </a:r>
          </a:p>
          <a:p>
            <a:pPr lvl="1"/>
            <a:r>
              <a:rPr lang="en-US" smtClean="0"/>
              <a:t>An LHC made out of such magnets would be 40 miles in diameter – approximately the size of Rhode Island.</a:t>
            </a:r>
          </a:p>
          <a:p>
            <a:r>
              <a:rPr lang="en-US" smtClean="0"/>
              <a:t>The highest energy accelerators are only possible because of superconducting magnet technology. 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048000" y="2628900"/>
          <a:ext cx="2590800" cy="571500"/>
        </p:xfrm>
        <a:graphic>
          <a:graphicData uri="http://schemas.openxmlformats.org/presentationml/2006/ole">
            <p:oleObj spid="_x0000_s9218" name="Equation" r:id="rId3" imgW="863280" imgH="190440" progId="Equation.3">
              <p:embed/>
            </p:oleObj>
          </a:graphicData>
        </a:graphic>
      </p:graphicFrame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219200" y="26670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</a:rPr>
              <a:t>Power lost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29337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600700" y="2743200"/>
            <a:ext cx="647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6324600" y="25527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Square of the field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Issues with superconducting magnets</a:t>
            </a:r>
            <a:endParaRPr lang="en-US" dirty="0"/>
          </a:p>
        </p:txBody>
      </p:sp>
      <p:sp>
        <p:nvSpPr>
          <p:cNvPr id="10244" name="Content Placeholder 2"/>
          <p:cNvSpPr>
            <a:spLocks noGrp="1"/>
          </p:cNvSpPr>
          <p:nvPr>
            <p:ph sz="half" idx="1"/>
          </p:nvPr>
        </p:nvSpPr>
        <p:spPr>
          <a:xfrm>
            <a:off x="3794125" y="723900"/>
            <a:ext cx="5045075" cy="1660525"/>
          </a:xfrm>
        </p:spPr>
        <p:txBody>
          <a:bodyPr/>
          <a:lstStyle/>
          <a:p>
            <a:r>
              <a:rPr lang="en-US" sz="2000" smtClean="0"/>
              <a:t>Conventional magnets operate at room temperature. The cooling required to dissipate heat is usually provided by fairly simple low conductivity water (LCW) heat exchange systems.</a:t>
            </a:r>
          </a:p>
        </p:txBody>
      </p:sp>
      <p:sp>
        <p:nvSpPr>
          <p:cNvPr id="10245" name="Content Placeholder 5"/>
          <p:cNvSpPr>
            <a:spLocks noGrp="1"/>
          </p:cNvSpPr>
          <p:nvPr>
            <p:ph sz="half" idx="2"/>
          </p:nvPr>
        </p:nvSpPr>
        <p:spPr>
          <a:xfrm>
            <a:off x="419100" y="2971800"/>
            <a:ext cx="6134100" cy="3581400"/>
          </a:xfrm>
        </p:spPr>
        <p:txBody>
          <a:bodyPr/>
          <a:lstStyle/>
          <a:p>
            <a:r>
              <a:rPr lang="en-US" sz="2000" smtClean="0"/>
              <a:t>Superconducting magnets must be immersed in liquid (or superfluid) He, which requires complex infrastructure and cryostats</a:t>
            </a:r>
          </a:p>
          <a:p>
            <a:r>
              <a:rPr lang="en-US" sz="2000" smtClean="0"/>
              <a:t>Any magnet represents stored energy</a:t>
            </a:r>
          </a:p>
          <a:p>
            <a:endParaRPr lang="en-US" sz="2000" smtClean="0"/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r>
              <a:rPr lang="en-US" sz="1600" smtClean="0"/>
              <a:t>In a conventional magnet, this is dissipated </a:t>
            </a:r>
            <a:br>
              <a:rPr lang="en-US" sz="1600" smtClean="0"/>
            </a:br>
            <a:r>
              <a:rPr lang="en-US" sz="1600" smtClean="0"/>
              <a:t>during operation.</a:t>
            </a:r>
          </a:p>
          <a:p>
            <a:pPr lvl="1"/>
            <a:r>
              <a:rPr lang="en-US" sz="1600" smtClean="0"/>
              <a:t>In a superconducting magnet, you have to worry about where it goes, </a:t>
            </a:r>
            <a:r>
              <a:rPr lang="en-US" sz="1600" i="1" smtClean="0"/>
              <a:t>particularly when something goes wrong.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92250" y="4381500"/>
          <a:ext cx="3079750" cy="876300"/>
        </p:xfrm>
        <a:graphic>
          <a:graphicData uri="http://schemas.openxmlformats.org/presentationml/2006/ole">
            <p:oleObj spid="_x0000_s10242" name="Equation" r:id="rId3" imgW="1473120" imgH="419040" progId="Equation.3">
              <p:embed/>
            </p:oleObj>
          </a:graphicData>
        </a:graphic>
      </p:graphicFrame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85800"/>
            <a:ext cx="2590800" cy="1943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543800" y="1676400"/>
            <a:ext cx="8382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49500" y="2019300"/>
            <a:ext cx="5746750" cy="530225"/>
          </a:xfrm>
          <a:custGeom>
            <a:avLst/>
            <a:gdLst>
              <a:gd name="connsiteX0" fmla="*/ 5707625 w 5746954"/>
              <a:gd name="connsiteY0" fmla="*/ 0 h 530941"/>
              <a:gd name="connsiteX1" fmla="*/ 4999703 w 5746954"/>
              <a:gd name="connsiteY1" fmla="*/ 471948 h 530941"/>
              <a:gd name="connsiteX2" fmla="*/ 1224116 w 5746954"/>
              <a:gd name="connsiteY2" fmla="*/ 353961 h 530941"/>
              <a:gd name="connsiteX3" fmla="*/ 0 w 5746954"/>
              <a:gd name="connsiteY3" fmla="*/ 14748 h 53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6954" h="530941">
                <a:moveTo>
                  <a:pt x="5707625" y="0"/>
                </a:moveTo>
                <a:cubicBezTo>
                  <a:pt x="5727289" y="206477"/>
                  <a:pt x="5746954" y="412955"/>
                  <a:pt x="4999703" y="471948"/>
                </a:cubicBezTo>
                <a:cubicBezTo>
                  <a:pt x="4252452" y="530941"/>
                  <a:pt x="2057400" y="430161"/>
                  <a:pt x="1224116" y="353961"/>
                </a:cubicBezTo>
                <a:cubicBezTo>
                  <a:pt x="390832" y="277761"/>
                  <a:pt x="195416" y="146254"/>
                  <a:pt x="0" y="14748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733800"/>
            <a:ext cx="2933700" cy="22002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1"/>
          <p:cNvGrpSpPr>
            <a:grpSpLocks/>
          </p:cNvGrpSpPr>
          <p:nvPr/>
        </p:nvGrpSpPr>
        <p:grpSpPr bwMode="auto">
          <a:xfrm>
            <a:off x="1833563" y="1790700"/>
            <a:ext cx="3648075" cy="2998788"/>
            <a:chOff x="2209799" y="1485900"/>
            <a:chExt cx="3647207" cy="2998232"/>
          </a:xfrm>
        </p:grpSpPr>
        <p:pic>
          <p:nvPicPr>
            <p:cNvPr id="43020" name="Picture 4" descr="http://www.ebyte.it/library/educards/nmr/Superconductivity_StateDiagra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799" y="1485900"/>
              <a:ext cx="3647207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3352527" y="2019201"/>
              <a:ext cx="2439406" cy="876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2" name="TextBox 10"/>
            <p:cNvSpPr txBox="1">
              <a:spLocks noChangeArrowheads="1"/>
            </p:cNvSpPr>
            <p:nvPr/>
          </p:nvSpPr>
          <p:spPr bwMode="auto">
            <a:xfrm>
              <a:off x="4305300" y="41148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T</a:t>
              </a:r>
              <a:r>
                <a:rPr lang="en-US" b="1" baseline="-25000"/>
                <a:t>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When is a superconductor not a superconductor?</a:t>
            </a:r>
            <a:endParaRPr lang="en-US" dirty="0"/>
          </a:p>
        </p:txBody>
      </p:sp>
      <p:sp>
        <p:nvSpPr>
          <p:cNvPr id="43012" name="Content Placeholder 9"/>
          <p:cNvSpPr>
            <a:spLocks noGrp="1"/>
          </p:cNvSpPr>
          <p:nvPr>
            <p:ph idx="1"/>
          </p:nvPr>
        </p:nvSpPr>
        <p:spPr>
          <a:xfrm>
            <a:off x="663575" y="903288"/>
            <a:ext cx="8251825" cy="849312"/>
          </a:xfrm>
        </p:spPr>
        <p:txBody>
          <a:bodyPr/>
          <a:lstStyle/>
          <a:p>
            <a:r>
              <a:rPr lang="en-US" smtClean="0"/>
              <a:t>Superconductor can change phase back to normal conductor by crossing the “critical surface”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When this happens, the conductor heats quickly, causing the surrounding conductor to go normal and dumping lots of heat into the liquid Helium</a:t>
            </a:r>
          </a:p>
          <a:p>
            <a:r>
              <a:rPr lang="en-US" smtClean="0"/>
              <a:t>This is known as a “quench”.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114551" y="3181350"/>
            <a:ext cx="11049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2171700"/>
            <a:ext cx="1828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Can push the B field (current) too high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57600" y="4000500"/>
            <a:ext cx="17145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76863" y="3119438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Can increase the temp, through heat leaks, deposited energy or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mechanical deformation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3143" y="22860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Quench example: MRI magnet*</a:t>
            </a:r>
            <a:endParaRPr lang="en-US" dirty="0"/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723900" y="6019800"/>
            <a:ext cx="476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*pulled off the web.  We recover our Helium.</a:t>
            </a:r>
          </a:p>
        </p:txBody>
      </p:sp>
      <p:pic>
        <p:nvPicPr>
          <p:cNvPr id="8" name="quenc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 “tricks of the trade”</a:t>
            </a:r>
          </a:p>
          <a:p>
            <a:pPr lvl="1"/>
            <a:r>
              <a:rPr lang="en-US" sz="1800" dirty="0" smtClean="0"/>
              <a:t>Ion injection</a:t>
            </a:r>
          </a:p>
          <a:p>
            <a:pPr lvl="1"/>
            <a:r>
              <a:rPr lang="en-US" sz="1800" dirty="0" smtClean="0"/>
              <a:t>Beam injection/extraction/transfer</a:t>
            </a:r>
          </a:p>
          <a:p>
            <a:pPr lvl="1"/>
            <a:r>
              <a:rPr lang="en-US" sz="1800" dirty="0" smtClean="0"/>
              <a:t>Instrumentation</a:t>
            </a:r>
          </a:p>
          <a:p>
            <a:r>
              <a:rPr lang="en-US" sz="2000" dirty="0" smtClean="0"/>
              <a:t>Special topic</a:t>
            </a:r>
          </a:p>
          <a:p>
            <a:pPr lvl="1"/>
            <a:r>
              <a:rPr lang="en-US" sz="1800" dirty="0" err="1" smtClean="0"/>
              <a:t>pBars</a:t>
            </a:r>
            <a:endParaRPr lang="en-US" sz="1800" dirty="0" smtClean="0"/>
          </a:p>
          <a:p>
            <a:r>
              <a:rPr lang="en-US" sz="2000" dirty="0" smtClean="0"/>
              <a:t>Case Study: LHC</a:t>
            </a:r>
          </a:p>
          <a:p>
            <a:pPr lvl="1"/>
            <a:r>
              <a:rPr lang="en-US" sz="1800" dirty="0" smtClean="0"/>
              <a:t>Design Choices</a:t>
            </a:r>
          </a:p>
          <a:p>
            <a:pPr lvl="1"/>
            <a:r>
              <a:rPr lang="en-US" sz="1800" dirty="0" smtClean="0"/>
              <a:t>Superconductivity</a:t>
            </a:r>
          </a:p>
          <a:p>
            <a:pPr lvl="1"/>
            <a:r>
              <a:rPr lang="en-US" sz="1800" dirty="0" smtClean="0"/>
              <a:t>Specifications</a:t>
            </a:r>
          </a:p>
          <a:p>
            <a:pPr lvl="1"/>
            <a:r>
              <a:rPr lang="en-US" sz="1800" dirty="0" smtClean="0"/>
              <a:t>“The Incident”</a:t>
            </a:r>
          </a:p>
          <a:p>
            <a:pPr lvl="1"/>
            <a:r>
              <a:rPr lang="en-US" sz="1800" dirty="0" smtClean="0"/>
              <a:t>Current status</a:t>
            </a:r>
          </a:p>
          <a:p>
            <a:pPr lvl="1"/>
            <a:r>
              <a:rPr lang="en-US" sz="1800" dirty="0" smtClean="0"/>
              <a:t>Future upgrades</a:t>
            </a:r>
          </a:p>
          <a:p>
            <a:r>
              <a:rPr lang="en-US" sz="2000" dirty="0" smtClean="0"/>
              <a:t>Overview of other accelerators</a:t>
            </a:r>
          </a:p>
          <a:p>
            <a:pPr lvl="1"/>
            <a:r>
              <a:rPr lang="en-US" sz="1600" dirty="0" smtClean="0"/>
              <a:t>Past</a:t>
            </a:r>
          </a:p>
          <a:p>
            <a:pPr lvl="1"/>
            <a:r>
              <a:rPr lang="en-US" sz="1600" dirty="0" smtClean="0"/>
              <a:t>Present</a:t>
            </a:r>
          </a:p>
          <a:p>
            <a:pPr lvl="1"/>
            <a:r>
              <a:rPr lang="en-US" sz="1600" dirty="0" smtClean="0"/>
              <a:t>Future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Magnet “training”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697912" cy="5676900"/>
          </a:xfrm>
        </p:spPr>
        <p:txBody>
          <a:bodyPr/>
          <a:lstStyle/>
          <a:p>
            <a:r>
              <a:rPr lang="en-US" sz="2000" dirty="0" smtClean="0"/>
              <a:t>As new superconducting magnets are ramped, electromechanical forces on the conductors can cause small motions.</a:t>
            </a:r>
          </a:p>
          <a:p>
            <a:r>
              <a:rPr lang="en-US" sz="2000" dirty="0" smtClean="0"/>
              <a:t>The resulting frictional heating can result in a quench</a:t>
            </a:r>
          </a:p>
          <a:p>
            <a:r>
              <a:rPr lang="en-US" sz="2000" dirty="0" smtClean="0"/>
              <a:t>Generally, this “seats” the conductor better, and subsequent quenches occur at a higher current.</a:t>
            </a:r>
          </a:p>
          <a:p>
            <a:r>
              <a:rPr lang="en-US" sz="2000" dirty="0" smtClean="0"/>
              <a:t>This process is knows as “training”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15" y="3044950"/>
            <a:ext cx="5764848" cy="32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8/18/10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7B6F66-DF1D-4C3D-A456-6F6D87DECCA0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Prebys, "Particle Accelerators, Part 2", HCPSS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Nominal LHC parameters compared to </a:t>
            </a:r>
            <a:r>
              <a:rPr lang="en-US" dirty="0" err="1" smtClean="0"/>
              <a:t>Tevatron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3900" y="1163638"/>
          <a:ext cx="82296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9015"/>
                <a:gridCol w="2366010"/>
                <a:gridCol w="2314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Parameter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Tevatron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“nominal” LHC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6.28 km (2*PI)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 km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Protons/bunch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pBar</a:t>
                      </a:r>
                      <a:r>
                        <a:rPr lang="en-US" dirty="0" smtClean="0"/>
                        <a:t>/bunch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beam 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+ .5 MJ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366+366</a:t>
                      </a:r>
                      <a:r>
                        <a:rPr lang="en-US" baseline="0" dirty="0" smtClean="0"/>
                        <a:t> MJ*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luminosity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3.3x10</a:t>
                      </a:r>
                      <a:r>
                        <a:rPr lang="en-US" baseline="30000" dirty="0" smtClean="0"/>
                        <a:t>32</a:t>
                      </a:r>
                      <a:r>
                        <a:rPr lang="en-US" baseline="0" dirty="0" smtClean="0"/>
                        <a:t> (cm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1.0x10</a:t>
                      </a:r>
                      <a:r>
                        <a:rPr lang="en-US" baseline="30000" dirty="0" smtClean="0"/>
                        <a:t>34</a:t>
                      </a:r>
                      <a:r>
                        <a:rPr lang="en-US" baseline="0" dirty="0" smtClean="0"/>
                        <a:t>(cm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780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Bend Field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4.2 T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8.3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 </a:t>
                      </a:r>
                      <a:r>
                        <a:rPr lang="en-US" dirty="0" err="1" smtClean="0"/>
                        <a:t>Quadrupoles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~200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temperature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4.2 K (liquid He)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1.9K (</a:t>
                      </a:r>
                      <a:r>
                        <a:rPr lang="en-US" baseline="0" dirty="0" err="1" smtClean="0"/>
                        <a:t>superfluid</a:t>
                      </a:r>
                      <a:r>
                        <a:rPr lang="en-US" baseline="0" dirty="0" smtClean="0"/>
                        <a:t> 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137" name="TextBox 4"/>
          <p:cNvSpPr txBox="1">
            <a:spLocks noChangeArrowheads="1"/>
          </p:cNvSpPr>
          <p:nvPr/>
        </p:nvSpPr>
        <p:spPr bwMode="auto">
          <a:xfrm>
            <a:off x="647700" y="5943600"/>
            <a:ext cx="461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*2 MJ ~ “stick of dynamite” -&gt; Very scary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04800"/>
            <a:ext cx="7543800" cy="51816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Layout</a:t>
            </a:r>
            <a:endParaRPr lang="en-US" dirty="0"/>
          </a:p>
        </p:txBody>
      </p:sp>
      <p:sp>
        <p:nvSpPr>
          <p:cNvPr id="33796" name="Content Placeholder 6"/>
          <p:cNvSpPr>
            <a:spLocks noGrp="1"/>
          </p:cNvSpPr>
          <p:nvPr>
            <p:ph idx="1"/>
          </p:nvPr>
        </p:nvSpPr>
        <p:spPr>
          <a:xfrm>
            <a:off x="685800" y="5257800"/>
            <a:ext cx="8251825" cy="1008063"/>
          </a:xfrm>
        </p:spPr>
        <p:txBody>
          <a:bodyPr/>
          <a:lstStyle/>
          <a:p>
            <a:r>
              <a:rPr lang="en-US" sz="2000" smtClean="0"/>
              <a:t>8 crossing interaction points (IP’s)</a:t>
            </a:r>
          </a:p>
          <a:p>
            <a:r>
              <a:rPr lang="en-US" sz="2000" smtClean="0"/>
              <a:t>Accelerator sectors labeled by which points they go between</a:t>
            </a:r>
          </a:p>
          <a:p>
            <a:pPr lvl="1"/>
            <a:r>
              <a:rPr lang="en-US" sz="1800" smtClean="0"/>
              <a:t>ie, sector 3-4 goes from point 3 to point 4</a:t>
            </a:r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8/18/10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489A81-C443-49D7-A3FA-44872436F84A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Prebys, "Particle Accelerators, Part 2", HCPSS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CERN experiments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46088" y="495300"/>
            <a:ext cx="8251825" cy="544513"/>
          </a:xfrm>
        </p:spPr>
        <p:txBody>
          <a:bodyPr/>
          <a:lstStyle/>
          <a:p>
            <a:r>
              <a:rPr lang="en-US" smtClean="0"/>
              <a:t>Damn big, general purpose experiments: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“Medium” special purpose experiments: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124200" cy="17637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990600"/>
            <a:ext cx="2833688" cy="18827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685800" y="27813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Compact Muon Solenoid (CMS)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4572000" y="2819400"/>
            <a:ext cx="415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A Toroidal LHC ApparatuS (ATLAS)</a:t>
            </a:r>
          </a:p>
        </p:txBody>
      </p:sp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3314700" cy="20240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647700" y="55626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Large Ion Collider Experiment (ALICE)</a:t>
            </a:r>
          </a:p>
        </p:txBody>
      </p:sp>
      <p:pic>
        <p:nvPicPr>
          <p:cNvPr id="358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657600"/>
            <a:ext cx="2352675" cy="18494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5029200" y="5715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 physics at the LHC (LHCb)</a:t>
            </a:r>
          </a:p>
        </p:txBody>
      </p:sp>
      <p:sp>
        <p:nvSpPr>
          <p:cNvPr id="35852" name="Date Placeholder 1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8/18/10</a:t>
            </a:r>
          </a:p>
        </p:txBody>
      </p:sp>
      <p:sp>
        <p:nvSpPr>
          <p:cNvPr id="35853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495EFD-71B4-4D64-85C9-1E9E5A794120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54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Prebys, "Particle Accelerators, Part 2", HCPSS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71500" y="800100"/>
            <a:ext cx="4613275" cy="5715000"/>
            <a:chOff x="2494" y="1278"/>
            <a:chExt cx="2978" cy="4146"/>
          </a:xfrm>
        </p:grpSpPr>
        <p:pic>
          <p:nvPicPr>
            <p:cNvPr id="4506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4" y="1278"/>
              <a:ext cx="2978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5214"/>
              <a:ext cx="70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12"/>
            <p:cNvCxnSpPr/>
            <p:nvPr/>
          </p:nvCxnSpPr>
          <p:spPr>
            <a:xfrm rot="5400000" flipH="1" flipV="1">
              <a:off x="2538" y="3559"/>
              <a:ext cx="2955" cy="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7"/>
            <p:cNvCxnSpPr/>
            <p:nvPr/>
          </p:nvCxnSpPr>
          <p:spPr>
            <a:xfrm rot="5400000" flipH="1" flipV="1">
              <a:off x="3160" y="3559"/>
              <a:ext cx="2955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68" name="TextBox 18"/>
            <p:cNvSpPr txBox="1">
              <a:spLocks noChangeArrowheads="1"/>
            </p:cNvSpPr>
            <p:nvPr/>
          </p:nvSpPr>
          <p:spPr bwMode="auto">
            <a:xfrm>
              <a:off x="3044" y="3190"/>
              <a:ext cx="717" cy="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</a:t>
              </a:r>
              <a:r>
                <a:rPr lang="en-US" sz="1200" baseline="-25000">
                  <a:solidFill>
                    <a:srgbClr val="333333"/>
                  </a:solidFill>
                  <a:sym typeface="Symbol" pitchFamily="18" charset="2"/>
                </a:rPr>
                <a:t>W</a:t>
              </a:r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 (M</a:t>
              </a:r>
              <a:r>
                <a:rPr lang="en-US" sz="1200" baseline="-25000">
                  <a:solidFill>
                    <a:srgbClr val="333333"/>
                  </a:solidFill>
                  <a:sym typeface="Symbol" pitchFamily="18" charset="2"/>
                </a:rPr>
                <a:t>W</a:t>
              </a:r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=80 GeV)</a:t>
              </a:r>
              <a:endParaRPr lang="en-US" sz="1200">
                <a:solidFill>
                  <a:srgbClr val="333333"/>
                </a:solidFill>
              </a:endParaRPr>
            </a:p>
          </p:txBody>
        </p:sp>
        <p:sp>
          <p:nvSpPr>
            <p:cNvPr id="45069" name="TextBox 20"/>
            <p:cNvSpPr txBox="1">
              <a:spLocks noChangeArrowheads="1"/>
            </p:cNvSpPr>
            <p:nvPr/>
          </p:nvSpPr>
          <p:spPr bwMode="auto">
            <a:xfrm>
              <a:off x="3050" y="3351"/>
              <a:ext cx="675" cy="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</a:t>
              </a:r>
              <a:r>
                <a:rPr lang="en-US" sz="1200" baseline="-25000">
                  <a:solidFill>
                    <a:srgbClr val="333333"/>
                  </a:solidFill>
                  <a:sym typeface="Symbol" pitchFamily="18" charset="2"/>
                </a:rPr>
                <a:t>Z</a:t>
              </a:r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 (M</a:t>
              </a:r>
              <a:r>
                <a:rPr lang="en-US" sz="1200" baseline="-25000">
                  <a:solidFill>
                    <a:srgbClr val="333333"/>
                  </a:solidFill>
                  <a:sym typeface="Symbol" pitchFamily="18" charset="2"/>
                </a:rPr>
                <a:t>Z</a:t>
              </a:r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=91 GeV)</a:t>
              </a:r>
              <a:endParaRPr lang="en-US" sz="1200">
                <a:solidFill>
                  <a:srgbClr val="333333"/>
                </a:solidFill>
              </a:endParaRPr>
            </a:p>
          </p:txBody>
        </p:sp>
        <p:cxnSp>
          <p:nvCxnSpPr>
            <p:cNvPr id="12" name="Straight Connector 21"/>
            <p:cNvCxnSpPr/>
            <p:nvPr/>
          </p:nvCxnSpPr>
          <p:spPr>
            <a:xfrm rot="5400000" flipH="1" flipV="1">
              <a:off x="3281" y="3559"/>
              <a:ext cx="2955" cy="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Experimental reach of LHC vs.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45060" name="Content Placeholder 15"/>
          <p:cNvSpPr>
            <a:spLocks noGrp="1"/>
          </p:cNvSpPr>
          <p:nvPr>
            <p:ph sz="half" idx="2"/>
          </p:nvPr>
        </p:nvSpPr>
        <p:spPr>
          <a:xfrm>
            <a:off x="5257800" y="914400"/>
            <a:ext cx="3752850" cy="5178425"/>
          </a:xfrm>
        </p:spPr>
        <p:txBody>
          <a:bodyPr/>
          <a:lstStyle/>
          <a:p>
            <a:r>
              <a:rPr lang="en-US" sz="2400" smtClean="0"/>
              <a:t>The rate of physical processes depends strongly on energy</a:t>
            </a:r>
          </a:p>
          <a:p>
            <a:pPr lvl="1"/>
            <a:r>
              <a:rPr lang="en-US" sz="2000" smtClean="0"/>
              <a:t>For some of the most interesting searches, the rate at the LHC will be 10-100 times the rate at the Tevatron.</a:t>
            </a:r>
          </a:p>
          <a:p>
            <a:r>
              <a:rPr lang="en-US" sz="2400" smtClean="0"/>
              <a:t>Nevertheless, still need about 30 times the luminosity of the Tevatron to study the most important physics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 10, 2008: The (first) big day</a:t>
            </a:r>
            <a:endParaRPr lang="en-US" dirty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00100"/>
            <a:ext cx="3902075" cy="2955925"/>
          </a:xfrm>
        </p:spPr>
        <p:txBody>
          <a:bodyPr/>
          <a:lstStyle/>
          <a:p>
            <a:r>
              <a:rPr lang="en-US" sz="2000" smtClean="0"/>
              <a:t>9:35 – First beam injected</a:t>
            </a:r>
          </a:p>
          <a:p>
            <a:r>
              <a:rPr lang="en-US" sz="2000" smtClean="0"/>
              <a:t>9:58 – beam past CMS to point 6 dump</a:t>
            </a:r>
          </a:p>
          <a:p>
            <a:r>
              <a:rPr lang="en-US" sz="2000" smtClean="0"/>
              <a:t>10:15 – beam to point 1 (ATLAS)</a:t>
            </a:r>
          </a:p>
          <a:p>
            <a:r>
              <a:rPr lang="en-US" sz="2000" smtClean="0"/>
              <a:t>10:26 – First turn!</a:t>
            </a:r>
          </a:p>
          <a:p>
            <a:r>
              <a:rPr lang="en-US" sz="2000" smtClean="0"/>
              <a:t>…and there was much rejoicing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952500"/>
            <a:ext cx="3200400" cy="22060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3124200"/>
            <a:ext cx="3429000" cy="25717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3657601"/>
            <a:ext cx="3162300" cy="2102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5350" y="5829300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Commissioning proceeded smoothly and rapidly until September 19</a:t>
            </a:r>
            <a:r>
              <a:rPr lang="en-US" sz="2000" baseline="30000" dirty="0" smtClean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when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something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very bad happened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905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Nature abhors a (news) vacuum…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609600"/>
            <a:ext cx="8251825" cy="3363913"/>
          </a:xfrm>
        </p:spPr>
        <p:txBody>
          <a:bodyPr/>
          <a:lstStyle/>
          <a:p>
            <a:r>
              <a:rPr lang="en-US" smtClean="0"/>
              <a:t>Italian newspapers were very poetic (at least as translated by “Babel Fish”):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</a:t>
            </a:r>
            <a:r>
              <a:rPr lang="en-US" sz="1800" i="1" smtClean="0">
                <a:solidFill>
                  <a:srgbClr val="002060"/>
                </a:solidFill>
              </a:rPr>
              <a:t>"the black cloud of the bitterness still has not </a:t>
            </a:r>
            <a:br>
              <a:rPr lang="en-US" sz="1800" i="1" smtClean="0">
                <a:solidFill>
                  <a:srgbClr val="002060"/>
                </a:solidFill>
              </a:rPr>
            </a:br>
            <a:r>
              <a:rPr lang="en-US" sz="1800" i="1" smtClean="0">
                <a:solidFill>
                  <a:srgbClr val="002060"/>
                </a:solidFill>
              </a:rPr>
              <a:t>    	been dissolved on the small forest in which </a:t>
            </a:r>
            <a:br>
              <a:rPr lang="en-US" sz="1800" i="1" smtClean="0">
                <a:solidFill>
                  <a:srgbClr val="002060"/>
                </a:solidFill>
              </a:rPr>
            </a:br>
            <a:r>
              <a:rPr lang="en-US" sz="1800" i="1" smtClean="0">
                <a:solidFill>
                  <a:srgbClr val="002060"/>
                </a:solidFill>
              </a:rPr>
              <a:t>    	they are dipped the candid buildings of the CERN" </a:t>
            </a:r>
            <a:endParaRPr lang="en-US" sz="2000" i="1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2000" i="1" smtClean="0">
                <a:solidFill>
                  <a:srgbClr val="002060"/>
                </a:solidFill>
              </a:rPr>
              <a:t>		</a:t>
            </a:r>
            <a:r>
              <a:rPr lang="en-US" sz="1800" i="1" smtClean="0">
                <a:solidFill>
                  <a:srgbClr val="002060"/>
                </a:solidFill>
              </a:rPr>
              <a:t>“Lyn Evans, head of the plan, support that it </a:t>
            </a:r>
            <a:br>
              <a:rPr lang="en-US" sz="1800" i="1" smtClean="0">
                <a:solidFill>
                  <a:srgbClr val="002060"/>
                </a:solidFill>
              </a:rPr>
            </a:br>
            <a:r>
              <a:rPr lang="en-US" sz="1800" i="1" smtClean="0">
                <a:solidFill>
                  <a:srgbClr val="002060"/>
                </a:solidFill>
              </a:rPr>
              <a:t>	was better to wait for before igniting the</a:t>
            </a:r>
            <a:br>
              <a:rPr lang="en-US" sz="1800" i="1" smtClean="0">
                <a:solidFill>
                  <a:srgbClr val="002060"/>
                </a:solidFill>
              </a:rPr>
            </a:br>
            <a:r>
              <a:rPr lang="en-US" sz="1800" i="1" smtClean="0">
                <a:solidFill>
                  <a:srgbClr val="002060"/>
                </a:solidFill>
              </a:rPr>
              <a:t>	machine and making the verifications of the parts.“</a:t>
            </a:r>
            <a:r>
              <a:rPr lang="en-US" sz="1800" i="1" smtClean="0">
                <a:solidFill>
                  <a:srgbClr val="FF0000"/>
                </a:solidFill>
              </a:rPr>
              <a:t>*</a:t>
            </a:r>
            <a:r>
              <a:rPr lang="en-US" sz="1800" i="1" smtClean="0">
                <a:solidFill>
                  <a:srgbClr val="002060"/>
                </a:solidFill>
              </a:rPr>
              <a:t> </a:t>
            </a:r>
          </a:p>
          <a:p>
            <a:r>
              <a:rPr lang="en-US" smtClean="0"/>
              <a:t>Or you could Google “What really happened at CERN”: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48100"/>
            <a:ext cx="6189663" cy="2019300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" y="5943600"/>
            <a:ext cx="811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FF0000"/>
                </a:solidFill>
              </a:rPr>
              <a:t>* “Big Bang, il test bloccato fino all primavera 2009”, Corriere dela Sera, Sept. 24, 2008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53200" y="46863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" y="6210300"/>
            <a:ext cx="811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FF0000"/>
                </a:solidFill>
              </a:rPr>
              <a:t>**http://www.rense.com/general83/IncidentatCERN.pdf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0531" y="152400"/>
            <a:ext cx="8474869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(really) really happened on September 19</a:t>
            </a:r>
            <a:r>
              <a:rPr lang="en-US" baseline="30000" dirty="0" smtClean="0"/>
              <a:t>th*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699" name="Content Placeholder 8"/>
          <p:cNvSpPr>
            <a:spLocks noGrp="1"/>
          </p:cNvSpPr>
          <p:nvPr>
            <p:ph idx="1"/>
          </p:nvPr>
        </p:nvSpPr>
        <p:spPr>
          <a:xfrm>
            <a:off x="411163" y="762000"/>
            <a:ext cx="8610600" cy="5419725"/>
          </a:xfrm>
        </p:spPr>
        <p:txBody>
          <a:bodyPr/>
          <a:lstStyle/>
          <a:p>
            <a:r>
              <a:rPr lang="en-US" sz="2000" smtClean="0"/>
              <a:t>Sector 3-4 was being ramped to 9.3 kA, the equivalent of 5.5 TeV</a:t>
            </a:r>
          </a:p>
          <a:p>
            <a:pPr lvl="1"/>
            <a:r>
              <a:rPr lang="en-US" sz="1800" smtClean="0"/>
              <a:t>All other sectors had already been ramped to this level</a:t>
            </a:r>
          </a:p>
          <a:p>
            <a:pPr lvl="1"/>
            <a:r>
              <a:rPr lang="en-US" sz="1800" smtClean="0"/>
              <a:t>Sector 3-4 had previously only been ramped to 7 kA (4.1 TeV)</a:t>
            </a:r>
          </a:p>
          <a:p>
            <a:r>
              <a:rPr lang="en-US" sz="2000" smtClean="0"/>
              <a:t>At 11:18AM, a quench developed in the splice between dipole C24 and quadrupole Q24</a:t>
            </a:r>
          </a:p>
          <a:p>
            <a:pPr lvl="1"/>
            <a:r>
              <a:rPr lang="en-US" sz="1800" smtClean="0"/>
              <a:t>Not initially detected by quench protection circuit</a:t>
            </a:r>
          </a:p>
          <a:p>
            <a:pPr lvl="1"/>
            <a:r>
              <a:rPr lang="en-US" sz="1800" smtClean="0"/>
              <a:t>Power supply tripped at .46 sec</a:t>
            </a:r>
          </a:p>
          <a:p>
            <a:pPr lvl="1"/>
            <a:r>
              <a:rPr lang="en-US" sz="1800" smtClean="0"/>
              <a:t>Discharge switches activated at .86 sec</a:t>
            </a:r>
          </a:p>
          <a:p>
            <a:r>
              <a:rPr lang="en-US" sz="2000" smtClean="0"/>
              <a:t>Within the first second, an arc formed at the site of the quench</a:t>
            </a:r>
            <a:endParaRPr lang="en-US" sz="1800" smtClean="0"/>
          </a:p>
          <a:p>
            <a:pPr lvl="1"/>
            <a:r>
              <a:rPr lang="en-US" sz="1800" smtClean="0"/>
              <a:t>The heat of the arc caused Helium to boil.</a:t>
            </a:r>
          </a:p>
          <a:p>
            <a:pPr lvl="1"/>
            <a:r>
              <a:rPr lang="en-US" sz="1800" smtClean="0"/>
              <a:t>The pressure rose beyond .13 MPa and ruptured into the insulation vacuum.</a:t>
            </a:r>
          </a:p>
          <a:p>
            <a:pPr lvl="1"/>
            <a:r>
              <a:rPr lang="en-US" sz="1800" smtClean="0"/>
              <a:t>Vacuum also degraded in the beam pipe</a:t>
            </a:r>
          </a:p>
          <a:p>
            <a:r>
              <a:rPr lang="en-US" sz="2000" smtClean="0"/>
              <a:t>The pressure at the vacuum barrier reached ~10 bar (design value 1.5 bar).  The force was transferred to the magnet stands, which broke.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533400" y="62103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*Official talk by Philippe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LeBrun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Chamonix, Jan. 2009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697662" cy="706438"/>
          </a:xfrm>
        </p:spPr>
        <p:txBody>
          <a:bodyPr/>
          <a:lstStyle/>
          <a:p>
            <a:pPr>
              <a:defRPr/>
            </a:pPr>
            <a:r>
              <a:rPr lang="fr-CH" sz="2400"/>
              <a:t>Pressure forces on SSS vacuum barrier</a:t>
            </a:r>
            <a:endParaRPr lang="en-US" sz="24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5450" y="1628775"/>
            <a:ext cx="7386638" cy="4330700"/>
            <a:chOff x="226" y="515"/>
            <a:chExt cx="5106" cy="340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9" y="515"/>
              <a:ext cx="5083" cy="3408"/>
              <a:chOff x="249" y="515"/>
              <a:chExt cx="5083" cy="3408"/>
            </a:xfrm>
          </p:grpSpPr>
          <p:pic>
            <p:nvPicPr>
              <p:cNvPr id="21518" name="Picture 7" descr="Trsp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9" y="515"/>
                <a:ext cx="5083" cy="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9" name="Text Box 8"/>
              <p:cNvSpPr txBox="1">
                <a:spLocks noChangeArrowheads="1"/>
              </p:cNvSpPr>
              <p:nvPr/>
            </p:nvSpPr>
            <p:spPr bwMode="auto">
              <a:xfrm>
                <a:off x="249" y="2024"/>
                <a:ext cx="590" cy="4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3936" y="839"/>
              <a:ext cx="78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0066FF"/>
                  </a:solidFill>
                </a:rPr>
                <a:t>Vacuum</a:t>
              </a:r>
              <a:r>
                <a:rPr lang="en-GB" b="1"/>
                <a:t> </a:t>
              </a: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1791" y="1993"/>
              <a:ext cx="2674" cy="4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33FF"/>
                  </a:solidFill>
                </a:rPr>
                <a:t>1/3 load on cold mass (and support post)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33FF"/>
                  </a:solidFill>
                </a:rPr>
                <a:t>~23 kN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1837" y="2991"/>
              <a:ext cx="1267" cy="4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33FF"/>
                  </a:solidFill>
                </a:rPr>
                <a:t>1/3 load on barrier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33FF"/>
                  </a:solidFill>
                </a:rPr>
                <a:t>~46 kN</a:t>
              </a:r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226" y="1978"/>
              <a:ext cx="803" cy="5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0066FF"/>
                  </a:solidFill>
                </a:rPr>
                <a:t>Pressure</a:t>
              </a:r>
            </a:p>
            <a:p>
              <a:pPr eaLnBrk="0" hangingPunct="0"/>
              <a:r>
                <a:rPr lang="en-GB" b="1">
                  <a:solidFill>
                    <a:srgbClr val="0066FF"/>
                  </a:solidFill>
                </a:rPr>
                <a:t>1 bar</a:t>
              </a:r>
              <a:r>
                <a:rPr lang="en-GB" b="1"/>
                <a:t> </a:t>
              </a:r>
            </a:p>
          </p:txBody>
        </p:sp>
      </p:grp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4500563" y="5969000"/>
            <a:ext cx="265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3333FF"/>
                </a:solidFill>
              </a:rPr>
              <a:t>Total load on 1 jack ~70 kN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7343775" y="60198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V. Parma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6762" y="66675"/>
            <a:ext cx="7772400" cy="43815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H" sz="2400" dirty="0" err="1"/>
              <a:t>Collateral</a:t>
            </a:r>
            <a:r>
              <a:rPr lang="fr-CH" sz="2400" dirty="0"/>
              <a:t> damage: </a:t>
            </a:r>
            <a:r>
              <a:rPr lang="fr-CH" sz="2400" dirty="0" err="1"/>
              <a:t>magnet</a:t>
            </a:r>
            <a:r>
              <a:rPr lang="fr-CH" sz="2400" dirty="0"/>
              <a:t> </a:t>
            </a:r>
            <a:r>
              <a:rPr lang="fr-CH" sz="2400" dirty="0" err="1"/>
              <a:t>displacements</a:t>
            </a:r>
            <a:endParaRPr lang="en-US" sz="2400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6477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47700"/>
            <a:ext cx="4105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951288" y="5884863"/>
            <a:ext cx="14287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QQBI.27R3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9CB66-A3E5-4BA0-AB7C-8E86EEA360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-&gt; synchrotron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16625"/>
          </a:xfrm>
        </p:spPr>
        <p:txBody>
          <a:bodyPr/>
          <a:lstStyle/>
          <a:p>
            <a:r>
              <a:rPr lang="en-US" sz="1800" dirty="0" smtClean="0"/>
              <a:t>Most accelerators start with a linear accelerator, which injects into a synchrotron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 order to maximize the intensity in the synchrotron, we can</a:t>
            </a:r>
          </a:p>
          <a:p>
            <a:pPr lvl="1"/>
            <a:r>
              <a:rPr lang="en-US" sz="1600" dirty="0" smtClean="0"/>
              <a:t>Increase the </a:t>
            </a:r>
            <a:r>
              <a:rPr lang="en-US" sz="1600" dirty="0" err="1" smtClean="0"/>
              <a:t>linac</a:t>
            </a:r>
            <a:r>
              <a:rPr lang="en-US" sz="1600" dirty="0" smtClean="0"/>
              <a:t> current as high as possible and inject over one revolution </a:t>
            </a:r>
          </a:p>
          <a:p>
            <a:pPr lvl="2"/>
            <a:r>
              <a:rPr lang="en-US" sz="1600" dirty="0" smtClean="0"/>
              <a:t>There are limits to </a:t>
            </a:r>
            <a:r>
              <a:rPr lang="en-US" sz="1600" dirty="0" err="1" smtClean="0"/>
              <a:t>linac</a:t>
            </a:r>
            <a:r>
              <a:rPr lang="en-US" sz="1600" dirty="0" smtClean="0"/>
              <a:t> current</a:t>
            </a:r>
          </a:p>
          <a:p>
            <a:pPr lvl="1"/>
            <a:r>
              <a:rPr lang="en-US" sz="1600" dirty="0" smtClean="0"/>
              <a:t>Inject over multiple (</a:t>
            </a:r>
            <a:r>
              <a:rPr lang="en-US" sz="1600" i="1" dirty="0" smtClean="0"/>
              <a:t>N</a:t>
            </a:r>
            <a:r>
              <a:rPr lang="en-US" sz="1600" dirty="0" smtClean="0"/>
              <a:t>) revolutions of the synchrotron</a:t>
            </a:r>
          </a:p>
          <a:p>
            <a:pPr lvl="2"/>
            <a:r>
              <a:rPr lang="en-US" sz="1600" dirty="0" smtClean="0"/>
              <a:t>Preferred method</a:t>
            </a:r>
          </a:p>
          <a:p>
            <a:r>
              <a:rPr lang="en-US" sz="1800" dirty="0" smtClean="0"/>
              <a:t>Unfortunately, </a:t>
            </a:r>
            <a:r>
              <a:rPr lang="en-US" sz="1800" dirty="0" err="1" smtClean="0"/>
              <a:t>Liouville’s</a:t>
            </a:r>
            <a:r>
              <a:rPr lang="en-US" sz="1800" dirty="0" smtClean="0"/>
              <a:t> Theorem says we can’t inject one beam on top of another</a:t>
            </a:r>
          </a:p>
          <a:p>
            <a:pPr lvl="1"/>
            <a:r>
              <a:rPr lang="en-US" sz="1400" dirty="0" smtClean="0"/>
              <a:t>Electrons can be injected off orbit and will “cool” down to the equilibrium orbit via synchrotron radiation.</a:t>
            </a:r>
          </a:p>
          <a:p>
            <a:pPr lvl="1"/>
            <a:r>
              <a:rPr lang="en-US" sz="1400" dirty="0" smtClean="0"/>
              <a:t>Protons can be injected a small, changing angle to “paint” phase space, resulting in increased emittance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25620" y="1163105"/>
            <a:ext cx="1228960" cy="12289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4"/>
          </p:cNvCxnSpPr>
          <p:nvPr/>
        </p:nvCxnSpPr>
        <p:spPr>
          <a:xfrm>
            <a:off x="3535065" y="2392065"/>
            <a:ext cx="180503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419850" y="5579680"/>
          <a:ext cx="1613010" cy="460860"/>
        </p:xfrm>
        <a:graphic>
          <a:graphicData uri="http://schemas.openxmlformats.org/presentationml/2006/ole">
            <p:oleObj spid="_x0000_s235522" name="Equation" r:id="rId3" imgW="799920" imgH="2286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93720" y="5810110"/>
            <a:ext cx="230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Linac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emittance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4994456" y="5886920"/>
            <a:ext cx="499265" cy="10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665" y="6002135"/>
            <a:ext cx="27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Synchrotron emittance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51015" y="5886920"/>
            <a:ext cx="230430" cy="153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129462" cy="706437"/>
          </a:xfrm>
        </p:spPr>
        <p:txBody>
          <a:bodyPr/>
          <a:lstStyle/>
          <a:p>
            <a:pPr>
              <a:defRPr/>
            </a:pPr>
            <a:r>
              <a:rPr lang="fr-CH" sz="2400"/>
              <a:t>Collateral damage: secondary arcs</a:t>
            </a:r>
            <a:endParaRPr lang="en-US" sz="2400"/>
          </a:p>
        </p:txBody>
      </p:sp>
      <p:pic>
        <p:nvPicPr>
          <p:cNvPr id="25603" name="Picture 5" descr="QQ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52500"/>
            <a:ext cx="46783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60388" y="4481513"/>
            <a:ext cx="21653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QQBI.27R3 M3 line</a:t>
            </a:r>
          </a:p>
        </p:txBody>
      </p:sp>
      <p:pic>
        <p:nvPicPr>
          <p:cNvPr id="25605" name="Picture 7" descr="QB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68600"/>
            <a:ext cx="4572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6240463" y="2427288"/>
            <a:ext cx="22923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QBBI.B31R3 M3 line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6750" y="0"/>
            <a:ext cx="7772400" cy="51435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H" sz="2400" dirty="0" err="1"/>
              <a:t>Collateral</a:t>
            </a:r>
            <a:r>
              <a:rPr lang="fr-CH" sz="2400" dirty="0"/>
              <a:t> damage: </a:t>
            </a:r>
            <a:r>
              <a:rPr lang="fr-CH" sz="2400" dirty="0" err="1"/>
              <a:t>ground</a:t>
            </a:r>
            <a:r>
              <a:rPr lang="fr-CH" sz="2400" dirty="0"/>
              <a:t> supports</a:t>
            </a:r>
            <a:endParaRPr lang="en-US" sz="2400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42938"/>
            <a:ext cx="74295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9CB66-A3E5-4BA0-AB7C-8E86EEA3608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Collateral damage: Beam Vacuum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4791075"/>
            <a:ext cx="8696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4278313"/>
            <a:ext cx="77057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900113" y="4214813"/>
            <a:ext cx="71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rgbClr val="0000FF"/>
                </a:solidFill>
              </a:rPr>
              <a:t>LSS3</a:t>
            </a:r>
          </a:p>
        </p:txBody>
      </p:sp>
      <p:sp>
        <p:nvSpPr>
          <p:cNvPr id="27654" name="TextBox 19"/>
          <p:cNvSpPr txBox="1">
            <a:spLocks noChangeArrowheads="1"/>
          </p:cNvSpPr>
          <p:nvPr/>
        </p:nvSpPr>
        <p:spPr bwMode="auto">
          <a:xfrm>
            <a:off x="7889875" y="41846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rgbClr val="0000FF"/>
                </a:solidFill>
              </a:rPr>
              <a:t>LSS4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067675" y="4554538"/>
            <a:ext cx="381000" cy="762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1009650" y="4554538"/>
            <a:ext cx="381000" cy="762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b="1" dirty="0"/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25" y="962025"/>
            <a:ext cx="5381625" cy="3028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0525" y="4867275"/>
            <a:ext cx="681038" cy="803275"/>
            <a:chOff x="828675" y="2219325"/>
            <a:chExt cx="681597" cy="803077"/>
          </a:xfrm>
        </p:grpSpPr>
        <p:pic>
          <p:nvPicPr>
            <p:cNvPr id="2766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1" y="2288880"/>
              <a:ext cx="542924" cy="66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0" name="TextBox 11"/>
            <p:cNvSpPr txBox="1">
              <a:spLocks noChangeArrowheads="1"/>
            </p:cNvSpPr>
            <p:nvPr/>
          </p:nvSpPr>
          <p:spPr bwMode="auto">
            <a:xfrm>
              <a:off x="962025" y="2219325"/>
              <a:ext cx="4299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OK</a:t>
              </a:r>
            </a:p>
          </p:txBody>
        </p:sp>
        <p:sp>
          <p:nvSpPr>
            <p:cNvPr id="27671" name="TextBox 12"/>
            <p:cNvSpPr txBox="1">
              <a:spLocks noChangeArrowheads="1"/>
            </p:cNvSpPr>
            <p:nvPr/>
          </p:nvSpPr>
          <p:spPr bwMode="auto">
            <a:xfrm>
              <a:off x="828675" y="2381250"/>
              <a:ext cx="6815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Debris</a:t>
              </a:r>
            </a:p>
          </p:txBody>
        </p:sp>
        <p:sp>
          <p:nvSpPr>
            <p:cNvPr id="27672" name="TextBox 13"/>
            <p:cNvSpPr txBox="1">
              <a:spLocks noChangeArrowheads="1"/>
            </p:cNvSpPr>
            <p:nvPr/>
          </p:nvSpPr>
          <p:spPr bwMode="auto">
            <a:xfrm>
              <a:off x="962025" y="2552700"/>
              <a:ext cx="47961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MLI</a:t>
              </a:r>
            </a:p>
          </p:txBody>
        </p:sp>
        <p:sp>
          <p:nvSpPr>
            <p:cNvPr id="27673" name="TextBox 14"/>
            <p:cNvSpPr txBox="1">
              <a:spLocks noChangeArrowheads="1"/>
            </p:cNvSpPr>
            <p:nvPr/>
          </p:nvSpPr>
          <p:spPr bwMode="auto">
            <a:xfrm>
              <a:off x="895350" y="2714625"/>
              <a:ext cx="55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Soot</a:t>
              </a:r>
            </a:p>
          </p:txBody>
        </p:sp>
      </p:grp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504825" y="2806700"/>
            <a:ext cx="31527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The beam pipes were polluted with thousands of pieces of MLI and soot, from one extremity to the other of the sector</a:t>
            </a:r>
          </a:p>
        </p:txBody>
      </p:sp>
      <p:pic>
        <p:nvPicPr>
          <p:cNvPr id="27660" name="Picture 4" descr="QBQ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" y="1562100"/>
            <a:ext cx="31051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905000" y="1571625"/>
            <a:ext cx="1581150" cy="176371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662" name="TextBox 23"/>
          <p:cNvSpPr txBox="1">
            <a:spLocks noChangeArrowheads="1"/>
          </p:cNvSpPr>
          <p:nvPr/>
        </p:nvSpPr>
        <p:spPr bwMode="auto">
          <a:xfrm>
            <a:off x="3848100" y="1066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clean</a:t>
            </a:r>
          </a:p>
        </p:txBody>
      </p:sp>
      <p:sp>
        <p:nvSpPr>
          <p:cNvPr id="27663" name="TextBox 24"/>
          <p:cNvSpPr txBox="1">
            <a:spLocks noChangeArrowheads="1"/>
          </p:cNvSpPr>
          <p:nvPr/>
        </p:nvSpPr>
        <p:spPr bwMode="auto">
          <a:xfrm>
            <a:off x="5600700" y="11049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MLI</a:t>
            </a:r>
          </a:p>
        </p:txBody>
      </p: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7467600" y="11049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soot</a:t>
            </a:r>
          </a:p>
        </p:txBody>
      </p:sp>
      <p:sp>
        <p:nvSpPr>
          <p:cNvPr id="27665" name="TextBox 26"/>
          <p:cNvSpPr txBox="1">
            <a:spLocks noChangeArrowheads="1"/>
          </p:cNvSpPr>
          <p:nvPr/>
        </p:nvSpPr>
        <p:spPr bwMode="auto">
          <a:xfrm>
            <a:off x="609600" y="838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Arc burned through beam vacuum pipe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Important questions about Sept. 19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did the joint fail?</a:t>
            </a:r>
          </a:p>
          <a:p>
            <a:pPr lvl="1"/>
            <a:r>
              <a:rPr lang="en-US" smtClean="0"/>
              <a:t>Inherent problems with joint design</a:t>
            </a:r>
          </a:p>
          <a:p>
            <a:pPr lvl="2"/>
            <a:r>
              <a:rPr lang="en-US" smtClean="0"/>
              <a:t>No clamps</a:t>
            </a:r>
          </a:p>
          <a:p>
            <a:pPr lvl="2"/>
            <a:r>
              <a:rPr lang="en-US" smtClean="0"/>
              <a:t>Details of joint design</a:t>
            </a:r>
          </a:p>
          <a:p>
            <a:pPr lvl="2"/>
            <a:r>
              <a:rPr lang="en-US" smtClean="0"/>
              <a:t>Solder used</a:t>
            </a:r>
          </a:p>
          <a:p>
            <a:pPr lvl="1"/>
            <a:r>
              <a:rPr lang="en-US" smtClean="0"/>
              <a:t>Quality control problems</a:t>
            </a:r>
          </a:p>
          <a:p>
            <a:r>
              <a:rPr lang="en-US" smtClean="0"/>
              <a:t>Why wasn’t it detected in time?</a:t>
            </a:r>
          </a:p>
          <a:p>
            <a:pPr lvl="1"/>
            <a:r>
              <a:rPr lang="en-US" smtClean="0"/>
              <a:t>There was indirect (calorimetric) evidence of an ohmic heat loss, but these data were not routinely monitored</a:t>
            </a:r>
          </a:p>
          <a:p>
            <a:pPr lvl="1"/>
            <a:r>
              <a:rPr lang="en-US" smtClean="0"/>
              <a:t>The bus quench protection circuit had a threshold of 1V, a factor of &gt;1000 too high to detect the quench in time.</a:t>
            </a:r>
          </a:p>
          <a:p>
            <a:r>
              <a:rPr lang="en-US" smtClean="0"/>
              <a:t>Why did it do so much damage?</a:t>
            </a:r>
          </a:p>
          <a:p>
            <a:pPr lvl="1"/>
            <a:r>
              <a:rPr lang="en-US" smtClean="0"/>
              <a:t>The pressure relief system was designed around an MCI Helium release of 2 kg/s, a </a:t>
            </a:r>
            <a:r>
              <a:rPr lang="en-US" i="1" smtClean="0"/>
              <a:t>factor of ten</a:t>
            </a:r>
            <a:r>
              <a:rPr lang="en-US" smtClean="0"/>
              <a:t> below what occurred.</a:t>
            </a:r>
          </a:p>
          <a:p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3400" y="723900"/>
            <a:ext cx="7353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Working theory</a:t>
            </a:r>
            <a:r>
              <a:rPr lang="en-US" sz="2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 A resistive joint of about 220 n</a:t>
            </a:r>
            <a:r>
              <a:rPr lang="en-US" sz="24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</a:t>
            </a:r>
            <a:r>
              <a:rPr lang="en-US" sz="2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 with bad electrical and thermal contacts with the stabilizer</a:t>
            </a:r>
            <a:endParaRPr lang="en-US" sz="20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9600" y="1485900"/>
            <a:ext cx="6972300" cy="1582738"/>
            <a:chOff x="336" y="1488"/>
            <a:chExt cx="5040" cy="1200"/>
          </a:xfrm>
        </p:grpSpPr>
        <p:sp>
          <p:nvSpPr>
            <p:cNvPr id="30733" name="Rectangle 2"/>
            <p:cNvSpPr>
              <a:spLocks noChangeArrowheads="1"/>
            </p:cNvSpPr>
            <p:nvPr/>
          </p:nvSpPr>
          <p:spPr bwMode="auto">
            <a:xfrm>
              <a:off x="336" y="2400"/>
              <a:ext cx="3312" cy="4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4" name="Rectangle 3"/>
            <p:cNvSpPr>
              <a:spLocks noChangeArrowheads="1"/>
            </p:cNvSpPr>
            <p:nvPr/>
          </p:nvSpPr>
          <p:spPr bwMode="auto">
            <a:xfrm>
              <a:off x="1824" y="2448"/>
              <a:ext cx="3552" cy="4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5" name="Rectangle 4"/>
            <p:cNvSpPr>
              <a:spLocks noChangeArrowheads="1"/>
            </p:cNvSpPr>
            <p:nvPr/>
          </p:nvSpPr>
          <p:spPr bwMode="auto">
            <a:xfrm>
              <a:off x="1824" y="2208"/>
              <a:ext cx="1872" cy="144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6" name="Rectangle 5"/>
            <p:cNvSpPr>
              <a:spLocks noChangeArrowheads="1"/>
            </p:cNvSpPr>
            <p:nvPr/>
          </p:nvSpPr>
          <p:spPr bwMode="auto">
            <a:xfrm>
              <a:off x="1632" y="2544"/>
              <a:ext cx="2256" cy="144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7" name="Rectangle 6"/>
            <p:cNvSpPr>
              <a:spLocks noChangeArrowheads="1"/>
            </p:cNvSpPr>
            <p:nvPr/>
          </p:nvSpPr>
          <p:spPr bwMode="auto">
            <a:xfrm>
              <a:off x="3888" y="2496"/>
              <a:ext cx="1488" cy="192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8" name="Rectangle 7"/>
            <p:cNvSpPr>
              <a:spLocks noChangeArrowheads="1"/>
            </p:cNvSpPr>
            <p:nvPr/>
          </p:nvSpPr>
          <p:spPr bwMode="auto">
            <a:xfrm>
              <a:off x="3696" y="2208"/>
              <a:ext cx="1680" cy="24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9" name="Rectangle 8"/>
            <p:cNvSpPr>
              <a:spLocks noChangeArrowheads="1"/>
            </p:cNvSpPr>
            <p:nvPr/>
          </p:nvSpPr>
          <p:spPr bwMode="auto">
            <a:xfrm>
              <a:off x="336" y="2208"/>
              <a:ext cx="1440" cy="192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40" name="Rectangle 9"/>
            <p:cNvSpPr>
              <a:spLocks noChangeArrowheads="1"/>
            </p:cNvSpPr>
            <p:nvPr/>
          </p:nvSpPr>
          <p:spPr bwMode="auto">
            <a:xfrm>
              <a:off x="336" y="2448"/>
              <a:ext cx="1248" cy="24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41" name="Line 11"/>
            <p:cNvSpPr>
              <a:spLocks noChangeShapeType="1"/>
            </p:cNvSpPr>
            <p:nvPr/>
          </p:nvSpPr>
          <p:spPr bwMode="auto">
            <a:xfrm>
              <a:off x="1824" y="2448"/>
              <a:ext cx="1824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2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No electrical contact between wedge and U-profile with the bus on at least 1 side of the joint </a:t>
              </a:r>
              <a:endParaRPr lang="en-US" sz="1200"/>
            </a:p>
          </p:txBody>
        </p:sp>
        <p:sp>
          <p:nvSpPr>
            <p:cNvPr id="30743" name="Text Box 13"/>
            <p:cNvSpPr txBox="1">
              <a:spLocks noChangeArrowheads="1"/>
            </p:cNvSpPr>
            <p:nvPr/>
          </p:nvSpPr>
          <p:spPr bwMode="auto">
            <a:xfrm>
              <a:off x="3504" y="1488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No bonding at joint with the U-profile and the wedge</a:t>
              </a:r>
            </a:p>
          </p:txBody>
        </p:sp>
        <p:sp>
          <p:nvSpPr>
            <p:cNvPr id="30744" name="Line 14"/>
            <p:cNvSpPr>
              <a:spLocks noChangeShapeType="1"/>
            </p:cNvSpPr>
            <p:nvPr/>
          </p:nvSpPr>
          <p:spPr bwMode="auto">
            <a:xfrm>
              <a:off x="3888" y="2544"/>
              <a:ext cx="0" cy="14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5" name="Line 15"/>
            <p:cNvSpPr>
              <a:spLocks noChangeShapeType="1"/>
            </p:cNvSpPr>
            <p:nvPr/>
          </p:nvSpPr>
          <p:spPr bwMode="auto">
            <a:xfrm>
              <a:off x="3696" y="2208"/>
              <a:ext cx="0" cy="14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6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7" name="Line 17"/>
            <p:cNvSpPr>
              <a:spLocks noChangeShapeType="1"/>
            </p:cNvSpPr>
            <p:nvPr/>
          </p:nvSpPr>
          <p:spPr bwMode="auto">
            <a:xfrm>
              <a:off x="1344" y="1776"/>
              <a:ext cx="24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48" name="Line 18"/>
            <p:cNvSpPr>
              <a:spLocks noChangeShapeType="1"/>
            </p:cNvSpPr>
            <p:nvPr/>
          </p:nvSpPr>
          <p:spPr bwMode="auto">
            <a:xfrm flipH="1">
              <a:off x="3360" y="1824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49" name="Line 19"/>
            <p:cNvSpPr>
              <a:spLocks noChangeShapeType="1"/>
            </p:cNvSpPr>
            <p:nvPr/>
          </p:nvSpPr>
          <p:spPr bwMode="auto">
            <a:xfrm flipH="1">
              <a:off x="2928" y="1824"/>
              <a:ext cx="8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724" name="Text Box 20"/>
          <p:cNvSpPr txBox="1">
            <a:spLocks noChangeArrowheads="1"/>
          </p:cNvSpPr>
          <p:nvPr/>
        </p:nvSpPr>
        <p:spPr bwMode="auto">
          <a:xfrm>
            <a:off x="7488238" y="6172200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A. Verweij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30725" name="Text Box 22"/>
          <p:cNvSpPr txBox="1">
            <a:spLocks noChangeArrowheads="1"/>
          </p:cNvSpPr>
          <p:nvPr/>
        </p:nvSpPr>
        <p:spPr bwMode="auto">
          <a:xfrm>
            <a:off x="533400" y="3200400"/>
            <a:ext cx="4300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Loss of clamping pressure on the joint, and between joint and stabilizer</a:t>
            </a:r>
          </a:p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Degradation of transverse contact between superconducting cable and stabilizer</a:t>
            </a:r>
          </a:p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Interruption of longitudinal electrical continuity in stabilizer </a:t>
            </a:r>
            <a:endParaRPr lang="en-US">
              <a:latin typeface="Tahoma" pitchFamily="34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1988"/>
            <a:ext cx="37766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981200" y="5753100"/>
            <a:ext cx="27813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FF0000"/>
                </a:solidFill>
              </a:rPr>
              <a:t>Problem: this is where the evidence used to be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800600" y="4610100"/>
            <a:ext cx="2743200" cy="1333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4260" y="663840"/>
            <a:ext cx="8355012" cy="5676900"/>
          </a:xfrm>
        </p:spPr>
        <p:txBody>
          <a:bodyPr/>
          <a:lstStyle/>
          <a:p>
            <a:r>
              <a:rPr lang="en-US" sz="2000" dirty="0" smtClean="0"/>
              <a:t>Bad joints</a:t>
            </a:r>
          </a:p>
          <a:p>
            <a:pPr lvl="1"/>
            <a:r>
              <a:rPr lang="en-US" sz="1800" dirty="0" smtClean="0"/>
              <a:t>Test for high resistance and look for signatures of heat loss in joints</a:t>
            </a:r>
          </a:p>
          <a:p>
            <a:pPr lvl="1"/>
            <a:r>
              <a:rPr lang="en-US" sz="1800" dirty="0" smtClean="0"/>
              <a:t>Warm up to repair any with signs of problems (additional three sectors)</a:t>
            </a:r>
          </a:p>
          <a:p>
            <a:r>
              <a:rPr lang="en-US" sz="2000" dirty="0" smtClean="0"/>
              <a:t>Quench protection</a:t>
            </a:r>
          </a:p>
          <a:p>
            <a:pPr lvl="1"/>
            <a:r>
              <a:rPr lang="en-US" sz="1800" dirty="0" smtClean="0"/>
              <a:t>Old system sensitive to 1V</a:t>
            </a:r>
          </a:p>
          <a:p>
            <a:pPr lvl="1"/>
            <a:r>
              <a:rPr lang="en-US" sz="1800" dirty="0" smtClean="0"/>
              <a:t>New system sensitive to .3 mV</a:t>
            </a:r>
          </a:p>
          <a:p>
            <a:r>
              <a:rPr lang="en-US" sz="2000" dirty="0" smtClean="0"/>
              <a:t>Pressure relief</a:t>
            </a:r>
          </a:p>
          <a:p>
            <a:pPr lvl="1"/>
            <a:r>
              <a:rPr lang="en-US" sz="1800" dirty="0" smtClean="0"/>
              <a:t>Warm sectors (4 out of 8)</a:t>
            </a:r>
          </a:p>
          <a:p>
            <a:pPr lvl="2"/>
            <a:r>
              <a:rPr lang="en-US" sz="1800" dirty="0" smtClean="0"/>
              <a:t>Install 200mm relief flanges</a:t>
            </a:r>
          </a:p>
          <a:p>
            <a:pPr lvl="2"/>
            <a:r>
              <a:rPr lang="en-US" sz="1800" dirty="0" smtClean="0"/>
              <a:t>Enough capacity to handle even the maximum credible incident (MCI)</a:t>
            </a:r>
          </a:p>
          <a:p>
            <a:pPr lvl="1"/>
            <a:r>
              <a:rPr lang="en-US" sz="1800" dirty="0" smtClean="0"/>
              <a:t>Cold sectors</a:t>
            </a:r>
          </a:p>
          <a:p>
            <a:pPr lvl="2"/>
            <a:r>
              <a:rPr lang="en-US" sz="1800" dirty="0" smtClean="0"/>
              <a:t>Reconfigure service flanges as relief flanges</a:t>
            </a:r>
          </a:p>
          <a:p>
            <a:pPr lvl="2"/>
            <a:r>
              <a:rPr lang="en-US" sz="1800" dirty="0" smtClean="0"/>
              <a:t>Reinforce floor mounts</a:t>
            </a:r>
          </a:p>
          <a:p>
            <a:pPr lvl="2"/>
            <a:r>
              <a:rPr lang="en-US" sz="1800" dirty="0" smtClean="0"/>
              <a:t>Enough capacity to handle the incident that occurred, but not quite the MCI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Bad surprise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355013" cy="5676900"/>
          </a:xfrm>
        </p:spPr>
        <p:txBody>
          <a:bodyPr/>
          <a:lstStyle/>
          <a:p>
            <a:r>
              <a:rPr lang="en-US" sz="2000" smtClean="0"/>
              <a:t>With new quench protection, it was determined that joints would only fail if they had bad thermal </a:t>
            </a:r>
            <a:r>
              <a:rPr lang="en-US" sz="2000" i="1" smtClean="0"/>
              <a:t>and</a:t>
            </a:r>
            <a:r>
              <a:rPr lang="en-US" sz="2000" smtClean="0"/>
              <a:t> bad electrical contact, and how likely is that?</a:t>
            </a:r>
          </a:p>
          <a:p>
            <a:pPr lvl="1"/>
            <a:r>
              <a:rPr lang="en-US" smtClean="0"/>
              <a:t>Very, unfortunately </a:t>
            </a:r>
            <a:r>
              <a:rPr lang="en-US" smtClean="0">
                <a:sym typeface="Symbol" pitchFamily="18" charset="2"/>
              </a:rPr>
              <a:t> </a:t>
            </a:r>
            <a:r>
              <a:rPr lang="en-US" i="1" smtClean="0">
                <a:sym typeface="Symbol" pitchFamily="18" charset="2"/>
              </a:rPr>
              <a:t>must</a:t>
            </a:r>
            <a:r>
              <a:rPr lang="en-US" smtClean="0">
                <a:sym typeface="Symbol" pitchFamily="18" charset="2"/>
              </a:rPr>
              <a:t> verify copper joint</a:t>
            </a: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r>
              <a:rPr lang="en-US" sz="2000" smtClean="0">
                <a:sym typeface="Symbol" pitchFamily="18" charset="2"/>
              </a:rPr>
              <a:t>Have to warm up to at least 80K to measure Copper integrity.</a:t>
            </a:r>
            <a:endParaRPr lang="en-US" sz="2000" smtClean="0"/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09800"/>
            <a:ext cx="4114800" cy="2619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619375"/>
            <a:ext cx="4005263" cy="2560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609600" y="4865688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Solder used to solder joint had the same melting temperature as solder used to pot cable in stablizer</a:t>
            </a:r>
          </a:p>
          <a:p>
            <a:pPr algn="l"/>
            <a:r>
              <a:rPr lang="en-US"/>
              <a:t> 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Solder wicked away from cable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45013" y="3559175"/>
            <a:ext cx="2398712" cy="2344738"/>
          </a:xfrm>
          <a:custGeom>
            <a:avLst/>
            <a:gdLst>
              <a:gd name="connsiteX0" fmla="*/ 0 w 2398955"/>
              <a:gd name="connsiteY0" fmla="*/ 2345167 h 2345167"/>
              <a:gd name="connsiteX1" fmla="*/ 1140311 w 2398955"/>
              <a:gd name="connsiteY1" fmla="*/ 1731982 h 2345167"/>
              <a:gd name="connsiteX2" fmla="*/ 1140311 w 2398955"/>
              <a:gd name="connsiteY2" fmla="*/ 903643 h 2345167"/>
              <a:gd name="connsiteX3" fmla="*/ 2398955 w 2398955"/>
              <a:gd name="connsiteY3" fmla="*/ 0 h 234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955" h="2345167">
                <a:moveTo>
                  <a:pt x="0" y="2345167"/>
                </a:moveTo>
                <a:cubicBezTo>
                  <a:pt x="475129" y="2158701"/>
                  <a:pt x="950259" y="1972236"/>
                  <a:pt x="1140311" y="1731982"/>
                </a:cubicBezTo>
                <a:cubicBezTo>
                  <a:pt x="1330363" y="1491728"/>
                  <a:pt x="930537" y="1192307"/>
                  <a:pt x="1140311" y="903643"/>
                </a:cubicBezTo>
                <a:cubicBezTo>
                  <a:pt x="1350085" y="614979"/>
                  <a:pt x="1874520" y="307489"/>
                  <a:pt x="2398955" y="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joint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at 80K identified an additional bad joint</a:t>
            </a:r>
          </a:p>
          <a:p>
            <a:pPr lvl="1"/>
            <a:r>
              <a:rPr lang="en-US" dirty="0" smtClean="0"/>
              <a:t>One additional sector was warmed up</a:t>
            </a:r>
          </a:p>
          <a:p>
            <a:pPr lvl="1"/>
            <a:r>
              <a:rPr lang="en-US" dirty="0" smtClean="0"/>
              <a:t>New release flanges were NOT installed</a:t>
            </a:r>
          </a:p>
          <a:p>
            <a:r>
              <a:rPr lang="en-US" dirty="0" smtClean="0"/>
              <a:t>Based on thermal modeling of the joints, it was determined that they might NOT be reliable even at 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considered the maximum safe operating energy for now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LHC Plan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880" y="702246"/>
            <a:ext cx="7988240" cy="57991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20, 2009: Going around…again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46088" y="4991100"/>
            <a:ext cx="8355012" cy="533400"/>
          </a:xfrm>
        </p:spPr>
        <p:txBody>
          <a:bodyPr/>
          <a:lstStyle/>
          <a:p>
            <a:r>
              <a:rPr lang="en-US" smtClean="0"/>
              <a:t>Total time: 1:43</a:t>
            </a:r>
          </a:p>
          <a:p>
            <a:r>
              <a:rPr lang="en-US" smtClean="0"/>
              <a:t>Then things began to move with dizzying speed…</a:t>
            </a:r>
          </a:p>
        </p:txBody>
      </p:sp>
      <p:sp>
        <p:nvSpPr>
          <p:cNvPr id="37892" name="AutoShape 2" descr="http://elogbook.cern.ch/eLogbook/attach_reader?attach_id=1054070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AutoShape 4" descr="http://elogbook.cern.ch/eLogbook/attach_reader?attach_id=1054070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beam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ea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eam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eam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eam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beam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eam9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eam1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beam1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(or charge exchange) injection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62664" y="4043480"/>
            <a:ext cx="8681335" cy="2126280"/>
          </a:xfrm>
        </p:spPr>
        <p:txBody>
          <a:bodyPr/>
          <a:lstStyle/>
          <a:p>
            <a:r>
              <a:rPr lang="en-US" sz="1400" dirty="0" smtClean="0"/>
              <a:t>Instead of ionizing Hydrogen, and electron is added to create 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, which is accelerated in the </a:t>
            </a:r>
            <a:r>
              <a:rPr lang="en-US" sz="1400" dirty="0" err="1" smtClean="0"/>
              <a:t>linac</a:t>
            </a:r>
            <a:endParaRPr lang="en-US" sz="1400" dirty="0" smtClean="0"/>
          </a:p>
          <a:p>
            <a:r>
              <a:rPr lang="en-US" sz="1400" dirty="0" smtClean="0"/>
              <a:t>A pulsed chicane moves the circulating beam out during injection</a:t>
            </a:r>
          </a:p>
          <a:p>
            <a:r>
              <a:rPr lang="en-US" sz="1400" dirty="0" smtClean="0"/>
              <a:t>An injected 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beam is bent in the opposite direction so it lies on top of the circulating beam</a:t>
            </a:r>
          </a:p>
          <a:p>
            <a:r>
              <a:rPr lang="en-US" sz="1400" dirty="0" smtClean="0"/>
              <a:t>The combined beam passes through a foil, which strips the two electrons, leaving a single, more intense proton beam.</a:t>
            </a:r>
          </a:p>
          <a:p>
            <a:r>
              <a:rPr lang="en-US" sz="1400" dirty="0" err="1" smtClean="0"/>
              <a:t>Fermilab</a:t>
            </a:r>
            <a:r>
              <a:rPr lang="en-US" sz="1400" dirty="0" smtClean="0"/>
              <a:t> was converted from proton to 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during the 70’s</a:t>
            </a:r>
          </a:p>
          <a:p>
            <a:r>
              <a:rPr lang="en-US" sz="1400" dirty="0" smtClean="0"/>
              <a:t>CERN </a:t>
            </a:r>
            <a:r>
              <a:rPr lang="en-US" sz="1400" i="1" dirty="0" smtClean="0"/>
              <a:t>still </a:t>
            </a:r>
            <a:r>
              <a:rPr lang="en-US" sz="1400" dirty="0" smtClean="0"/>
              <a:t>uses proton injection, but is in the process of upgrading.</a:t>
            </a:r>
            <a:endParaRPr lang="en-US" sz="1400" dirty="0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178105" y="1508750"/>
            <a:ext cx="990600" cy="1447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549705" y="1508750"/>
            <a:ext cx="990600" cy="1447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5378505" y="1508750"/>
            <a:ext cx="990600" cy="1447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750105" y="1508750"/>
            <a:ext cx="990600" cy="1447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Freeform 8"/>
          <p:cNvSpPr>
            <a:spLocks/>
          </p:cNvSpPr>
          <p:nvPr/>
        </p:nvSpPr>
        <p:spPr bwMode="auto">
          <a:xfrm>
            <a:off x="1111305" y="1805613"/>
            <a:ext cx="7769225" cy="4524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960" y="47"/>
              </a:cxn>
              <a:cxn ang="0">
                <a:pos x="1824" y="250"/>
              </a:cxn>
              <a:cxn ang="0">
                <a:pos x="2976" y="250"/>
              </a:cxn>
              <a:cxn ang="0">
                <a:pos x="3853" y="40"/>
              </a:cxn>
              <a:cxn ang="0">
                <a:pos x="4894" y="7"/>
              </a:cxn>
            </a:cxnLst>
            <a:rect l="0" t="0" r="r" b="b"/>
            <a:pathLst>
              <a:path w="4894" h="285">
                <a:moveTo>
                  <a:pt x="0" y="18"/>
                </a:moveTo>
                <a:cubicBezTo>
                  <a:pt x="160" y="23"/>
                  <a:pt x="656" y="9"/>
                  <a:pt x="960" y="47"/>
                </a:cubicBezTo>
                <a:cubicBezTo>
                  <a:pt x="1264" y="86"/>
                  <a:pt x="1488" y="216"/>
                  <a:pt x="1824" y="250"/>
                </a:cubicBezTo>
                <a:cubicBezTo>
                  <a:pt x="2160" y="283"/>
                  <a:pt x="2638" y="285"/>
                  <a:pt x="2976" y="250"/>
                </a:cubicBezTo>
                <a:cubicBezTo>
                  <a:pt x="3314" y="215"/>
                  <a:pt x="3533" y="80"/>
                  <a:pt x="3853" y="40"/>
                </a:cubicBezTo>
                <a:cubicBezTo>
                  <a:pt x="4173" y="0"/>
                  <a:pt x="4677" y="14"/>
                  <a:pt x="4894" y="7"/>
                </a:cubicBezTo>
              </a:path>
            </a:pathLst>
          </a:custGeom>
          <a:noFill/>
          <a:ln w="38100" cap="flat" cmpd="sng">
            <a:solidFill>
              <a:srgbClr val="993366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5" name="Freeform 9"/>
          <p:cNvSpPr>
            <a:spLocks/>
          </p:cNvSpPr>
          <p:nvPr/>
        </p:nvSpPr>
        <p:spPr bwMode="auto">
          <a:xfrm>
            <a:off x="661871" y="2232649"/>
            <a:ext cx="4148310" cy="608679"/>
          </a:xfrm>
          <a:custGeom>
            <a:avLst/>
            <a:gdLst>
              <a:gd name="connsiteX0" fmla="*/ 10000 w 10000"/>
              <a:gd name="connsiteY0" fmla="*/ 77 h 10000"/>
              <a:gd name="connsiteX1" fmla="*/ 8030 w 10000"/>
              <a:gd name="connsiteY1" fmla="*/ 357 h 10000"/>
              <a:gd name="connsiteX2" fmla="*/ 5687 w 10000"/>
              <a:gd name="connsiteY2" fmla="*/ 2245 h 10000"/>
              <a:gd name="connsiteX3" fmla="*/ 4062 w 10000"/>
              <a:gd name="connsiteY3" fmla="*/ 3061 h 10000"/>
              <a:gd name="connsiteX4" fmla="*/ 2762 w 10000"/>
              <a:gd name="connsiteY4" fmla="*/ 4286 h 10000"/>
              <a:gd name="connsiteX5" fmla="*/ 0 w 10000"/>
              <a:gd name="connsiteY5" fmla="*/ 10000 h 10000"/>
              <a:gd name="connsiteX0" fmla="*/ 10000 w 10000"/>
              <a:gd name="connsiteY0" fmla="*/ 77 h 10000"/>
              <a:gd name="connsiteX1" fmla="*/ 8030 w 10000"/>
              <a:gd name="connsiteY1" fmla="*/ 357 h 10000"/>
              <a:gd name="connsiteX2" fmla="*/ 5687 w 10000"/>
              <a:gd name="connsiteY2" fmla="*/ 2245 h 10000"/>
              <a:gd name="connsiteX3" fmla="*/ 4062 w 10000"/>
              <a:gd name="connsiteY3" fmla="*/ 3061 h 10000"/>
              <a:gd name="connsiteX4" fmla="*/ 0 w 10000"/>
              <a:gd name="connsiteY4" fmla="*/ 10000 h 10000"/>
              <a:gd name="connsiteX0" fmla="*/ 8846 w 8846"/>
              <a:gd name="connsiteY0" fmla="*/ 77 h 3672"/>
              <a:gd name="connsiteX1" fmla="*/ 6876 w 8846"/>
              <a:gd name="connsiteY1" fmla="*/ 357 h 3672"/>
              <a:gd name="connsiteX2" fmla="*/ 4533 w 8846"/>
              <a:gd name="connsiteY2" fmla="*/ 2245 h 3672"/>
              <a:gd name="connsiteX3" fmla="*/ 2908 w 8846"/>
              <a:gd name="connsiteY3" fmla="*/ 3061 h 3672"/>
              <a:gd name="connsiteX4" fmla="*/ 0 w 8846"/>
              <a:gd name="connsiteY4" fmla="*/ 3672 h 3672"/>
              <a:gd name="connsiteX0" fmla="*/ 10000 w 10000"/>
              <a:gd name="connsiteY0" fmla="*/ 210 h 10000"/>
              <a:gd name="connsiteX1" fmla="*/ 7773 w 10000"/>
              <a:gd name="connsiteY1" fmla="*/ 972 h 10000"/>
              <a:gd name="connsiteX2" fmla="*/ 5124 w 10000"/>
              <a:gd name="connsiteY2" fmla="*/ 6114 h 10000"/>
              <a:gd name="connsiteX3" fmla="*/ 3287 w 10000"/>
              <a:gd name="connsiteY3" fmla="*/ 8336 h 10000"/>
              <a:gd name="connsiteX4" fmla="*/ 0 w 10000"/>
              <a:gd name="connsiteY4" fmla="*/ 10000 h 10000"/>
              <a:gd name="connsiteX0" fmla="*/ 10000 w 10000"/>
              <a:gd name="connsiteY0" fmla="*/ 210 h 8879"/>
              <a:gd name="connsiteX1" fmla="*/ 7773 w 10000"/>
              <a:gd name="connsiteY1" fmla="*/ 972 h 8879"/>
              <a:gd name="connsiteX2" fmla="*/ 5124 w 10000"/>
              <a:gd name="connsiteY2" fmla="*/ 6114 h 8879"/>
              <a:gd name="connsiteX3" fmla="*/ 3287 w 10000"/>
              <a:gd name="connsiteY3" fmla="*/ 8336 h 8879"/>
              <a:gd name="connsiteX4" fmla="*/ 0 w 10000"/>
              <a:gd name="connsiteY4" fmla="*/ 8879 h 8879"/>
              <a:gd name="connsiteX0" fmla="*/ 10000 w 10000"/>
              <a:gd name="connsiteY0" fmla="*/ 237 h 10000"/>
              <a:gd name="connsiteX1" fmla="*/ 7773 w 10000"/>
              <a:gd name="connsiteY1" fmla="*/ 1095 h 10000"/>
              <a:gd name="connsiteX2" fmla="*/ 5124 w 10000"/>
              <a:gd name="connsiteY2" fmla="*/ 6886 h 10000"/>
              <a:gd name="connsiteX3" fmla="*/ 3287 w 10000"/>
              <a:gd name="connsiteY3" fmla="*/ 938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237"/>
                </a:moveTo>
                <a:cubicBezTo>
                  <a:pt x="9629" y="365"/>
                  <a:pt x="8584" y="0"/>
                  <a:pt x="7773" y="1095"/>
                </a:cubicBezTo>
                <a:cubicBezTo>
                  <a:pt x="6961" y="2189"/>
                  <a:pt x="5870" y="5503"/>
                  <a:pt x="5124" y="6886"/>
                </a:cubicBezTo>
                <a:cubicBezTo>
                  <a:pt x="4378" y="8269"/>
                  <a:pt x="4141" y="8869"/>
                  <a:pt x="3287" y="9388"/>
                </a:cubicBezTo>
                <a:cubicBezTo>
                  <a:pt x="2433" y="9908"/>
                  <a:pt x="970" y="9673"/>
                  <a:pt x="0" y="1000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4921305" y="211835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1111305" y="1813550"/>
            <a:ext cx="7620000" cy="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5683305" y="10515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Circulating Beam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H="1">
            <a:off x="4845105" y="128015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5454705" y="318515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Beam at injection</a:t>
            </a:r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 flipH="1" flipV="1">
            <a:off x="5149905" y="234695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1538005" y="3352190"/>
            <a:ext cx="1828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H</a:t>
            </a:r>
            <a:r>
              <a:rPr lang="en-US" sz="2800" baseline="30000" dirty="0" smtClean="0"/>
              <a:t>-</a:t>
            </a:r>
            <a:r>
              <a:rPr lang="en-US" sz="1600" baseline="30000" dirty="0" smtClean="0"/>
              <a:t> </a:t>
            </a:r>
            <a:r>
              <a:rPr lang="en-US" sz="1600" dirty="0"/>
              <a:t>beam from LINAC</a:t>
            </a:r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 flipH="1" flipV="1">
            <a:off x="1538005" y="289499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5073705" y="348995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Stripping foil</a:t>
            </a:r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 flipH="1" flipV="1">
            <a:off x="4997505" y="326135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78" name="Text Box 22"/>
          <p:cNvSpPr txBox="1">
            <a:spLocks noChangeArrowheads="1"/>
          </p:cNvSpPr>
          <p:nvPr/>
        </p:nvSpPr>
        <p:spPr bwMode="auto">
          <a:xfrm>
            <a:off x="1922054" y="702245"/>
            <a:ext cx="3648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Magnetic chicane pulsed to move beam out during injection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Progress since start up</a:t>
            </a:r>
            <a:endParaRPr lang="en-US" dirty="0"/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95288" y="552450"/>
            <a:ext cx="8353425" cy="5676900"/>
          </a:xfrm>
        </p:spPr>
        <p:txBody>
          <a:bodyPr/>
          <a:lstStyle/>
          <a:p>
            <a:r>
              <a:rPr lang="en-US" sz="2000" dirty="0" smtClean="0"/>
              <a:t>Sunday, November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2009: </a:t>
            </a:r>
          </a:p>
          <a:p>
            <a:pPr lvl="1"/>
            <a:r>
              <a:rPr lang="en-US" sz="1800" dirty="0" smtClean="0"/>
              <a:t>Both beams accelerated to 1.18 </a:t>
            </a:r>
            <a:r>
              <a:rPr lang="en-US" sz="1800" dirty="0" err="1" smtClean="0"/>
              <a:t>TeV</a:t>
            </a:r>
            <a:r>
              <a:rPr lang="en-US" sz="1800" dirty="0" smtClean="0"/>
              <a:t> simultaneously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LHC Highest Energy Accelerator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Monday, December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Stable 2x2 at 1.18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pPr lvl="1"/>
            <a:r>
              <a:rPr lang="en-US" sz="1800" dirty="0" smtClean="0"/>
              <a:t>Collisions in all four experiments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LHC Highest Energy Collider</a:t>
            </a:r>
          </a:p>
          <a:p>
            <a:r>
              <a:rPr lang="en-US" sz="2000" dirty="0" smtClean="0"/>
              <a:t>Tuesday, March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2010</a:t>
            </a:r>
          </a:p>
          <a:p>
            <a:pPr lvl="1"/>
            <a:r>
              <a:rPr lang="en-US" sz="1800" dirty="0" smtClean="0"/>
              <a:t>Collisions at 3.5+3.5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LHC Reaches target energy for 2010/2011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397000"/>
          </a:xfrm>
        </p:spPr>
        <p:txBody>
          <a:bodyPr/>
          <a:lstStyle/>
          <a:p>
            <a:r>
              <a:rPr lang="en-US" dirty="0" smtClean="0"/>
              <a:t>Push bunch intensity</a:t>
            </a:r>
          </a:p>
          <a:p>
            <a:pPr lvl="1"/>
            <a:r>
              <a:rPr lang="en-US" dirty="0" smtClean="0"/>
              <a:t>Already reached nominal bunch intensity of 1.1x10</a:t>
            </a:r>
            <a:r>
              <a:rPr lang="en-US" baseline="30000" dirty="0" smtClean="0"/>
              <a:t>11</a:t>
            </a:r>
          </a:p>
          <a:p>
            <a:r>
              <a:rPr lang="en-US" dirty="0" smtClean="0"/>
              <a:t>Increase number of bunches</a:t>
            </a:r>
          </a:p>
          <a:p>
            <a:pPr lvl="1"/>
            <a:r>
              <a:rPr lang="en-US" dirty="0" smtClean="0"/>
              <a:t>Up to 156, use symmetrically spaced bunches, then must introduce crossing angle</a:t>
            </a:r>
          </a:p>
          <a:p>
            <a:pPr lvl="1"/>
            <a:r>
              <a:rPr lang="en-US" dirty="0" smtClean="0"/>
              <a:t>Beyond 156, go to 144 bunch trains with 50 ns bunch spacing</a:t>
            </a:r>
          </a:p>
          <a:p>
            <a:r>
              <a:rPr lang="en-US" dirty="0" smtClean="0"/>
              <a:t>At all points, must carefully verify</a:t>
            </a:r>
          </a:p>
          <a:p>
            <a:pPr lvl="1"/>
            <a:r>
              <a:rPr lang="en-US" dirty="0" smtClean="0"/>
              <a:t>Beam collimation</a:t>
            </a:r>
          </a:p>
          <a:p>
            <a:pPr lvl="1"/>
            <a:r>
              <a:rPr lang="en-US" dirty="0" smtClean="0"/>
              <a:t>Beam protection</a:t>
            </a:r>
          </a:p>
          <a:p>
            <a:pPr lvl="1"/>
            <a:r>
              <a:rPr lang="en-US" dirty="0" smtClean="0"/>
              <a:t>Beam abort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 descr="Dump-11b.b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710" y="3582620"/>
            <a:ext cx="3917310" cy="238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80710" y="5925325"/>
            <a:ext cx="391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 beam sweeping over abort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Reached 25x25 bunches</a:t>
            </a:r>
          </a:p>
          <a:p>
            <a:pPr lvl="1"/>
            <a:r>
              <a:rPr lang="en-US" dirty="0" smtClean="0"/>
              <a:t>Peak luminosity ~4-5x10</a:t>
            </a:r>
            <a:r>
              <a:rPr lang="en-US" baseline="30000" dirty="0" smtClean="0"/>
              <a:t>30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11298" name="Picture 2" descr="http://lpc-afs.web.cern.ch/lpc-afs/LHC/lui_days_li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95" y="1777585"/>
            <a:ext cx="4070930" cy="4070930"/>
          </a:xfrm>
          <a:prstGeom prst="rect">
            <a:avLst/>
          </a:prstGeom>
          <a:noFill/>
        </p:spPr>
      </p:pic>
      <p:pic>
        <p:nvPicPr>
          <p:cNvPr id="311300" name="Picture 4" descr="http://lpc-afs.web.cern.ch/lpc-afs/LHC/lui_days_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4395"/>
            <a:ext cx="4041650" cy="40416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for LHC (as of Chamonix 2010)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Run until end of 2011, or until 1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of integrated luminosity</a:t>
            </a:r>
          </a:p>
          <a:p>
            <a:pPr lvl="1"/>
            <a:r>
              <a:rPr lang="en-US" sz="1600" dirty="0" smtClean="0"/>
              <a:t>About .1% of the way there, so far</a:t>
            </a:r>
          </a:p>
          <a:p>
            <a:r>
              <a:rPr lang="en-US" sz="2000" dirty="0" smtClean="0"/>
              <a:t>Shut down for ~15 month to fully repair all ~10000 joints</a:t>
            </a:r>
          </a:p>
          <a:p>
            <a:pPr lvl="1"/>
            <a:r>
              <a:rPr lang="en-US" sz="1800" dirty="0" err="1" smtClean="0"/>
              <a:t>Resolder</a:t>
            </a:r>
            <a:endParaRPr lang="en-US" sz="1800" dirty="0" smtClean="0"/>
          </a:p>
          <a:p>
            <a:pPr lvl="1"/>
            <a:r>
              <a:rPr lang="en-US" sz="1800" dirty="0" smtClean="0"/>
              <a:t>Install clamps</a:t>
            </a:r>
          </a:p>
          <a:p>
            <a:pPr lvl="1"/>
            <a:r>
              <a:rPr lang="en-US" sz="1800" dirty="0" smtClean="0"/>
              <a:t>Install pressure relief on all cryostats</a:t>
            </a:r>
          </a:p>
          <a:p>
            <a:r>
              <a:rPr lang="en-US" sz="2000" dirty="0" smtClean="0"/>
              <a:t>Shut down in 2016</a:t>
            </a:r>
          </a:p>
          <a:p>
            <a:pPr lvl="1"/>
            <a:r>
              <a:rPr lang="en-US" sz="1800" dirty="0" smtClean="0"/>
              <a:t>Tie in LINAC4</a:t>
            </a:r>
          </a:p>
          <a:p>
            <a:pPr lvl="1"/>
            <a:r>
              <a:rPr lang="en-US" sz="1800" dirty="0" smtClean="0"/>
              <a:t>Increase Booster energy 1.4-&gt;2.0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800" dirty="0" smtClean="0"/>
              <a:t>Finalize collimation system</a:t>
            </a:r>
          </a:p>
          <a:p>
            <a:r>
              <a:rPr lang="en-US" sz="2000" dirty="0" smtClean="0"/>
              <a:t>Shut down in 2020</a:t>
            </a:r>
          </a:p>
          <a:p>
            <a:pPr lvl="1"/>
            <a:r>
              <a:rPr lang="en-US" sz="1800" dirty="0" smtClean="0"/>
              <a:t>Full luminosity: 5x10</a:t>
            </a:r>
            <a:r>
              <a:rPr lang="en-US" sz="1800" baseline="30000" dirty="0" smtClean="0"/>
              <a:t>34</a:t>
            </a:r>
            <a:r>
              <a:rPr lang="en-US" sz="1800" dirty="0" smtClean="0"/>
              <a:t> leveled</a:t>
            </a:r>
          </a:p>
          <a:p>
            <a:pPr lvl="1"/>
            <a:r>
              <a:rPr lang="en-US" sz="1800" dirty="0" smtClean="0"/>
              <a:t>New inner triplets based on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</a:t>
            </a:r>
          </a:p>
          <a:p>
            <a:pPr lvl="1"/>
            <a:r>
              <a:rPr lang="en-US" sz="1800" dirty="0" smtClean="0"/>
              <a:t>Crab cavities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LHC Plan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880" y="702246"/>
            <a:ext cx="7988240" cy="57991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Understanding LHC Luminosity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09700" y="2705100"/>
          <a:ext cx="6940550" cy="1866900"/>
        </p:xfrm>
        <a:graphic>
          <a:graphicData uri="http://schemas.openxmlformats.org/presentationml/2006/ole">
            <p:oleObj spid="_x0000_s238594" name="Equation" r:id="rId3" imgW="1866600" imgH="50796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27475" y="2743200"/>
            <a:ext cx="1333500" cy="952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2247900" y="647700"/>
            <a:ext cx="3848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0033CC"/>
                </a:solidFill>
              </a:rPr>
              <a:t>Total beam current. Limited by: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>
                <a:solidFill>
                  <a:srgbClr val="0033CC"/>
                </a:solidFill>
              </a:rPr>
              <a:t>Uncontrolled beam loss!!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>
                <a:solidFill>
                  <a:srgbClr val="0033CC"/>
                </a:solidFill>
              </a:rPr>
              <a:t>E-cloud and other instabilities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4117975" y="369570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51475" y="2590800"/>
            <a:ext cx="144780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50975" y="4800600"/>
            <a:ext cx="2892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>
                <a:solidFill>
                  <a:srgbClr val="FF0000"/>
                </a:solidFill>
              </a:rPr>
              <a:t>*, limited by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magnet technology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1162050"/>
            <a:ext cx="3006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863D"/>
                </a:solidFill>
                <a:latin typeface="+mn-lt"/>
              </a:rPr>
              <a:t>Brightness, limited by	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Injector chain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Max tune-shift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895725" y="2124075"/>
            <a:ext cx="857250" cy="1905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172200" y="2305050"/>
            <a:ext cx="419100" cy="114300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67100" y="4476750"/>
            <a:ext cx="7239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62700" y="4857750"/>
            <a:ext cx="25527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latin typeface="+mn-lt"/>
              </a:rPr>
              <a:t>Geometric factor, related to crossing angle…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6896100" y="4286250"/>
            <a:ext cx="685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" y="6019800"/>
            <a:ext cx="8572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accent3"/>
                </a:solidFill>
              </a:rPr>
              <a:t>*see, </a:t>
            </a:r>
            <a:r>
              <a:rPr lang="en-US" sz="1600" dirty="0" err="1">
                <a:solidFill>
                  <a:schemeClr val="accent3"/>
                </a:solidFill>
              </a:rPr>
              <a:t>eg</a:t>
            </a:r>
            <a:r>
              <a:rPr lang="en-US" sz="1600" dirty="0">
                <a:solidFill>
                  <a:schemeClr val="accent3"/>
                </a:solidFill>
              </a:rPr>
              <a:t>, F. Zimmermann, “CERN Upgrade Plans”, EPS-HEP 09, Krakow, for a thorough discussion of luminosity factors. </a:t>
            </a:r>
          </a:p>
        </p:txBody>
      </p:sp>
      <p:sp>
        <p:nvSpPr>
          <p:cNvPr id="19" name="Oval 18"/>
          <p:cNvSpPr/>
          <p:nvPr/>
        </p:nvSpPr>
        <p:spPr>
          <a:xfrm>
            <a:off x="3924300" y="2952750"/>
            <a:ext cx="647700" cy="685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981200"/>
            <a:ext cx="2892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If </a:t>
            </a:r>
            <a:r>
              <a:rPr lang="en-US" sz="2000" i="1" dirty="0" err="1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000" i="1" baseline="-25000" dirty="0" err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&gt;156, must turn on crossing angle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29000" y="2552700"/>
            <a:ext cx="533400" cy="5143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  <p:bldP spid="26" grpId="0"/>
      <p:bldP spid="19" grpId="0" animBg="1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Crossing Angles</a:t>
            </a:r>
            <a:endParaRPr lang="en-US" dirty="0"/>
          </a:p>
        </p:txBody>
      </p:sp>
      <p:pic>
        <p:nvPicPr>
          <p:cNvPr id="14339" name="Picture 2" descr="FZfi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562100"/>
            <a:ext cx="8559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000500" y="2209800"/>
            <a:ext cx="14478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Luminosity effects</a:t>
            </a:r>
          </a:p>
        </p:txBody>
      </p:sp>
      <p:cxnSp>
        <p:nvCxnSpPr>
          <p:cNvPr id="10" name="Straight Arrow Connector 9"/>
          <p:cNvCxnSpPr>
            <a:stCxn id="14340" idx="2"/>
          </p:cNvCxnSpPr>
          <p:nvPr/>
        </p:nvCxnSpPr>
        <p:spPr>
          <a:xfrm rot="5400000">
            <a:off x="4563269" y="3077369"/>
            <a:ext cx="322263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Crossing Angle Considerations</a:t>
            </a:r>
            <a:endParaRPr lang="en-US" dirty="0"/>
          </a:p>
        </p:txBody>
      </p:sp>
      <p:sp>
        <p:nvSpPr>
          <p:cNvPr id="2055" name="Content Placeholder 9"/>
          <p:cNvSpPr>
            <a:spLocks noGrp="1"/>
          </p:cNvSpPr>
          <p:nvPr>
            <p:ph idx="1"/>
          </p:nvPr>
        </p:nvSpPr>
        <p:spPr>
          <a:xfrm>
            <a:off x="446088" y="652463"/>
            <a:ext cx="8251825" cy="490537"/>
          </a:xfrm>
        </p:spPr>
        <p:txBody>
          <a:bodyPr/>
          <a:lstStyle/>
          <a:p>
            <a:r>
              <a:rPr lang="en-US" smtClean="0">
                <a:solidFill>
                  <a:srgbClr val="CC00CC"/>
                </a:solidFill>
              </a:rPr>
              <a:t>Crossing angle reduces luminosity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>
                <a:solidFill>
                  <a:srgbClr val="CC00CC"/>
                </a:solidFill>
              </a:rPr>
              <a:t>However, crossing angle </a:t>
            </a:r>
            <a:br>
              <a:rPr lang="en-US" smtClean="0">
                <a:solidFill>
                  <a:srgbClr val="CC00CC"/>
                </a:solidFill>
              </a:rPr>
            </a:br>
            <a:r>
              <a:rPr lang="en-US" smtClean="0">
                <a:solidFill>
                  <a:srgbClr val="CC00CC"/>
                </a:solidFill>
              </a:rPr>
              <a:t>also reduces tune-shift</a:t>
            </a:r>
          </a:p>
          <a:p>
            <a:endParaRPr lang="en-US" smtClean="0">
              <a:solidFill>
                <a:srgbClr val="CC00CC"/>
              </a:solidFill>
            </a:endParaRPr>
          </a:p>
          <a:p>
            <a:endParaRPr lang="en-US" smtClean="0">
              <a:solidFill>
                <a:srgbClr val="CC00CC"/>
              </a:solidFill>
            </a:endParaRPr>
          </a:p>
          <a:p>
            <a:endParaRPr lang="en-US" smtClean="0">
              <a:solidFill>
                <a:srgbClr val="CC00CC"/>
              </a:solidFill>
            </a:endParaRPr>
          </a:p>
          <a:p>
            <a:r>
              <a:rPr lang="en-US" smtClean="0">
                <a:solidFill>
                  <a:srgbClr val="CC00CC"/>
                </a:solidFill>
              </a:rPr>
              <a:t>In principle, the two effects should cancel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09600" y="1219200"/>
          <a:ext cx="4438650" cy="1193800"/>
        </p:xfrm>
        <a:graphic>
          <a:graphicData uri="http://schemas.openxmlformats.org/presentationml/2006/ole">
            <p:oleObj spid="_x0000_s239618" name="Equation" r:id="rId3" imgW="1866600" imgH="507960" progId="Equation.3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818063" y="2552700"/>
          <a:ext cx="4325937" cy="1217613"/>
        </p:xfrm>
        <a:graphic>
          <a:graphicData uri="http://schemas.openxmlformats.org/presentationml/2006/ole">
            <p:oleObj spid="_x0000_s239619" name="Equation" r:id="rId4" imgW="1803240" imgH="507960" progId="Equation.3">
              <p:embed/>
            </p:oleObj>
          </a:graphicData>
        </a:graphic>
      </p:graphicFrame>
      <p:sp>
        <p:nvSpPr>
          <p:cNvPr id="9" name="Bent Arrow 8"/>
          <p:cNvSpPr/>
          <p:nvPr/>
        </p:nvSpPr>
        <p:spPr>
          <a:xfrm flipV="1">
            <a:off x="4267200" y="2171700"/>
            <a:ext cx="495300" cy="990600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5715000" y="205740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“Piwinski Angle”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048500" y="2552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1333500" y="5600700"/>
            <a:ext cx="571500" cy="1905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1943100" y="5524500"/>
            <a:ext cx="529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“Large Piwinksi Angle” (LPA) Solution</a:t>
            </a:r>
          </a:p>
        </p:txBody>
      </p:sp>
      <p:graphicFrame>
        <p:nvGraphicFramePr>
          <p:cNvPr id="705543" name="Object 3"/>
          <p:cNvGraphicFramePr>
            <a:graphicFrameLocks noChangeAspect="1"/>
          </p:cNvGraphicFramePr>
          <p:nvPr/>
        </p:nvGraphicFramePr>
        <p:xfrm>
          <a:off x="762000" y="3695700"/>
          <a:ext cx="3949700" cy="1236663"/>
        </p:xfrm>
        <a:graphic>
          <a:graphicData uri="http://schemas.openxmlformats.org/presentationml/2006/ole">
            <p:oleObj spid="_x0000_s239620" name="Equation" r:id="rId5" imgW="1511280" imgH="469800" progId="Equation.3">
              <p:embed/>
            </p:oleObj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5448300" y="3886200"/>
          <a:ext cx="3038475" cy="723900"/>
        </p:xfrm>
        <a:graphic>
          <a:graphicData uri="http://schemas.openxmlformats.org/presentationml/2006/ole">
            <p:oleObj spid="_x0000_s239621" name="Equation" r:id="rId6" imgW="1930320" imgH="457200" progId="Equation.3">
              <p:embed/>
            </p:oleObj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10800000" flipV="1">
            <a:off x="4686300" y="4305300"/>
            <a:ext cx="723900" cy="26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/>
      <p:bldP spid="9" grpId="0" animBg="1"/>
      <p:bldP spid="2057" grpId="0"/>
      <p:bldP spid="17" grpId="0" animBg="1"/>
      <p:bldP spid="206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Option: Crab Cavities</a:t>
            </a:r>
            <a:endParaRPr lang="en-US" dirty="0"/>
          </a:p>
        </p:txBody>
      </p:sp>
      <p:sp>
        <p:nvSpPr>
          <p:cNvPr id="15363" name="Content Placeholder 9"/>
          <p:cNvSpPr>
            <a:spLocks noGrp="1"/>
          </p:cNvSpPr>
          <p:nvPr>
            <p:ph idx="1"/>
          </p:nvPr>
        </p:nvSpPr>
        <p:spPr>
          <a:xfrm>
            <a:off x="446088" y="3810000"/>
            <a:ext cx="8697912" cy="2324100"/>
          </a:xfrm>
        </p:spPr>
        <p:txBody>
          <a:bodyPr/>
          <a:lstStyle/>
          <a:p>
            <a:r>
              <a:rPr lang="en-US" sz="2000" dirty="0" smtClean="0"/>
              <a:t>Possibilities</a:t>
            </a:r>
          </a:p>
          <a:p>
            <a:pPr lvl="1"/>
            <a:r>
              <a:rPr lang="en-US" sz="1800" dirty="0" smtClean="0"/>
              <a:t>2 or 4 cavities in “global” scheme</a:t>
            </a:r>
          </a:p>
          <a:p>
            <a:pPr lvl="2"/>
            <a:r>
              <a:rPr lang="en-US" sz="1800" dirty="0" smtClean="0"/>
              <a:t>Implications for apertures/collimation</a:t>
            </a:r>
          </a:p>
          <a:p>
            <a:pPr lvl="1"/>
            <a:r>
              <a:rPr lang="en-US" sz="1800" dirty="0" smtClean="0"/>
              <a:t>8 for full “local”</a:t>
            </a:r>
          </a:p>
          <a:p>
            <a:r>
              <a:rPr lang="en-US" sz="2000" dirty="0" smtClean="0"/>
              <a:t>Main Technical question</a:t>
            </a:r>
          </a:p>
          <a:p>
            <a:pPr lvl="1"/>
            <a:r>
              <a:rPr lang="en-US" sz="1800" dirty="0" smtClean="0"/>
              <a:t>Space constraints -&gt; 800 MHz elliptical (simple) versus 400 MHz “exotic”.</a:t>
            </a:r>
          </a:p>
          <a:p>
            <a:r>
              <a:rPr lang="en-US" sz="2000" dirty="0" smtClean="0"/>
              <a:t>Currently part of the base line proposal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028700"/>
            <a:ext cx="4419600" cy="26955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38" y="1028700"/>
            <a:ext cx="3814762" cy="27813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815"/>
            <a:ext cx="8686800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Upgrade Parameters and Options </a:t>
            </a:r>
            <a:br>
              <a:rPr lang="en-US" dirty="0" smtClean="0"/>
            </a:br>
            <a:r>
              <a:rPr lang="en-US" dirty="0" smtClean="0"/>
              <a:t>(not quite up to date)</a:t>
            </a:r>
            <a:endParaRPr lang="en-US" dirty="0"/>
          </a:p>
        </p:txBody>
      </p:sp>
      <p:graphicFrame>
        <p:nvGraphicFramePr>
          <p:cNvPr id="7" name="Group 146"/>
          <p:cNvGraphicFramePr>
            <a:graphicFrameLocks noGrp="1"/>
          </p:cNvGraphicFramePr>
          <p:nvPr/>
        </p:nvGraphicFramePr>
        <p:xfrm>
          <a:off x="731500" y="1316725"/>
          <a:ext cx="7619999" cy="4594154"/>
        </p:xfrm>
        <a:graphic>
          <a:graphicData uri="http://schemas.openxmlformats.org/drawingml/2006/table">
            <a:tbl>
              <a:tblPr/>
              <a:tblGrid>
                <a:gridCol w="1809704"/>
                <a:gridCol w="1409412"/>
                <a:gridCol w="743283"/>
                <a:gridCol w="766188"/>
                <a:gridCol w="937755"/>
                <a:gridCol w="937755"/>
                <a:gridCol w="1015902"/>
              </a:tblGrid>
              <a:tr h="424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Parameter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Symbol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Luminosity Upgrade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0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Early Sep.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Crab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Emit.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Piw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Ang.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transverse emittance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protons per bunch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bunch spacing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[ns]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beam current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 [A]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longitudinal profile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Gauss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rms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bunch length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[cm]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beta* at IP1&amp;5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b*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full crossing angle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381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Piwinski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parameter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f=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/(2*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*)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0.64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luminosity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events/crossing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452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initial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lumi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lifetime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Luminous region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75" name="TextBox 8"/>
          <p:cNvSpPr txBox="1">
            <a:spLocks noChangeArrowheads="1"/>
          </p:cNvSpPr>
          <p:nvPr/>
        </p:nvSpPr>
        <p:spPr bwMode="auto">
          <a:xfrm>
            <a:off x="1915828" y="6005742"/>
            <a:ext cx="708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FF0000"/>
                </a:solidFill>
              </a:rPr>
              <a:t> </a:t>
            </a:r>
            <a:r>
              <a:rPr lang="en-US" sz="1400" i="1">
                <a:solidFill>
                  <a:srgbClr val="FF0000"/>
                </a:solidFill>
              </a:rPr>
              <a:t>excerpted from </a:t>
            </a:r>
            <a:r>
              <a:rPr lang="en-US" sz="1400">
                <a:solidFill>
                  <a:srgbClr val="FF0000"/>
                </a:solidFill>
              </a:rPr>
              <a:t>F. Zimmermann, “LHC Upgrades”, EPS-HEP 09, Krakow, July 2009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763231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684275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644400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41570" y="548625"/>
            <a:ext cx="12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Requires magnets close to detectors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8630" y="625435"/>
            <a:ext cx="11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Requires PS2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7160" y="779055"/>
            <a:ext cx="11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Big pile-up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6146605" y="5080415"/>
            <a:ext cx="384050" cy="192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45135" y="5157225"/>
            <a:ext cx="1190555" cy="42245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54180" y="2238445"/>
            <a:ext cx="1190555" cy="42245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and extraction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169510"/>
          </a:xfrm>
        </p:spPr>
        <p:txBody>
          <a:bodyPr/>
          <a:lstStyle/>
          <a:p>
            <a:r>
              <a:rPr lang="en-US" sz="2000" dirty="0" smtClean="0"/>
              <a:t>We typically would like to extract (or inject) beam by switching a magnetic field on between two bunches </a:t>
            </a:r>
            <a:r>
              <a:rPr lang="en-US" sz="2000" smtClean="0"/>
              <a:t>(order ~10-100 ns)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Unfortunately, getting the required field in such a short time would result in prohibitively high inductive voltages, so we usually do it in two steps: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078950" y="2238445"/>
            <a:ext cx="1190555" cy="42245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6995" y="2238445"/>
            <a:ext cx="1190555" cy="42245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14415" y="2353660"/>
            <a:ext cx="384050" cy="1920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48520" y="2468875"/>
            <a:ext cx="829548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999200" y="2737710"/>
            <a:ext cx="691290" cy="230430"/>
            <a:chOff x="2766965" y="3044950"/>
            <a:chExt cx="691290" cy="23043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766965" y="3275380"/>
              <a:ext cx="3072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2958990" y="3160165"/>
              <a:ext cx="2304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074205" y="3044950"/>
              <a:ext cx="3840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769905" y="5157225"/>
            <a:ext cx="1190555" cy="42245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87950" y="5157225"/>
            <a:ext cx="1190555" cy="42245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805370" y="5272440"/>
            <a:ext cx="384050" cy="1920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39475" y="5387655"/>
            <a:ext cx="829548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690155" y="5656490"/>
            <a:ext cx="691290" cy="230430"/>
            <a:chOff x="2766965" y="3044950"/>
            <a:chExt cx="691290" cy="23043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766965" y="3275380"/>
              <a:ext cx="3072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958990" y="3160165"/>
              <a:ext cx="2304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74205" y="3044950"/>
              <a:ext cx="3840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6146605" y="5080416"/>
            <a:ext cx="384050" cy="4608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189421" y="4581150"/>
            <a:ext cx="2419514" cy="576075"/>
            <a:chOff x="3189421" y="4581150"/>
            <a:chExt cx="2419514" cy="576075"/>
          </a:xfrm>
        </p:grpSpPr>
        <p:sp>
          <p:nvSpPr>
            <p:cNvPr id="62" name="TextBox 61"/>
            <p:cNvSpPr txBox="1"/>
            <p:nvPr/>
          </p:nvSpPr>
          <p:spPr>
            <a:xfrm>
              <a:off x="3381445" y="4581150"/>
              <a:ext cx="2227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fast, weak “kicker”</a:t>
              </a:r>
              <a:endParaRPr lang="en-US" dirty="0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3189421" y="4965200"/>
              <a:ext cx="192025" cy="192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301695" y="5618085"/>
            <a:ext cx="3610070" cy="876761"/>
            <a:chOff x="5301695" y="5618085"/>
            <a:chExt cx="3610070" cy="876761"/>
          </a:xfrm>
        </p:grpSpPr>
        <p:sp>
          <p:nvSpPr>
            <p:cNvPr id="65" name="TextBox 64"/>
            <p:cNvSpPr txBox="1"/>
            <p:nvPr/>
          </p:nvSpPr>
          <p:spPr>
            <a:xfrm>
              <a:off x="5301695" y="5848515"/>
              <a:ext cx="3610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slower (or DC) extraction magnet with zero field on beam path.</a:t>
              </a:r>
              <a:endParaRPr lang="en-US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6200000" flipV="1">
              <a:off x="6607466" y="5618085"/>
              <a:ext cx="268835" cy="2688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/>
          <p:nvPr/>
        </p:nvCxnSpPr>
        <p:spPr>
          <a:xfrm rot="10800000">
            <a:off x="6146605" y="5272440"/>
            <a:ext cx="3840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112610" y="2353660"/>
            <a:ext cx="384050" cy="192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457250" y="2392065"/>
            <a:ext cx="192025" cy="1536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-457250" y="2392065"/>
            <a:ext cx="192025" cy="1536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-457250" y="2392065"/>
            <a:ext cx="192025" cy="192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-457250" y="2392065"/>
            <a:ext cx="192025" cy="192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805370" y="5272440"/>
            <a:ext cx="384050" cy="192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-766295" y="5310845"/>
            <a:ext cx="192025" cy="1536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-766295" y="5310845"/>
            <a:ext cx="192025" cy="1536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-766295" y="5310845"/>
            <a:ext cx="192025" cy="192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-766295" y="5310845"/>
            <a:ext cx="192025" cy="192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ate Placeholder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023 L 1.11268 0.000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4.68085E-6 L 1.11077 0.0002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6 -4.07407E-6 L 0.3816 -0.00625 C 0.39497 -0.00625 0.40868 -0.01319 0.42223 -0.01458 L 1.10348 -0.20763 " pathEditMode="relative" rAng="0" ptsTypes="FfFF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" y="-1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77778E-6 -4.07407E-6 L 0.3816 -0.00625 C 0.39497 -0.00625 0.40868 -0.01319 0.42223 -0.01458 L 1.10348 -0.20763 " pathEditMode="relative" rAng="0" ptsTypes="FfFF">
                                      <p:cBhvr>
                                        <p:cTn id="1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023 L 1.11268 0.0004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4.68085E-6 L 1.11077 0.00023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88889E-6 -4.93987E-6 L 0.38159 -0.00624 C 0.39496 -0.00624 0.75833 -0.02474 0.77187 -0.02613 L 1.10347 -0.20767 " pathEditMode="relative" rAng="0" ptsTypes="FfFF">
                                      <p:cBhvr>
                                        <p:cTn id="42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" y="-10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88889E-6 -4.93987E-6 L 0.38159 -0.00624 C 0.39496 -0.00624 0.75833 -0.02474 0.77187 -0.02613 L 1.10347 -0.20767 " pathEditMode="relative" rAng="0" ptsTypes="FfFF">
                                      <p:cBhvr>
                                        <p:cTn id="44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new </a:t>
            </a:r>
            <a:r>
              <a:rPr lang="en-US" dirty="0" err="1" smtClean="0"/>
              <a:t>quadupoles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63005"/>
          </a:xfrm>
        </p:spPr>
        <p:txBody>
          <a:bodyPr/>
          <a:lstStyle/>
          <a:p>
            <a:r>
              <a:rPr lang="en-US" dirty="0" smtClean="0"/>
              <a:t>Recall from yesterday</a:t>
            </a:r>
          </a:p>
          <a:p>
            <a:pPr lvl="1"/>
            <a:r>
              <a:rPr lang="en-US" dirty="0" smtClean="0"/>
              <a:t>Small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</a:t>
            </a:r>
            <a:r>
              <a:rPr lang="en-US" dirty="0" smtClean="0">
                <a:sym typeface="Symbol"/>
              </a:rPr>
              <a:t>huge </a:t>
            </a:r>
            <a:r>
              <a:rPr lang="en-US" dirty="0" smtClean="0"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ym typeface="Symbol"/>
              </a:rPr>
              <a:t> at focusing quad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Need bigger quads to go to smaller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5" y="1585560"/>
            <a:ext cx="4970220" cy="44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00960" y="2123230"/>
            <a:ext cx="30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quads</a:t>
            </a:r>
          </a:p>
          <a:p>
            <a:pPr marL="228600" indent="-1143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70 mm aperture</a:t>
            </a:r>
          </a:p>
          <a:p>
            <a:pPr marL="228600" indent="-1143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 T/m gradient</a:t>
            </a:r>
          </a:p>
          <a:p>
            <a:endParaRPr lang="en-US" dirty="0" smtClean="0"/>
          </a:p>
          <a:p>
            <a:r>
              <a:rPr lang="en-US" dirty="0" smtClean="0"/>
              <a:t>Proposed for upgrade</a:t>
            </a:r>
          </a:p>
          <a:p>
            <a:pPr marL="228600" indent="-1143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 least 120 mm aperture</a:t>
            </a:r>
          </a:p>
          <a:p>
            <a:pPr marL="228600" indent="-1143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 T/m gradient</a:t>
            </a:r>
          </a:p>
          <a:p>
            <a:pPr marL="228600" indent="-1143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Field 70% higher at pole face</a:t>
            </a:r>
          </a:p>
          <a:p>
            <a:pPr marL="228600" indent="-114300"/>
            <a:endParaRPr lang="en-US" dirty="0" smtClean="0"/>
          </a:p>
          <a:p>
            <a:pPr marL="228600" indent="-114300"/>
            <a:r>
              <a:rPr lang="en-US" dirty="0" smtClean="0">
                <a:solidFill>
                  <a:srgbClr val="FF1F1F"/>
                </a:solidFill>
                <a:sym typeface="Symbol"/>
              </a:rPr>
              <a:t> Beyond the limit of </a:t>
            </a:r>
            <a:r>
              <a:rPr lang="en-US" dirty="0" err="1" smtClean="0">
                <a:solidFill>
                  <a:srgbClr val="FF1F1F"/>
                </a:solidFill>
                <a:sym typeface="Symbol"/>
              </a:rPr>
              <a:t>NbTi</a:t>
            </a:r>
            <a:endParaRPr lang="en-US" dirty="0" smtClean="0">
              <a:solidFill>
                <a:srgbClr val="FF1F1F"/>
              </a:solidFill>
            </a:endParaRPr>
          </a:p>
          <a:p>
            <a:pPr marL="228600" indent="-114300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 for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46088" y="652463"/>
            <a:ext cx="8251825" cy="871537"/>
          </a:xfrm>
        </p:spPr>
        <p:txBody>
          <a:bodyPr/>
          <a:lstStyle/>
          <a:p>
            <a:r>
              <a:rPr lang="en-US" sz="2000" dirty="0" smtClean="0"/>
              <a:t>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can be used to increase aperture/gradient and/or increase heat load margin, relative to </a:t>
            </a:r>
            <a:r>
              <a:rPr lang="en-US" sz="2000" dirty="0" err="1" smtClean="0"/>
              <a:t>NbTi</a:t>
            </a:r>
            <a:endParaRPr lang="en-US" sz="2000" dirty="0" smtClean="0"/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2057400"/>
            <a:ext cx="4955620" cy="339237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90900" y="2286000"/>
            <a:ext cx="11811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</a:rPr>
              <a:t>120 mm aperture</a:t>
            </a:r>
          </a:p>
        </p:txBody>
      </p:sp>
      <p:sp>
        <p:nvSpPr>
          <p:cNvPr id="28679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8/18/10</a:t>
            </a:r>
          </a:p>
        </p:txBody>
      </p:sp>
      <p:sp>
        <p:nvSpPr>
          <p:cNvPr id="2868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835DE-B6DE-49E5-84E8-CCD3F7BE9631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8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Prebys, "Particle Accelerators, Part 2", HCPSS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335" y="1508750"/>
            <a:ext cx="1592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Limit of </a:t>
            </a:r>
            <a:r>
              <a:rPr lang="en-US" dirty="0" err="1" smtClean="0">
                <a:solidFill>
                  <a:schemeClr val="accent3"/>
                </a:solidFill>
              </a:rPr>
              <a:t>NbTi</a:t>
            </a:r>
            <a:r>
              <a:rPr lang="en-US" dirty="0" smtClean="0">
                <a:solidFill>
                  <a:schemeClr val="accent3"/>
                </a:solidFill>
              </a:rPr>
              <a:t> magnets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1943100"/>
            <a:ext cx="1181100" cy="457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61950" y="2800350"/>
            <a:ext cx="1676400" cy="4191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57855" y="1777585"/>
            <a:ext cx="418614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attractive, but no one has ever built accelerator quality magnets out of Nb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</a:t>
            </a:r>
            <a:endParaRPr lang="en-US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Whereas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NbTi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remains pliable in its superconducting state, Nb3Sn must be reacted at high temperature, causing it to become brittle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Must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wind coil on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mandril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lang="en-US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Carefully transfer to yolk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124200"/>
            <a:ext cx="50673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LARP Design</a:t>
            </a:r>
            <a:endParaRPr lang="en-US" dirty="0"/>
          </a:p>
        </p:txBody>
      </p:sp>
      <p:sp>
        <p:nvSpPr>
          <p:cNvPr id="34820" name="Content Placeholder 6"/>
          <p:cNvSpPr>
            <a:spLocks noGrp="1"/>
          </p:cNvSpPr>
          <p:nvPr>
            <p:ph sz="half" idx="1"/>
          </p:nvPr>
        </p:nvSpPr>
        <p:spPr>
          <a:xfrm>
            <a:off x="539475" y="779055"/>
            <a:ext cx="5159375" cy="1546225"/>
          </a:xfrm>
        </p:spPr>
        <p:txBody>
          <a:bodyPr/>
          <a:lstStyle/>
          <a:p>
            <a:r>
              <a:rPr lang="en-US" sz="2400" dirty="0" smtClean="0"/>
              <a:t>120 mm aperture</a:t>
            </a:r>
          </a:p>
          <a:p>
            <a:r>
              <a:rPr lang="en-US" sz="2400" dirty="0" smtClean="0"/>
              <a:t>200 T/m gradient</a:t>
            </a:r>
          </a:p>
          <a:p>
            <a:r>
              <a:rPr lang="en-US" sz="2400" dirty="0" smtClean="0"/>
              <a:t>Unique “shell” preloading structure</a:t>
            </a:r>
          </a:p>
          <a:p>
            <a:r>
              <a:rPr lang="en-US" sz="2400" dirty="0" smtClean="0"/>
              <a:t>Testing first 1m long prototype</a:t>
            </a:r>
          </a:p>
        </p:txBody>
      </p:sp>
      <p:pic>
        <p:nvPicPr>
          <p:cNvPr id="34821" name="Picture 2" descr="C:\Documents and Settings\caspi\Desktop\Reviews-Talks-conference\LARP-meetings\CM-12-April-NAPA_2009\hq_struct_assy_xsect-end-w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0"/>
            <a:ext cx="259238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 descr="coil-react-prep-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2628900"/>
            <a:ext cx="32385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8/18/10</a:t>
            </a:r>
          </a:p>
        </p:txBody>
      </p:sp>
      <p:sp>
        <p:nvSpPr>
          <p:cNvPr id="34824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3E6872-6045-4AE5-80AF-CADB5B4D7369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2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Prebys, "Particle Accelerators, Part 2", HCPSS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long road to discovery</a:t>
            </a:r>
            <a:endParaRPr lang="en-US" dirty="0"/>
          </a:p>
        </p:txBody>
      </p:sp>
      <p:sp>
        <p:nvSpPr>
          <p:cNvPr id="4710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Even with the higher rates, still need a lot of interactions to reach the discovery potential of the LHC</a:t>
            </a:r>
          </a:p>
        </p:txBody>
      </p:sp>
      <p:pic>
        <p:nvPicPr>
          <p:cNvPr id="47111" name="Picture 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562100"/>
            <a:ext cx="65151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342"/>
          <p:cNvSpPr>
            <a:spLocks noChangeShapeType="1"/>
          </p:cNvSpPr>
          <p:nvPr/>
        </p:nvSpPr>
        <p:spPr bwMode="auto">
          <a:xfrm flipV="1">
            <a:off x="2778125" y="3694113"/>
            <a:ext cx="0" cy="15986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3" name="Line 343"/>
          <p:cNvSpPr>
            <a:spLocks noChangeShapeType="1"/>
          </p:cNvSpPr>
          <p:nvPr/>
        </p:nvSpPr>
        <p:spPr bwMode="auto">
          <a:xfrm flipV="1">
            <a:off x="4187825" y="2990850"/>
            <a:ext cx="0" cy="2301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4" name="Line 344"/>
          <p:cNvSpPr>
            <a:spLocks noChangeShapeType="1"/>
          </p:cNvSpPr>
          <p:nvPr/>
        </p:nvSpPr>
        <p:spPr bwMode="auto">
          <a:xfrm>
            <a:off x="2844800" y="4973638"/>
            <a:ext cx="13430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lg" len="lg"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5" name="Line 345"/>
          <p:cNvSpPr>
            <a:spLocks noChangeShapeType="1"/>
          </p:cNvSpPr>
          <p:nvPr/>
        </p:nvSpPr>
        <p:spPr bwMode="auto">
          <a:xfrm>
            <a:off x="1233488" y="3630613"/>
            <a:ext cx="161131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6" name="Text Box 346"/>
          <p:cNvSpPr txBox="1">
            <a:spLocks noChangeArrowheads="1"/>
          </p:cNvSpPr>
          <p:nvPr/>
        </p:nvSpPr>
        <p:spPr bwMode="auto">
          <a:xfrm>
            <a:off x="2979738" y="4525963"/>
            <a:ext cx="1089025" cy="3317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Unicode MS" pitchFamily="34" charset="-128"/>
              </a:rPr>
              <a:t>100 fb</a:t>
            </a:r>
            <a:r>
              <a:rPr lang="en-US" baseline="30000">
                <a:latin typeface="Arial Unicode MS" pitchFamily="34" charset="-128"/>
              </a:rPr>
              <a:t>-1</a:t>
            </a:r>
            <a:r>
              <a:rPr lang="en-US">
                <a:latin typeface="Arial Unicode MS" pitchFamily="34" charset="-128"/>
              </a:rPr>
              <a:t>/yr</a:t>
            </a:r>
          </a:p>
        </p:txBody>
      </p:sp>
      <p:sp>
        <p:nvSpPr>
          <p:cNvPr id="47117" name="Line 347"/>
          <p:cNvSpPr>
            <a:spLocks noChangeShapeType="1"/>
          </p:cNvSpPr>
          <p:nvPr/>
        </p:nvSpPr>
        <p:spPr bwMode="auto">
          <a:xfrm flipV="1">
            <a:off x="4591050" y="2990850"/>
            <a:ext cx="0" cy="23653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8" name="Line 348"/>
          <p:cNvSpPr>
            <a:spLocks noChangeShapeType="1"/>
          </p:cNvSpPr>
          <p:nvPr/>
        </p:nvSpPr>
        <p:spPr bwMode="auto">
          <a:xfrm flipV="1">
            <a:off x="5060950" y="2862263"/>
            <a:ext cx="0" cy="2430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9" name="Text Box 349"/>
          <p:cNvSpPr txBox="1">
            <a:spLocks noChangeArrowheads="1"/>
          </p:cNvSpPr>
          <p:nvPr/>
        </p:nvSpPr>
        <p:spPr bwMode="auto">
          <a:xfrm rot="-5400000">
            <a:off x="3662363" y="3770312"/>
            <a:ext cx="13779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SHUTDOWN</a:t>
            </a:r>
          </a:p>
        </p:txBody>
      </p:sp>
      <p:sp>
        <p:nvSpPr>
          <p:cNvPr id="47120" name="Text Box 350"/>
          <p:cNvSpPr txBox="1">
            <a:spLocks noChangeArrowheads="1"/>
          </p:cNvSpPr>
          <p:nvPr/>
        </p:nvSpPr>
        <p:spPr bwMode="auto">
          <a:xfrm>
            <a:off x="5194300" y="4525963"/>
            <a:ext cx="1201738" cy="3317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Unicode MS" pitchFamily="34" charset="-128"/>
              </a:rPr>
              <a:t>1000 fb</a:t>
            </a:r>
            <a:r>
              <a:rPr lang="en-US" baseline="30000">
                <a:latin typeface="Arial Unicode MS" pitchFamily="34" charset="-128"/>
              </a:rPr>
              <a:t>-1</a:t>
            </a:r>
            <a:r>
              <a:rPr lang="en-US">
                <a:latin typeface="Arial Unicode MS" pitchFamily="34" charset="-128"/>
              </a:rPr>
              <a:t>/yr</a:t>
            </a:r>
          </a:p>
        </p:txBody>
      </p:sp>
      <p:sp>
        <p:nvSpPr>
          <p:cNvPr id="47121" name="Text Box 351"/>
          <p:cNvSpPr txBox="1">
            <a:spLocks noChangeArrowheads="1"/>
          </p:cNvSpPr>
          <p:nvPr/>
        </p:nvSpPr>
        <p:spPr bwMode="auto">
          <a:xfrm rot="-5400000">
            <a:off x="4305300" y="3797300"/>
            <a:ext cx="1014413" cy="303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Unicode MS" pitchFamily="34" charset="-128"/>
              </a:rPr>
              <a:t>200 fb</a:t>
            </a:r>
            <a:r>
              <a:rPr lang="en-US" baseline="30000">
                <a:latin typeface="Arial Unicode MS" pitchFamily="34" charset="-128"/>
              </a:rPr>
              <a:t>-1</a:t>
            </a:r>
            <a:r>
              <a:rPr lang="en-US">
                <a:latin typeface="Arial Unicode MS" pitchFamily="34" charset="-128"/>
              </a:rPr>
              <a:t>/yr</a:t>
            </a:r>
          </a:p>
        </p:txBody>
      </p:sp>
      <p:sp>
        <p:nvSpPr>
          <p:cNvPr id="47122" name="Line 352"/>
          <p:cNvSpPr>
            <a:spLocks noChangeShapeType="1"/>
          </p:cNvSpPr>
          <p:nvPr/>
        </p:nvSpPr>
        <p:spPr bwMode="auto">
          <a:xfrm>
            <a:off x="1233488" y="2990850"/>
            <a:ext cx="2954337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23" name="Line 353"/>
          <p:cNvSpPr>
            <a:spLocks noChangeShapeType="1"/>
          </p:cNvSpPr>
          <p:nvPr/>
        </p:nvSpPr>
        <p:spPr bwMode="auto">
          <a:xfrm>
            <a:off x="1233488" y="2287588"/>
            <a:ext cx="5170487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24" name="Text Box 354"/>
          <p:cNvSpPr txBox="1">
            <a:spLocks noChangeArrowheads="1"/>
          </p:cNvSpPr>
          <p:nvPr/>
        </p:nvSpPr>
        <p:spPr bwMode="auto">
          <a:xfrm>
            <a:off x="696913" y="2116138"/>
            <a:ext cx="47466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 Unicode MS" pitchFamily="34" charset="-128"/>
              </a:rPr>
              <a:t>3000</a:t>
            </a:r>
          </a:p>
        </p:txBody>
      </p:sp>
      <p:sp>
        <p:nvSpPr>
          <p:cNvPr id="47125" name="Text Box 355"/>
          <p:cNvSpPr txBox="1">
            <a:spLocks noChangeArrowheads="1"/>
          </p:cNvSpPr>
          <p:nvPr/>
        </p:nvSpPr>
        <p:spPr bwMode="auto">
          <a:xfrm>
            <a:off x="763588" y="2862263"/>
            <a:ext cx="3952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 Unicode MS" pitchFamily="34" charset="-128"/>
              </a:rPr>
              <a:t>300</a:t>
            </a:r>
          </a:p>
        </p:txBody>
      </p:sp>
      <p:sp>
        <p:nvSpPr>
          <p:cNvPr id="47126" name="Text Box 356"/>
          <p:cNvSpPr txBox="1">
            <a:spLocks noChangeArrowheads="1"/>
          </p:cNvSpPr>
          <p:nvPr/>
        </p:nvSpPr>
        <p:spPr bwMode="auto">
          <a:xfrm>
            <a:off x="830263" y="3502025"/>
            <a:ext cx="3159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 Unicode MS" pitchFamily="34" charset="-128"/>
              </a:rPr>
              <a:t>30</a:t>
            </a:r>
          </a:p>
        </p:txBody>
      </p:sp>
      <p:sp>
        <p:nvSpPr>
          <p:cNvPr id="47127" name="Text Box 357"/>
          <p:cNvSpPr txBox="1">
            <a:spLocks noChangeArrowheads="1"/>
          </p:cNvSpPr>
          <p:nvPr/>
        </p:nvSpPr>
        <p:spPr bwMode="auto">
          <a:xfrm>
            <a:off x="2039938" y="4460875"/>
            <a:ext cx="628650" cy="4587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 Unicode MS" pitchFamily="34" charset="-128"/>
              </a:rPr>
              <a:t>10-20 </a:t>
            </a:r>
          </a:p>
          <a:p>
            <a:pPr algn="ctr" eaLnBrk="0" hangingPunct="0"/>
            <a:r>
              <a:rPr lang="en-US" sz="1400" b="1">
                <a:latin typeface="Arial Unicode MS" pitchFamily="34" charset="-128"/>
              </a:rPr>
              <a:t>fb</a:t>
            </a:r>
            <a:r>
              <a:rPr lang="en-US" sz="1400" b="1" baseline="30000">
                <a:latin typeface="Arial Unicode MS" pitchFamily="34" charset="-128"/>
              </a:rPr>
              <a:t>-1</a:t>
            </a:r>
            <a:r>
              <a:rPr lang="en-US" sz="1400" b="1">
                <a:latin typeface="Arial Unicode MS" pitchFamily="34" charset="-128"/>
              </a:rPr>
              <a:t>/yr</a:t>
            </a:r>
          </a:p>
        </p:txBody>
      </p:sp>
      <p:sp>
        <p:nvSpPr>
          <p:cNvPr id="47128" name="Rectangle 358"/>
          <p:cNvSpPr>
            <a:spLocks noChangeArrowheads="1"/>
          </p:cNvSpPr>
          <p:nvPr/>
        </p:nvSpPr>
        <p:spPr bwMode="auto">
          <a:xfrm>
            <a:off x="4187825" y="2990850"/>
            <a:ext cx="4032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7129" name="Line 360"/>
          <p:cNvSpPr>
            <a:spLocks noChangeShapeType="1"/>
          </p:cNvSpPr>
          <p:nvPr/>
        </p:nvSpPr>
        <p:spPr bwMode="auto">
          <a:xfrm>
            <a:off x="5060950" y="4973638"/>
            <a:ext cx="13430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lg" len="lg"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0" name="Line 361"/>
          <p:cNvSpPr>
            <a:spLocks noChangeShapeType="1"/>
          </p:cNvSpPr>
          <p:nvPr/>
        </p:nvSpPr>
        <p:spPr bwMode="auto">
          <a:xfrm flipH="1">
            <a:off x="6403975" y="4973638"/>
            <a:ext cx="3349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1" name="Text Box 362"/>
          <p:cNvSpPr txBox="1">
            <a:spLocks noChangeArrowheads="1"/>
          </p:cNvSpPr>
          <p:nvPr/>
        </p:nvSpPr>
        <p:spPr bwMode="auto">
          <a:xfrm>
            <a:off x="4522788" y="1989138"/>
            <a:ext cx="1123950" cy="25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SUSY@3TeV</a:t>
            </a:r>
          </a:p>
        </p:txBody>
      </p:sp>
      <p:sp>
        <p:nvSpPr>
          <p:cNvPr id="47132" name="Line 363"/>
          <p:cNvSpPr>
            <a:spLocks noChangeShapeType="1"/>
          </p:cNvSpPr>
          <p:nvPr/>
        </p:nvSpPr>
        <p:spPr bwMode="auto">
          <a:xfrm>
            <a:off x="5530850" y="2222500"/>
            <a:ext cx="0" cy="320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3" name="Text Box 364"/>
          <p:cNvSpPr txBox="1">
            <a:spLocks noChangeArrowheads="1"/>
          </p:cNvSpPr>
          <p:nvPr/>
        </p:nvSpPr>
        <p:spPr bwMode="auto">
          <a:xfrm>
            <a:off x="5799138" y="1731963"/>
            <a:ext cx="825500" cy="257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Z’@6TeV</a:t>
            </a:r>
          </a:p>
        </p:txBody>
      </p:sp>
      <p:sp>
        <p:nvSpPr>
          <p:cNvPr id="47134" name="Line 365"/>
          <p:cNvSpPr>
            <a:spLocks noChangeShapeType="1"/>
          </p:cNvSpPr>
          <p:nvPr/>
        </p:nvSpPr>
        <p:spPr bwMode="auto">
          <a:xfrm>
            <a:off x="6403975" y="1966913"/>
            <a:ext cx="0" cy="255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5" name="Line 366"/>
          <p:cNvSpPr>
            <a:spLocks noChangeShapeType="1"/>
          </p:cNvSpPr>
          <p:nvPr/>
        </p:nvSpPr>
        <p:spPr bwMode="auto">
          <a:xfrm>
            <a:off x="1903413" y="3694113"/>
            <a:ext cx="0" cy="8318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36" name="Line 367"/>
          <p:cNvSpPr>
            <a:spLocks noChangeShapeType="1"/>
          </p:cNvSpPr>
          <p:nvPr/>
        </p:nvSpPr>
        <p:spPr bwMode="auto">
          <a:xfrm>
            <a:off x="2173288" y="3182938"/>
            <a:ext cx="0" cy="1022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7" name="Text Box 368"/>
          <p:cNvSpPr txBox="1">
            <a:spLocks noChangeArrowheads="1"/>
          </p:cNvSpPr>
          <p:nvPr/>
        </p:nvSpPr>
        <p:spPr bwMode="auto">
          <a:xfrm>
            <a:off x="1368425" y="3332163"/>
            <a:ext cx="1122363" cy="25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SUSY@1TeV</a:t>
            </a:r>
          </a:p>
        </p:txBody>
      </p:sp>
      <p:sp>
        <p:nvSpPr>
          <p:cNvPr id="47138" name="Line 369"/>
          <p:cNvSpPr>
            <a:spLocks noChangeShapeType="1"/>
          </p:cNvSpPr>
          <p:nvPr/>
        </p:nvSpPr>
        <p:spPr bwMode="auto">
          <a:xfrm>
            <a:off x="4189413" y="2606675"/>
            <a:ext cx="0" cy="3190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9" name="Text Box 370"/>
          <p:cNvSpPr txBox="1">
            <a:spLocks noChangeArrowheads="1"/>
          </p:cNvSpPr>
          <p:nvPr/>
        </p:nvSpPr>
        <p:spPr bwMode="auto">
          <a:xfrm>
            <a:off x="2308225" y="1966913"/>
            <a:ext cx="1477963" cy="25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ADD X-dim@9TeV</a:t>
            </a:r>
          </a:p>
        </p:txBody>
      </p:sp>
      <p:sp>
        <p:nvSpPr>
          <p:cNvPr id="47140" name="Line 371"/>
          <p:cNvSpPr>
            <a:spLocks noChangeShapeType="1"/>
          </p:cNvSpPr>
          <p:nvPr/>
        </p:nvSpPr>
        <p:spPr bwMode="auto">
          <a:xfrm>
            <a:off x="3248025" y="2222500"/>
            <a:ext cx="0" cy="10239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41" name="Line 372"/>
          <p:cNvSpPr>
            <a:spLocks noChangeShapeType="1"/>
          </p:cNvSpPr>
          <p:nvPr/>
        </p:nvSpPr>
        <p:spPr bwMode="auto">
          <a:xfrm>
            <a:off x="2576513" y="2862263"/>
            <a:ext cx="0" cy="895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42" name="Text Box 373"/>
          <p:cNvSpPr txBox="1">
            <a:spLocks noChangeArrowheads="1"/>
          </p:cNvSpPr>
          <p:nvPr/>
        </p:nvSpPr>
        <p:spPr bwMode="auto">
          <a:xfrm>
            <a:off x="2844800" y="2308225"/>
            <a:ext cx="1858963" cy="2555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Compositeness@40TeV</a:t>
            </a:r>
          </a:p>
        </p:txBody>
      </p:sp>
      <p:sp>
        <p:nvSpPr>
          <p:cNvPr id="47143" name="Text Box 374"/>
          <p:cNvSpPr txBox="1">
            <a:spLocks noChangeArrowheads="1"/>
          </p:cNvSpPr>
          <p:nvPr/>
        </p:nvSpPr>
        <p:spPr bwMode="auto">
          <a:xfrm>
            <a:off x="1971675" y="2606675"/>
            <a:ext cx="1235075" cy="2555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H(120GeV)</a:t>
            </a:r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  <a:sym typeface="Wingdings" pitchFamily="2" charset="2"/>
              </a:rPr>
              <a:t></a:t>
            </a:r>
            <a:r>
              <a:rPr lang="en-US" sz="1400" b="1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gg</a:t>
            </a:r>
            <a:endParaRPr lang="en-US" sz="1400" b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47144" name="Text Box 375"/>
          <p:cNvSpPr txBox="1">
            <a:spLocks noChangeArrowheads="1"/>
          </p:cNvSpPr>
          <p:nvPr/>
        </p:nvSpPr>
        <p:spPr bwMode="auto">
          <a:xfrm>
            <a:off x="1636713" y="2947988"/>
            <a:ext cx="1295400" cy="25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Higgs@200GeV</a:t>
            </a:r>
          </a:p>
        </p:txBody>
      </p:sp>
      <p:sp>
        <p:nvSpPr>
          <p:cNvPr id="47145" name="TextBox 47"/>
          <p:cNvSpPr txBox="1">
            <a:spLocks noChangeArrowheads="1"/>
          </p:cNvSpPr>
          <p:nvPr/>
        </p:nvSpPr>
        <p:spPr bwMode="auto">
          <a:xfrm>
            <a:off x="1181100" y="55245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50 x Tevatron luminosity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2933700" y="50673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7" name="TextBox 50"/>
          <p:cNvSpPr txBox="1">
            <a:spLocks noChangeArrowheads="1"/>
          </p:cNvSpPr>
          <p:nvPr/>
        </p:nvSpPr>
        <p:spPr bwMode="auto">
          <a:xfrm>
            <a:off x="5486400" y="5448300"/>
            <a:ext cx="316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500 x Tevatron luminosity (will probably never happen)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16200000" flipV="1">
            <a:off x="5600700" y="5105400"/>
            <a:ext cx="4953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9" name="TextBox 53"/>
          <p:cNvSpPr txBox="1">
            <a:spLocks noChangeArrowheads="1"/>
          </p:cNvSpPr>
          <p:nvPr/>
        </p:nvSpPr>
        <p:spPr bwMode="auto">
          <a:xfrm>
            <a:off x="7048500" y="1981200"/>
            <a:ext cx="18669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Note: VERY outdated plot. Ignore horizontal scale.</a:t>
            </a:r>
          </a:p>
          <a:p>
            <a:endParaRPr lang="en-US" sz="1600">
              <a:solidFill>
                <a:srgbClr val="FF0000"/>
              </a:solidFill>
            </a:endParaRPr>
          </a:p>
          <a:p>
            <a:r>
              <a:rPr lang="en-US" sz="1600">
                <a:solidFill>
                  <a:srgbClr val="FF0000"/>
                </a:solidFill>
              </a:rPr>
              <a:t>Would probably take until ~2030 to get 3000 fb</a:t>
            </a:r>
            <a:r>
              <a:rPr lang="en-US" sz="1600" baseline="300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</a:t>
            </a:r>
            <a:r>
              <a:rPr lang="en-US" dirty="0" smtClean="0"/>
              <a:t>other important accelerators </a:t>
            </a:r>
            <a:r>
              <a:rPr lang="en-US" dirty="0"/>
              <a:t>(past):</a:t>
            </a:r>
          </a:p>
        </p:txBody>
      </p:sp>
      <p:pic>
        <p:nvPicPr>
          <p:cNvPr id="48131" name="Picture 3" descr="CERN_AerialView_r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762000"/>
            <a:ext cx="2971800" cy="2913063"/>
          </a:xfrm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619500" y="723900"/>
            <a:ext cx="5257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LEP (at CERN):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accent2"/>
                </a:solidFill>
              </a:rPr>
              <a:t> 27 km in circumference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e+e-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Primarily at 2E=M</a:t>
            </a:r>
            <a:r>
              <a:rPr lang="en-US" sz="2000" baseline="-25000">
                <a:solidFill>
                  <a:schemeClr val="accent2"/>
                </a:solidFill>
              </a:rPr>
              <a:t>Z</a:t>
            </a:r>
            <a:r>
              <a:rPr lang="en-US" sz="2000">
                <a:solidFill>
                  <a:schemeClr val="accent2"/>
                </a:solidFill>
              </a:rPr>
              <a:t> (90 GeV)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Pushed to E</a:t>
            </a:r>
            <a:r>
              <a:rPr lang="en-US" sz="2000" baseline="-25000">
                <a:solidFill>
                  <a:schemeClr val="accent2"/>
                </a:solidFill>
              </a:rPr>
              <a:t>CM</a:t>
            </a:r>
            <a:r>
              <a:rPr lang="en-US" sz="2000">
                <a:solidFill>
                  <a:schemeClr val="accent2"/>
                </a:solidFill>
              </a:rPr>
              <a:t>=200GeV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L = 2E31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</a:t>
            </a:r>
            <a:r>
              <a:rPr lang="en-US" sz="2000" b="1">
                <a:solidFill>
                  <a:srgbClr val="CC0000"/>
                </a:solidFill>
              </a:rPr>
              <a:t>Highest energy </a:t>
            </a:r>
            <a:r>
              <a:rPr lang="en-US" sz="2000" b="1" i="1">
                <a:solidFill>
                  <a:srgbClr val="CC0000"/>
                </a:solidFill>
              </a:rPr>
              <a:t>circular</a:t>
            </a:r>
            <a:r>
              <a:rPr lang="en-US" sz="2000" b="1">
                <a:solidFill>
                  <a:srgbClr val="CC0000"/>
                </a:solidFill>
              </a:rPr>
              <a:t>  e+e- collider that will ever be built.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chemeClr val="accent2"/>
                </a:solidFill>
              </a:rPr>
              <a:t>- Tunnel now houses LHC</a:t>
            </a:r>
          </a:p>
        </p:txBody>
      </p:sp>
      <p:pic>
        <p:nvPicPr>
          <p:cNvPr id="48133" name="Picture 5" descr="slc-ae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4076700"/>
            <a:ext cx="3581400" cy="2279650"/>
          </a:xfrm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1435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SLC (at SLAC):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accent2"/>
                </a:solidFill>
              </a:rPr>
              <a:t> 2 km long LINAC accelerated electrons AND positrons on opposite phases.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- 2E=M</a:t>
            </a:r>
            <a:r>
              <a:rPr lang="en-US" sz="2000" baseline="-25000">
                <a:solidFill>
                  <a:schemeClr val="accent2"/>
                </a:solidFill>
              </a:rPr>
              <a:t>Z</a:t>
            </a:r>
            <a:r>
              <a:rPr lang="en-US" sz="2000">
                <a:solidFill>
                  <a:schemeClr val="accent2"/>
                </a:solidFill>
              </a:rPr>
              <a:t> (90 GeV)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polarized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L = 3E30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- </a:t>
            </a:r>
            <a:r>
              <a:rPr lang="en-US" sz="2000" b="1">
                <a:solidFill>
                  <a:srgbClr val="CC0000"/>
                </a:solidFill>
              </a:rPr>
              <a:t>Proof of principle for linear collider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B-Factories</a:t>
            </a:r>
            <a:endParaRPr lang="en-US" dirty="0"/>
          </a:p>
        </p:txBody>
      </p:sp>
      <p:pic>
        <p:nvPicPr>
          <p:cNvPr id="49155" name="Picture 3" descr="kekairv_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057400"/>
            <a:ext cx="3810000" cy="2887663"/>
          </a:xfrm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57200" y="87630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- B-Factories collide </a:t>
            </a:r>
            <a:r>
              <a:rPr lang="en-US" sz="2000" dirty="0" err="1">
                <a:solidFill>
                  <a:schemeClr val="accent2"/>
                </a:solidFill>
              </a:rPr>
              <a:t>e+e</a:t>
            </a:r>
            <a:r>
              <a:rPr lang="en-US" sz="2000" dirty="0">
                <a:solidFill>
                  <a:schemeClr val="accent2"/>
                </a:solidFill>
              </a:rPr>
              <a:t>- at E</a:t>
            </a:r>
            <a:r>
              <a:rPr lang="en-US" sz="2000" baseline="-25000" dirty="0">
                <a:solidFill>
                  <a:schemeClr val="accent2"/>
                </a:solidFill>
              </a:rPr>
              <a:t>CM</a:t>
            </a:r>
            <a:r>
              <a:rPr lang="en-US" sz="2000" dirty="0">
                <a:solidFill>
                  <a:schemeClr val="accent2"/>
                </a:solidFill>
              </a:rPr>
              <a:t> = M(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(4S)).</a:t>
            </a:r>
            <a:br>
              <a:rPr lang="en-US" sz="2000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-Asymmetric beam energy (moving center of mass) allows for time-dependent measurement of B-decays to study CP violation.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638300" y="2209800"/>
            <a:ext cx="3352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KEKB (Belle Experiment):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- Located at KEK (Japan) 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dirty="0">
                <a:solidFill>
                  <a:srgbClr val="009900"/>
                </a:solidFill>
              </a:rPr>
              <a:t>- 8GeV e- x 3.5 </a:t>
            </a:r>
            <a:r>
              <a:rPr lang="en-US" sz="2000" dirty="0" err="1">
                <a:solidFill>
                  <a:srgbClr val="009900"/>
                </a:solidFill>
              </a:rPr>
              <a:t>GeV</a:t>
            </a:r>
            <a:r>
              <a:rPr lang="en-US" sz="2000" dirty="0">
                <a:solidFill>
                  <a:srgbClr val="009900"/>
                </a:solidFill>
              </a:rPr>
              <a:t> e+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dirty="0">
                <a:solidFill>
                  <a:srgbClr val="009900"/>
                </a:solidFill>
              </a:rPr>
              <a:t>- Peak luminosity </a:t>
            </a:r>
            <a:r>
              <a:rPr lang="en-US" sz="2000" dirty="0" smtClean="0">
                <a:solidFill>
                  <a:srgbClr val="009900"/>
                </a:solidFill>
              </a:rPr>
              <a:t>&gt;1e34</a:t>
            </a:r>
            <a:endParaRPr lang="en-US" sz="2000" dirty="0">
              <a:solidFill>
                <a:srgbClr val="009900"/>
              </a:solidFill>
            </a:endParaRPr>
          </a:p>
        </p:txBody>
      </p:sp>
      <p:pic>
        <p:nvPicPr>
          <p:cNvPr id="49158" name="Picture 6" descr="pep2ae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" y="3733800"/>
            <a:ext cx="3581400" cy="2668588"/>
          </a:xfrm>
        </p:spPr>
      </p:pic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762500" y="2476500"/>
            <a:ext cx="952500" cy="26670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648200" y="5029200"/>
            <a:ext cx="3352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PEP-II (</a:t>
            </a:r>
            <a:r>
              <a:rPr lang="en-US" sz="2000" dirty="0" err="1">
                <a:solidFill>
                  <a:srgbClr val="009900"/>
                </a:solidFill>
              </a:rPr>
              <a:t>BaBar</a:t>
            </a:r>
            <a:r>
              <a:rPr lang="en-US" sz="2000" dirty="0">
                <a:solidFill>
                  <a:srgbClr val="009900"/>
                </a:solidFill>
              </a:rPr>
              <a:t> Experiment)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- Located at SLAC (USA) 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dirty="0">
                <a:solidFill>
                  <a:srgbClr val="009900"/>
                </a:solidFill>
              </a:rPr>
              <a:t>- 9GeV e- x 3.1 </a:t>
            </a:r>
            <a:r>
              <a:rPr lang="en-US" sz="2000" dirty="0" err="1">
                <a:solidFill>
                  <a:srgbClr val="009900"/>
                </a:solidFill>
              </a:rPr>
              <a:t>GeV</a:t>
            </a:r>
            <a:r>
              <a:rPr lang="en-US" sz="2000" dirty="0">
                <a:solidFill>
                  <a:srgbClr val="009900"/>
                </a:solidFill>
              </a:rPr>
              <a:t> e+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dirty="0">
                <a:solidFill>
                  <a:srgbClr val="009900"/>
                </a:solidFill>
              </a:rPr>
              <a:t>- Peak luminosity </a:t>
            </a:r>
            <a:r>
              <a:rPr lang="en-US" sz="2000" dirty="0" smtClean="0">
                <a:solidFill>
                  <a:srgbClr val="009900"/>
                </a:solidFill>
              </a:rPr>
              <a:t>&gt;1e34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1676400" y="5410200"/>
            <a:ext cx="3009900" cy="60960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Relativistic </a:t>
            </a:r>
            <a:r>
              <a:rPr lang="en-US" sz="2400" dirty="0"/>
              <a:t>Heavy Ion </a:t>
            </a:r>
            <a:r>
              <a:rPr lang="en-US" sz="2400" dirty="0" smtClean="0"/>
              <a:t>Collider (RHIC)</a:t>
            </a:r>
            <a:endParaRPr lang="en-US" sz="2400" baseline="30000" dirty="0"/>
          </a:p>
        </p:txBody>
      </p:sp>
      <p:pic>
        <p:nvPicPr>
          <p:cNvPr id="50179" name="Picture 3" descr="Rh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" y="1638300"/>
            <a:ext cx="5334000" cy="3914775"/>
          </a:xfrm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905500" y="1676400"/>
            <a:ext cx="3048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- Located at Brookhaven:</a:t>
            </a:r>
          </a:p>
          <a:p>
            <a:pPr marL="236538" indent="-236538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accent2"/>
                </a:solidFill>
              </a:rPr>
              <a:t> Can collide protons (at 28.1 GeV) and many types of ions up to Gold (at 11 GeV/amu).</a:t>
            </a:r>
          </a:p>
          <a:p>
            <a:pPr marL="236538" indent="-236538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accent2"/>
                </a:solidFill>
              </a:rPr>
              <a:t> Luminosity: 2E26 for Gold</a:t>
            </a:r>
          </a:p>
          <a:p>
            <a:pPr marL="236538" indent="-236538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CC0000"/>
                </a:solidFill>
              </a:rPr>
              <a:t> Goal: heavy ion physics, quark-gluon plasma, ??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Continuous Electron Beam Accelerator Facility (CEBAF)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10088"/>
            <a:ext cx="7772400" cy="1738312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Locate at Jefferson Laboratory, Newport News, VA</a:t>
            </a:r>
          </a:p>
          <a:p>
            <a:r>
              <a:rPr lang="en-US" smtClean="0"/>
              <a:t>6GeV e- at 200 uA continuous current</a:t>
            </a:r>
          </a:p>
          <a:p>
            <a:r>
              <a:rPr lang="en-US" smtClean="0"/>
              <a:t>Nuclear physics, precision spectroscopy, etc</a:t>
            </a:r>
          </a:p>
        </p:txBody>
      </p:sp>
      <p:pic>
        <p:nvPicPr>
          <p:cNvPr id="51204" name="Picture 4" descr="ceba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0700" y="723900"/>
            <a:ext cx="5440363" cy="4305300"/>
          </a:xfr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100" y="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Research machines: just the tip of the iceberg</a:t>
            </a:r>
            <a:endParaRPr lang="en-US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509000" cy="44577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</a:t>
            </a:r>
            <a:r>
              <a:rPr lang="en-US" dirty="0" err="1" smtClean="0"/>
              <a:t>Spallation</a:t>
            </a:r>
            <a:r>
              <a:rPr lang="en-US" dirty="0" smtClean="0"/>
              <a:t> Neutron Source </a:t>
            </a:r>
            <a:br>
              <a:rPr lang="en-US" dirty="0" smtClean="0"/>
            </a:br>
            <a:r>
              <a:rPr lang="en-US" dirty="0" smtClean="0"/>
              <a:t>(Oak Ridge, TN)</a:t>
            </a:r>
            <a:endParaRPr lang="en-US" dirty="0"/>
          </a:p>
        </p:txBody>
      </p:sp>
      <p:pic>
        <p:nvPicPr>
          <p:cNvPr id="53251" name="Picture 3" descr="01-04517_CNMS_overlay_6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2360" y="1815990"/>
            <a:ext cx="5348288" cy="4138613"/>
          </a:xfrm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41485" y="988903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 1 GeV Linac will load 1.5E14 protons into a non-accelerating synchrotron ring.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122885" y="1789003"/>
            <a:ext cx="152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713685" y="2398603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These are fast extracted onto a Mercury target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4351485" y="2779603"/>
            <a:ext cx="24384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789885" y="3770203"/>
            <a:ext cx="2209800" cy="7080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This happens at 60 Hz -&gt; 1.4 MW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41485" y="5980003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Neutrons are used for biophysics, materials science, industry, etc…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19782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0460" y="3544215"/>
            <a:ext cx="2684026" cy="304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10" y="133927"/>
            <a:ext cx="8262937" cy="441325"/>
          </a:xfrm>
        </p:spPr>
        <p:txBody>
          <a:bodyPr/>
          <a:lstStyle/>
          <a:p>
            <a:r>
              <a:rPr lang="en-US" dirty="0" smtClean="0"/>
              <a:t>Extraction hardware</a:t>
            </a:r>
            <a:endParaRPr lang="en-US" dirty="0"/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764" y="162638"/>
            <a:ext cx="2733963" cy="26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8" name="Picture 6" descr="http://tdserver1/proeng/MagnetPhotos/BSE/BSE001/P0004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9554" y="3551992"/>
            <a:ext cx="2112275" cy="25678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15272" y="3223360"/>
            <a:ext cx="330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Lambertson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”: usually DC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4951" y="5080415"/>
            <a:ext cx="115215" cy="1152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33061" y="4475433"/>
            <a:ext cx="115215" cy="1152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17454" y="4849091"/>
            <a:ext cx="157018" cy="158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3563" y="4599709"/>
            <a:ext cx="277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037" y="4853709"/>
            <a:ext cx="277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433128" y="4973783"/>
            <a:ext cx="157018" cy="1588"/>
          </a:xfrm>
          <a:prstGeom prst="straightConnector1">
            <a:avLst/>
          </a:prstGeom>
          <a:ln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1054" y="4387273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circulating beam (B=0)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1893454" y="4710439"/>
            <a:ext cx="1191491" cy="388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21600" y="3791528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circulating beam (B=0)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 flipV="1">
            <a:off x="6622474" y="4114694"/>
            <a:ext cx="1099127" cy="3557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21600" y="4608946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“blade”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6599386" y="4715165"/>
            <a:ext cx="1131451" cy="785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21600" y="542636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return path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6530115" y="5116948"/>
            <a:ext cx="1154541" cy="415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8797" y="3218743"/>
            <a:ext cx="402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Septum: pulsed, but slower than the kicker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364" y="2881745"/>
            <a:ext cx="29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“Slow” extraction elements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0145" y="1131454"/>
            <a:ext cx="2955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“Fast” kicker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usually an impedance matched strip line, with or without ferrites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029527" y="1256145"/>
            <a:ext cx="3232728" cy="55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2743 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087 0.0405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Light </a:t>
            </a:r>
            <a:r>
              <a:rPr lang="en-US" dirty="0" smtClean="0"/>
              <a:t>sources</a:t>
            </a:r>
            <a:r>
              <a:rPr lang="en-US" dirty="0"/>
              <a:t>: </a:t>
            </a:r>
            <a:r>
              <a:rPr lang="en-US" dirty="0" smtClean="0"/>
              <a:t>too many to count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4038600"/>
            <a:ext cx="83058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Put circulating electron beam through an “undulator” to create synchrotron radiation (typically X-ray)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Many applications in biophysics, </a:t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materials science, industry.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New proposed machines will use </a:t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very short bunches to create coherent </a:t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light.</a:t>
            </a:r>
          </a:p>
        </p:txBody>
      </p:sp>
      <p:pic>
        <p:nvPicPr>
          <p:cNvPr id="54276" name="Picture 4" descr="World_S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9300" y="723900"/>
            <a:ext cx="4713288" cy="3127375"/>
          </a:xfrm>
        </p:spPr>
      </p:pic>
      <p:pic>
        <p:nvPicPr>
          <p:cNvPr id="54280" name="Picture 7" descr="http://www.psi.ch/media/ImageBoard/igp_1024x640%3E_Und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610100"/>
            <a:ext cx="36750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uses of accelerators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55013" cy="2743200"/>
          </a:xfrm>
        </p:spPr>
        <p:txBody>
          <a:bodyPr/>
          <a:lstStyle/>
          <a:p>
            <a:r>
              <a:rPr lang="en-US" sz="2000" smtClean="0"/>
              <a:t>Radioisotope production</a:t>
            </a:r>
          </a:p>
          <a:p>
            <a:r>
              <a:rPr lang="en-US" sz="2000" smtClean="0"/>
              <a:t>Medical treatment</a:t>
            </a:r>
          </a:p>
          <a:p>
            <a:r>
              <a:rPr lang="en-US" sz="2000" smtClean="0"/>
              <a:t>Electron welding</a:t>
            </a:r>
          </a:p>
          <a:p>
            <a:r>
              <a:rPr lang="en-US" sz="2000" smtClean="0"/>
              <a:t>Food sterilization</a:t>
            </a:r>
          </a:p>
          <a:p>
            <a:r>
              <a:rPr lang="en-US" sz="2000" smtClean="0"/>
              <a:t>Catalyzed polymerization </a:t>
            </a:r>
          </a:p>
          <a:p>
            <a:r>
              <a:rPr lang="en-US" sz="2000" smtClean="0"/>
              <a:t>Even art…</a:t>
            </a:r>
          </a:p>
        </p:txBody>
      </p:sp>
      <p:pic>
        <p:nvPicPr>
          <p:cNvPr id="55303" name="Picture 2" descr="http://dodevice.com/wp-content/uploads/2008/02/lichtenberg-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2686050"/>
            <a:ext cx="28575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3467100"/>
            <a:ext cx="3048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a “Lichtenberg figure”, a low energy electron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linac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is used to implant a layer of charge in a sheet of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lucite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 This charge can remain for weeks until it is discharged by a mechanical disruption.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3429000" y="-495300"/>
            <a:ext cx="2590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future: International Linear Collider (ILC)?</a:t>
            </a:r>
            <a:endParaRPr lang="en-US" dirty="0"/>
          </a:p>
        </p:txBody>
      </p:sp>
      <p:sp>
        <p:nvSpPr>
          <p:cNvPr id="56324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71500"/>
          </a:xfrm>
        </p:spPr>
        <p:txBody>
          <a:bodyPr/>
          <a:lstStyle/>
          <a:p>
            <a:r>
              <a:rPr lang="en-US" smtClean="0"/>
              <a:t>LEP was the limit of circular e</a:t>
            </a:r>
            <a:r>
              <a:rPr lang="en-US" baseline="30000" smtClean="0"/>
              <a:t>+</a:t>
            </a: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colliders</a:t>
            </a:r>
          </a:p>
          <a:p>
            <a:pPr lvl="1"/>
            <a:r>
              <a:rPr lang="en-US" smtClean="0"/>
              <a:t>Next step must be linear collider</a:t>
            </a:r>
          </a:p>
          <a:p>
            <a:pPr lvl="1"/>
            <a:r>
              <a:rPr lang="en-US" smtClean="0"/>
              <a:t>Proposed ILC 30 km long, 250 x 250 GeV e</a:t>
            </a:r>
            <a:r>
              <a:rPr lang="en-US" baseline="30000" smtClean="0"/>
              <a:t>+</a:t>
            </a:r>
            <a:r>
              <a:rPr lang="en-US" smtClean="0"/>
              <a:t>e</a:t>
            </a:r>
            <a:r>
              <a:rPr lang="en-US" baseline="30000" smtClean="0"/>
              <a:t>-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z="2000" smtClean="0"/>
              <a:t>BUT, we don’t yet know whether that’s high enough energy to be interesting</a:t>
            </a:r>
          </a:p>
          <a:p>
            <a:pPr lvl="1"/>
            <a:r>
              <a:rPr lang="en-US" sz="1800" smtClean="0"/>
              <a:t>Need to wait for LHC results</a:t>
            </a:r>
          </a:p>
          <a:p>
            <a:pPr lvl="1"/>
            <a:r>
              <a:rPr lang="en-US" sz="1800" smtClean="0"/>
              <a:t>What if we need more?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“Compact” (ha </a:t>
            </a:r>
            <a:r>
              <a:rPr lang="en-US" dirty="0" err="1" smtClean="0"/>
              <a:t>ha</a:t>
            </a:r>
            <a:r>
              <a:rPr lang="en-US" dirty="0" smtClean="0"/>
              <a:t>) Linear Collider (CLIC)?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990600"/>
          </a:xfrm>
        </p:spPr>
        <p:txBody>
          <a:bodyPr/>
          <a:lstStyle/>
          <a:p>
            <a:r>
              <a:rPr lang="en-US" smtClean="0"/>
              <a:t>Use low energy, high current electron beams to drive high energy accelerating structures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Up to 1.5 x 1.5 TeV, but VERY, VERY hard</a:t>
            </a:r>
          </a:p>
        </p:txBody>
      </p:sp>
      <p:pic>
        <p:nvPicPr>
          <p:cNvPr id="57351" name="Picture 2" descr="http://clic-stability.web.cern.ch/clic-stability/CLIClay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600200"/>
            <a:ext cx="57531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Muon</a:t>
            </a:r>
            <a:r>
              <a:rPr lang="en-US" dirty="0" smtClean="0"/>
              <a:t> colliders?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3935412" cy="5676900"/>
          </a:xfrm>
        </p:spPr>
        <p:txBody>
          <a:bodyPr/>
          <a:lstStyle/>
          <a:p>
            <a:r>
              <a:rPr lang="en-US" smtClean="0"/>
              <a:t>Muons are pointlike, like electrons, but because they’re heavier, synchrotron radiation is much less of a problem.</a:t>
            </a:r>
          </a:p>
          <a:p>
            <a:r>
              <a:rPr lang="en-US" smtClean="0"/>
              <a:t>Unfortunately, muons are unstable, so you have to produce them, cool them, and collide them, before they decay.</a:t>
            </a:r>
          </a:p>
        </p:txBody>
      </p:sp>
      <p:pic>
        <p:nvPicPr>
          <p:cNvPr id="58375" name="Picture 2" descr="http://puhep1.princeton.edu/~mcdonald/mumu/science_mum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38" y="457200"/>
            <a:ext cx="291306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Wakefield accelerators?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028700"/>
          </a:xfrm>
        </p:spPr>
        <p:txBody>
          <a:bodyPr/>
          <a:lstStyle/>
          <a:p>
            <a:r>
              <a:rPr lang="en-US" smtClean="0"/>
              <a:t>Many advances have been made in exploiting the huge fields that are produced in plasma oscillations.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Potential for accelerating gradients many orders of magnitude beyond RF cavities.</a:t>
            </a:r>
          </a:p>
          <a:p>
            <a:r>
              <a:rPr lang="en-US" smtClean="0"/>
              <a:t>Still a long way to go for a practical accelerator.</a:t>
            </a:r>
          </a:p>
        </p:txBody>
      </p:sp>
      <p:pic>
        <p:nvPicPr>
          <p:cNvPr id="59399" name="Picture 2" descr="http://facet.slac.stanford.edu/images/PWA-1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90700"/>
            <a:ext cx="82677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lots of </a:t>
            </a:r>
            <a:r>
              <a:rPr lang="en-US" smtClean="0"/>
              <a:t>fun ahead.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6FA284-7DAB-4F8B-8904-7E5B6341EDC2}" type="slidenum">
              <a:rPr lang="en-US"/>
              <a:pPr/>
              <a:t>7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60" y="126170"/>
            <a:ext cx="8371114" cy="5072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Slow Extraction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7880" y="663840"/>
            <a:ext cx="7911430" cy="2552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 harmonic resonance is generated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Usually </a:t>
            </a:r>
            <a:r>
              <a:rPr lang="en-US" sz="1400" dirty="0" err="1" smtClean="0"/>
              <a:t>sextupoles</a:t>
            </a:r>
            <a:r>
              <a:rPr lang="en-US" sz="1400" dirty="0" smtClean="0"/>
              <a:t> are used to create a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order resonant instability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Tune the instability so the escaping beam exactly fills the extraction gap between interceptions (3 times around for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order)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Minimum inefficiency ~(septum thickness)/(gap size)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Use electrostatic septum made of a plane of wires. Typical parameters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smtClean="0"/>
              <a:t>Septum thickness: .1 mm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smtClean="0"/>
              <a:t>Gap: 10 mm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smtClean="0"/>
              <a:t>Field: 80 kV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600" dirty="0" smtClean="0"/>
          </a:p>
        </p:txBody>
      </p:sp>
      <p:pic>
        <p:nvPicPr>
          <p:cNvPr id="8197" name="Picture 4" descr="img57"/>
          <p:cNvPicPr>
            <a:picLocks noChangeAspect="1" noChangeArrowheads="1"/>
          </p:cNvPicPr>
          <p:nvPr/>
        </p:nvPicPr>
        <p:blipFill>
          <a:blip r:embed="rId2" cstate="print"/>
          <a:srcRect t="10085" b="24202"/>
          <a:stretch>
            <a:fillRect/>
          </a:stretch>
        </p:blipFill>
        <p:spPr bwMode="auto">
          <a:xfrm>
            <a:off x="4341570" y="1700775"/>
            <a:ext cx="4508864" cy="196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85" y="1623965"/>
            <a:ext cx="2195513" cy="19272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2843775" y="2200040"/>
            <a:ext cx="1036935" cy="558800"/>
          </a:xfrm>
          <a:prstGeom prst="rightArrow">
            <a:avLst>
              <a:gd name="adj1" fmla="val 45454"/>
              <a:gd name="adj2" fmla="val 39771"/>
            </a:avLst>
          </a:prstGeom>
          <a:solidFill>
            <a:schemeClr val="accent1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960460" y="1585561"/>
            <a:ext cx="576075" cy="422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44510" y="1585560"/>
            <a:ext cx="172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particle flow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39475" y="2660901"/>
            <a:ext cx="537670" cy="345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14080" y="3083356"/>
            <a:ext cx="499265" cy="384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1140" y="3659430"/>
            <a:ext cx="4570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Particles will flow out of the stable region along lines in phase space into an electrostatic extraction field, which will deflect them into an extraction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Lambertson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17958" y="3064153"/>
            <a:ext cx="652885" cy="537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35690" y="2161635"/>
            <a:ext cx="6144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35690" y="2315255"/>
            <a:ext cx="6144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335690" y="2468875"/>
            <a:ext cx="6144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89310" y="1777585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beam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7" y="800100"/>
            <a:ext cx="6007758" cy="5676900"/>
          </a:xfrm>
        </p:spPr>
        <p:txBody>
          <a:bodyPr/>
          <a:lstStyle/>
          <a:p>
            <a:r>
              <a:rPr lang="en-US" sz="2000" dirty="0" smtClean="0"/>
              <a:t>Bunch/beam intensity are measured using inductive </a:t>
            </a:r>
            <a:r>
              <a:rPr lang="en-US" sz="2000" dirty="0" err="1" smtClean="0"/>
              <a:t>toriods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Beam position is typically measured with beam position monitors (BPM’s), which measure the induced signal on a opposing pickups</a:t>
            </a:r>
          </a:p>
          <a:p>
            <a:endParaRPr lang="en-US" sz="2000" dirty="0" smtClean="0"/>
          </a:p>
          <a:p>
            <a:r>
              <a:rPr lang="en-US" sz="2000" dirty="0" smtClean="0"/>
              <a:t>Longitudinal profiles can be measured by introducing a resistor to measure the induced image current on the beam pipe -&gt; Resistive Wall Monitor (RWM)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275" y="1777585"/>
            <a:ext cx="1536200" cy="18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2" name="Picture 4" descr="http://www.hep.net/ssc/new/gifarchive/toroiddw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395" y="279790"/>
            <a:ext cx="2078890" cy="157460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9060" y="3813050"/>
            <a:ext cx="1805035" cy="135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4817202" cy="5676900"/>
          </a:xfrm>
        </p:spPr>
        <p:txBody>
          <a:bodyPr/>
          <a:lstStyle/>
          <a:p>
            <a:r>
              <a:rPr lang="en-US" sz="1800" dirty="0" smtClean="0"/>
              <a:t>Beam profiles in beam lines can be measured using secondary emission </a:t>
            </a:r>
            <a:r>
              <a:rPr lang="en-US" sz="1800" dirty="0" err="1" smtClean="0"/>
              <a:t>multiwires</a:t>
            </a:r>
            <a:r>
              <a:rPr lang="en-US" sz="1800" dirty="0" smtClean="0"/>
              <a:t> (MW’s)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Can measure beam profiles in a circulating beam with a “flying wire scanner”, which quickly passes a wire through and measures signal </a:t>
            </a:r>
            <a:r>
              <a:rPr lang="en-US" sz="1800" dirty="0" err="1" smtClean="0"/>
              <a:t>vs</a:t>
            </a:r>
            <a:r>
              <a:rPr lang="en-US" sz="1800" dirty="0" smtClean="0"/>
              <a:t> time to get profile</a:t>
            </a:r>
          </a:p>
          <a:p>
            <a:endParaRPr lang="en-US" sz="1800" dirty="0" smtClean="0"/>
          </a:p>
          <a:p>
            <a:r>
              <a:rPr lang="en-US" sz="1800" dirty="0" smtClean="0"/>
              <a:t>Non-</a:t>
            </a:r>
            <a:r>
              <a:rPr lang="en-US" sz="1800" dirty="0" err="1" smtClean="0"/>
              <a:t>desctructive</a:t>
            </a:r>
            <a:r>
              <a:rPr lang="en-US" sz="1800" dirty="0" smtClean="0"/>
              <a:t> measurements include</a:t>
            </a:r>
          </a:p>
          <a:p>
            <a:pPr lvl="1"/>
            <a:r>
              <a:rPr lang="en-US" sz="1400" dirty="0" smtClean="0"/>
              <a:t>Ionization profile monitor (IPM): drift electrons or ions generated by beam passing through residual gas</a:t>
            </a:r>
          </a:p>
          <a:p>
            <a:pPr lvl="1"/>
            <a:r>
              <a:rPr lang="en-US" sz="1400" dirty="0" smtClean="0"/>
              <a:t>Synchrotron light</a:t>
            </a:r>
          </a:p>
          <a:p>
            <a:pPr lvl="2"/>
            <a:r>
              <a:rPr lang="en-US" sz="1400" dirty="0" smtClean="0"/>
              <a:t>Standard in electron machines</a:t>
            </a:r>
          </a:p>
          <a:p>
            <a:pPr lvl="2"/>
            <a:r>
              <a:rPr lang="en-US" sz="1400" dirty="0" smtClean="0"/>
              <a:t>Also works in LHC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2",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07202" name="AutoShape 2" descr="Click to toggle background on ACNET graph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985" y="702246"/>
            <a:ext cx="2189085" cy="181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87215" y="2545685"/>
            <a:ext cx="4303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Beam profiles in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MiniBooNE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beam line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670" y="3044950"/>
            <a:ext cx="3462830" cy="255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25620" y="5656490"/>
            <a:ext cx="4303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Flying wire signal in LHC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22459</TotalTime>
  <Words>4610</Words>
  <Application>Microsoft Office PowerPoint</Application>
  <PresentationFormat>On-screen Show (4:3)</PresentationFormat>
  <Paragraphs>910</Paragraphs>
  <Slides>66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Arial</vt:lpstr>
      <vt:lpstr>Trebuchet MS</vt:lpstr>
      <vt:lpstr>Wingdings 2</vt:lpstr>
      <vt:lpstr>Wingdings</vt:lpstr>
      <vt:lpstr>Symbol</vt:lpstr>
      <vt:lpstr>Comic Sans MS</vt:lpstr>
      <vt:lpstr>Tahoma</vt:lpstr>
      <vt:lpstr>Times New Roman</vt:lpstr>
      <vt:lpstr>Courier New</vt:lpstr>
      <vt:lpstr>Arial Unicode MS</vt:lpstr>
      <vt:lpstr>Opulent</vt:lpstr>
      <vt:lpstr>Equation</vt:lpstr>
      <vt:lpstr>Particle Accelerators Part 2</vt:lpstr>
      <vt:lpstr>Today’s outline</vt:lpstr>
      <vt:lpstr>Linac -&gt; synchrotron injection</vt:lpstr>
      <vt:lpstr>Ion (or charge exchange) injection</vt:lpstr>
      <vt:lpstr>Injection and extraction</vt:lpstr>
      <vt:lpstr>Extraction hardware</vt:lpstr>
      <vt:lpstr>Slow Extraction</vt:lpstr>
      <vt:lpstr>Standard beam instrumentation</vt:lpstr>
      <vt:lpstr>Beam instrumentation (cont’d)</vt:lpstr>
      <vt:lpstr>Measuring lattice parameters</vt:lpstr>
      <vt:lpstr>A case study: the LHC</vt:lpstr>
      <vt:lpstr>Special Topic: Fermilab Antiproton Source</vt:lpstr>
      <vt:lpstr>Antiproton Source – debunching</vt:lpstr>
      <vt:lpstr>Stochastic cooling of antiprotons</vt:lpstr>
      <vt:lpstr>Proton-Proton vs. Proton-antiproton</vt:lpstr>
      <vt:lpstr>Superconducting magnets</vt:lpstr>
      <vt:lpstr>Issues with superconducting magnets</vt:lpstr>
      <vt:lpstr>When is a superconductor not a superconductor?</vt:lpstr>
      <vt:lpstr>Quench example: MRI magnet*</vt:lpstr>
      <vt:lpstr>Magnet “training”</vt:lpstr>
      <vt:lpstr>Nominal LHC parameters compared to Tevatron</vt:lpstr>
      <vt:lpstr>LHC Layout</vt:lpstr>
      <vt:lpstr>CERN experiments</vt:lpstr>
      <vt:lpstr>Experimental reach of LHC vs. Tevatron</vt:lpstr>
      <vt:lpstr>Sept 10, 2008: The (first) big day</vt:lpstr>
      <vt:lpstr>Nature abhors a (news) vacuum…</vt:lpstr>
      <vt:lpstr>What (really) really happened on September 19th* </vt:lpstr>
      <vt:lpstr>Pressure forces on SSS vacuum barrier</vt:lpstr>
      <vt:lpstr>Collateral damage: magnet displacements</vt:lpstr>
      <vt:lpstr>Collateral damage: secondary arcs</vt:lpstr>
      <vt:lpstr>Collateral damage: ground supports</vt:lpstr>
      <vt:lpstr>Collateral damage: Beam Vacuum</vt:lpstr>
      <vt:lpstr>Important questions about Sept. 19</vt:lpstr>
      <vt:lpstr>What happened?</vt:lpstr>
      <vt:lpstr>Improvements</vt:lpstr>
      <vt:lpstr>Bad surprise</vt:lpstr>
      <vt:lpstr>Impact of joint problem</vt:lpstr>
      <vt:lpstr>Tentative LHC Plan</vt:lpstr>
      <vt:lpstr>November 20, 2009: Going around…again</vt:lpstr>
      <vt:lpstr>Progress since start up</vt:lpstr>
      <vt:lpstr>General plan</vt:lpstr>
      <vt:lpstr>Current Status</vt:lpstr>
      <vt:lpstr>Future plans for LHC (as of Chamonix 2010) </vt:lpstr>
      <vt:lpstr>Tentative LHC Plan</vt:lpstr>
      <vt:lpstr>Understanding LHC Luminosity</vt:lpstr>
      <vt:lpstr>Crossing Angles</vt:lpstr>
      <vt:lpstr>Crossing Angle Considerations</vt:lpstr>
      <vt:lpstr>Other Option: Crab Cavities</vt:lpstr>
      <vt:lpstr>LHC Upgrade Parameters and Options  (not quite up to date)</vt:lpstr>
      <vt:lpstr>The need for new quadupoles</vt:lpstr>
      <vt:lpstr>Motivation for Nb3Sn</vt:lpstr>
      <vt:lpstr>LARP Design</vt:lpstr>
      <vt:lpstr>The long road to discovery</vt:lpstr>
      <vt:lpstr>Some other important accelerators (past):</vt:lpstr>
      <vt:lpstr> B-Factories</vt:lpstr>
      <vt:lpstr>Relativistic Heavy Ion Collider (RHIC)</vt:lpstr>
      <vt:lpstr>Continuous Electron Beam Accelerator Facility (CEBAF)</vt:lpstr>
      <vt:lpstr>Research machines: just the tip of the iceberg</vt:lpstr>
      <vt:lpstr>Example: Spallation Neutron Source  (Oak Ridge, TN)</vt:lpstr>
      <vt:lpstr>Light sources: too many to count</vt:lpstr>
      <vt:lpstr>Other uses of accelerators</vt:lpstr>
      <vt:lpstr>The future: International Linear Collider (ILC)?</vt:lpstr>
      <vt:lpstr>“Compact” (ha ha) Linear Collider (CLIC)?</vt:lpstr>
      <vt:lpstr>Muon colliders?</vt:lpstr>
      <vt:lpstr>Wakefield accelerators?</vt:lpstr>
      <vt:lpstr>Summary and Conclusion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1220</cp:revision>
  <dcterms:created xsi:type="dcterms:W3CDTF">2003-09-15T21:58:19Z</dcterms:created>
  <dcterms:modified xsi:type="dcterms:W3CDTF">2010-08-18T14:56:51Z</dcterms:modified>
</cp:coreProperties>
</file>