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06" r:id="rId2"/>
    <p:sldId id="308" r:id="rId3"/>
    <p:sldId id="310" r:id="rId4"/>
    <p:sldId id="307" r:id="rId5"/>
    <p:sldId id="311" r:id="rId6"/>
    <p:sldId id="312" r:id="rId7"/>
    <p:sldId id="313" r:id="rId8"/>
    <p:sldId id="314" r:id="rId9"/>
    <p:sldId id="315" r:id="rId10"/>
    <p:sldId id="316" r:id="rId11"/>
    <p:sldId id="317" r:id="rId12"/>
    <p:sldId id="319" r:id="rId13"/>
    <p:sldId id="321" r:id="rId14"/>
    <p:sldId id="322"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8" r:id="rId28"/>
    <p:sldId id="340" r:id="rId29"/>
    <p:sldId id="341" r:id="rId30"/>
    <p:sldId id="343" r:id="rId31"/>
    <p:sldId id="344" r:id="rId32"/>
    <p:sldId id="370" r:id="rId33"/>
    <p:sldId id="347" r:id="rId34"/>
    <p:sldId id="361" r:id="rId35"/>
    <p:sldId id="348" r:id="rId36"/>
    <p:sldId id="320" r:id="rId37"/>
    <p:sldId id="350" r:id="rId38"/>
    <p:sldId id="351" r:id="rId39"/>
    <p:sldId id="354" r:id="rId40"/>
    <p:sldId id="355" r:id="rId41"/>
    <p:sldId id="356" r:id="rId42"/>
    <p:sldId id="358" r:id="rId43"/>
    <p:sldId id="359" r:id="rId44"/>
    <p:sldId id="366" r:id="rId45"/>
    <p:sldId id="367" r:id="rId46"/>
    <p:sldId id="364" r:id="rId47"/>
    <p:sldId id="362" r:id="rId48"/>
    <p:sldId id="363" r:id="rId49"/>
    <p:sldId id="309" r:id="rId50"/>
    <p:sldId id="360" r:id="rId51"/>
    <p:sldId id="318" r:id="rId52"/>
    <p:sldId id="323" r:id="rId53"/>
    <p:sldId id="349" r:id="rId54"/>
    <p:sldId id="324" r:id="rId55"/>
    <p:sldId id="337" r:id="rId56"/>
    <p:sldId id="339" r:id="rId57"/>
    <p:sldId id="342" r:id="rId58"/>
    <p:sldId id="345" r:id="rId59"/>
    <p:sldId id="346" r:id="rId60"/>
    <p:sldId id="352" r:id="rId61"/>
    <p:sldId id="368" r:id="rId62"/>
    <p:sldId id="353" r:id="rId63"/>
    <p:sldId id="369" r:id="rId64"/>
    <p:sldId id="357" r:id="rId65"/>
    <p:sldId id="371" r:id="rId66"/>
  </p:sldIdLst>
  <p:sldSz cx="9144000" cy="6858000" type="letter"/>
  <p:notesSz cx="7035800" cy="91948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b="1"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b="1"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b="1"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b="1" kern="1200">
        <a:solidFill>
          <a:schemeClr val="tx1"/>
        </a:solidFill>
        <a:latin typeface="Book Antiqua" pitchFamily="18" charset="0"/>
        <a:ea typeface="+mn-ea"/>
        <a:cs typeface="+mn-cs"/>
      </a:defRPr>
    </a:lvl5pPr>
    <a:lvl6pPr marL="2286000" algn="l" defTabSz="914400" rtl="0" eaLnBrk="1" latinLnBrk="0" hangingPunct="1">
      <a:defRPr b="1" kern="1200">
        <a:solidFill>
          <a:schemeClr val="tx1"/>
        </a:solidFill>
        <a:latin typeface="Book Antiqua" pitchFamily="18" charset="0"/>
        <a:ea typeface="+mn-ea"/>
        <a:cs typeface="+mn-cs"/>
      </a:defRPr>
    </a:lvl6pPr>
    <a:lvl7pPr marL="2743200" algn="l" defTabSz="914400" rtl="0" eaLnBrk="1" latinLnBrk="0" hangingPunct="1">
      <a:defRPr b="1" kern="1200">
        <a:solidFill>
          <a:schemeClr val="tx1"/>
        </a:solidFill>
        <a:latin typeface="Book Antiqua" pitchFamily="18" charset="0"/>
        <a:ea typeface="+mn-ea"/>
        <a:cs typeface="+mn-cs"/>
      </a:defRPr>
    </a:lvl7pPr>
    <a:lvl8pPr marL="3200400" algn="l" defTabSz="914400" rtl="0" eaLnBrk="1" latinLnBrk="0" hangingPunct="1">
      <a:defRPr b="1" kern="1200">
        <a:solidFill>
          <a:schemeClr val="tx1"/>
        </a:solidFill>
        <a:latin typeface="Book Antiqua" pitchFamily="18" charset="0"/>
        <a:ea typeface="+mn-ea"/>
        <a:cs typeface="+mn-cs"/>
      </a:defRPr>
    </a:lvl8pPr>
    <a:lvl9pPr marL="3657600" algn="l" defTabSz="914400" rtl="0" eaLnBrk="1" latinLnBrk="0" hangingPunct="1">
      <a:defRPr b="1"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0000"/>
    <a:srgbClr val="0000FF"/>
    <a:srgbClr val="DFF31F"/>
    <a:srgbClr val="DEF91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8" autoAdjust="0"/>
    <p:restoredTop sz="94687" autoAdjust="0"/>
  </p:normalViewPr>
  <p:slideViewPr>
    <p:cSldViewPr snapToObjects="1">
      <p:cViewPr>
        <p:scale>
          <a:sx n="80" d="100"/>
          <a:sy n="80" d="100"/>
        </p:scale>
        <p:origin x="-462"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uidotonelli:Desktop:XEB/WGM/MB/CB/CMS_WEEK:OPERATIONAL%20STAT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gradFill flip="none" rotWithShape="1">
              <a:gsLst>
                <a:gs pos="100000">
                  <a:srgbClr val="FF0000"/>
                </a:gs>
                <a:gs pos="1000">
                  <a:srgbClr val="FFFFFF"/>
                </a:gs>
              </a:gsLst>
              <a:lin ang="21480000" scaled="0"/>
              <a:tileRect/>
            </a:gradFill>
            <a:ln>
              <a:gradFill flip="none" rotWithShape="1">
                <a:gsLst>
                  <a:gs pos="100000">
                    <a:srgbClr val="FF0000"/>
                  </a:gs>
                  <a:gs pos="0">
                    <a:srgbClr val="FFFFFF"/>
                  </a:gs>
                </a:gsLst>
                <a:lin ang="0" scaled="1"/>
                <a:tileRect/>
              </a:gradFill>
            </a:ln>
          </c:spPr>
          <c:invertIfNegative val="1"/>
          <c:cat>
            <c:strRef>
              <c:f>Sheet1!$A$1:$A$11</c:f>
              <c:strCache>
                <c:ptCount val="11"/>
                <c:pt idx="0">
                  <c:v>MUON-CSC</c:v>
                </c:pt>
                <c:pt idx="1">
                  <c:v>MUON-DT</c:v>
                </c:pt>
                <c:pt idx="2">
                  <c:v>MUON-RPC</c:v>
                </c:pt>
                <c:pt idx="3">
                  <c:v>HCAL BARREL</c:v>
                </c:pt>
                <c:pt idx="4">
                  <c:v>HCAL ENDCAP</c:v>
                </c:pt>
                <c:pt idx="5">
                  <c:v>HCAL FORWARD</c:v>
                </c:pt>
                <c:pt idx="6">
                  <c:v>ECAL BARREL</c:v>
                </c:pt>
                <c:pt idx="7">
                  <c:v>ECAL END-CAP</c:v>
                </c:pt>
                <c:pt idx="8">
                  <c:v>PRE-SHOWER</c:v>
                </c:pt>
                <c:pt idx="9">
                  <c:v>STRIP TRACKER</c:v>
                </c:pt>
                <c:pt idx="10">
                  <c:v>PIXEL TRACKER</c:v>
                </c:pt>
              </c:strCache>
            </c:strRef>
          </c:cat>
          <c:val>
            <c:numRef>
              <c:f>Sheet1!$B$1:$B$12</c:f>
              <c:numCache>
                <c:formatCode>General</c:formatCode>
                <c:ptCount val="12"/>
                <c:pt idx="0">
                  <c:v>98.5</c:v>
                </c:pt>
                <c:pt idx="1">
                  <c:v>99.8</c:v>
                </c:pt>
                <c:pt idx="2">
                  <c:v>98.8</c:v>
                </c:pt>
                <c:pt idx="3">
                  <c:v>99.9</c:v>
                </c:pt>
                <c:pt idx="4">
                  <c:v>100</c:v>
                </c:pt>
                <c:pt idx="5">
                  <c:v>99.9</c:v>
                </c:pt>
                <c:pt idx="6">
                  <c:v>99.3</c:v>
                </c:pt>
                <c:pt idx="7">
                  <c:v>98.9</c:v>
                </c:pt>
                <c:pt idx="8">
                  <c:v>99.8</c:v>
                </c:pt>
                <c:pt idx="9">
                  <c:v>98.1</c:v>
                </c:pt>
                <c:pt idx="10">
                  <c:v>98.2</c:v>
                </c:pt>
              </c:numCache>
            </c:numRef>
          </c:val>
        </c:ser>
        <c:axId val="90720128"/>
        <c:axId val="90624384"/>
      </c:barChart>
      <c:catAx>
        <c:axId val="90720128"/>
        <c:scaling>
          <c:orientation val="minMax"/>
        </c:scaling>
        <c:axPos val="l"/>
        <c:tickLblPos val="nextTo"/>
        <c:crossAx val="90624384"/>
        <c:crosses val="autoZero"/>
        <c:auto val="1"/>
        <c:lblAlgn val="ctr"/>
        <c:lblOffset val="100"/>
      </c:catAx>
      <c:valAx>
        <c:axId val="90624384"/>
        <c:scaling>
          <c:orientation val="minMax"/>
          <c:max val="100"/>
          <c:min val="90"/>
        </c:scaling>
        <c:axPos val="b"/>
        <c:majorGridlines/>
        <c:numFmt formatCode="General" sourceLinked="1"/>
        <c:tickLblPos val="nextTo"/>
        <c:crossAx val="90720128"/>
        <c:crosses val="autoZero"/>
        <c:crossBetween val="between"/>
      </c:valAx>
      <c:dTable>
        <c:showHorzBorder val="1"/>
        <c:showVertBorder val="1"/>
        <c:showOutline val="1"/>
      </c:dTable>
    </c:plotArea>
    <c:plotVisOnly val="1"/>
  </c:chart>
  <c:spPr>
    <a:ln>
      <a:noFill/>
    </a:ln>
  </c:spPr>
  <c:txPr>
    <a:bodyPr/>
    <a:lstStyle/>
    <a:p>
      <a:pPr>
        <a:defRPr sz="1200" b="1" i="0">
          <a:latin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38488" y="8758238"/>
            <a:ext cx="758825" cy="255587"/>
          </a:xfrm>
          <a:prstGeom prst="rect">
            <a:avLst/>
          </a:prstGeom>
          <a:noFill/>
          <a:ln w="12700">
            <a:noFill/>
            <a:miter lim="800000"/>
            <a:headEnd/>
            <a:tailEnd/>
          </a:ln>
          <a:effectLst/>
        </p:spPr>
        <p:txBody>
          <a:bodyPr wrap="none" lIns="88552" tIns="45081" rIns="88552" bIns="45081">
            <a:spAutoFit/>
          </a:bodyPr>
          <a:lstStyle/>
          <a:p>
            <a:pPr algn="ctr" defTabSz="881063">
              <a:lnSpc>
                <a:spcPct val="90000"/>
              </a:lnSpc>
              <a:defRPr/>
            </a:pPr>
            <a:r>
              <a:rPr lang="en-US" sz="1200" b="0" dirty="0">
                <a:latin typeface="Arial" charset="0"/>
              </a:rPr>
              <a:t>Page </a:t>
            </a:r>
            <a:fld id="{B4F5B52C-B58B-4FEF-A189-2372B771F3DA}" type="slidenum">
              <a:rPr lang="en-US" sz="1200" b="0">
                <a:latin typeface="Arial" charset="0"/>
              </a:rPr>
              <a:pPr algn="ctr" defTabSz="881063">
                <a:lnSpc>
                  <a:spcPct val="90000"/>
                </a:lnSpc>
                <a:defRPr/>
              </a:pPr>
              <a:t>‹#›</a:t>
            </a:fld>
            <a:endParaRPr lang="en-US" sz="1200" b="0" dirty="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8213" y="4367213"/>
            <a:ext cx="5159375" cy="4138612"/>
          </a:xfrm>
          <a:prstGeom prst="rect">
            <a:avLst/>
          </a:prstGeom>
          <a:noFill/>
          <a:ln w="12700">
            <a:noFill/>
            <a:miter lim="800000"/>
            <a:headEnd/>
            <a:tailEnd/>
          </a:ln>
          <a:effectLst/>
        </p:spPr>
        <p:txBody>
          <a:bodyPr vert="horz" wrap="square" lIns="91773" tIns="45081" rIns="91773" bIns="45081"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1" name="Rectangle 3"/>
          <p:cNvSpPr>
            <a:spLocks noGrp="1" noRot="1" noChangeAspect="1" noChangeArrowheads="1" noTextEdit="1"/>
          </p:cNvSpPr>
          <p:nvPr>
            <p:ph type="sldImg" idx="2"/>
          </p:nvPr>
        </p:nvSpPr>
        <p:spPr bwMode="auto">
          <a:xfrm>
            <a:off x="1227138" y="695325"/>
            <a:ext cx="4579937" cy="34353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3138488" y="8758238"/>
            <a:ext cx="758825" cy="255587"/>
          </a:xfrm>
          <a:prstGeom prst="rect">
            <a:avLst/>
          </a:prstGeom>
          <a:noFill/>
          <a:ln w="12700">
            <a:noFill/>
            <a:miter lim="800000"/>
            <a:headEnd/>
            <a:tailEnd/>
          </a:ln>
          <a:effectLst/>
        </p:spPr>
        <p:txBody>
          <a:bodyPr wrap="none" lIns="88552" tIns="45081" rIns="88552" bIns="45081">
            <a:spAutoFit/>
          </a:bodyPr>
          <a:lstStyle/>
          <a:p>
            <a:pPr algn="ctr" defTabSz="881063">
              <a:lnSpc>
                <a:spcPct val="90000"/>
              </a:lnSpc>
              <a:defRPr/>
            </a:pPr>
            <a:r>
              <a:rPr lang="en-US" sz="1200" b="0" dirty="0">
                <a:latin typeface="Arial" charset="0"/>
              </a:rPr>
              <a:t>Page </a:t>
            </a:r>
            <a:fld id="{8E84831F-9986-4AC5-90B3-8075B5C80D24}" type="slidenum">
              <a:rPr lang="en-US" sz="1200" b="0">
                <a:latin typeface="Arial" charset="0"/>
              </a:rPr>
              <a:pPr algn="ctr" defTabSz="881063">
                <a:lnSpc>
                  <a:spcPct val="90000"/>
                </a:lnSpc>
                <a:defRPr/>
              </a:pPr>
              <a:t>‹#›</a:t>
            </a:fld>
            <a:endParaRPr lang="en-US" sz="1200" b="0" dirty="0">
              <a:latin typeface="Arial" charset="0"/>
            </a:endParaRP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GB" smtClean="0"/>
          </a:p>
        </p:txBody>
      </p:sp>
      <p:sp>
        <p:nvSpPr>
          <p:cNvPr id="93188" name="Slide Number Placeholder 3"/>
          <p:cNvSpPr>
            <a:spLocks noGrp="1"/>
          </p:cNvSpPr>
          <p:nvPr>
            <p:ph type="sldNum" sz="quarter" idx="5"/>
          </p:nvPr>
        </p:nvSpPr>
        <p:spPr>
          <a:xfrm>
            <a:off x="3985325" y="8733464"/>
            <a:ext cx="3048847" cy="459740"/>
          </a:xfrm>
          <a:prstGeom prst="rect">
            <a:avLst/>
          </a:prstGeom>
          <a:noFill/>
        </p:spPr>
        <p:txBody>
          <a:bodyPr lIns="92738" tIns="46369" rIns="92738" bIns="46369"/>
          <a:lstStyle/>
          <a:p>
            <a:fld id="{8188D00E-EEB0-48D9-AED2-165D37B9932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GB" smtClean="0"/>
          </a:p>
        </p:txBody>
      </p:sp>
      <p:sp>
        <p:nvSpPr>
          <p:cNvPr id="97284" name="Slide Number Placeholder 3"/>
          <p:cNvSpPr>
            <a:spLocks noGrp="1"/>
          </p:cNvSpPr>
          <p:nvPr>
            <p:ph type="sldNum" sz="quarter" idx="5"/>
          </p:nvPr>
        </p:nvSpPr>
        <p:spPr>
          <a:xfrm>
            <a:off x="3985325" y="8733464"/>
            <a:ext cx="3048847" cy="459740"/>
          </a:xfrm>
          <a:prstGeom prst="rect">
            <a:avLst/>
          </a:prstGeom>
          <a:noFill/>
        </p:spPr>
        <p:txBody>
          <a:bodyPr lIns="92738" tIns="46369" rIns="92738" bIns="46369"/>
          <a:lstStyle/>
          <a:p>
            <a:fld id="{ED011356-0B1A-47B8-8845-71C3E9D6D025}"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19200" y="688975"/>
            <a:ext cx="4598988" cy="3448050"/>
          </a:xfrm>
          <a:ln/>
        </p:spPr>
      </p:sp>
      <p:sp>
        <p:nvSpPr>
          <p:cNvPr id="61443" name="Rectangle 3"/>
          <p:cNvSpPr>
            <a:spLocks noGrp="1" noChangeArrowheads="1"/>
          </p:cNvSpPr>
          <p:nvPr>
            <p:ph type="body" idx="1"/>
          </p:nvPr>
        </p:nvSpPr>
        <p:spPr>
          <a:noFill/>
          <a:ln w="9525"/>
        </p:spPr>
        <p:txBody>
          <a:bodyPr/>
          <a:lstStyle/>
          <a:p>
            <a:r>
              <a:rPr lang="en-US" dirty="0" smtClean="0"/>
              <a:t>The LHC magnets are cooled with pressurized superfluid helium.</a:t>
            </a:r>
          </a:p>
          <a:p>
            <a:r>
              <a:rPr lang="en-US" dirty="0" smtClean="0"/>
              <a:t>Unique engineering properties</a:t>
            </a:r>
          </a:p>
          <a:p>
            <a:r>
              <a:rPr lang="en-US" dirty="0" smtClean="0"/>
              <a:t>   low bulk viscosity - allows it to permeate the smallest cracks. Used to advantage in the magnet design by making the coil insulation porous enabling the fluid to be in contact with the strands of the superconductor.</a:t>
            </a:r>
          </a:p>
          <a:p>
            <a:r>
              <a:rPr lang="en-US" dirty="0" smtClean="0"/>
              <a:t>   large specific heat - 100,000 times that of the sc per unit mass and 2000 times per unit volume.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241300"/>
            <a:ext cx="1924050"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1350" y="241300"/>
            <a:ext cx="561975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1350" y="12573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257300"/>
            <a:ext cx="37719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519238" y="241300"/>
            <a:ext cx="6818312" cy="838200"/>
          </a:xfrm>
          <a:prstGeom prst="rect">
            <a:avLst/>
          </a:prstGeom>
          <a:gradFill rotWithShape="0">
            <a:gsLst>
              <a:gs pos="0">
                <a:srgbClr val="0000FF">
                  <a:gamma/>
                  <a:tint val="34510"/>
                  <a:invGamma/>
                </a:srgbClr>
              </a:gs>
              <a:gs pos="100000">
                <a:srgbClr val="0000FF"/>
              </a:gs>
            </a:gsLst>
            <a:lin ang="0" scaled="1"/>
          </a:gradFill>
          <a:ln w="12700">
            <a:noFill/>
            <a:miter lim="800000"/>
            <a:headEnd/>
            <a:tailEnd/>
          </a:ln>
          <a:effectLst>
            <a:outerShdw dist="53882" dir="2700000" algn="ctr" rotWithShape="0">
              <a:srgbClr val="FFFFFF"/>
            </a:outerShdw>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8" name="Rectangle 4"/>
          <p:cNvSpPr>
            <a:spLocks noChangeArrowheads="1"/>
          </p:cNvSpPr>
          <p:nvPr/>
        </p:nvSpPr>
        <p:spPr bwMode="auto">
          <a:xfrm>
            <a:off x="652463" y="6602413"/>
            <a:ext cx="1391408" cy="243656"/>
          </a:xfrm>
          <a:prstGeom prst="rect">
            <a:avLst/>
          </a:prstGeom>
          <a:noFill/>
          <a:ln w="12700">
            <a:noFill/>
            <a:miter lim="800000"/>
            <a:headEnd/>
            <a:tailEnd/>
          </a:ln>
          <a:effectLst/>
        </p:spPr>
        <p:txBody>
          <a:bodyPr wrap="none" lIns="90488" tIns="44450" rIns="90488" bIns="44450">
            <a:spAutoFit/>
          </a:bodyPr>
          <a:lstStyle/>
          <a:p>
            <a:pPr>
              <a:defRPr/>
            </a:pPr>
            <a:r>
              <a:rPr lang="en-US" sz="1000" baseline="0" dirty="0" smtClean="0">
                <a:solidFill>
                  <a:schemeClr val="tx2"/>
                </a:solidFill>
                <a:latin typeface="Arial" charset="0"/>
              </a:rPr>
              <a:t>FNAL– August 2010</a:t>
            </a:r>
            <a:endParaRPr lang="en-US" sz="1000" dirty="0">
              <a:solidFill>
                <a:schemeClr val="tx2"/>
              </a:solidFill>
              <a:latin typeface="Arial" charset="0"/>
            </a:endParaRPr>
          </a:p>
        </p:txBody>
      </p:sp>
      <p:sp>
        <p:nvSpPr>
          <p:cNvPr id="1029" name="Rectangle 5"/>
          <p:cNvSpPr>
            <a:spLocks noChangeArrowheads="1"/>
          </p:cNvSpPr>
          <p:nvPr/>
        </p:nvSpPr>
        <p:spPr bwMode="auto">
          <a:xfrm>
            <a:off x="8081963" y="6602413"/>
            <a:ext cx="336550" cy="241300"/>
          </a:xfrm>
          <a:prstGeom prst="rect">
            <a:avLst/>
          </a:prstGeom>
          <a:noFill/>
          <a:ln w="12700">
            <a:noFill/>
            <a:miter lim="800000"/>
            <a:headEnd/>
            <a:tailEnd/>
          </a:ln>
          <a:effectLst/>
        </p:spPr>
        <p:txBody>
          <a:bodyPr wrap="none" lIns="90488" tIns="44450" rIns="90488" bIns="44450">
            <a:spAutoFit/>
          </a:bodyPr>
          <a:lstStyle/>
          <a:p>
            <a:pPr>
              <a:defRPr/>
            </a:pPr>
            <a:fld id="{6B7A7C9D-7538-41A8-B1E8-803E1B7329BD}" type="slidenum">
              <a:rPr lang="en-US" sz="1000">
                <a:solidFill>
                  <a:schemeClr val="tx2"/>
                </a:solidFill>
                <a:latin typeface="Arial" charset="0"/>
              </a:rPr>
              <a:pPr>
                <a:defRPr/>
              </a:pPr>
              <a:t>‹#›</a:t>
            </a:fld>
            <a:endParaRPr lang="en-US" sz="1000" dirty="0">
              <a:solidFill>
                <a:schemeClr val="tx2"/>
              </a:solidFill>
              <a:latin typeface="Arial" charset="0"/>
            </a:endParaRPr>
          </a:p>
        </p:txBody>
      </p:sp>
      <p:sp>
        <p:nvSpPr>
          <p:cNvPr id="1030" name="Line 6"/>
          <p:cNvSpPr>
            <a:spLocks noChangeShapeType="1"/>
          </p:cNvSpPr>
          <p:nvPr/>
        </p:nvSpPr>
        <p:spPr bwMode="auto">
          <a:xfrm>
            <a:off x="679450" y="6565900"/>
            <a:ext cx="7683500" cy="0"/>
          </a:xfrm>
          <a:prstGeom prst="line">
            <a:avLst/>
          </a:prstGeom>
          <a:noFill/>
          <a:ln w="12700">
            <a:solidFill>
              <a:schemeClr val="tx1"/>
            </a:solidFill>
            <a:round/>
            <a:headEnd/>
            <a:tailEnd/>
          </a:ln>
          <a:effectLst/>
        </p:spPr>
        <p:txBody>
          <a:bodyPr wrap="none" anchor="ctr"/>
          <a:lstStyle/>
          <a:p>
            <a:pPr>
              <a:defRPr/>
            </a:pPr>
            <a:endParaRPr lang="en-US" dirty="0"/>
          </a:p>
        </p:txBody>
      </p:sp>
      <p:sp>
        <p:nvSpPr>
          <p:cNvPr id="6150" name="Rectangle 7"/>
          <p:cNvSpPr>
            <a:spLocks noGrp="1" noChangeArrowheads="1"/>
          </p:cNvSpPr>
          <p:nvPr>
            <p:ph type="body" idx="1"/>
          </p:nvPr>
        </p:nvSpPr>
        <p:spPr bwMode="auto">
          <a:xfrm>
            <a:off x="641350" y="1257300"/>
            <a:ext cx="7696200" cy="5105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Text Box 9"/>
          <p:cNvSpPr txBox="1">
            <a:spLocks noChangeArrowheads="1"/>
          </p:cNvSpPr>
          <p:nvPr/>
        </p:nvSpPr>
        <p:spPr bwMode="auto">
          <a:xfrm>
            <a:off x="679450" y="241300"/>
            <a:ext cx="1219200" cy="366713"/>
          </a:xfrm>
          <a:prstGeom prst="rect">
            <a:avLst/>
          </a:prstGeom>
          <a:noFill/>
          <a:ln w="12700">
            <a:noFill/>
            <a:miter lim="800000"/>
            <a:headEnd/>
            <a:tailEnd/>
          </a:ln>
          <a:effectLst/>
        </p:spPr>
        <p:txBody>
          <a:bodyPr>
            <a:spAutoFit/>
          </a:bodyPr>
          <a:lstStyle/>
          <a:p>
            <a:pPr>
              <a:spcBef>
                <a:spcPct val="50000"/>
              </a:spcBef>
              <a:defRPr/>
            </a:pPr>
            <a:endParaRPr lang="en-US" dirty="0"/>
          </a:p>
        </p:txBody>
      </p:sp>
      <p:pic>
        <p:nvPicPr>
          <p:cNvPr id="6152" name="Picture 10"/>
          <p:cNvPicPr>
            <a:picLocks noChangeAspect="1" noChangeArrowheads="1"/>
          </p:cNvPicPr>
          <p:nvPr/>
        </p:nvPicPr>
        <p:blipFill>
          <a:blip r:embed="rId15"/>
          <a:srcRect/>
          <a:stretch>
            <a:fillRect/>
          </a:stretch>
        </p:blipFill>
        <p:spPr bwMode="auto">
          <a:xfrm>
            <a:off x="685800" y="241300"/>
            <a:ext cx="833438" cy="838200"/>
          </a:xfrm>
          <a:prstGeom prst="rect">
            <a:avLst/>
          </a:prstGeom>
          <a:noFill/>
          <a:ln w="12700">
            <a:noFill/>
            <a:miter lim="800000"/>
            <a:headEnd/>
            <a:tailEnd/>
          </a:ln>
        </p:spPr>
      </p:pic>
      <p:sp>
        <p:nvSpPr>
          <p:cNvPr id="1035" name="Text Box 11"/>
          <p:cNvSpPr txBox="1">
            <a:spLocks noChangeArrowheads="1"/>
          </p:cNvSpPr>
          <p:nvPr/>
        </p:nvSpPr>
        <p:spPr bwMode="auto">
          <a:xfrm>
            <a:off x="7223125" y="-15875"/>
            <a:ext cx="184150" cy="366713"/>
          </a:xfrm>
          <a:prstGeom prst="rect">
            <a:avLst/>
          </a:prstGeom>
          <a:noFill/>
          <a:ln w="12700">
            <a:noFill/>
            <a:miter lim="800000"/>
            <a:headEnd/>
            <a:tailEnd/>
          </a:ln>
          <a:effectLst/>
        </p:spPr>
        <p:txBody>
          <a:bodyPr wrap="none">
            <a:spAutoFit/>
          </a:bodyPr>
          <a:lstStyle/>
          <a:p>
            <a:pPr>
              <a:defRPr/>
            </a:pPr>
            <a:endParaRPr lang="en-US" dirty="0"/>
          </a:p>
        </p:txBody>
      </p:sp>
      <p:sp>
        <p:nvSpPr>
          <p:cNvPr id="10" name="Footer Placeholder 9"/>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endParaRPr lang="en-US" dirty="0"/>
          </a:p>
        </p:txBody>
      </p:sp>
      <p:sp>
        <p:nvSpPr>
          <p:cNvPr id="11" name="Slide Number Placeholder 10"/>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52284BA1-9824-47B6-89B8-F7724A335B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dt="0"/>
  <p:txStyles>
    <p:titleStyle>
      <a:lvl1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mj-lt"/>
          <a:ea typeface="+mj-ea"/>
          <a:cs typeface="+mj-cs"/>
        </a:defRPr>
      </a:lvl1pPr>
      <a:lvl2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2pPr>
      <a:lvl3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3pPr>
      <a:lvl4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4pPr>
      <a:lvl5pPr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5pPr>
      <a:lvl6pPr marL="4572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6pPr>
      <a:lvl7pPr marL="9144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7pPr>
      <a:lvl8pPr marL="13716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8pPr>
      <a:lvl9pPr marL="1828800" algn="ctr" rtl="0" eaLnBrk="0" fontAlgn="base" hangingPunct="0">
        <a:lnSpc>
          <a:spcPct val="90000"/>
        </a:lnSpc>
        <a:spcBef>
          <a:spcPct val="0"/>
        </a:spcBef>
        <a:spcAft>
          <a:spcPct val="0"/>
        </a:spcAft>
        <a:defRPr sz="3600" b="1">
          <a:solidFill>
            <a:schemeClr val="tx1"/>
          </a:solidFill>
          <a:effectLst>
            <a:outerShdw blurRad="38100" dist="38100" dir="2700000" algn="tl">
              <a:srgbClr val="FFFFFF"/>
            </a:outerShdw>
          </a:effectLst>
          <a:latin typeface="Arial" charset="0"/>
        </a:defRPr>
      </a:lvl9pPr>
    </p:titleStyle>
    <p:bodyStyle>
      <a:lvl1pPr marL="285750" indent="-285750" algn="l" rtl="0" eaLnBrk="0" fontAlgn="base" hangingPunct="0">
        <a:lnSpc>
          <a:spcPct val="90000"/>
        </a:lnSpc>
        <a:spcBef>
          <a:spcPct val="30000"/>
        </a:spcBef>
        <a:spcAft>
          <a:spcPct val="0"/>
        </a:spcAft>
        <a:defRPr sz="3000" b="1">
          <a:solidFill>
            <a:srgbClr val="FC0128"/>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400" b="1">
          <a:solidFill>
            <a:srgbClr val="114FFB"/>
          </a:solidFill>
          <a:latin typeface="+mn-lt"/>
        </a:defRPr>
      </a:lvl2pPr>
      <a:lvl3pPr marL="1143000" indent="-228600" algn="l" rtl="0" eaLnBrk="0" fontAlgn="base" hangingPunct="0">
        <a:lnSpc>
          <a:spcPct val="90000"/>
        </a:lnSpc>
        <a:spcBef>
          <a:spcPct val="30000"/>
        </a:spcBef>
        <a:spcAft>
          <a:spcPct val="0"/>
        </a:spcAft>
        <a:buSzPct val="100000"/>
        <a:buChar char="•"/>
        <a:defRPr sz="2400">
          <a:solidFill>
            <a:srgbClr val="005400"/>
          </a:solidFill>
          <a:latin typeface="+mn-lt"/>
        </a:defRPr>
      </a:lvl3pPr>
      <a:lvl4pPr marL="1543050" indent="-171450" algn="l" rtl="0" eaLnBrk="0" fontAlgn="base" hangingPunct="0">
        <a:lnSpc>
          <a:spcPct val="90000"/>
        </a:lnSpc>
        <a:spcBef>
          <a:spcPct val="30000"/>
        </a:spcBef>
        <a:spcAft>
          <a:spcPct val="0"/>
        </a:spcAft>
        <a:buSzPct val="100000"/>
        <a:buChar char="•"/>
        <a:defRPr b="1">
          <a:solidFill>
            <a:srgbClr val="DC0081"/>
          </a:solidFill>
          <a:latin typeface="+mn-lt"/>
        </a:defRPr>
      </a:lvl4pPr>
      <a:lvl5pPr marL="2000250" indent="-171450" algn="l" rtl="0" eaLnBrk="0" fontAlgn="base" hangingPunct="0">
        <a:lnSpc>
          <a:spcPct val="90000"/>
        </a:lnSpc>
        <a:spcBef>
          <a:spcPct val="30000"/>
        </a:spcBef>
        <a:spcAft>
          <a:spcPct val="0"/>
        </a:spcAft>
        <a:buSzPct val="100000"/>
        <a:buChar char="•"/>
        <a:defRPr>
          <a:solidFill>
            <a:schemeClr val="tx2"/>
          </a:solidFill>
          <a:latin typeface="+mn-lt"/>
        </a:defRPr>
      </a:lvl5pPr>
      <a:lvl6pPr marL="2457450" indent="-171450" algn="l" rtl="0" eaLnBrk="0" fontAlgn="base" hangingPunct="0">
        <a:lnSpc>
          <a:spcPct val="90000"/>
        </a:lnSpc>
        <a:spcBef>
          <a:spcPct val="30000"/>
        </a:spcBef>
        <a:spcAft>
          <a:spcPct val="0"/>
        </a:spcAft>
        <a:buSzPct val="100000"/>
        <a:buChar char="•"/>
        <a:defRPr>
          <a:solidFill>
            <a:schemeClr val="tx2"/>
          </a:solidFill>
          <a:latin typeface="+mn-lt"/>
        </a:defRPr>
      </a:lvl6pPr>
      <a:lvl7pPr marL="2914650" indent="-171450" algn="l" rtl="0" eaLnBrk="0" fontAlgn="base" hangingPunct="0">
        <a:lnSpc>
          <a:spcPct val="90000"/>
        </a:lnSpc>
        <a:spcBef>
          <a:spcPct val="30000"/>
        </a:spcBef>
        <a:spcAft>
          <a:spcPct val="0"/>
        </a:spcAft>
        <a:buSzPct val="100000"/>
        <a:buChar char="•"/>
        <a:defRPr>
          <a:solidFill>
            <a:schemeClr val="tx2"/>
          </a:solidFill>
          <a:latin typeface="+mn-lt"/>
        </a:defRPr>
      </a:lvl7pPr>
      <a:lvl8pPr marL="3371850" indent="-171450" algn="l" rtl="0" eaLnBrk="0" fontAlgn="base" hangingPunct="0">
        <a:lnSpc>
          <a:spcPct val="90000"/>
        </a:lnSpc>
        <a:spcBef>
          <a:spcPct val="30000"/>
        </a:spcBef>
        <a:spcAft>
          <a:spcPct val="0"/>
        </a:spcAft>
        <a:buSzPct val="100000"/>
        <a:buChar char="•"/>
        <a:defRPr>
          <a:solidFill>
            <a:schemeClr val="tx2"/>
          </a:solidFill>
          <a:latin typeface="+mn-lt"/>
        </a:defRPr>
      </a:lvl8pPr>
      <a:lvl9pPr marL="3829050" indent="-171450" algn="l" rtl="0" eaLnBrk="0" fontAlgn="base" hangingPunct="0">
        <a:lnSpc>
          <a:spcPct val="90000"/>
        </a:lnSpc>
        <a:spcBef>
          <a:spcPct val="30000"/>
        </a:spcBef>
        <a:spcAft>
          <a:spcPct val="0"/>
        </a:spcAft>
        <a:buSzPct val="100000"/>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oleObject" Target="../embeddings/oleObject5.bin"/><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1.png"/><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package" Target="../embeddings/Microsoft_Office_Word_Document1.docx"/></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Fermilab Colloquium</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sz="3600" dirty="0" smtClean="0"/>
              <a:t>Recent Physics Results</a:t>
            </a:r>
          </a:p>
          <a:p>
            <a:pPr algn="ctr"/>
            <a:r>
              <a:rPr lang="en-US" sz="3600" dirty="0" smtClean="0"/>
              <a:t>From the</a:t>
            </a:r>
          </a:p>
          <a:p>
            <a:pPr algn="ctr"/>
            <a:r>
              <a:rPr lang="en-US" sz="3600" dirty="0" smtClean="0"/>
              <a:t>CMS Experiment</a:t>
            </a:r>
          </a:p>
          <a:p>
            <a:pPr algn="ctr"/>
            <a:endParaRPr lang="en-US" dirty="0" smtClean="0"/>
          </a:p>
          <a:p>
            <a:pPr algn="ctr"/>
            <a:endParaRPr lang="en-US" dirty="0" smtClean="0"/>
          </a:p>
          <a:p>
            <a:pPr algn="ctr"/>
            <a:endParaRPr lang="en-US" dirty="0" smtClean="0"/>
          </a:p>
          <a:p>
            <a:pPr algn="ctr"/>
            <a:r>
              <a:rPr lang="en-US" dirty="0" smtClean="0"/>
              <a:t>Dan Green</a:t>
            </a:r>
          </a:p>
          <a:p>
            <a:pPr algn="ctr"/>
            <a:r>
              <a:rPr lang="en-US" dirty="0" smtClean="0"/>
              <a:t>Fermilab</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 - Commissioning</a:t>
            </a:r>
            <a:endParaRPr lang="en-US" dirty="0"/>
          </a:p>
        </p:txBody>
      </p:sp>
      <p:pic>
        <p:nvPicPr>
          <p:cNvPr id="4" name="Content Placeholder 3"/>
          <p:cNvPicPr>
            <a:picLocks noGrp="1"/>
          </p:cNvPicPr>
          <p:nvPr>
            <p:ph idx="1"/>
          </p:nvPr>
        </p:nvPicPr>
        <p:blipFill>
          <a:blip r:embed="rId3"/>
          <a:srcRect t="3474" b="1736"/>
          <a:stretch>
            <a:fillRect/>
          </a:stretch>
        </p:blipFill>
        <p:spPr bwMode="auto">
          <a:xfrm>
            <a:off x="533400" y="1354487"/>
            <a:ext cx="4953000" cy="4512913"/>
          </a:xfrm>
          <a:prstGeom prst="rect">
            <a:avLst/>
          </a:prstGeom>
          <a:noFill/>
          <a:ln w="12700">
            <a:noFill/>
            <a:miter lim="800000"/>
            <a:headEnd/>
            <a:tailEnd/>
          </a:ln>
        </p:spPr>
      </p:pic>
      <p:sp>
        <p:nvSpPr>
          <p:cNvPr id="5" name="TextBox 4"/>
          <p:cNvSpPr txBox="1"/>
          <p:nvPr/>
        </p:nvSpPr>
        <p:spPr>
          <a:xfrm>
            <a:off x="6019800" y="1354487"/>
            <a:ext cx="2317750" cy="4524315"/>
          </a:xfrm>
          <a:prstGeom prst="rect">
            <a:avLst/>
          </a:prstGeom>
          <a:solidFill>
            <a:srgbClr val="FFFF00"/>
          </a:solidFill>
        </p:spPr>
        <p:txBody>
          <a:bodyPr wrap="square" rtlCol="0">
            <a:spAutoFit/>
          </a:bodyPr>
          <a:lstStyle/>
          <a:p>
            <a:r>
              <a:rPr lang="en-US" dirty="0" smtClean="0"/>
              <a:t>At L = 10</a:t>
            </a:r>
            <a:r>
              <a:rPr lang="en-US" baseline="30000" dirty="0" smtClean="0"/>
              <a:t>32 </a:t>
            </a:r>
            <a:r>
              <a:rPr lang="en-US" dirty="0" smtClean="0"/>
              <a:t>/(cm</a:t>
            </a:r>
            <a:r>
              <a:rPr lang="en-US" baseline="30000" dirty="0" smtClean="0"/>
              <a:t>2</a:t>
            </a:r>
            <a:r>
              <a:rPr lang="en-US" dirty="0" smtClean="0"/>
              <a:t>sec) MB rate is</a:t>
            </a:r>
            <a:r>
              <a:rPr lang="en-US" dirty="0" smtClean="0"/>
              <a:t> </a:t>
            </a:r>
            <a:r>
              <a:rPr lang="en-US" dirty="0" smtClean="0"/>
              <a:t>~ 10</a:t>
            </a:r>
            <a:r>
              <a:rPr lang="en-US" baseline="30000" dirty="0" smtClean="0"/>
              <a:t>7</a:t>
            </a:r>
            <a:r>
              <a:rPr lang="en-US" dirty="0" smtClean="0"/>
              <a:t> </a:t>
            </a:r>
            <a:r>
              <a:rPr lang="en-US" dirty="0" smtClean="0"/>
              <a:t>. Triggers </a:t>
            </a:r>
            <a:r>
              <a:rPr lang="en-US" dirty="0" smtClean="0"/>
              <a:t>need to be </a:t>
            </a:r>
            <a:r>
              <a:rPr lang="en-US" dirty="0" smtClean="0"/>
              <a:t>sharp in Pt due to steeply falling spectrum</a:t>
            </a:r>
            <a:r>
              <a:rPr lang="en-US" dirty="0" smtClean="0"/>
              <a:t>. </a:t>
            </a:r>
            <a:r>
              <a:rPr lang="en-US" dirty="0" smtClean="0"/>
              <a:t>Start with MB and look at “mark and pass” triggers. Establish the turn on curves , behavior in Pt. As luminosity increases, commission higher rejection </a:t>
            </a:r>
            <a:r>
              <a:rPr lang="en-US" dirty="0" smtClean="0"/>
              <a:t>triggers - bootstrap.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 – u, d, s, g  Resolution</a:t>
            </a:r>
            <a:endParaRPr lang="en-US" dirty="0"/>
          </a:p>
        </p:txBody>
      </p:sp>
      <p:pic>
        <p:nvPicPr>
          <p:cNvPr id="4" name="Content Placeholder 3"/>
          <p:cNvPicPr>
            <a:picLocks noGrp="1"/>
          </p:cNvPicPr>
          <p:nvPr>
            <p:ph idx="1"/>
          </p:nvPr>
        </p:nvPicPr>
        <p:blipFill>
          <a:blip r:embed="rId3"/>
          <a:srcRect/>
          <a:stretch>
            <a:fillRect/>
          </a:stretch>
        </p:blipFill>
        <p:spPr bwMode="auto">
          <a:xfrm>
            <a:off x="457200" y="1295400"/>
            <a:ext cx="4545807" cy="4572000"/>
          </a:xfrm>
          <a:prstGeom prst="rect">
            <a:avLst/>
          </a:prstGeom>
          <a:noFill/>
          <a:ln w="9525">
            <a:noFill/>
            <a:miter lim="800000"/>
            <a:headEnd/>
            <a:tailEnd/>
          </a:ln>
        </p:spPr>
      </p:pic>
      <p:sp>
        <p:nvSpPr>
          <p:cNvPr id="5" name="TextBox 4"/>
          <p:cNvSpPr txBox="1"/>
          <p:nvPr/>
        </p:nvSpPr>
        <p:spPr>
          <a:xfrm>
            <a:off x="5003007" y="1981200"/>
            <a:ext cx="2470150" cy="3416320"/>
          </a:xfrm>
          <a:prstGeom prst="rect">
            <a:avLst/>
          </a:prstGeom>
          <a:solidFill>
            <a:srgbClr val="FFFF00"/>
          </a:solidFill>
        </p:spPr>
        <p:txBody>
          <a:bodyPr wrap="square" rtlCol="0">
            <a:spAutoFit/>
          </a:bodyPr>
          <a:lstStyle/>
          <a:p>
            <a:r>
              <a:rPr lang="en-US" dirty="0" smtClean="0"/>
              <a:t>Jets from q and g – strong production. Use </a:t>
            </a:r>
            <a:r>
              <a:rPr lang="en-US" dirty="0" err="1" smtClean="0"/>
              <a:t>azimuthal</a:t>
            </a:r>
            <a:r>
              <a:rPr lang="en-US" dirty="0" smtClean="0"/>
              <a:t> symmetry, </a:t>
            </a:r>
            <a:r>
              <a:rPr lang="en-US" dirty="0" err="1" smtClean="0"/>
              <a:t>dijet</a:t>
            </a:r>
            <a:r>
              <a:rPr lang="en-US" dirty="0" smtClean="0"/>
              <a:t> balance and single particle (isolated) response to calibrate the jet energy scale  and measure the jet energy resolution. Resolution ranges from 14 to 5 %.</a:t>
            </a:r>
            <a:endParaRPr lang="en-US" dirty="0"/>
          </a:p>
        </p:txBody>
      </p:sp>
      <p:cxnSp>
        <p:nvCxnSpPr>
          <p:cNvPr id="7" name="Straight Arrow Connector 6"/>
          <p:cNvCxnSpPr/>
          <p:nvPr/>
        </p:nvCxnSpPr>
        <p:spPr bwMode="auto">
          <a:xfrm rot="5400000" flipH="1" flipV="1">
            <a:off x="7391400" y="2667000"/>
            <a:ext cx="1447800" cy="76200"/>
          </a:xfrm>
          <a:prstGeom prst="straightConnector1">
            <a:avLst/>
          </a:prstGeom>
          <a:noFill/>
          <a:ln w="190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rot="16200000" flipH="1">
            <a:off x="7505700" y="4000500"/>
            <a:ext cx="1676400" cy="533400"/>
          </a:xfrm>
          <a:prstGeom prst="straightConnector1">
            <a:avLst/>
          </a:prstGeom>
          <a:noFill/>
          <a:ln w="19050" cap="flat" cmpd="sng" algn="ctr">
            <a:solidFill>
              <a:schemeClr val="tx1"/>
            </a:solidFill>
            <a:prstDash val="solid"/>
            <a:round/>
            <a:headEnd type="none" w="med" len="med"/>
            <a:tailEnd type="arrow"/>
          </a:ln>
          <a:effectLst/>
        </p:spPr>
      </p:cxnSp>
      <p:sp>
        <p:nvSpPr>
          <p:cNvPr id="10" name="TextBox 9"/>
          <p:cNvSpPr txBox="1"/>
          <p:nvPr/>
        </p:nvSpPr>
        <p:spPr>
          <a:xfrm>
            <a:off x="7772400" y="1295400"/>
            <a:ext cx="838200" cy="369332"/>
          </a:xfrm>
          <a:prstGeom prst="rect">
            <a:avLst/>
          </a:prstGeom>
          <a:noFill/>
        </p:spPr>
        <p:txBody>
          <a:bodyPr wrap="square" rtlCol="0">
            <a:spAutoFit/>
          </a:bodyPr>
          <a:lstStyle/>
          <a:p>
            <a:r>
              <a:rPr lang="en-US" dirty="0" smtClean="0"/>
              <a:t>Pt1</a:t>
            </a:r>
            <a:endParaRPr lang="en-US" dirty="0"/>
          </a:p>
        </p:txBody>
      </p:sp>
      <p:sp>
        <p:nvSpPr>
          <p:cNvPr id="11" name="TextBox 10"/>
          <p:cNvSpPr txBox="1"/>
          <p:nvPr/>
        </p:nvSpPr>
        <p:spPr>
          <a:xfrm>
            <a:off x="8077200" y="5105400"/>
            <a:ext cx="762000" cy="369332"/>
          </a:xfrm>
          <a:prstGeom prst="rect">
            <a:avLst/>
          </a:prstGeom>
          <a:noFill/>
        </p:spPr>
        <p:txBody>
          <a:bodyPr wrap="square" rtlCol="0">
            <a:spAutoFit/>
          </a:bodyPr>
          <a:lstStyle/>
          <a:p>
            <a:r>
              <a:rPr lang="en-US" dirty="0" smtClean="0"/>
              <a:t>Pt2</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Cross Section</a:t>
            </a:r>
            <a:endParaRPr lang="en-US" dirty="0"/>
          </a:p>
        </p:txBody>
      </p:sp>
      <p:pic>
        <p:nvPicPr>
          <p:cNvPr id="4" name="Content Placeholder 3" descr="INCLU_JET_PF_Figure_009.pdf"/>
          <p:cNvPicPr>
            <a:picLocks noGrp="1"/>
          </p:cNvPicPr>
          <p:nvPr>
            <p:ph idx="1"/>
          </p:nvPr>
        </p:nvPicPr>
        <p:blipFill>
          <a:blip r:embed="rId3" cstate="print"/>
          <a:srcRect r="3751"/>
          <a:stretch>
            <a:fillRect/>
          </a:stretch>
        </p:blipFill>
        <p:spPr bwMode="auto">
          <a:xfrm>
            <a:off x="762000" y="1447800"/>
            <a:ext cx="4881562" cy="4419600"/>
          </a:xfrm>
          <a:prstGeom prst="rect">
            <a:avLst/>
          </a:prstGeom>
          <a:noFill/>
          <a:ln w="9525">
            <a:noFill/>
            <a:miter lim="800000"/>
            <a:headEnd/>
            <a:tailEnd/>
          </a:ln>
        </p:spPr>
      </p:pic>
      <p:sp>
        <p:nvSpPr>
          <p:cNvPr id="5" name="TextBox 4"/>
          <p:cNvSpPr txBox="1"/>
          <p:nvPr/>
        </p:nvSpPr>
        <p:spPr>
          <a:xfrm>
            <a:off x="6172200" y="1676400"/>
            <a:ext cx="2165350" cy="2585323"/>
          </a:xfrm>
          <a:prstGeom prst="rect">
            <a:avLst/>
          </a:prstGeom>
          <a:solidFill>
            <a:srgbClr val="FFFF00"/>
          </a:solidFill>
        </p:spPr>
        <p:txBody>
          <a:bodyPr wrap="square" rtlCol="0">
            <a:spAutoFit/>
          </a:bodyPr>
          <a:lstStyle/>
          <a:p>
            <a:r>
              <a:rPr lang="en-US" dirty="0" smtClean="0"/>
              <a:t>Establish the jet cross section as a function of y and Pt. Monte Carlo agreement is good. Now ready to look at high masses for BSM Physics – more later.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“Core” </a:t>
            </a:r>
            <a:r>
              <a:rPr lang="en-US" dirty="0" smtClean="0"/>
              <a:t>Commissioning</a:t>
            </a:r>
            <a:endParaRPr lang="en-US" dirty="0"/>
          </a:p>
        </p:txBody>
      </p:sp>
      <p:pic>
        <p:nvPicPr>
          <p:cNvPr id="4" name="Content Placeholder 3"/>
          <p:cNvPicPr>
            <a:picLocks noGrp="1"/>
          </p:cNvPicPr>
          <p:nvPr>
            <p:ph idx="1"/>
          </p:nvPr>
        </p:nvPicPr>
        <p:blipFill>
          <a:blip r:embed="rId4"/>
          <a:srcRect/>
          <a:stretch>
            <a:fillRect/>
          </a:stretch>
        </p:blipFill>
        <p:spPr bwMode="auto">
          <a:xfrm>
            <a:off x="914400" y="1295400"/>
            <a:ext cx="4572000" cy="4483100"/>
          </a:xfrm>
          <a:prstGeom prst="rect">
            <a:avLst/>
          </a:prstGeom>
          <a:noFill/>
          <a:ln w="9525">
            <a:noFill/>
            <a:miter lim="800000"/>
            <a:headEnd/>
            <a:tailEnd/>
          </a:ln>
        </p:spPr>
      </p:pic>
      <p:sp>
        <p:nvSpPr>
          <p:cNvPr id="5" name="TextBox 4"/>
          <p:cNvSpPr txBox="1"/>
          <p:nvPr/>
        </p:nvSpPr>
        <p:spPr>
          <a:xfrm>
            <a:off x="5791200" y="1524000"/>
            <a:ext cx="2546350" cy="4247317"/>
          </a:xfrm>
          <a:prstGeom prst="rect">
            <a:avLst/>
          </a:prstGeom>
          <a:solidFill>
            <a:srgbClr val="FFFF00"/>
          </a:solidFill>
        </p:spPr>
        <p:txBody>
          <a:bodyPr wrap="square" rtlCol="0">
            <a:spAutoFit/>
          </a:bodyPr>
          <a:lstStyle/>
          <a:p>
            <a:r>
              <a:rPr lang="en-US" dirty="0" smtClean="0"/>
              <a:t>Use </a:t>
            </a:r>
            <a:r>
              <a:rPr lang="en-US" dirty="0" err="1" smtClean="0"/>
              <a:t>calorimetry</a:t>
            </a:r>
            <a:r>
              <a:rPr lang="en-US" dirty="0" smtClean="0"/>
              <a:t> and tracking to improve the MET resolution. Tracker has better resolution at low E and there are many soft particles in UE and jet fragments. Cleaning of </a:t>
            </a:r>
            <a:r>
              <a:rPr lang="en-US" dirty="0" err="1" smtClean="0"/>
              <a:t>cosmics</a:t>
            </a:r>
            <a:r>
              <a:rPr lang="en-US" dirty="0" smtClean="0"/>
              <a:t>, beam halo and calorimeter discharges is needed.</a:t>
            </a:r>
          </a:p>
          <a:p>
            <a:r>
              <a:rPr lang="en-US" dirty="0" smtClean="0"/>
              <a:t>Gaussian core of MET resolution is </a:t>
            </a:r>
          </a:p>
          <a:p>
            <a:endParaRPr lang="en-US" dirty="0"/>
          </a:p>
        </p:txBody>
      </p:sp>
      <p:graphicFrame>
        <p:nvGraphicFramePr>
          <p:cNvPr id="6" name="Object 5"/>
          <p:cNvGraphicFramePr>
            <a:graphicFrameLocks noChangeAspect="1"/>
          </p:cNvGraphicFramePr>
          <p:nvPr/>
        </p:nvGraphicFramePr>
        <p:xfrm>
          <a:off x="5791200" y="5334000"/>
          <a:ext cx="1555750" cy="444500"/>
        </p:xfrm>
        <a:graphic>
          <a:graphicData uri="http://schemas.openxmlformats.org/presentationml/2006/ole">
            <p:oleObj spid="_x0000_s25602" name="Equation" r:id="rId5" imgW="1066680" imgH="304560" progId="Equation.DSMT4">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 </a:t>
            </a:r>
            <a:r>
              <a:rPr lang="en-US" dirty="0" smtClean="0"/>
              <a:t>– “Tail” and </a:t>
            </a:r>
            <a:r>
              <a:rPr lang="en-US" dirty="0" smtClean="0"/>
              <a:t>Noise Filtering</a:t>
            </a:r>
            <a:endParaRPr lang="en-US" dirty="0"/>
          </a:p>
        </p:txBody>
      </p:sp>
      <p:pic>
        <p:nvPicPr>
          <p:cNvPr id="4" name="Content Placeholder 3" descr="JET_MET_Figure_001.pdf"/>
          <p:cNvPicPr>
            <a:picLocks noGrp="1"/>
          </p:cNvPicPr>
          <p:nvPr>
            <p:ph idx="1"/>
          </p:nvPr>
        </p:nvPicPr>
        <p:blipFill>
          <a:blip r:embed="rId3" cstate="print"/>
          <a:srcRect/>
          <a:stretch>
            <a:fillRect/>
          </a:stretch>
        </p:blipFill>
        <p:spPr bwMode="auto">
          <a:xfrm>
            <a:off x="1295400" y="1295400"/>
            <a:ext cx="4953000" cy="4724400"/>
          </a:xfrm>
          <a:prstGeom prst="rect">
            <a:avLst/>
          </a:prstGeom>
          <a:solidFill>
            <a:schemeClr val="bg1"/>
          </a:solidFill>
          <a:ln w="9525">
            <a:noFill/>
            <a:miter lim="800000"/>
            <a:headEnd/>
            <a:tailEnd/>
          </a:ln>
        </p:spPr>
      </p:pic>
      <p:sp>
        <p:nvSpPr>
          <p:cNvPr id="5" name="TextBox 4"/>
          <p:cNvSpPr txBox="1"/>
          <p:nvPr/>
        </p:nvSpPr>
        <p:spPr>
          <a:xfrm>
            <a:off x="6248400" y="1295400"/>
            <a:ext cx="1981200" cy="5078313"/>
          </a:xfrm>
          <a:prstGeom prst="rect">
            <a:avLst/>
          </a:prstGeom>
          <a:solidFill>
            <a:srgbClr val="FFFF00"/>
          </a:solidFill>
        </p:spPr>
        <p:txBody>
          <a:bodyPr wrap="square" rtlCol="0">
            <a:spAutoFit/>
          </a:bodyPr>
          <a:lstStyle/>
          <a:p>
            <a:r>
              <a:rPr lang="en-US" dirty="0" smtClean="0"/>
              <a:t>MB events :</a:t>
            </a:r>
          </a:p>
          <a:p>
            <a:r>
              <a:rPr lang="en-US" dirty="0" smtClean="0"/>
              <a:t>The MET noise filtering greatly reduces the tail. An irreducible floor is set by the EW processes, which are ~ 10</a:t>
            </a:r>
            <a:r>
              <a:rPr lang="en-US" baseline="30000" dirty="0" smtClean="0"/>
              <a:t>7</a:t>
            </a:r>
            <a:r>
              <a:rPr lang="en-US" dirty="0" smtClean="0"/>
              <a:t> times smaller in cross section than the inclusive MB events.</a:t>
            </a:r>
          </a:p>
          <a:p>
            <a:endParaRPr lang="en-US" dirty="0" smtClean="0"/>
          </a:p>
          <a:p>
            <a:r>
              <a:rPr lang="en-US" dirty="0" smtClean="0"/>
              <a:t>MET commissioned to EW scale – </a:t>
            </a:r>
            <a:r>
              <a:rPr lang="el-GR" dirty="0" smtClean="0"/>
              <a:t>ν</a:t>
            </a:r>
            <a:r>
              <a:rPr lang="en-US" baseline="-25000" dirty="0" smtClean="0"/>
              <a:t>e</a:t>
            </a:r>
            <a:r>
              <a:rPr lang="en-US" dirty="0" smtClean="0"/>
              <a:t>, </a:t>
            </a:r>
            <a:r>
              <a:rPr lang="el-GR" dirty="0" smtClean="0"/>
              <a:t>ν</a:t>
            </a:r>
            <a:r>
              <a:rPr lang="el-GR" baseline="-25000" dirty="0" smtClean="0"/>
              <a:t>μ</a:t>
            </a:r>
            <a:r>
              <a:rPr lang="en-US" dirty="0" smtClean="0"/>
              <a:t>, </a:t>
            </a:r>
            <a:r>
              <a:rPr lang="el-GR" dirty="0" smtClean="0"/>
              <a:t>ν</a:t>
            </a:r>
            <a:r>
              <a:rPr lang="el-GR" baseline="-25000" dirty="0" smtClean="0"/>
              <a:t>τ</a:t>
            </a:r>
            <a:endParaRPr lang="en-US" baseline="-25000" dirty="0"/>
          </a:p>
        </p:txBody>
      </p:sp>
      <p:cxnSp>
        <p:nvCxnSpPr>
          <p:cNvPr id="7" name="Straight Connector 6"/>
          <p:cNvCxnSpPr/>
          <p:nvPr/>
        </p:nvCxnSpPr>
        <p:spPr bwMode="auto">
          <a:xfrm>
            <a:off x="2133600" y="5105400"/>
            <a:ext cx="304800" cy="1588"/>
          </a:xfrm>
          <a:prstGeom prst="line">
            <a:avLst/>
          </a:prstGeom>
          <a:noFill/>
          <a:ln w="19050" cap="flat" cmpd="sng" algn="ctr">
            <a:solidFill>
              <a:srgbClr val="00B050"/>
            </a:solidFill>
            <a:prstDash val="solid"/>
            <a:round/>
            <a:headEnd type="none" w="med" len="med"/>
            <a:tailEnd type="none" w="med" len="med"/>
          </a:ln>
          <a:effectLst/>
        </p:spPr>
      </p:cxnSp>
      <p:sp>
        <p:nvSpPr>
          <p:cNvPr id="9" name="TextBox 8"/>
          <p:cNvSpPr txBox="1"/>
          <p:nvPr/>
        </p:nvSpPr>
        <p:spPr>
          <a:xfrm>
            <a:off x="381000" y="4724400"/>
            <a:ext cx="914400" cy="646331"/>
          </a:xfrm>
          <a:prstGeom prst="rect">
            <a:avLst/>
          </a:prstGeom>
          <a:noFill/>
        </p:spPr>
        <p:txBody>
          <a:bodyPr wrap="square" rtlCol="0">
            <a:spAutoFit/>
          </a:bodyPr>
          <a:lstStyle/>
          <a:p>
            <a:r>
              <a:rPr lang="en-US" dirty="0" smtClean="0"/>
              <a:t>10x EW</a:t>
            </a:r>
            <a:endParaRPr lang="en-US" dirty="0"/>
          </a:p>
        </p:txBody>
      </p:sp>
      <p:cxnSp>
        <p:nvCxnSpPr>
          <p:cNvPr id="11" name="Straight Arrow Connector 10"/>
          <p:cNvCxnSpPr/>
          <p:nvPr/>
        </p:nvCxnSpPr>
        <p:spPr bwMode="auto">
          <a:xfrm>
            <a:off x="914400" y="5103812"/>
            <a:ext cx="914400" cy="1588"/>
          </a:xfrm>
          <a:prstGeom prst="straightConnector1">
            <a:avLst/>
          </a:prstGeom>
          <a:noFill/>
          <a:ln w="15875" cap="flat" cmpd="sng" algn="ctr">
            <a:solidFill>
              <a:schemeClr val="tx1"/>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Tracker Performance – b Quarks</a:t>
            </a:r>
            <a:endParaRPr lang="en-US" sz="3200" dirty="0"/>
          </a:p>
        </p:txBody>
      </p:sp>
      <p:pic>
        <p:nvPicPr>
          <p:cNvPr id="4" name="Content Placeholder 3"/>
          <p:cNvPicPr>
            <a:picLocks noGrp="1"/>
          </p:cNvPicPr>
          <p:nvPr>
            <p:ph idx="1"/>
          </p:nvPr>
        </p:nvPicPr>
        <p:blipFill>
          <a:blip r:embed="rId3"/>
          <a:srcRect/>
          <a:stretch>
            <a:fillRect/>
          </a:stretch>
        </p:blipFill>
        <p:spPr bwMode="auto">
          <a:xfrm>
            <a:off x="794211" y="1281428"/>
            <a:ext cx="7390477" cy="5057143"/>
          </a:xfrm>
          <a:prstGeom prst="rect">
            <a:avLst/>
          </a:prstGeom>
          <a:noFill/>
          <a:ln w="9525">
            <a:noFill/>
            <a:miter lim="800000"/>
            <a:headEnd/>
            <a:tailEnd/>
          </a:ln>
        </p:spPr>
      </p:pic>
      <p:sp>
        <p:nvSpPr>
          <p:cNvPr id="5" name="TextBox 4"/>
          <p:cNvSpPr txBox="1"/>
          <p:nvPr/>
        </p:nvSpPr>
        <p:spPr>
          <a:xfrm>
            <a:off x="3276600" y="4267200"/>
            <a:ext cx="1828800" cy="1477328"/>
          </a:xfrm>
          <a:prstGeom prst="rect">
            <a:avLst/>
          </a:prstGeom>
          <a:solidFill>
            <a:srgbClr val="FFFF00"/>
          </a:solidFill>
        </p:spPr>
        <p:txBody>
          <a:bodyPr wrap="square" rtlCol="0">
            <a:spAutoFit/>
          </a:bodyPr>
          <a:lstStyle/>
          <a:p>
            <a:r>
              <a:rPr lang="en-US" dirty="0" smtClean="0"/>
              <a:t>Note error </a:t>
            </a:r>
            <a:r>
              <a:rPr lang="en-US" dirty="0" smtClean="0"/>
              <a:t>ellipses on primary and secondary vertices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Cross Section</a:t>
            </a:r>
            <a:endParaRPr lang="en-US" dirty="0"/>
          </a:p>
        </p:txBody>
      </p:sp>
      <p:pic>
        <p:nvPicPr>
          <p:cNvPr id="4" name="Content Placeholder 3"/>
          <p:cNvPicPr>
            <a:picLocks noGrp="1"/>
          </p:cNvPicPr>
          <p:nvPr>
            <p:ph idx="1"/>
          </p:nvPr>
        </p:nvPicPr>
        <p:blipFill>
          <a:blip r:embed="rId3"/>
          <a:srcRect/>
          <a:stretch>
            <a:fillRect/>
          </a:stretch>
        </p:blipFill>
        <p:spPr bwMode="auto">
          <a:xfrm>
            <a:off x="914400" y="1371600"/>
            <a:ext cx="5181600" cy="4648200"/>
          </a:xfrm>
          <a:prstGeom prst="rect">
            <a:avLst/>
          </a:prstGeom>
          <a:noFill/>
          <a:ln w="9525">
            <a:noFill/>
            <a:miter lim="800000"/>
            <a:headEnd/>
            <a:tailEnd/>
          </a:ln>
        </p:spPr>
      </p:pic>
      <p:sp>
        <p:nvSpPr>
          <p:cNvPr id="5" name="TextBox 4"/>
          <p:cNvSpPr txBox="1"/>
          <p:nvPr/>
        </p:nvSpPr>
        <p:spPr>
          <a:xfrm>
            <a:off x="6096000" y="1600200"/>
            <a:ext cx="2241550" cy="4524315"/>
          </a:xfrm>
          <a:prstGeom prst="rect">
            <a:avLst/>
          </a:prstGeom>
          <a:solidFill>
            <a:srgbClr val="FFFF00"/>
          </a:solidFill>
        </p:spPr>
        <p:txBody>
          <a:bodyPr wrap="square" rtlCol="0">
            <a:spAutoFit/>
          </a:bodyPr>
          <a:lstStyle/>
          <a:p>
            <a:r>
              <a:rPr lang="en-US" dirty="0" smtClean="0"/>
              <a:t>At the LHC the b cross section is large -&gt; </a:t>
            </a:r>
            <a:r>
              <a:rPr lang="en-US" dirty="0" err="1" smtClean="0"/>
              <a:t>LHCb</a:t>
            </a:r>
            <a:r>
              <a:rPr lang="en-US" dirty="0" smtClean="0"/>
              <a:t>. The </a:t>
            </a:r>
            <a:r>
              <a:rPr lang="en-US" dirty="0" smtClean="0"/>
              <a:t>b jet </a:t>
            </a:r>
            <a:r>
              <a:rPr lang="en-US" dirty="0" smtClean="0"/>
              <a:t>rate is ~ 2 % (Pt dependent) of the inclusive jet rate.  Well modeled by PYTHIA Monte Carlo</a:t>
            </a:r>
            <a:r>
              <a:rPr lang="en-US" dirty="0" smtClean="0"/>
              <a:t>. Use secondary vertex mass, </a:t>
            </a:r>
            <a:r>
              <a:rPr lang="en-US" dirty="0" err="1" smtClean="0"/>
              <a:t>Ptrel</a:t>
            </a:r>
            <a:r>
              <a:rPr lang="en-US" dirty="0" smtClean="0"/>
              <a:t> templates for </a:t>
            </a:r>
            <a:r>
              <a:rPr lang="en-US" dirty="0" err="1" smtClean="0"/>
              <a:t>u+d+g</a:t>
            </a:r>
            <a:r>
              <a:rPr lang="en-US" dirty="0" smtClean="0"/>
              <a:t>, c, and b – efficient b tagging with good </a:t>
            </a:r>
            <a:r>
              <a:rPr lang="en-US" dirty="0" err="1" smtClean="0"/>
              <a:t>u+d+g</a:t>
            </a:r>
            <a:r>
              <a:rPr lang="en-US" dirty="0" smtClean="0"/>
              <a:t> rejection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Photons, Electrons and ECAL</a:t>
            </a:r>
            <a:endParaRPr lang="en-US" dirty="0"/>
          </a:p>
        </p:txBody>
      </p:sp>
      <p:pic>
        <p:nvPicPr>
          <p:cNvPr id="4" name="Content Placeholder 3"/>
          <p:cNvPicPr>
            <a:picLocks noGrp="1"/>
          </p:cNvPicPr>
          <p:nvPr>
            <p:ph idx="1"/>
          </p:nvPr>
        </p:nvPicPr>
        <p:blipFill>
          <a:blip r:embed="rId4"/>
          <a:srcRect/>
          <a:stretch>
            <a:fillRect/>
          </a:stretch>
        </p:blipFill>
        <p:spPr bwMode="auto">
          <a:xfrm>
            <a:off x="762000" y="1752600"/>
            <a:ext cx="4800600" cy="2971800"/>
          </a:xfrm>
          <a:prstGeom prst="rect">
            <a:avLst/>
          </a:prstGeom>
          <a:noFill/>
          <a:ln w="9525">
            <a:noFill/>
            <a:miter lim="800000"/>
            <a:headEnd/>
            <a:tailEnd/>
          </a:ln>
        </p:spPr>
      </p:pic>
      <p:sp>
        <p:nvSpPr>
          <p:cNvPr id="5" name="TextBox 4"/>
          <p:cNvSpPr txBox="1"/>
          <p:nvPr/>
        </p:nvSpPr>
        <p:spPr>
          <a:xfrm>
            <a:off x="6019800" y="1752600"/>
            <a:ext cx="2317750" cy="3693319"/>
          </a:xfrm>
          <a:prstGeom prst="rect">
            <a:avLst/>
          </a:prstGeom>
          <a:solidFill>
            <a:srgbClr val="FFFF00"/>
          </a:solidFill>
        </p:spPr>
        <p:txBody>
          <a:bodyPr wrap="square" rtlCol="0">
            <a:spAutoFit/>
          </a:bodyPr>
          <a:lstStyle/>
          <a:p>
            <a:r>
              <a:rPr lang="en-US" dirty="0" smtClean="0"/>
              <a:t>The CMS ECAL has a transverse segmentation ~ 1 Moliere radius. Use that fine granularity for photon ID and for track matching in the case of electrons. ECAL energy resolution is very good for E/p matching </a:t>
            </a:r>
            <a:r>
              <a:rPr lang="en-US" dirty="0" smtClean="0"/>
              <a:t>of the e track.</a:t>
            </a:r>
            <a:endParaRPr lang="en-US" dirty="0"/>
          </a:p>
        </p:txBody>
      </p:sp>
      <p:graphicFrame>
        <p:nvGraphicFramePr>
          <p:cNvPr id="7" name="Object 6"/>
          <p:cNvGraphicFramePr>
            <a:graphicFrameLocks noChangeAspect="1"/>
          </p:cNvGraphicFramePr>
          <p:nvPr/>
        </p:nvGraphicFramePr>
        <p:xfrm>
          <a:off x="749300" y="1682750"/>
          <a:ext cx="1193800" cy="1206500"/>
        </p:xfrm>
        <a:graphic>
          <a:graphicData uri="http://schemas.openxmlformats.org/presentationml/2006/ole">
            <p:oleObj spid="_x0000_s128001" name="Equation" r:id="rId5" imgW="126720" imgH="164880" progId="Equation.DSMT4">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ECAL Calibration</a:t>
            </a:r>
            <a:endParaRPr lang="en-US" dirty="0"/>
          </a:p>
        </p:txBody>
      </p:sp>
      <p:pic>
        <p:nvPicPr>
          <p:cNvPr id="4" name="Content Placeholder 3"/>
          <p:cNvPicPr>
            <a:picLocks noGrp="1"/>
          </p:cNvPicPr>
          <p:nvPr>
            <p:ph idx="1"/>
          </p:nvPr>
        </p:nvPicPr>
        <p:blipFill>
          <a:blip r:embed="rId3"/>
          <a:srcRect/>
          <a:stretch>
            <a:fillRect/>
          </a:stretch>
        </p:blipFill>
        <p:spPr bwMode="auto">
          <a:xfrm>
            <a:off x="457200" y="1338262"/>
            <a:ext cx="7880350" cy="3005138"/>
          </a:xfrm>
          <a:prstGeom prst="rect">
            <a:avLst/>
          </a:prstGeom>
          <a:noFill/>
          <a:ln w="9525">
            <a:noFill/>
            <a:miter lim="800000"/>
            <a:headEnd/>
            <a:tailEnd/>
          </a:ln>
        </p:spPr>
      </p:pic>
      <p:sp>
        <p:nvSpPr>
          <p:cNvPr id="5" name="TextBox 4"/>
          <p:cNvSpPr txBox="1"/>
          <p:nvPr/>
        </p:nvSpPr>
        <p:spPr>
          <a:xfrm>
            <a:off x="1981200" y="4800600"/>
            <a:ext cx="5486400" cy="1754326"/>
          </a:xfrm>
          <a:prstGeom prst="rect">
            <a:avLst/>
          </a:prstGeom>
          <a:solidFill>
            <a:srgbClr val="FFFF00"/>
          </a:solidFill>
        </p:spPr>
        <p:txBody>
          <a:bodyPr wrap="square" rtlCol="0">
            <a:spAutoFit/>
          </a:bodyPr>
          <a:lstStyle/>
          <a:p>
            <a:r>
              <a:rPr lang="en-US" dirty="0" smtClean="0"/>
              <a:t>Use low mass resonances to study energy scale calibration and energy resolution. Use </a:t>
            </a:r>
            <a:r>
              <a:rPr lang="en-US" dirty="0" err="1" smtClean="0"/>
              <a:t>azimuthal</a:t>
            </a:r>
            <a:r>
              <a:rPr lang="en-US" dirty="0" smtClean="0"/>
              <a:t> symmetry to check uniformity of response over the full, |y| &lt; 3, detector coverage.  Photon + J (Compton) used to check the JES </a:t>
            </a:r>
            <a:r>
              <a:rPr lang="en-US" dirty="0" smtClean="0"/>
              <a:t>using the</a:t>
            </a:r>
            <a:r>
              <a:rPr lang="en-US" dirty="0" smtClean="0"/>
              <a:t> </a:t>
            </a:r>
            <a:r>
              <a:rPr lang="en-US" dirty="0" smtClean="0"/>
              <a:t>better resolution of the  ECAL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ECAL Commissioning</a:t>
            </a:r>
            <a:endParaRPr lang="en-US" dirty="0"/>
          </a:p>
        </p:txBody>
      </p:sp>
      <p:pic>
        <p:nvPicPr>
          <p:cNvPr id="4" name="Content Placeholder 3"/>
          <p:cNvPicPr>
            <a:picLocks noGrp="1"/>
          </p:cNvPicPr>
          <p:nvPr>
            <p:ph idx="1"/>
          </p:nvPr>
        </p:nvPicPr>
        <p:blipFill>
          <a:blip r:embed="rId3"/>
          <a:srcRect/>
          <a:stretch>
            <a:fillRect/>
          </a:stretch>
        </p:blipFill>
        <p:spPr bwMode="auto">
          <a:xfrm>
            <a:off x="762000" y="1079500"/>
            <a:ext cx="3200400" cy="3019426"/>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762000" y="3962400"/>
            <a:ext cx="7575550" cy="2438400"/>
          </a:xfrm>
          <a:prstGeom prst="rect">
            <a:avLst/>
          </a:prstGeom>
          <a:noFill/>
          <a:ln w="9525">
            <a:noFill/>
            <a:miter lim="800000"/>
            <a:headEnd/>
            <a:tailEnd/>
          </a:ln>
        </p:spPr>
      </p:pic>
      <p:sp>
        <p:nvSpPr>
          <p:cNvPr id="6" name="TextBox 5"/>
          <p:cNvSpPr txBox="1"/>
          <p:nvPr/>
        </p:nvSpPr>
        <p:spPr>
          <a:xfrm>
            <a:off x="5334000" y="1447800"/>
            <a:ext cx="2819400" cy="1754326"/>
          </a:xfrm>
          <a:prstGeom prst="rect">
            <a:avLst/>
          </a:prstGeom>
          <a:solidFill>
            <a:srgbClr val="FFFF00"/>
          </a:solidFill>
        </p:spPr>
        <p:txBody>
          <a:bodyPr wrap="square" rtlCol="0">
            <a:spAutoFit/>
          </a:bodyPr>
          <a:lstStyle/>
          <a:p>
            <a:r>
              <a:rPr lang="en-US" dirty="0" smtClean="0"/>
              <a:t>ECAL “clusters”. Present calibration to 1 % in the barrel. Timing good to &lt; </a:t>
            </a:r>
            <a:r>
              <a:rPr lang="en-US" dirty="0" smtClean="0"/>
              <a:t>0.5 </a:t>
            </a:r>
            <a:r>
              <a:rPr lang="en-US" dirty="0" err="1" smtClean="0"/>
              <a:t>nsec</a:t>
            </a:r>
            <a:r>
              <a:rPr lang="en-US" dirty="0" smtClean="0"/>
              <a:t> – very useful in “cleaning” and cosmic/halo rejection.</a:t>
            </a:r>
            <a:endParaRPr lang="en-US" dirty="0"/>
          </a:p>
        </p:txBody>
      </p:sp>
      <p:sp>
        <p:nvSpPr>
          <p:cNvPr id="7" name="TextBox 6"/>
          <p:cNvSpPr txBox="1"/>
          <p:nvPr/>
        </p:nvSpPr>
        <p:spPr>
          <a:xfrm>
            <a:off x="1519238" y="3202126"/>
            <a:ext cx="690562" cy="369332"/>
          </a:xfrm>
          <a:prstGeom prst="rect">
            <a:avLst/>
          </a:prstGeom>
          <a:noFill/>
        </p:spPr>
        <p:txBody>
          <a:bodyPr wrap="square" rtlCol="0">
            <a:spAutoFit/>
          </a:bodyPr>
          <a:lstStyle/>
          <a:p>
            <a:r>
              <a:rPr lang="en-US" dirty="0" smtClean="0"/>
              <a:t>EB</a:t>
            </a:r>
            <a:endParaRPr lang="en-US" dirty="0"/>
          </a:p>
        </p:txBody>
      </p:sp>
      <p:sp>
        <p:nvSpPr>
          <p:cNvPr id="8" name="TextBox 7"/>
          <p:cNvSpPr txBox="1"/>
          <p:nvPr/>
        </p:nvSpPr>
        <p:spPr>
          <a:xfrm>
            <a:off x="3048000" y="3202126"/>
            <a:ext cx="609600" cy="369332"/>
          </a:xfrm>
          <a:prstGeom prst="rect">
            <a:avLst/>
          </a:prstGeom>
          <a:noFill/>
        </p:spPr>
        <p:txBody>
          <a:bodyPr wrap="square" rtlCol="0">
            <a:spAutoFit/>
          </a:bodyPr>
          <a:lstStyle/>
          <a:p>
            <a:r>
              <a:rPr lang="en-US" dirty="0" smtClean="0"/>
              <a:t>EE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 the Detector</a:t>
            </a:r>
            <a:endParaRPr lang="en-US" dirty="0"/>
          </a:p>
        </p:txBody>
      </p:sp>
      <p:pic>
        <p:nvPicPr>
          <p:cNvPr id="4" name="Content Placeholder 3"/>
          <p:cNvPicPr>
            <a:picLocks noGrp="1"/>
          </p:cNvPicPr>
          <p:nvPr>
            <p:ph idx="1"/>
          </p:nvPr>
        </p:nvPicPr>
        <p:blipFill>
          <a:blip r:embed="rId3"/>
          <a:srcRect/>
          <a:stretch>
            <a:fillRect/>
          </a:stretch>
        </p:blipFill>
        <p:spPr bwMode="auto">
          <a:xfrm>
            <a:off x="641350" y="1079500"/>
            <a:ext cx="7696200" cy="4635500"/>
          </a:xfrm>
          <a:prstGeom prst="rect">
            <a:avLst/>
          </a:prstGeom>
          <a:noFill/>
          <a:ln w="9525">
            <a:noFill/>
            <a:miter lim="800000"/>
            <a:headEnd/>
            <a:tailEnd/>
          </a:ln>
        </p:spPr>
      </p:pic>
      <p:sp>
        <p:nvSpPr>
          <p:cNvPr id="6" name="TextBox 5"/>
          <p:cNvSpPr txBox="1"/>
          <p:nvPr/>
        </p:nvSpPr>
        <p:spPr>
          <a:xfrm>
            <a:off x="838200" y="5715000"/>
            <a:ext cx="7772400" cy="646331"/>
          </a:xfrm>
          <a:prstGeom prst="rect">
            <a:avLst/>
          </a:prstGeom>
          <a:solidFill>
            <a:srgbClr val="FFFF00"/>
          </a:solidFill>
        </p:spPr>
        <p:txBody>
          <a:bodyPr wrap="square" rtlCol="0">
            <a:spAutoFit/>
          </a:bodyPr>
          <a:lstStyle/>
          <a:p>
            <a:r>
              <a:rPr lang="en-US" dirty="0" smtClean="0"/>
              <a:t>LHC detectors and accelerator are the most complex scientific instruments yet built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 Commissioning</a:t>
            </a:r>
            <a:endParaRPr lang="en-US" dirty="0"/>
          </a:p>
        </p:txBody>
      </p:sp>
      <p:pic>
        <p:nvPicPr>
          <p:cNvPr id="4" name="Content Placeholder 3"/>
          <p:cNvPicPr>
            <a:picLocks noGrp="1"/>
          </p:cNvPicPr>
          <p:nvPr>
            <p:ph idx="1"/>
          </p:nvPr>
        </p:nvPicPr>
        <p:blipFill>
          <a:blip r:embed="rId3"/>
          <a:srcRect/>
          <a:stretch>
            <a:fillRect/>
          </a:stretch>
        </p:blipFill>
        <p:spPr bwMode="auto">
          <a:xfrm>
            <a:off x="685800" y="1219200"/>
            <a:ext cx="3886199" cy="3200399"/>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4572000" y="1079500"/>
            <a:ext cx="4225738" cy="4406900"/>
          </a:xfrm>
          <a:prstGeom prst="rect">
            <a:avLst/>
          </a:prstGeom>
          <a:noFill/>
          <a:ln w="9525">
            <a:noFill/>
            <a:miter lim="800000"/>
            <a:headEnd/>
            <a:tailEnd/>
          </a:ln>
        </p:spPr>
      </p:pic>
      <p:sp>
        <p:nvSpPr>
          <p:cNvPr id="6" name="TextBox 5"/>
          <p:cNvSpPr txBox="1"/>
          <p:nvPr/>
        </p:nvSpPr>
        <p:spPr>
          <a:xfrm>
            <a:off x="1066800" y="4419599"/>
            <a:ext cx="3352800" cy="1477328"/>
          </a:xfrm>
          <a:prstGeom prst="rect">
            <a:avLst/>
          </a:prstGeom>
          <a:solidFill>
            <a:srgbClr val="FFFF00"/>
          </a:solidFill>
        </p:spPr>
        <p:txBody>
          <a:bodyPr wrap="square" rtlCol="0">
            <a:spAutoFit/>
          </a:bodyPr>
          <a:lstStyle/>
          <a:p>
            <a:r>
              <a:rPr lang="en-US" dirty="0" smtClean="0"/>
              <a:t>Clean photon + J events. Photon spectrum quite clean for high Pt photons, &gt; 100 </a:t>
            </a:r>
            <a:r>
              <a:rPr lang="en-US" dirty="0" err="1" smtClean="0"/>
              <a:t>GeV</a:t>
            </a:r>
            <a:r>
              <a:rPr lang="en-US" dirty="0" smtClean="0"/>
              <a:t>.  Data /Monte Carlo agreement is good.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Electrons – Track + ECAL</a:t>
            </a:r>
            <a:endParaRPr lang="en-US" dirty="0"/>
          </a:p>
        </p:txBody>
      </p:sp>
      <p:pic>
        <p:nvPicPr>
          <p:cNvPr id="4" name="Content Placeholder 3"/>
          <p:cNvPicPr>
            <a:picLocks noGrp="1"/>
          </p:cNvPicPr>
          <p:nvPr>
            <p:ph idx="1"/>
          </p:nvPr>
        </p:nvPicPr>
        <p:blipFill>
          <a:blip r:embed="rId3"/>
          <a:srcRect/>
          <a:stretch>
            <a:fillRect/>
          </a:stretch>
        </p:blipFill>
        <p:spPr bwMode="auto">
          <a:xfrm>
            <a:off x="838201" y="1371600"/>
            <a:ext cx="2590800" cy="2743201"/>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5257800" y="1157911"/>
            <a:ext cx="3079750" cy="2347289"/>
          </a:xfrm>
          <a:prstGeom prst="rect">
            <a:avLst/>
          </a:prstGeom>
          <a:noFill/>
          <a:ln w="9525">
            <a:noFill/>
            <a:miter lim="800000"/>
            <a:headEnd/>
            <a:tailEnd/>
          </a:ln>
        </p:spPr>
      </p:pic>
      <p:pic>
        <p:nvPicPr>
          <p:cNvPr id="6" name="Picture 5"/>
          <p:cNvPicPr/>
          <p:nvPr/>
        </p:nvPicPr>
        <p:blipFill>
          <a:blip r:embed="rId5"/>
          <a:srcRect/>
          <a:stretch>
            <a:fillRect/>
          </a:stretch>
        </p:blipFill>
        <p:spPr bwMode="auto">
          <a:xfrm>
            <a:off x="5257800" y="3505200"/>
            <a:ext cx="3079750" cy="2895600"/>
          </a:xfrm>
          <a:prstGeom prst="rect">
            <a:avLst/>
          </a:prstGeom>
          <a:noFill/>
          <a:ln w="9525">
            <a:noFill/>
            <a:miter lim="800000"/>
            <a:headEnd/>
            <a:tailEnd/>
          </a:ln>
        </p:spPr>
      </p:pic>
      <p:pic>
        <p:nvPicPr>
          <p:cNvPr id="7" name="Picture 6"/>
          <p:cNvPicPr/>
          <p:nvPr/>
        </p:nvPicPr>
        <p:blipFill>
          <a:blip r:embed="rId6"/>
          <a:srcRect/>
          <a:stretch>
            <a:fillRect/>
          </a:stretch>
        </p:blipFill>
        <p:spPr bwMode="auto">
          <a:xfrm>
            <a:off x="838201" y="4009348"/>
            <a:ext cx="3417234" cy="2391452"/>
          </a:xfrm>
          <a:prstGeom prst="rect">
            <a:avLst/>
          </a:prstGeom>
          <a:noFill/>
          <a:ln w="9525">
            <a:noFill/>
            <a:miter lim="800000"/>
            <a:headEnd/>
            <a:tailEnd/>
          </a:ln>
        </p:spPr>
      </p:pic>
      <p:sp>
        <p:nvSpPr>
          <p:cNvPr id="8" name="TextBox 7"/>
          <p:cNvSpPr txBox="1"/>
          <p:nvPr/>
        </p:nvSpPr>
        <p:spPr>
          <a:xfrm>
            <a:off x="3429000" y="1371600"/>
            <a:ext cx="1828800" cy="2308324"/>
          </a:xfrm>
          <a:prstGeom prst="rect">
            <a:avLst/>
          </a:prstGeom>
          <a:solidFill>
            <a:srgbClr val="FFFF00"/>
          </a:solidFill>
        </p:spPr>
        <p:txBody>
          <a:bodyPr wrap="square" rtlCol="0">
            <a:spAutoFit/>
          </a:bodyPr>
          <a:lstStyle/>
          <a:p>
            <a:r>
              <a:rPr lang="en-US" dirty="0" smtClean="0"/>
              <a:t>Understanding material of the CMS tracker is crucial</a:t>
            </a:r>
            <a:r>
              <a:rPr lang="en-US" dirty="0" smtClean="0"/>
              <a:t>. </a:t>
            </a:r>
            <a:r>
              <a:rPr lang="en-US" dirty="0" err="1" smtClean="0"/>
              <a:t>Bremm</a:t>
            </a:r>
            <a:r>
              <a:rPr lang="en-US" dirty="0" smtClean="0"/>
              <a:t> in pipe and Si -&gt; collect E in </a:t>
            </a:r>
            <a:r>
              <a:rPr lang="el-GR" dirty="0" smtClean="0"/>
              <a:t>φ</a:t>
            </a:r>
            <a:r>
              <a:rPr lang="en-US" dirty="0" smtClean="0"/>
              <a:t>  </a:t>
            </a:r>
            <a:r>
              <a:rPr lang="en-US" dirty="0" smtClean="0"/>
              <a:t>Use E/p and isolation</a:t>
            </a:r>
            <a:endParaRPr lang="en-US" dirty="0"/>
          </a:p>
        </p:txBody>
      </p:sp>
      <p:cxnSp>
        <p:nvCxnSpPr>
          <p:cNvPr id="10" name="Straight Arrow Connector 9"/>
          <p:cNvCxnSpPr/>
          <p:nvPr/>
        </p:nvCxnSpPr>
        <p:spPr bwMode="auto">
          <a:xfrm>
            <a:off x="571500" y="5411788"/>
            <a:ext cx="533401" cy="1588"/>
          </a:xfrm>
          <a:prstGeom prst="straightConnector1">
            <a:avLst/>
          </a:prstGeom>
          <a:noFill/>
          <a:ln w="19050" cap="flat" cmpd="sng" algn="ctr">
            <a:solidFill>
              <a:schemeClr val="tx1"/>
            </a:solidFill>
            <a:prstDash val="solid"/>
            <a:round/>
            <a:headEnd type="none" w="med" len="med"/>
            <a:tailEnd type="arrow"/>
          </a:ln>
          <a:effectLst/>
        </p:spPr>
      </p:cxnSp>
      <p:sp>
        <p:nvSpPr>
          <p:cNvPr id="12" name="TextBox 11"/>
          <p:cNvSpPr txBox="1"/>
          <p:nvPr/>
        </p:nvSpPr>
        <p:spPr>
          <a:xfrm>
            <a:off x="6019800" y="6096000"/>
            <a:ext cx="1295400" cy="369332"/>
          </a:xfrm>
          <a:prstGeom prst="rect">
            <a:avLst/>
          </a:prstGeom>
          <a:noFill/>
        </p:spPr>
        <p:txBody>
          <a:bodyPr wrap="square" rtlCol="0">
            <a:spAutoFit/>
          </a:bodyPr>
          <a:lstStyle/>
          <a:p>
            <a:r>
              <a:rPr lang="en-US" dirty="0" err="1" smtClean="0"/>
              <a:t>Eiso</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Muons</a:t>
            </a:r>
            <a:endParaRPr lang="en-US" dirty="0"/>
          </a:p>
        </p:txBody>
      </p:sp>
      <p:pic>
        <p:nvPicPr>
          <p:cNvPr id="4" name="Content Placeholder 3"/>
          <p:cNvPicPr>
            <a:picLocks noGrp="1"/>
          </p:cNvPicPr>
          <p:nvPr>
            <p:ph idx="1"/>
          </p:nvPr>
        </p:nvPicPr>
        <p:blipFill>
          <a:blip r:embed="rId3"/>
          <a:srcRect/>
          <a:stretch>
            <a:fillRect/>
          </a:stretch>
        </p:blipFill>
        <p:spPr bwMode="auto">
          <a:xfrm>
            <a:off x="1519238" y="1447800"/>
            <a:ext cx="4114800" cy="3505200"/>
          </a:xfrm>
          <a:prstGeom prst="rect">
            <a:avLst/>
          </a:prstGeom>
          <a:noFill/>
          <a:ln w="12700">
            <a:noFill/>
            <a:miter lim="800000"/>
            <a:headEnd/>
            <a:tailEnd/>
          </a:ln>
        </p:spPr>
      </p:pic>
      <p:sp>
        <p:nvSpPr>
          <p:cNvPr id="5" name="TextBox 4"/>
          <p:cNvSpPr txBox="1"/>
          <p:nvPr/>
        </p:nvSpPr>
        <p:spPr>
          <a:xfrm>
            <a:off x="6096000" y="1447800"/>
            <a:ext cx="2241550" cy="4524315"/>
          </a:xfrm>
          <a:prstGeom prst="rect">
            <a:avLst/>
          </a:prstGeom>
          <a:solidFill>
            <a:srgbClr val="FFFF00"/>
          </a:solidFill>
        </p:spPr>
        <p:txBody>
          <a:bodyPr wrap="square" rtlCol="0">
            <a:spAutoFit/>
          </a:bodyPr>
          <a:lstStyle/>
          <a:p>
            <a:r>
              <a:rPr lang="en-US" dirty="0" smtClean="0"/>
              <a:t>Experience from ~ 10</a:t>
            </a:r>
            <a:r>
              <a:rPr lang="en-US" baseline="30000" dirty="0" smtClean="0"/>
              <a:t>9</a:t>
            </a:r>
            <a:r>
              <a:rPr lang="en-US" dirty="0" smtClean="0"/>
              <a:t> </a:t>
            </a:r>
            <a:r>
              <a:rPr lang="en-US" dirty="0" err="1" smtClean="0"/>
              <a:t>muons</a:t>
            </a:r>
            <a:r>
              <a:rPr lang="en-US" dirty="0" smtClean="0"/>
              <a:t> recorded before beam in the LHC. </a:t>
            </a:r>
            <a:r>
              <a:rPr lang="en-US" dirty="0" err="1" smtClean="0"/>
              <a:t>Muons</a:t>
            </a:r>
            <a:r>
              <a:rPr lang="en-US" dirty="0" smtClean="0"/>
              <a:t> up to 1 </a:t>
            </a:r>
            <a:r>
              <a:rPr lang="en-US" dirty="0" err="1" smtClean="0"/>
              <a:t>TeV</a:t>
            </a:r>
            <a:r>
              <a:rPr lang="en-US" dirty="0" smtClean="0"/>
              <a:t> in </a:t>
            </a:r>
            <a:r>
              <a:rPr lang="en-US" dirty="0" err="1" smtClean="0"/>
              <a:t>cosmics</a:t>
            </a:r>
            <a:r>
              <a:rPr lang="en-US" dirty="0" smtClean="0"/>
              <a:t> – gives experience with showering </a:t>
            </a:r>
            <a:r>
              <a:rPr lang="en-US" dirty="0" err="1" smtClean="0"/>
              <a:t>muons</a:t>
            </a:r>
            <a:r>
              <a:rPr lang="en-US" dirty="0" smtClean="0"/>
              <a:t> (critical energy). </a:t>
            </a:r>
            <a:r>
              <a:rPr lang="en-US" dirty="0" smtClean="0"/>
              <a:t>LHC “halo” also used for alignment of large |y| </a:t>
            </a:r>
            <a:r>
              <a:rPr lang="en-US" dirty="0" err="1" smtClean="0"/>
              <a:t>muon</a:t>
            </a:r>
            <a:r>
              <a:rPr lang="en-US" dirty="0" smtClean="0"/>
              <a:t> and tracking detectors -  break </a:t>
            </a:r>
            <a:r>
              <a:rPr lang="en-US" dirty="0" smtClean="0"/>
              <a:t>alignment </a:t>
            </a:r>
            <a:r>
              <a:rPr lang="en-US" dirty="0" err="1" smtClean="0"/>
              <a:t>degeneracies</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Muon</a:t>
            </a:r>
            <a:r>
              <a:rPr lang="en-US" dirty="0" smtClean="0"/>
              <a:t> Performance</a:t>
            </a:r>
            <a:endParaRPr lang="en-US" dirty="0"/>
          </a:p>
        </p:txBody>
      </p:sp>
      <p:pic>
        <p:nvPicPr>
          <p:cNvPr id="4" name="Content Placeholder 3"/>
          <p:cNvPicPr>
            <a:picLocks noGrp="1"/>
          </p:cNvPicPr>
          <p:nvPr>
            <p:ph idx="1"/>
          </p:nvPr>
        </p:nvPicPr>
        <p:blipFill>
          <a:blip r:embed="rId3"/>
          <a:srcRect/>
          <a:stretch>
            <a:fillRect/>
          </a:stretch>
        </p:blipFill>
        <p:spPr bwMode="auto">
          <a:xfrm>
            <a:off x="609600" y="1447800"/>
            <a:ext cx="3581400" cy="3552825"/>
          </a:xfrm>
          <a:prstGeom prst="rect">
            <a:avLst/>
          </a:prstGeom>
          <a:noFill/>
          <a:ln w="9525">
            <a:noFill/>
            <a:miter lim="800000"/>
            <a:headEnd/>
            <a:tailEnd/>
          </a:ln>
        </p:spPr>
      </p:pic>
      <p:pic>
        <p:nvPicPr>
          <p:cNvPr id="5" name="Picture 4"/>
          <p:cNvPicPr/>
          <p:nvPr/>
        </p:nvPicPr>
        <p:blipFill>
          <a:blip r:embed="rId4"/>
          <a:srcRect t="8438" r="9251"/>
          <a:stretch>
            <a:fillRect/>
          </a:stretch>
        </p:blipFill>
        <p:spPr bwMode="auto">
          <a:xfrm>
            <a:off x="4456953" y="1447800"/>
            <a:ext cx="3880597" cy="3859306"/>
          </a:xfrm>
          <a:prstGeom prst="rect">
            <a:avLst/>
          </a:prstGeom>
          <a:noFill/>
          <a:ln w="9525">
            <a:noFill/>
            <a:round/>
            <a:headEnd/>
            <a:tailEnd/>
          </a:ln>
        </p:spPr>
      </p:pic>
      <p:sp>
        <p:nvSpPr>
          <p:cNvPr id="6" name="TextBox 5"/>
          <p:cNvSpPr txBox="1"/>
          <p:nvPr/>
        </p:nvSpPr>
        <p:spPr>
          <a:xfrm>
            <a:off x="762000" y="5307106"/>
            <a:ext cx="7575550" cy="1200329"/>
          </a:xfrm>
          <a:prstGeom prst="rect">
            <a:avLst/>
          </a:prstGeom>
          <a:solidFill>
            <a:srgbClr val="FFFF00"/>
          </a:solidFill>
        </p:spPr>
        <p:txBody>
          <a:bodyPr wrap="square" rtlCol="0">
            <a:spAutoFit/>
          </a:bodyPr>
          <a:lstStyle/>
          <a:p>
            <a:r>
              <a:rPr lang="en-US" dirty="0" smtClean="0"/>
              <a:t>Isolation uses tracker + ECAL + HCAL. </a:t>
            </a:r>
            <a:r>
              <a:rPr lang="en-US" dirty="0" smtClean="0"/>
              <a:t>Typical energy </a:t>
            </a:r>
            <a:r>
              <a:rPr lang="en-US" dirty="0" smtClean="0"/>
              <a:t>cuts, relative to the </a:t>
            </a:r>
            <a:r>
              <a:rPr lang="en-US" dirty="0" err="1" smtClean="0"/>
              <a:t>muon</a:t>
            </a:r>
            <a:r>
              <a:rPr lang="en-US" dirty="0" smtClean="0"/>
              <a:t> Pt are 0.05 to 0.15 depending on the specific analysis. Muon scale, efficiency and resolution established using tracker/</a:t>
            </a:r>
            <a:r>
              <a:rPr lang="en-US" dirty="0" err="1" smtClean="0"/>
              <a:t>muon</a:t>
            </a:r>
            <a:r>
              <a:rPr lang="en-US" dirty="0" smtClean="0"/>
              <a:t> system redundancy.  Resolution ~ design value of 10% at 1 </a:t>
            </a:r>
            <a:r>
              <a:rPr lang="en-US" dirty="0" err="1" smtClean="0"/>
              <a:t>TeV</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Dilepton</a:t>
            </a:r>
            <a:r>
              <a:rPr lang="en-US" dirty="0" smtClean="0"/>
              <a:t> “Standard Candles”</a:t>
            </a:r>
            <a:endParaRPr lang="en-US" dirty="0"/>
          </a:p>
        </p:txBody>
      </p:sp>
      <p:pic>
        <p:nvPicPr>
          <p:cNvPr id="7" name="Picture 2"/>
          <p:cNvPicPr>
            <a:picLocks noChangeAspect="1" noChangeArrowheads="1"/>
          </p:cNvPicPr>
          <p:nvPr/>
        </p:nvPicPr>
        <p:blipFill>
          <a:blip r:embed="rId3"/>
          <a:srcRect/>
          <a:stretch>
            <a:fillRect/>
          </a:stretch>
        </p:blipFill>
        <p:spPr bwMode="auto">
          <a:xfrm>
            <a:off x="762000" y="1236368"/>
            <a:ext cx="6858000" cy="4640792"/>
          </a:xfrm>
          <a:prstGeom prst="rect">
            <a:avLst/>
          </a:prstGeom>
          <a:noFill/>
          <a:ln w="9525">
            <a:noFill/>
            <a:round/>
            <a:headEnd/>
            <a:tailEnd/>
          </a:ln>
        </p:spPr>
      </p:pic>
      <p:pic>
        <p:nvPicPr>
          <p:cNvPr id="6" name="Picture 5" descr="aniCandle.gif"/>
          <p:cNvPicPr>
            <a:picLocks noChangeAspect="1"/>
          </p:cNvPicPr>
          <p:nvPr/>
        </p:nvPicPr>
        <p:blipFill>
          <a:blip r:embed="rId4"/>
          <a:stretch>
            <a:fillRect/>
          </a:stretch>
        </p:blipFill>
        <p:spPr>
          <a:xfrm>
            <a:off x="6659880" y="1676400"/>
            <a:ext cx="1920240" cy="2133600"/>
          </a:xfrm>
          <a:prstGeom prst="rect">
            <a:avLst/>
          </a:prstGeom>
        </p:spPr>
      </p:pic>
      <p:sp>
        <p:nvSpPr>
          <p:cNvPr id="5" name="TextBox 4"/>
          <p:cNvSpPr txBox="1"/>
          <p:nvPr/>
        </p:nvSpPr>
        <p:spPr>
          <a:xfrm>
            <a:off x="762000" y="5877160"/>
            <a:ext cx="7346950" cy="646331"/>
          </a:xfrm>
          <a:prstGeom prst="rect">
            <a:avLst/>
          </a:prstGeom>
          <a:solidFill>
            <a:srgbClr val="FFFF00"/>
          </a:solidFill>
        </p:spPr>
        <p:txBody>
          <a:bodyPr wrap="square" rtlCol="0">
            <a:spAutoFit/>
          </a:bodyPr>
          <a:lstStyle/>
          <a:p>
            <a:r>
              <a:rPr lang="en-US" dirty="0" smtClean="0"/>
              <a:t>Use known resonances for mass scale, mass resolution and trigger/</a:t>
            </a:r>
            <a:r>
              <a:rPr lang="en-US" dirty="0" err="1" smtClean="0"/>
              <a:t>reco</a:t>
            </a:r>
            <a:r>
              <a:rPr lang="en-US" dirty="0" smtClean="0"/>
              <a:t> efficiency – “tag and probe”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Scale and Resolution</a:t>
            </a:r>
            <a:endParaRPr lang="en-US" dirty="0"/>
          </a:p>
        </p:txBody>
      </p:sp>
      <p:pic>
        <p:nvPicPr>
          <p:cNvPr id="4" name="Content Placeholder 3"/>
          <p:cNvPicPr>
            <a:picLocks noGrp="1"/>
          </p:cNvPicPr>
          <p:nvPr>
            <p:ph idx="1"/>
          </p:nvPr>
        </p:nvPicPr>
        <p:blipFill>
          <a:blip r:embed="rId4"/>
          <a:srcRect/>
          <a:stretch>
            <a:fillRect/>
          </a:stretch>
        </p:blipFill>
        <p:spPr bwMode="auto">
          <a:xfrm>
            <a:off x="609601" y="1600200"/>
            <a:ext cx="3657600" cy="3343835"/>
          </a:xfrm>
          <a:prstGeom prst="rect">
            <a:avLst/>
          </a:prstGeom>
          <a:noFill/>
          <a:ln w="9525">
            <a:noFill/>
            <a:miter lim="800000"/>
            <a:headEnd/>
            <a:tailEnd/>
          </a:ln>
        </p:spPr>
      </p:pic>
      <p:sp>
        <p:nvSpPr>
          <p:cNvPr id="6" name="TextBox 5"/>
          <p:cNvSpPr txBox="1"/>
          <p:nvPr/>
        </p:nvSpPr>
        <p:spPr>
          <a:xfrm>
            <a:off x="1519238" y="5105400"/>
            <a:ext cx="5948362" cy="646331"/>
          </a:xfrm>
          <a:prstGeom prst="rect">
            <a:avLst/>
          </a:prstGeom>
          <a:solidFill>
            <a:srgbClr val="FFFF00"/>
          </a:solidFill>
        </p:spPr>
        <p:txBody>
          <a:bodyPr wrap="square" rtlCol="0">
            <a:spAutoFit/>
          </a:bodyPr>
          <a:lstStyle/>
          <a:p>
            <a:r>
              <a:rPr lang="en-US" dirty="0" smtClean="0"/>
              <a:t>The several “standard candles” will light our way to new discoveries</a:t>
            </a:r>
            <a:endParaRPr lang="en-US" dirty="0"/>
          </a:p>
        </p:txBody>
      </p:sp>
      <p:sp>
        <p:nvSpPr>
          <p:cNvPr id="7" name="TextBox 6"/>
          <p:cNvSpPr txBox="1"/>
          <p:nvPr/>
        </p:nvSpPr>
        <p:spPr>
          <a:xfrm>
            <a:off x="990600" y="4182070"/>
            <a:ext cx="2362200" cy="923330"/>
          </a:xfrm>
          <a:prstGeom prst="rect">
            <a:avLst/>
          </a:prstGeom>
          <a:solidFill>
            <a:schemeClr val="accent3"/>
          </a:solidFill>
        </p:spPr>
        <p:txBody>
          <a:bodyPr wrap="square" rtlCol="0">
            <a:spAutoFit/>
          </a:bodyPr>
          <a:lstStyle/>
          <a:p>
            <a:endParaRPr lang="en-US" dirty="0" smtClean="0"/>
          </a:p>
          <a:p>
            <a:endParaRPr lang="en-US" dirty="0" smtClean="0"/>
          </a:p>
          <a:p>
            <a:endParaRPr lang="en-US" dirty="0"/>
          </a:p>
        </p:txBody>
      </p:sp>
      <p:sp>
        <p:nvSpPr>
          <p:cNvPr id="8" name="TextBox 7"/>
          <p:cNvSpPr txBox="1"/>
          <p:nvPr/>
        </p:nvSpPr>
        <p:spPr>
          <a:xfrm>
            <a:off x="2436019" y="1264166"/>
            <a:ext cx="1833562" cy="369332"/>
          </a:xfrm>
          <a:prstGeom prst="rect">
            <a:avLst/>
          </a:prstGeom>
          <a:noFill/>
        </p:spPr>
        <p:txBody>
          <a:bodyPr wrap="square" rtlCol="0">
            <a:spAutoFit/>
          </a:bodyPr>
          <a:lstStyle/>
          <a:p>
            <a:r>
              <a:rPr lang="el-GR" dirty="0" smtClean="0"/>
              <a:t>ψ</a:t>
            </a:r>
            <a:endParaRPr lang="en-US" dirty="0"/>
          </a:p>
        </p:txBody>
      </p:sp>
      <p:sp>
        <p:nvSpPr>
          <p:cNvPr id="9" name="TextBox 8"/>
          <p:cNvSpPr txBox="1"/>
          <p:nvPr/>
        </p:nvSpPr>
        <p:spPr>
          <a:xfrm>
            <a:off x="5943600" y="1264166"/>
            <a:ext cx="1524000" cy="369332"/>
          </a:xfrm>
          <a:prstGeom prst="rect">
            <a:avLst/>
          </a:prstGeom>
          <a:noFill/>
        </p:spPr>
        <p:txBody>
          <a:bodyPr wrap="square" rtlCol="0">
            <a:spAutoFit/>
          </a:bodyPr>
          <a:lstStyle/>
          <a:p>
            <a:r>
              <a:rPr lang="el-GR" dirty="0" smtClean="0"/>
              <a:t>Υ</a:t>
            </a:r>
            <a:r>
              <a:rPr lang="en-US" dirty="0" smtClean="0"/>
              <a:t> -</a:t>
            </a:r>
            <a:endParaRPr lang="en-US" dirty="0"/>
          </a:p>
        </p:txBody>
      </p:sp>
      <p:graphicFrame>
        <p:nvGraphicFramePr>
          <p:cNvPr id="11" name="Object 10"/>
          <p:cNvGraphicFramePr>
            <a:graphicFrameLocks noChangeAspect="1"/>
          </p:cNvGraphicFramePr>
          <p:nvPr/>
        </p:nvGraphicFramePr>
        <p:xfrm>
          <a:off x="6477000" y="1264166"/>
          <a:ext cx="1556471" cy="369332"/>
        </p:xfrm>
        <a:graphic>
          <a:graphicData uri="http://schemas.openxmlformats.org/presentationml/2006/ole">
            <p:oleObj spid="_x0000_s111617" name="Equation" r:id="rId5" imgW="749160" imgH="177480" progId="Equation.DSMT4">
              <p:embed/>
            </p:oleObj>
          </a:graphicData>
        </a:graphic>
      </p:graphicFrame>
      <p:pic>
        <p:nvPicPr>
          <p:cNvPr id="111618" name="Picture 2"/>
          <p:cNvPicPr>
            <a:picLocks noChangeAspect="1" noChangeArrowheads="1"/>
          </p:cNvPicPr>
          <p:nvPr/>
        </p:nvPicPr>
        <p:blipFill>
          <a:blip r:embed="rId6"/>
          <a:srcRect/>
          <a:stretch>
            <a:fillRect/>
          </a:stretch>
        </p:blipFill>
        <p:spPr bwMode="auto">
          <a:xfrm>
            <a:off x="4269581" y="1747838"/>
            <a:ext cx="4448175" cy="300230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Physics – W and Z, </a:t>
            </a:r>
            <a:r>
              <a:rPr lang="en-US" dirty="0" err="1" smtClean="0"/>
              <a:t>Muons</a:t>
            </a:r>
            <a:endParaRPr lang="en-US" dirty="0"/>
          </a:p>
        </p:txBody>
      </p:sp>
      <p:pic>
        <p:nvPicPr>
          <p:cNvPr id="4" name="Content Placeholder 3"/>
          <p:cNvPicPr>
            <a:picLocks noGrp="1"/>
          </p:cNvPicPr>
          <p:nvPr>
            <p:ph idx="1"/>
          </p:nvPr>
        </p:nvPicPr>
        <p:blipFill>
          <a:blip r:embed="rId3"/>
          <a:srcRect/>
          <a:stretch>
            <a:fillRect/>
          </a:stretch>
        </p:blipFill>
        <p:spPr bwMode="auto">
          <a:xfrm>
            <a:off x="670402" y="1471904"/>
            <a:ext cx="7638096" cy="467619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Muon Spectra </a:t>
            </a:r>
            <a:r>
              <a:rPr lang="en-US" dirty="0" smtClean="0"/>
              <a:t>for </a:t>
            </a:r>
            <a:r>
              <a:rPr lang="en-US" dirty="0" smtClean="0"/>
              <a:t>M</a:t>
            </a:r>
            <a:r>
              <a:rPr lang="en-US" baseline="-25000" dirty="0" smtClean="0"/>
              <a:t>T</a:t>
            </a:r>
            <a:r>
              <a:rPr lang="en-US" dirty="0" smtClean="0"/>
              <a:t> and M</a:t>
            </a:r>
            <a:endParaRPr lang="en-US" dirty="0"/>
          </a:p>
        </p:txBody>
      </p:sp>
      <p:sp>
        <p:nvSpPr>
          <p:cNvPr id="6" name="TextBox 5"/>
          <p:cNvSpPr txBox="1"/>
          <p:nvPr/>
        </p:nvSpPr>
        <p:spPr>
          <a:xfrm>
            <a:off x="1295400" y="5946303"/>
            <a:ext cx="2696459" cy="369332"/>
          </a:xfrm>
          <a:prstGeom prst="rect">
            <a:avLst/>
          </a:prstGeom>
          <a:noFill/>
        </p:spPr>
        <p:txBody>
          <a:bodyPr wrap="square" rtlCol="0">
            <a:spAutoFit/>
          </a:bodyPr>
          <a:lstStyle/>
          <a:p>
            <a:r>
              <a:rPr lang="en-US" dirty="0" smtClean="0"/>
              <a:t>Jacobean peak</a:t>
            </a:r>
            <a:endParaRPr lang="en-US" dirty="0"/>
          </a:p>
        </p:txBody>
      </p:sp>
      <p:pic>
        <p:nvPicPr>
          <p:cNvPr id="105473" name="Picture 1"/>
          <p:cNvPicPr>
            <a:picLocks noChangeAspect="1" noChangeArrowheads="1"/>
          </p:cNvPicPr>
          <p:nvPr/>
        </p:nvPicPr>
        <p:blipFill>
          <a:blip r:embed="rId3"/>
          <a:srcRect/>
          <a:stretch>
            <a:fillRect/>
          </a:stretch>
        </p:blipFill>
        <p:spPr bwMode="auto">
          <a:xfrm>
            <a:off x="762000" y="1371600"/>
            <a:ext cx="3797790" cy="3962400"/>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4559790" y="1474788"/>
            <a:ext cx="4103539" cy="4164012"/>
          </a:xfrm>
          <a:prstGeom prst="rect">
            <a:avLst/>
          </a:prstGeom>
          <a:noFill/>
          <a:ln w="9525">
            <a:noFill/>
            <a:round/>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Cross  Sections</a:t>
            </a:r>
            <a:endParaRPr lang="en-US" dirty="0"/>
          </a:p>
        </p:txBody>
      </p:sp>
      <p:pic>
        <p:nvPicPr>
          <p:cNvPr id="6" name="Picture 5"/>
          <p:cNvPicPr/>
          <p:nvPr/>
        </p:nvPicPr>
        <p:blipFill>
          <a:blip r:embed="rId3"/>
          <a:srcRect/>
          <a:stretch>
            <a:fillRect/>
          </a:stretch>
        </p:blipFill>
        <p:spPr bwMode="auto">
          <a:xfrm>
            <a:off x="1519238" y="1156347"/>
            <a:ext cx="5948362" cy="4177653"/>
          </a:xfrm>
          <a:prstGeom prst="rect">
            <a:avLst/>
          </a:prstGeom>
          <a:noFill/>
          <a:ln w="9525">
            <a:noFill/>
            <a:miter lim="800000"/>
            <a:headEnd/>
            <a:tailEnd/>
          </a:ln>
        </p:spPr>
      </p:pic>
      <p:sp>
        <p:nvSpPr>
          <p:cNvPr id="8" name="TextBox 7"/>
          <p:cNvSpPr txBox="1"/>
          <p:nvPr/>
        </p:nvSpPr>
        <p:spPr>
          <a:xfrm>
            <a:off x="1519238" y="5715000"/>
            <a:ext cx="6176962" cy="646331"/>
          </a:xfrm>
          <a:prstGeom prst="rect">
            <a:avLst/>
          </a:prstGeom>
          <a:solidFill>
            <a:srgbClr val="FFFF00"/>
          </a:solidFill>
        </p:spPr>
        <p:txBody>
          <a:bodyPr wrap="square" rtlCol="0">
            <a:spAutoFit/>
          </a:bodyPr>
          <a:lstStyle/>
          <a:p>
            <a:r>
              <a:rPr lang="en-US" dirty="0" smtClean="0"/>
              <a:t>Luminosity error now at 11%. This should drop quickly quite soon – van </a:t>
            </a:r>
            <a:r>
              <a:rPr lang="en-US" dirty="0" err="1" smtClean="0"/>
              <a:t>d</a:t>
            </a:r>
            <a:r>
              <a:rPr lang="en-US" dirty="0" err="1" smtClean="0"/>
              <a:t>er</a:t>
            </a:r>
            <a:r>
              <a:rPr lang="en-US" dirty="0" smtClean="0"/>
              <a:t> Meer methods.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 Commissioning in Z Decays</a:t>
            </a:r>
            <a:endParaRPr lang="en-US" dirty="0"/>
          </a:p>
        </p:txBody>
      </p:sp>
      <p:pic>
        <p:nvPicPr>
          <p:cNvPr id="4" name="Content Placeholder 3"/>
          <p:cNvPicPr>
            <a:picLocks noGrp="1"/>
          </p:cNvPicPr>
          <p:nvPr>
            <p:ph idx="1"/>
          </p:nvPr>
        </p:nvPicPr>
        <p:blipFill>
          <a:blip r:embed="rId4"/>
          <a:srcRect/>
          <a:stretch>
            <a:fillRect/>
          </a:stretch>
        </p:blipFill>
        <p:spPr bwMode="auto">
          <a:xfrm>
            <a:off x="1519238" y="1295400"/>
            <a:ext cx="6329362" cy="4343400"/>
          </a:xfrm>
          <a:prstGeom prst="rect">
            <a:avLst/>
          </a:prstGeom>
          <a:noFill/>
          <a:ln w="9525">
            <a:noFill/>
            <a:miter lim="800000"/>
            <a:headEnd/>
            <a:tailEnd/>
          </a:ln>
        </p:spPr>
      </p:pic>
      <p:sp>
        <p:nvSpPr>
          <p:cNvPr id="5" name="TextBox 4"/>
          <p:cNvSpPr txBox="1"/>
          <p:nvPr/>
        </p:nvSpPr>
        <p:spPr>
          <a:xfrm>
            <a:off x="1250950" y="5537200"/>
            <a:ext cx="7086600" cy="923330"/>
          </a:xfrm>
          <a:prstGeom prst="rect">
            <a:avLst/>
          </a:prstGeom>
          <a:solidFill>
            <a:srgbClr val="FFFF00"/>
          </a:solidFill>
        </p:spPr>
        <p:txBody>
          <a:bodyPr wrap="square" rtlCol="0">
            <a:spAutoFit/>
          </a:bodyPr>
          <a:lstStyle/>
          <a:p>
            <a:r>
              <a:rPr lang="en-US" dirty="0" smtClean="0"/>
              <a:t>A tau “standard candle” – one tau decays </a:t>
            </a:r>
            <a:r>
              <a:rPr lang="en-US" dirty="0" err="1" smtClean="0"/>
              <a:t>leptonically</a:t>
            </a:r>
            <a:r>
              <a:rPr lang="en-US" dirty="0" smtClean="0"/>
              <a:t>, one decays </a:t>
            </a:r>
            <a:r>
              <a:rPr lang="en-US" dirty="0" err="1" smtClean="0"/>
              <a:t>hadronically</a:t>
            </a:r>
            <a:r>
              <a:rPr lang="en-US" dirty="0" smtClean="0"/>
              <a:t>.</a:t>
            </a:r>
          </a:p>
          <a:p>
            <a:r>
              <a:rPr lang="en-US" dirty="0" smtClean="0"/>
              <a:t>Virtual W decays.</a:t>
            </a:r>
            <a:endParaRPr lang="en-US" dirty="0"/>
          </a:p>
        </p:txBody>
      </p:sp>
      <p:sp>
        <p:nvSpPr>
          <p:cNvPr id="6" name="TextBox 5"/>
          <p:cNvSpPr txBox="1"/>
          <p:nvPr/>
        </p:nvSpPr>
        <p:spPr>
          <a:xfrm>
            <a:off x="1676400" y="4114800"/>
            <a:ext cx="3962400" cy="923330"/>
          </a:xfrm>
          <a:prstGeom prst="rect">
            <a:avLst/>
          </a:prstGeom>
          <a:solidFill>
            <a:schemeClr val="accent3"/>
          </a:solidFill>
        </p:spPr>
        <p:txBody>
          <a:bodyPr wrap="square" rtlCol="0">
            <a:spAutoFit/>
          </a:bodyPr>
          <a:lstStyle/>
          <a:p>
            <a:endParaRPr lang="en-US" dirty="0" smtClean="0"/>
          </a:p>
          <a:p>
            <a:endParaRPr lang="en-US" dirty="0" smtClean="0"/>
          </a:p>
          <a:p>
            <a:endParaRPr lang="en-US" dirty="0"/>
          </a:p>
        </p:txBody>
      </p:sp>
      <p:graphicFrame>
        <p:nvGraphicFramePr>
          <p:cNvPr id="7" name="Object 6"/>
          <p:cNvGraphicFramePr>
            <a:graphicFrameLocks noChangeAspect="1"/>
          </p:cNvGraphicFramePr>
          <p:nvPr/>
        </p:nvGraphicFramePr>
        <p:xfrm>
          <a:off x="3284814" y="5791199"/>
          <a:ext cx="4707972" cy="392331"/>
        </p:xfrm>
        <a:graphic>
          <a:graphicData uri="http://schemas.openxmlformats.org/presentationml/2006/ole">
            <p:oleObj spid="_x0000_s99329" name="Equation" r:id="rId5" imgW="2286000" imgH="253800" progId="Equation.DSMT4">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Model</a:t>
            </a:r>
            <a:endParaRPr lang="en-US" dirty="0"/>
          </a:p>
        </p:txBody>
      </p:sp>
      <p:pic>
        <p:nvPicPr>
          <p:cNvPr id="4" name="Content Placeholder 3"/>
          <p:cNvPicPr>
            <a:picLocks noGrp="1"/>
          </p:cNvPicPr>
          <p:nvPr>
            <p:ph idx="1"/>
          </p:nvPr>
        </p:nvPicPr>
        <p:blipFill>
          <a:blip r:embed="rId3"/>
          <a:srcRect/>
          <a:stretch>
            <a:fillRect/>
          </a:stretch>
        </p:blipFill>
        <p:spPr bwMode="auto">
          <a:xfrm>
            <a:off x="533400" y="1371600"/>
            <a:ext cx="7620000" cy="3276600"/>
          </a:xfrm>
          <a:prstGeom prst="rect">
            <a:avLst/>
          </a:prstGeom>
          <a:noFill/>
          <a:ln w="9525">
            <a:noFill/>
            <a:miter lim="800000"/>
            <a:headEnd/>
            <a:tailEnd/>
          </a:ln>
        </p:spPr>
      </p:pic>
      <p:sp>
        <p:nvSpPr>
          <p:cNvPr id="5" name="TextBox 4"/>
          <p:cNvSpPr txBox="1"/>
          <p:nvPr/>
        </p:nvSpPr>
        <p:spPr>
          <a:xfrm>
            <a:off x="533400" y="4876800"/>
            <a:ext cx="4876800" cy="1477328"/>
          </a:xfrm>
          <a:prstGeom prst="rect">
            <a:avLst/>
          </a:prstGeom>
          <a:solidFill>
            <a:srgbClr val="FFFF00"/>
          </a:solidFill>
        </p:spPr>
        <p:txBody>
          <a:bodyPr wrap="square" rtlCol="0">
            <a:spAutoFit/>
          </a:bodyPr>
          <a:lstStyle/>
          <a:p>
            <a:r>
              <a:rPr lang="en-US" dirty="0" smtClean="0"/>
              <a:t>Commissioning a new accelerator </a:t>
            </a:r>
            <a:r>
              <a:rPr lang="en-US" dirty="0" smtClean="0"/>
              <a:t>in</a:t>
            </a:r>
            <a:r>
              <a:rPr lang="en-US" dirty="0" smtClean="0"/>
              <a:t> </a:t>
            </a:r>
            <a:r>
              <a:rPr lang="en-US" dirty="0" smtClean="0"/>
              <a:t>an unexplored energy regime with a new detector -&gt; “rediscover the SM”. As of today, CMS has, indeed, observed all the particles of the SM (not the H) !.</a:t>
            </a:r>
            <a:endParaRPr lang="en-US" dirty="0"/>
          </a:p>
        </p:txBody>
      </p:sp>
      <p:pic>
        <p:nvPicPr>
          <p:cNvPr id="6" name="Picture 5" descr="lamp-post_2.jpg"/>
          <p:cNvPicPr>
            <a:picLocks noChangeAspect="1"/>
          </p:cNvPicPr>
          <p:nvPr/>
        </p:nvPicPr>
        <p:blipFill>
          <a:blip r:embed="rId4"/>
          <a:stretch>
            <a:fillRect/>
          </a:stretch>
        </p:blipFill>
        <p:spPr>
          <a:xfrm>
            <a:off x="5562600" y="4111290"/>
            <a:ext cx="2940050" cy="2242838"/>
          </a:xfrm>
          <a:prstGeom prst="rect">
            <a:avLst/>
          </a:prstGeom>
        </p:spPr>
      </p:pic>
      <p:sp>
        <p:nvSpPr>
          <p:cNvPr id="7" name="TextBox 6"/>
          <p:cNvSpPr txBox="1"/>
          <p:nvPr/>
        </p:nvSpPr>
        <p:spPr>
          <a:xfrm>
            <a:off x="7315200" y="5637311"/>
            <a:ext cx="838200" cy="307777"/>
          </a:xfrm>
          <a:prstGeom prst="rect">
            <a:avLst/>
          </a:prstGeom>
          <a:noFill/>
        </p:spPr>
        <p:txBody>
          <a:bodyPr wrap="square" rtlCol="0">
            <a:spAutoFit/>
          </a:bodyPr>
          <a:lstStyle/>
          <a:p>
            <a:r>
              <a:rPr lang="en-US" sz="1400" dirty="0" smtClean="0"/>
              <a:t>SM</a:t>
            </a:r>
            <a:endParaRPr lang="en-US"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 J</a:t>
            </a:r>
            <a:endParaRPr lang="en-US" dirty="0"/>
          </a:p>
        </p:txBody>
      </p:sp>
      <p:pic>
        <p:nvPicPr>
          <p:cNvPr id="4" name="Content Placeholder 3"/>
          <p:cNvPicPr>
            <a:picLocks noGrp="1"/>
          </p:cNvPicPr>
          <p:nvPr>
            <p:ph idx="1"/>
          </p:nvPr>
        </p:nvPicPr>
        <p:blipFill>
          <a:blip r:embed="rId3"/>
          <a:srcRect/>
          <a:stretch>
            <a:fillRect/>
          </a:stretch>
        </p:blipFill>
        <p:spPr bwMode="auto">
          <a:xfrm>
            <a:off x="1519238" y="1257300"/>
            <a:ext cx="4871290" cy="5105400"/>
          </a:xfrm>
          <a:prstGeom prst="rect">
            <a:avLst/>
          </a:prstGeom>
          <a:noFill/>
          <a:ln w="9525">
            <a:noFill/>
            <a:miter lim="800000"/>
            <a:headEnd/>
            <a:tailEnd/>
          </a:ln>
        </p:spPr>
      </p:pic>
      <p:sp>
        <p:nvSpPr>
          <p:cNvPr id="5" name="TextBox 4"/>
          <p:cNvSpPr txBox="1"/>
          <p:nvPr/>
        </p:nvSpPr>
        <p:spPr>
          <a:xfrm>
            <a:off x="6390528" y="1524000"/>
            <a:ext cx="1947022" cy="3693319"/>
          </a:xfrm>
          <a:prstGeom prst="rect">
            <a:avLst/>
          </a:prstGeom>
          <a:solidFill>
            <a:srgbClr val="FFFF00"/>
          </a:solidFill>
        </p:spPr>
        <p:txBody>
          <a:bodyPr wrap="square" rtlCol="0">
            <a:spAutoFit/>
          </a:bodyPr>
          <a:lstStyle/>
          <a:p>
            <a:r>
              <a:rPr lang="en-US" dirty="0" smtClean="0"/>
              <a:t>Processes are backgrounds to top. Need to understand the heavy flavor content of W + </a:t>
            </a:r>
            <a:r>
              <a:rPr lang="en-US" dirty="0" err="1" smtClean="0"/>
              <a:t>nJ</a:t>
            </a:r>
            <a:r>
              <a:rPr lang="en-US" dirty="0" smtClean="0"/>
              <a:t>. Backgrounds to J + MET SUSY signatures. Is the Monte Carlo reliable? Early days…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Candidate </a:t>
            </a:r>
            <a:r>
              <a:rPr lang="en-US" dirty="0" smtClean="0"/>
              <a:t>– Muon+4J </a:t>
            </a:r>
            <a:br>
              <a:rPr lang="en-US" dirty="0" smtClean="0"/>
            </a:br>
            <a:r>
              <a:rPr lang="en-US" dirty="0" smtClean="0"/>
              <a:t>(b tag) +MET</a:t>
            </a:r>
            <a:endParaRPr lang="en-US" dirty="0"/>
          </a:p>
        </p:txBody>
      </p:sp>
      <p:pic>
        <p:nvPicPr>
          <p:cNvPr id="4" name="Content Placeholder 3"/>
          <p:cNvPicPr>
            <a:picLocks noGrp="1"/>
          </p:cNvPicPr>
          <p:nvPr>
            <p:ph idx="1"/>
          </p:nvPr>
        </p:nvPicPr>
        <p:blipFill>
          <a:blip r:embed="rId4"/>
          <a:srcRect/>
          <a:stretch>
            <a:fillRect/>
          </a:stretch>
        </p:blipFill>
        <p:spPr bwMode="auto">
          <a:xfrm>
            <a:off x="533400" y="1371600"/>
            <a:ext cx="3886200" cy="2514600"/>
          </a:xfrm>
          <a:prstGeom prst="rect">
            <a:avLst/>
          </a:prstGeom>
          <a:noFill/>
          <a:ln w="9525">
            <a:noFill/>
            <a:miter lim="800000"/>
            <a:headEnd/>
            <a:tailEnd/>
          </a:ln>
        </p:spPr>
      </p:pic>
      <p:pic>
        <p:nvPicPr>
          <p:cNvPr id="5" name="Picture 4" descr="140124_1749068_RhoPhi_WITH_Muonsystem"/>
          <p:cNvPicPr/>
          <p:nvPr/>
        </p:nvPicPr>
        <p:blipFill>
          <a:blip r:embed="rId5" cstate="print"/>
          <a:srcRect/>
          <a:stretch>
            <a:fillRect/>
          </a:stretch>
        </p:blipFill>
        <p:spPr bwMode="auto">
          <a:xfrm>
            <a:off x="4572000" y="1371600"/>
            <a:ext cx="4114800" cy="3581400"/>
          </a:xfrm>
          <a:prstGeom prst="rect">
            <a:avLst/>
          </a:prstGeom>
          <a:noFill/>
          <a:ln w="9525">
            <a:noFill/>
            <a:miter lim="800000"/>
            <a:headEnd/>
            <a:tailEnd/>
          </a:ln>
        </p:spPr>
      </p:pic>
      <p:sp>
        <p:nvSpPr>
          <p:cNvPr id="6" name="TextBox 5"/>
          <p:cNvSpPr txBox="1"/>
          <p:nvPr/>
        </p:nvSpPr>
        <p:spPr>
          <a:xfrm>
            <a:off x="1143000" y="4114800"/>
            <a:ext cx="3429000" cy="2308324"/>
          </a:xfrm>
          <a:prstGeom prst="rect">
            <a:avLst/>
          </a:prstGeom>
          <a:solidFill>
            <a:srgbClr val="FFFF00"/>
          </a:solidFill>
        </p:spPr>
        <p:txBody>
          <a:bodyPr wrap="square" rtlCol="0">
            <a:spAutoFit/>
          </a:bodyPr>
          <a:lstStyle/>
          <a:p>
            <a:r>
              <a:rPr lang="en-US" dirty="0" smtClean="0"/>
              <a:t>Look at lepton + MET + 4 Jets</a:t>
            </a:r>
          </a:p>
          <a:p>
            <a:r>
              <a:rPr lang="en-US" dirty="0" smtClean="0"/>
              <a:t>Candidate events with enhanced number of jets with b tags (  all objects commissioned already </a:t>
            </a:r>
            <a:r>
              <a:rPr lang="en-US" dirty="0" smtClean="0"/>
              <a:t>). Basically no background – clean top signal due to rapid commissioning of b tagging.</a:t>
            </a:r>
            <a:endParaRPr lang="en-US" dirty="0"/>
          </a:p>
        </p:txBody>
      </p:sp>
      <p:graphicFrame>
        <p:nvGraphicFramePr>
          <p:cNvPr id="95233" name="Object 1"/>
          <p:cNvGraphicFramePr>
            <a:graphicFrameLocks noChangeAspect="1"/>
          </p:cNvGraphicFramePr>
          <p:nvPr/>
        </p:nvGraphicFramePr>
        <p:xfrm>
          <a:off x="5441950" y="5164138"/>
          <a:ext cx="2895600" cy="1270000"/>
        </p:xfrm>
        <a:graphic>
          <a:graphicData uri="http://schemas.openxmlformats.org/presentationml/2006/ole">
            <p:oleObj spid="_x0000_s95233" name="Equation" r:id="rId6" imgW="1650960" imgH="723600" progId="Equation.DSMT4">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Candidate - </a:t>
            </a:r>
            <a:r>
              <a:rPr lang="en-US" dirty="0" err="1" smtClean="0"/>
              <a:t>Dilepton</a:t>
            </a:r>
            <a:endParaRPr lang="en-US" dirty="0"/>
          </a:p>
        </p:txBody>
      </p:sp>
      <p:graphicFrame>
        <p:nvGraphicFramePr>
          <p:cNvPr id="5" name="Object 4"/>
          <p:cNvGraphicFramePr>
            <a:graphicFrameLocks noChangeAspect="1"/>
          </p:cNvGraphicFramePr>
          <p:nvPr/>
        </p:nvGraphicFramePr>
        <p:xfrm>
          <a:off x="1676399" y="4775200"/>
          <a:ext cx="3596821" cy="1549400"/>
        </p:xfrm>
        <a:graphic>
          <a:graphicData uri="http://schemas.openxmlformats.org/presentationml/2006/ole">
            <p:oleObj spid="_x0000_s173058" name="Equation" r:id="rId4" imgW="1650960" imgH="711000" progId="Equation.DSMT4">
              <p:embed/>
            </p:oleObj>
          </a:graphicData>
        </a:graphic>
      </p:graphicFrame>
      <p:sp>
        <p:nvSpPr>
          <p:cNvPr id="6" name="TextBox 5"/>
          <p:cNvSpPr txBox="1"/>
          <p:nvPr/>
        </p:nvSpPr>
        <p:spPr>
          <a:xfrm>
            <a:off x="5715000" y="4953000"/>
            <a:ext cx="2622550" cy="1200329"/>
          </a:xfrm>
          <a:prstGeom prst="rect">
            <a:avLst/>
          </a:prstGeom>
          <a:solidFill>
            <a:srgbClr val="FFFF00"/>
          </a:solidFill>
        </p:spPr>
        <p:txBody>
          <a:bodyPr wrap="square" rtlCol="0">
            <a:spAutoFit/>
          </a:bodyPr>
          <a:lstStyle/>
          <a:p>
            <a:r>
              <a:rPr lang="en-US" dirty="0" err="1" smtClean="0"/>
              <a:t>Dilepton</a:t>
            </a:r>
            <a:r>
              <a:rPr lang="en-US" dirty="0" smtClean="0"/>
              <a:t> with MET and b tagging is a zero background top sample</a:t>
            </a:r>
            <a:endParaRPr lang="en-US" dirty="0"/>
          </a:p>
        </p:txBody>
      </p:sp>
      <p:pic>
        <p:nvPicPr>
          <p:cNvPr id="173059" name="Picture 3"/>
          <p:cNvPicPr>
            <a:picLocks noChangeAspect="1" noChangeArrowheads="1"/>
          </p:cNvPicPr>
          <p:nvPr/>
        </p:nvPicPr>
        <p:blipFill>
          <a:blip r:embed="rId5"/>
          <a:srcRect/>
          <a:stretch>
            <a:fillRect/>
          </a:stretch>
        </p:blipFill>
        <p:spPr bwMode="auto">
          <a:xfrm>
            <a:off x="1576389" y="1257300"/>
            <a:ext cx="4852542" cy="35179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the BSM Searches</a:t>
            </a:r>
            <a:endParaRPr lang="en-US" dirty="0"/>
          </a:p>
        </p:txBody>
      </p:sp>
      <p:pic>
        <p:nvPicPr>
          <p:cNvPr id="4" name="Content Placeholder 3"/>
          <p:cNvPicPr>
            <a:picLocks noGrp="1"/>
          </p:cNvPicPr>
          <p:nvPr>
            <p:ph idx="1"/>
          </p:nvPr>
        </p:nvPicPr>
        <p:blipFill>
          <a:blip r:embed="rId3"/>
          <a:srcRect/>
          <a:stretch>
            <a:fillRect/>
          </a:stretch>
        </p:blipFill>
        <p:spPr bwMode="auto">
          <a:xfrm>
            <a:off x="533400" y="1371600"/>
            <a:ext cx="8001000" cy="4724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Parton Luminosities</a:t>
            </a:r>
            <a:endParaRPr lang="en-US" dirty="0"/>
          </a:p>
        </p:txBody>
      </p:sp>
      <p:sp>
        <p:nvSpPr>
          <p:cNvPr id="3" name="Content Placeholder 2"/>
          <p:cNvSpPr>
            <a:spLocks noGrp="1"/>
          </p:cNvSpPr>
          <p:nvPr>
            <p:ph idx="1"/>
          </p:nvPr>
        </p:nvSpPr>
        <p:spPr/>
        <p:txBody>
          <a:bodyPr/>
          <a:lstStyle/>
          <a:p>
            <a:r>
              <a:rPr lang="en-US" sz="2400" dirty="0" smtClean="0"/>
              <a:t>How can 10 pb</a:t>
            </a:r>
            <a:r>
              <a:rPr lang="en-US" sz="2400" baseline="30000" dirty="0" smtClean="0"/>
              <a:t>-1</a:t>
            </a:r>
            <a:r>
              <a:rPr lang="en-US" sz="2400" dirty="0" smtClean="0"/>
              <a:t> == 10 fb</a:t>
            </a:r>
            <a:r>
              <a:rPr lang="en-US" sz="2400" baseline="30000" dirty="0" smtClean="0"/>
              <a:t>-1</a:t>
            </a:r>
            <a:r>
              <a:rPr lang="en-US" sz="2400" dirty="0" smtClean="0"/>
              <a:t> ? It isn’t the </a:t>
            </a:r>
            <a:r>
              <a:rPr lang="en-US" sz="2400" dirty="0" err="1" smtClean="0"/>
              <a:t>hadron</a:t>
            </a:r>
            <a:r>
              <a:rPr lang="en-US" sz="2400" dirty="0" smtClean="0"/>
              <a:t> luminosity, it’s the </a:t>
            </a:r>
            <a:r>
              <a:rPr lang="en-US" sz="2400" dirty="0" err="1" smtClean="0"/>
              <a:t>parton</a:t>
            </a:r>
            <a:r>
              <a:rPr lang="en-US" sz="2400" dirty="0" smtClean="0"/>
              <a:t> luminosity</a:t>
            </a:r>
          </a:p>
          <a:p>
            <a:endParaRPr lang="en-US" dirty="0" smtClean="0"/>
          </a:p>
          <a:p>
            <a:endParaRPr lang="en-US" dirty="0" smtClean="0"/>
          </a:p>
          <a:p>
            <a:endParaRPr lang="en-US" dirty="0" smtClean="0"/>
          </a:p>
          <a:p>
            <a:r>
              <a:rPr lang="en-US" sz="2400" dirty="0" smtClean="0"/>
              <a:t>For M = 1 </a:t>
            </a:r>
            <a:r>
              <a:rPr lang="en-US" sz="2400" dirty="0" err="1" smtClean="0"/>
              <a:t>TeV</a:t>
            </a:r>
            <a:r>
              <a:rPr lang="en-US" sz="2400" dirty="0" smtClean="0"/>
              <a:t>, ratio is ~ 1000 for 2 to 7 </a:t>
            </a:r>
            <a:r>
              <a:rPr lang="en-US" sz="2400" dirty="0" err="1" smtClean="0"/>
              <a:t>TeV</a:t>
            </a:r>
            <a:r>
              <a:rPr lang="en-US" sz="2400" dirty="0" smtClean="0"/>
              <a:t>. For 1.5 </a:t>
            </a:r>
            <a:r>
              <a:rPr lang="en-US" sz="2400" dirty="0" err="1" smtClean="0"/>
              <a:t>TeV</a:t>
            </a:r>
            <a:r>
              <a:rPr lang="en-US" sz="2400" dirty="0" smtClean="0"/>
              <a:t> it is ~ 1,000,000</a:t>
            </a:r>
            <a:r>
              <a:rPr lang="en-US" sz="2400" dirty="0" smtClean="0"/>
              <a:t>.</a:t>
            </a:r>
          </a:p>
          <a:p>
            <a:endParaRPr lang="en-US" sz="2400" dirty="0" smtClean="0"/>
          </a:p>
          <a:p>
            <a:r>
              <a:rPr lang="en-US" sz="2400" dirty="0" smtClean="0"/>
              <a:t>Data shown is from ICHEP (1 month ago) with ~ 0.2 pb</a:t>
            </a:r>
            <a:r>
              <a:rPr lang="en-US" sz="2400" baseline="30000" dirty="0" smtClean="0"/>
              <a:t>-1</a:t>
            </a:r>
            <a:r>
              <a:rPr lang="en-US" sz="2400" dirty="0" smtClean="0"/>
              <a:t>. Now hit L = 10</a:t>
            </a:r>
            <a:r>
              <a:rPr lang="en-US" sz="2400" baseline="30000" dirty="0" smtClean="0"/>
              <a:t>31</a:t>
            </a:r>
            <a:r>
              <a:rPr lang="en-US" sz="2400" dirty="0" smtClean="0"/>
              <a:t>/(cm</a:t>
            </a:r>
            <a:r>
              <a:rPr lang="en-US" sz="2400" baseline="30000" dirty="0" smtClean="0"/>
              <a:t>2</a:t>
            </a:r>
            <a:r>
              <a:rPr lang="en-US" sz="2400" dirty="0" smtClean="0"/>
              <a:t>sec) and 10x the ICHEP set. Progress in 2010 has been dizzying. </a:t>
            </a:r>
            <a:endParaRPr lang="en-US" sz="2400" dirty="0" smtClean="0"/>
          </a:p>
          <a:p>
            <a:endParaRPr lang="en-US" dirty="0"/>
          </a:p>
        </p:txBody>
      </p:sp>
      <p:graphicFrame>
        <p:nvGraphicFramePr>
          <p:cNvPr id="4" name="Object 3"/>
          <p:cNvGraphicFramePr>
            <a:graphicFrameLocks noChangeAspect="1"/>
          </p:cNvGraphicFramePr>
          <p:nvPr/>
        </p:nvGraphicFramePr>
        <p:xfrm>
          <a:off x="1981200" y="1981200"/>
          <a:ext cx="4800600" cy="1592159"/>
        </p:xfrm>
        <a:graphic>
          <a:graphicData uri="http://schemas.openxmlformats.org/presentationml/2006/ole">
            <p:oleObj spid="_x0000_s50178" name="Equation" r:id="rId4" imgW="2527200" imgH="838080" progId="Equation.DSMT4">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BSM – Contact Interactions</a:t>
            </a:r>
            <a:endParaRPr lang="en-US" dirty="0"/>
          </a:p>
        </p:txBody>
      </p:sp>
      <p:pic>
        <p:nvPicPr>
          <p:cNvPr id="4" name="Content Placeholder 3"/>
          <p:cNvPicPr>
            <a:picLocks noGrp="1"/>
          </p:cNvPicPr>
          <p:nvPr>
            <p:ph idx="1"/>
          </p:nvPr>
        </p:nvPicPr>
        <p:blipFill>
          <a:blip r:embed="rId3"/>
          <a:srcRect/>
          <a:stretch>
            <a:fillRect/>
          </a:stretch>
        </p:blipFill>
        <p:spPr bwMode="auto">
          <a:xfrm>
            <a:off x="838200" y="1295400"/>
            <a:ext cx="7346949" cy="5105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Scanning - Dijet</a:t>
            </a:r>
            <a:endParaRPr lang="en-US" dirty="0"/>
          </a:p>
        </p:txBody>
      </p:sp>
      <p:pic>
        <p:nvPicPr>
          <p:cNvPr id="4" name="Content Placeholder 3"/>
          <p:cNvPicPr>
            <a:picLocks noGrp="1"/>
          </p:cNvPicPr>
          <p:nvPr>
            <p:ph idx="1"/>
          </p:nvPr>
        </p:nvPicPr>
        <p:blipFill>
          <a:blip r:embed="rId3"/>
          <a:srcRect/>
          <a:stretch>
            <a:fillRect/>
          </a:stretch>
        </p:blipFill>
        <p:spPr bwMode="auto">
          <a:xfrm>
            <a:off x="641350" y="2590800"/>
            <a:ext cx="6597650" cy="3943873"/>
          </a:xfrm>
          <a:prstGeom prst="rect">
            <a:avLst/>
          </a:prstGeom>
          <a:noFill/>
          <a:ln w="9525">
            <a:noFill/>
            <a:miter lim="800000"/>
            <a:headEnd/>
            <a:tailEnd/>
          </a:ln>
        </p:spPr>
      </p:pic>
      <p:pic>
        <p:nvPicPr>
          <p:cNvPr id="5" name="Picture 2" descr="http://sloanreview.mit.edu/business-insight/files/2009/06/innovation-200-200.jpg"/>
          <p:cNvPicPr>
            <a:picLocks noChangeAspect="1" noChangeArrowheads="1"/>
          </p:cNvPicPr>
          <p:nvPr/>
        </p:nvPicPr>
        <p:blipFill>
          <a:blip r:embed="rId4"/>
          <a:srcRect/>
          <a:stretch>
            <a:fillRect/>
          </a:stretch>
        </p:blipFill>
        <p:spPr bwMode="auto">
          <a:xfrm>
            <a:off x="6432550" y="1219200"/>
            <a:ext cx="1905000" cy="1905000"/>
          </a:xfrm>
          <a:prstGeom prst="rect">
            <a:avLst/>
          </a:prstGeom>
          <a:noFill/>
        </p:spPr>
      </p:pic>
      <p:sp>
        <p:nvSpPr>
          <p:cNvPr id="6" name="TextBox 5"/>
          <p:cNvSpPr txBox="1"/>
          <p:nvPr/>
        </p:nvSpPr>
        <p:spPr>
          <a:xfrm>
            <a:off x="838200" y="1447800"/>
            <a:ext cx="4953000" cy="923330"/>
          </a:xfrm>
          <a:prstGeom prst="rect">
            <a:avLst/>
          </a:prstGeom>
          <a:solidFill>
            <a:srgbClr val="FFFF00"/>
          </a:solidFill>
        </p:spPr>
        <p:txBody>
          <a:bodyPr wrap="square" rtlCol="0">
            <a:spAutoFit/>
          </a:bodyPr>
          <a:lstStyle/>
          <a:p>
            <a:r>
              <a:rPr lang="en-US" dirty="0" smtClean="0"/>
              <a:t>Look for more central, S wave, BSM effects. SM is t channel dominated -&gt; check angular distribution of </a:t>
            </a:r>
            <a:r>
              <a:rPr lang="en-US" dirty="0" err="1" smtClean="0"/>
              <a:t>dijets</a:t>
            </a:r>
            <a:endParaRPr lang="en-US" dirty="0"/>
          </a:p>
        </p:txBody>
      </p:sp>
      <p:sp>
        <p:nvSpPr>
          <p:cNvPr id="7" name="TextBox 6"/>
          <p:cNvSpPr txBox="1"/>
          <p:nvPr/>
        </p:nvSpPr>
        <p:spPr>
          <a:xfrm>
            <a:off x="7239000" y="2371130"/>
            <a:ext cx="457200" cy="261610"/>
          </a:xfrm>
          <a:prstGeom prst="rect">
            <a:avLst/>
          </a:prstGeom>
          <a:noFill/>
        </p:spPr>
        <p:txBody>
          <a:bodyPr wrap="square" rtlCol="0">
            <a:spAutoFit/>
          </a:bodyPr>
          <a:lstStyle/>
          <a:p>
            <a:r>
              <a:rPr lang="en-US" sz="1100" dirty="0" smtClean="0"/>
              <a:t>SM</a:t>
            </a:r>
            <a:endParaRPr lang="en-US" sz="11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Searches - Present</a:t>
            </a:r>
            <a:endParaRPr lang="en-US" dirty="0"/>
          </a:p>
        </p:txBody>
      </p:sp>
      <p:sp>
        <p:nvSpPr>
          <p:cNvPr id="6" name="TextBox 5"/>
          <p:cNvSpPr txBox="1"/>
          <p:nvPr/>
        </p:nvSpPr>
        <p:spPr>
          <a:xfrm>
            <a:off x="1905000" y="5381625"/>
            <a:ext cx="4953000" cy="923330"/>
          </a:xfrm>
          <a:prstGeom prst="rect">
            <a:avLst/>
          </a:prstGeom>
          <a:solidFill>
            <a:srgbClr val="FFFF00"/>
          </a:solidFill>
        </p:spPr>
        <p:txBody>
          <a:bodyPr wrap="square" rtlCol="0">
            <a:spAutoFit/>
          </a:bodyPr>
          <a:lstStyle/>
          <a:p>
            <a:r>
              <a:rPr lang="en-US" dirty="0" smtClean="0"/>
              <a:t> </a:t>
            </a:r>
            <a:r>
              <a:rPr lang="en-US" dirty="0" smtClean="0"/>
              <a:t>bump </a:t>
            </a:r>
            <a:r>
              <a:rPr lang="en-US" dirty="0" smtClean="0"/>
              <a:t>hunting in </a:t>
            </a:r>
            <a:r>
              <a:rPr lang="en-US" dirty="0" err="1" smtClean="0"/>
              <a:t>dijet</a:t>
            </a:r>
            <a:r>
              <a:rPr lang="en-US" dirty="0" smtClean="0"/>
              <a:t> </a:t>
            </a:r>
            <a:r>
              <a:rPr lang="en-US" dirty="0" smtClean="0"/>
              <a:t>mass. Limits with 0.8 pb</a:t>
            </a:r>
            <a:r>
              <a:rPr lang="en-US" baseline="30000" dirty="0" smtClean="0"/>
              <a:t>-1 </a:t>
            </a:r>
            <a:r>
              <a:rPr lang="en-US" dirty="0" smtClean="0"/>
              <a:t>are now at or above </a:t>
            </a:r>
            <a:r>
              <a:rPr lang="en-US" dirty="0" err="1" smtClean="0"/>
              <a:t>T</a:t>
            </a:r>
            <a:r>
              <a:rPr lang="en-US" dirty="0" err="1" smtClean="0"/>
              <a:t>evatron</a:t>
            </a:r>
            <a:r>
              <a:rPr lang="en-US" dirty="0" smtClean="0"/>
              <a:t> values – e.g. q* mass &gt; 1.14 </a:t>
            </a:r>
            <a:r>
              <a:rPr lang="en-US" dirty="0" err="1" smtClean="0"/>
              <a:t>T</a:t>
            </a:r>
            <a:r>
              <a:rPr lang="en-US" dirty="0" err="1" smtClean="0"/>
              <a:t>eV</a:t>
            </a:r>
            <a:r>
              <a:rPr lang="en-US" dirty="0" smtClean="0"/>
              <a:t>.</a:t>
            </a:r>
            <a:endParaRPr lang="en-US" dirty="0"/>
          </a:p>
        </p:txBody>
      </p:sp>
      <p:pic>
        <p:nvPicPr>
          <p:cNvPr id="166913" name="Picture 1"/>
          <p:cNvPicPr>
            <a:picLocks noChangeAspect="1" noChangeArrowheads="1"/>
          </p:cNvPicPr>
          <p:nvPr/>
        </p:nvPicPr>
        <p:blipFill>
          <a:blip r:embed="rId3"/>
          <a:srcRect/>
          <a:stretch>
            <a:fillRect/>
          </a:stretch>
        </p:blipFill>
        <p:spPr bwMode="auto">
          <a:xfrm>
            <a:off x="1905000" y="1079500"/>
            <a:ext cx="4776375" cy="43021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BSM Search Reach with L</a:t>
            </a:r>
            <a:endParaRPr lang="en-US" dirty="0"/>
          </a:p>
        </p:txBody>
      </p:sp>
      <p:sp>
        <p:nvSpPr>
          <p:cNvPr id="5" name="TextBox 4"/>
          <p:cNvSpPr txBox="1"/>
          <p:nvPr/>
        </p:nvSpPr>
        <p:spPr>
          <a:xfrm>
            <a:off x="1519238" y="5410200"/>
            <a:ext cx="6024562" cy="923330"/>
          </a:xfrm>
          <a:prstGeom prst="rect">
            <a:avLst/>
          </a:prstGeom>
          <a:solidFill>
            <a:srgbClr val="FFFF00"/>
          </a:solidFill>
        </p:spPr>
        <p:txBody>
          <a:bodyPr wrap="square" rtlCol="0">
            <a:spAutoFit/>
          </a:bodyPr>
          <a:lstStyle/>
          <a:p>
            <a:r>
              <a:rPr lang="en-US" dirty="0" smtClean="0"/>
              <a:t>L now ~ 1 x 10</a:t>
            </a:r>
            <a:r>
              <a:rPr lang="en-US" baseline="30000" dirty="0" smtClean="0"/>
              <a:t>31</a:t>
            </a:r>
            <a:r>
              <a:rPr lang="en-US" dirty="0" smtClean="0"/>
              <a:t>, aim for 10</a:t>
            </a:r>
            <a:r>
              <a:rPr lang="en-US" baseline="30000" dirty="0" smtClean="0"/>
              <a:t>32</a:t>
            </a:r>
            <a:r>
              <a:rPr lang="en-US" dirty="0" smtClean="0"/>
              <a:t> by end of 2010 -&gt; ~ </a:t>
            </a:r>
            <a:r>
              <a:rPr lang="en-US" dirty="0" smtClean="0"/>
              <a:t>10 </a:t>
            </a:r>
            <a:r>
              <a:rPr lang="en-US" dirty="0" smtClean="0"/>
              <a:t>pb</a:t>
            </a:r>
            <a:r>
              <a:rPr lang="en-US" baseline="30000" dirty="0" smtClean="0"/>
              <a:t>-1</a:t>
            </a:r>
            <a:r>
              <a:rPr lang="en-US" dirty="0" smtClean="0"/>
              <a:t>/week. Have ~ 100 pb</a:t>
            </a:r>
            <a:r>
              <a:rPr lang="en-US" baseline="30000" dirty="0" smtClean="0"/>
              <a:t>-1</a:t>
            </a:r>
            <a:r>
              <a:rPr lang="en-US" dirty="0" smtClean="0"/>
              <a:t> by the end of 2010 -&gt; mass limits ~ </a:t>
            </a:r>
            <a:r>
              <a:rPr lang="en-US" dirty="0" smtClean="0"/>
              <a:t>2.0 </a:t>
            </a:r>
            <a:r>
              <a:rPr lang="en-US" dirty="0" smtClean="0"/>
              <a:t>to 3.5 </a:t>
            </a:r>
            <a:r>
              <a:rPr lang="en-US" dirty="0" err="1" smtClean="0"/>
              <a:t>TeV</a:t>
            </a:r>
            <a:r>
              <a:rPr lang="en-US" dirty="0" smtClean="0"/>
              <a:t> in </a:t>
            </a:r>
            <a:r>
              <a:rPr lang="en-US" dirty="0" err="1" smtClean="0"/>
              <a:t>dijet</a:t>
            </a:r>
            <a:r>
              <a:rPr lang="en-US" dirty="0" smtClean="0"/>
              <a:t>  resonance mass search</a:t>
            </a:r>
            <a:endParaRPr lang="en-US" dirty="0"/>
          </a:p>
        </p:txBody>
      </p:sp>
      <p:pic>
        <p:nvPicPr>
          <p:cNvPr id="164865" name="Picture 1"/>
          <p:cNvPicPr>
            <a:picLocks noChangeAspect="1" noChangeArrowheads="1"/>
          </p:cNvPicPr>
          <p:nvPr/>
        </p:nvPicPr>
        <p:blipFill>
          <a:blip r:embed="rId3"/>
          <a:srcRect/>
          <a:stretch>
            <a:fillRect/>
          </a:stretch>
        </p:blipFill>
        <p:spPr bwMode="auto">
          <a:xfrm>
            <a:off x="2514600" y="1295399"/>
            <a:ext cx="4038600" cy="39105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of the BW for W</a:t>
            </a:r>
            <a:endParaRPr lang="en-US" dirty="0"/>
          </a:p>
        </p:txBody>
      </p:sp>
      <p:pic>
        <p:nvPicPr>
          <p:cNvPr id="4" name="Content Placeholder 3"/>
          <p:cNvPicPr>
            <a:picLocks noGrp="1"/>
          </p:cNvPicPr>
          <p:nvPr>
            <p:ph idx="1"/>
          </p:nvPr>
        </p:nvPicPr>
        <p:blipFill>
          <a:blip r:embed="rId3"/>
          <a:srcRect/>
          <a:stretch>
            <a:fillRect/>
          </a:stretch>
        </p:blipFill>
        <p:spPr bwMode="auto">
          <a:xfrm>
            <a:off x="1295400" y="1079500"/>
            <a:ext cx="6172200" cy="4330700"/>
          </a:xfrm>
          <a:prstGeom prst="rect">
            <a:avLst/>
          </a:prstGeom>
          <a:noFill/>
          <a:ln w="12700">
            <a:noFill/>
            <a:miter lim="800000"/>
            <a:headEnd/>
            <a:tailEnd/>
          </a:ln>
        </p:spPr>
      </p:pic>
      <p:sp>
        <p:nvSpPr>
          <p:cNvPr id="5" name="TextBox 4"/>
          <p:cNvSpPr txBox="1"/>
          <p:nvPr/>
        </p:nvSpPr>
        <p:spPr>
          <a:xfrm>
            <a:off x="1519238" y="5253335"/>
            <a:ext cx="5948362" cy="923330"/>
          </a:xfrm>
          <a:prstGeom prst="rect">
            <a:avLst/>
          </a:prstGeom>
          <a:solidFill>
            <a:srgbClr val="FFFF00"/>
          </a:solidFill>
        </p:spPr>
        <p:txBody>
          <a:bodyPr wrap="square" rtlCol="0">
            <a:spAutoFit/>
          </a:bodyPr>
          <a:lstStyle/>
          <a:p>
            <a:r>
              <a:rPr lang="en-US" dirty="0" smtClean="0"/>
              <a:t>Having established the W, look in the high mass tail for contact interactions (enhanced tail) or new W’ resonances (Jacobean peak).</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Rediscovery of the SM</a:t>
            </a:r>
            <a:endParaRPr lang="en-US" dirty="0"/>
          </a:p>
        </p:txBody>
      </p:sp>
      <p:pic>
        <p:nvPicPr>
          <p:cNvPr id="4" name="Content Placeholder 3" descr="SM_sigma.jpg"/>
          <p:cNvPicPr>
            <a:picLocks noGrp="1" noChangeAspect="1"/>
          </p:cNvPicPr>
          <p:nvPr>
            <p:ph idx="1"/>
          </p:nvPr>
        </p:nvPicPr>
        <p:blipFill>
          <a:blip r:embed="rId4"/>
          <a:stretch>
            <a:fillRect/>
          </a:stretch>
        </p:blipFill>
        <p:spPr>
          <a:xfrm>
            <a:off x="1085850" y="1257300"/>
            <a:ext cx="6807200" cy="5105400"/>
          </a:xfrm>
        </p:spPr>
      </p:pic>
      <p:sp>
        <p:nvSpPr>
          <p:cNvPr id="5" name="TextBox 4"/>
          <p:cNvSpPr txBox="1"/>
          <p:nvPr/>
        </p:nvSpPr>
        <p:spPr>
          <a:xfrm>
            <a:off x="2667000" y="1981200"/>
            <a:ext cx="1066800" cy="338554"/>
          </a:xfrm>
          <a:prstGeom prst="rect">
            <a:avLst/>
          </a:prstGeom>
          <a:solidFill>
            <a:srgbClr val="FFC000"/>
          </a:solidFill>
        </p:spPr>
        <p:txBody>
          <a:bodyPr wrap="square" rtlCol="0">
            <a:spAutoFit/>
          </a:bodyPr>
          <a:lstStyle/>
          <a:p>
            <a:r>
              <a:rPr lang="en-US" sz="1600" dirty="0" smtClean="0"/>
              <a:t>MB, UE</a:t>
            </a:r>
            <a:endParaRPr lang="en-US" sz="1600" dirty="0"/>
          </a:p>
        </p:txBody>
      </p:sp>
      <p:sp>
        <p:nvSpPr>
          <p:cNvPr id="6" name="TextBox 5"/>
          <p:cNvSpPr txBox="1"/>
          <p:nvPr/>
        </p:nvSpPr>
        <p:spPr>
          <a:xfrm>
            <a:off x="3124200" y="2971800"/>
            <a:ext cx="609600" cy="338554"/>
          </a:xfrm>
          <a:prstGeom prst="rect">
            <a:avLst/>
          </a:prstGeom>
          <a:solidFill>
            <a:srgbClr val="FFC000"/>
          </a:solidFill>
        </p:spPr>
        <p:txBody>
          <a:bodyPr wrap="square" rtlCol="0">
            <a:spAutoFit/>
          </a:bodyPr>
          <a:lstStyle/>
          <a:p>
            <a:r>
              <a:rPr lang="en-US" sz="1600" dirty="0" smtClean="0"/>
              <a:t>Jets</a:t>
            </a:r>
            <a:endParaRPr lang="en-US" sz="1600" dirty="0"/>
          </a:p>
        </p:txBody>
      </p:sp>
      <p:sp>
        <p:nvSpPr>
          <p:cNvPr id="7" name="TextBox 6"/>
          <p:cNvSpPr txBox="1"/>
          <p:nvPr/>
        </p:nvSpPr>
        <p:spPr>
          <a:xfrm>
            <a:off x="4305300" y="3776246"/>
            <a:ext cx="838200" cy="338554"/>
          </a:xfrm>
          <a:prstGeom prst="rect">
            <a:avLst/>
          </a:prstGeom>
          <a:solidFill>
            <a:srgbClr val="FFC000"/>
          </a:solidFill>
        </p:spPr>
        <p:txBody>
          <a:bodyPr wrap="square" rtlCol="0">
            <a:spAutoFit/>
          </a:bodyPr>
          <a:lstStyle/>
          <a:p>
            <a:r>
              <a:rPr lang="en-US" sz="1600" dirty="0" smtClean="0"/>
              <a:t>b Jets</a:t>
            </a:r>
            <a:endParaRPr lang="en-US" sz="1600" dirty="0"/>
          </a:p>
        </p:txBody>
      </p:sp>
      <p:sp>
        <p:nvSpPr>
          <p:cNvPr id="8" name="TextBox 7"/>
          <p:cNvSpPr txBox="1"/>
          <p:nvPr/>
        </p:nvSpPr>
        <p:spPr>
          <a:xfrm>
            <a:off x="5829300" y="5249108"/>
            <a:ext cx="685800" cy="338554"/>
          </a:xfrm>
          <a:prstGeom prst="rect">
            <a:avLst/>
          </a:prstGeom>
          <a:solidFill>
            <a:srgbClr val="FFC000"/>
          </a:solidFill>
        </p:spPr>
        <p:txBody>
          <a:bodyPr wrap="square" rtlCol="0">
            <a:spAutoFit/>
          </a:bodyPr>
          <a:lstStyle/>
          <a:p>
            <a:r>
              <a:rPr lang="en-US" sz="1600" dirty="0" smtClean="0"/>
              <a:t>top</a:t>
            </a:r>
            <a:endParaRPr lang="en-US" sz="1600" dirty="0"/>
          </a:p>
        </p:txBody>
      </p:sp>
      <p:sp>
        <p:nvSpPr>
          <p:cNvPr id="9" name="TextBox 8"/>
          <p:cNvSpPr txBox="1"/>
          <p:nvPr/>
        </p:nvSpPr>
        <p:spPr>
          <a:xfrm>
            <a:off x="6324600" y="4876800"/>
            <a:ext cx="838200" cy="338554"/>
          </a:xfrm>
          <a:prstGeom prst="rect">
            <a:avLst/>
          </a:prstGeom>
          <a:solidFill>
            <a:srgbClr val="FFFF00"/>
          </a:solidFill>
        </p:spPr>
        <p:txBody>
          <a:bodyPr wrap="square" rtlCol="0">
            <a:spAutoFit/>
          </a:bodyPr>
          <a:lstStyle/>
          <a:p>
            <a:r>
              <a:rPr lang="en-US" sz="1600" dirty="0" smtClean="0"/>
              <a:t>Z-&gt;</a:t>
            </a:r>
            <a:r>
              <a:rPr lang="el-GR" sz="1600" dirty="0" smtClean="0"/>
              <a:t>τ</a:t>
            </a:r>
            <a:endParaRPr lang="en-US" sz="1600" dirty="0"/>
          </a:p>
        </p:txBody>
      </p:sp>
      <p:sp>
        <p:nvSpPr>
          <p:cNvPr id="10" name="TextBox 9"/>
          <p:cNvSpPr txBox="1"/>
          <p:nvPr/>
        </p:nvSpPr>
        <p:spPr>
          <a:xfrm>
            <a:off x="1752600" y="5867400"/>
            <a:ext cx="5867400"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2133600" y="4114800"/>
            <a:ext cx="1295400" cy="523220"/>
          </a:xfrm>
          <a:prstGeom prst="rect">
            <a:avLst/>
          </a:prstGeom>
          <a:solidFill>
            <a:srgbClr val="FFC000"/>
          </a:solidFill>
        </p:spPr>
        <p:txBody>
          <a:bodyPr wrap="square" rtlCol="0">
            <a:spAutoFit/>
          </a:bodyPr>
          <a:lstStyle/>
          <a:p>
            <a:r>
              <a:rPr lang="el-GR" sz="1400" dirty="0" smtClean="0"/>
              <a:t>Ψ</a:t>
            </a:r>
            <a:r>
              <a:rPr lang="en-US" sz="1400" dirty="0" smtClean="0"/>
              <a:t> - MET, MB &gt; 50 </a:t>
            </a:r>
            <a:r>
              <a:rPr lang="en-US" sz="1400" dirty="0" err="1" smtClean="0"/>
              <a:t>GeV</a:t>
            </a:r>
            <a:endParaRPr lang="en-US" sz="1400" dirty="0"/>
          </a:p>
        </p:txBody>
      </p:sp>
      <p:sp>
        <p:nvSpPr>
          <p:cNvPr id="12" name="TextBox 11"/>
          <p:cNvSpPr txBox="1"/>
          <p:nvPr/>
        </p:nvSpPr>
        <p:spPr>
          <a:xfrm>
            <a:off x="3886200" y="4538246"/>
            <a:ext cx="533400" cy="338554"/>
          </a:xfrm>
          <a:prstGeom prst="rect">
            <a:avLst/>
          </a:prstGeom>
          <a:solidFill>
            <a:schemeClr val="bg2">
              <a:lumMod val="25000"/>
              <a:lumOff val="75000"/>
            </a:schemeClr>
          </a:solidFill>
        </p:spPr>
        <p:txBody>
          <a:bodyPr wrap="square" rtlCol="0">
            <a:spAutoFit/>
          </a:bodyPr>
          <a:lstStyle/>
          <a:p>
            <a:r>
              <a:rPr lang="en-US" sz="1600" dirty="0" smtClean="0"/>
              <a:t>J+</a:t>
            </a:r>
            <a:r>
              <a:rPr lang="el-GR" sz="1600" dirty="0" smtClean="0"/>
              <a:t>γ</a:t>
            </a:r>
            <a:endParaRPr lang="en-US" sz="1600" dirty="0"/>
          </a:p>
        </p:txBody>
      </p:sp>
      <p:sp>
        <p:nvSpPr>
          <p:cNvPr id="13" name="TextBox 12"/>
          <p:cNvSpPr txBox="1"/>
          <p:nvPr/>
        </p:nvSpPr>
        <p:spPr>
          <a:xfrm>
            <a:off x="5410200" y="4453354"/>
            <a:ext cx="762000" cy="338554"/>
          </a:xfrm>
          <a:prstGeom prst="rect">
            <a:avLst/>
          </a:prstGeom>
          <a:solidFill>
            <a:srgbClr val="FFFF00"/>
          </a:solidFill>
        </p:spPr>
        <p:txBody>
          <a:bodyPr wrap="square" rtlCol="0">
            <a:spAutoFit/>
          </a:bodyPr>
          <a:lstStyle/>
          <a:p>
            <a:r>
              <a:rPr lang="en-US" sz="1600" dirty="0" smtClean="0"/>
              <a:t>W-&gt;e</a:t>
            </a:r>
            <a:endParaRPr lang="en-US" sz="1600" dirty="0"/>
          </a:p>
        </p:txBody>
      </p:sp>
      <p:sp>
        <p:nvSpPr>
          <p:cNvPr id="14" name="TextBox 13"/>
          <p:cNvSpPr txBox="1"/>
          <p:nvPr/>
        </p:nvSpPr>
        <p:spPr>
          <a:xfrm>
            <a:off x="4724400" y="4910554"/>
            <a:ext cx="838200" cy="338554"/>
          </a:xfrm>
          <a:prstGeom prst="rect">
            <a:avLst/>
          </a:prstGeom>
          <a:solidFill>
            <a:srgbClr val="FFFF00"/>
          </a:solidFill>
        </p:spPr>
        <p:txBody>
          <a:bodyPr wrap="square" rtlCol="0">
            <a:spAutoFit/>
          </a:bodyPr>
          <a:lstStyle/>
          <a:p>
            <a:r>
              <a:rPr lang="en-US" sz="1600" dirty="0" smtClean="0"/>
              <a:t>Z-&gt;e,</a:t>
            </a:r>
            <a:r>
              <a:rPr lang="el-GR" sz="1600" dirty="0" smtClean="0"/>
              <a:t>μ</a:t>
            </a:r>
            <a:endParaRPr lang="en-US" sz="1600" dirty="0"/>
          </a:p>
        </p:txBody>
      </p:sp>
      <p:sp>
        <p:nvSpPr>
          <p:cNvPr id="15" name="TextBox 14"/>
          <p:cNvSpPr txBox="1"/>
          <p:nvPr/>
        </p:nvSpPr>
        <p:spPr>
          <a:xfrm>
            <a:off x="7162800" y="5867400"/>
            <a:ext cx="914400" cy="369332"/>
          </a:xfrm>
          <a:prstGeom prst="rect">
            <a:avLst/>
          </a:prstGeom>
          <a:solidFill>
            <a:srgbClr val="FF0000"/>
          </a:solidFill>
        </p:spPr>
        <p:txBody>
          <a:bodyPr wrap="square" rtlCol="0">
            <a:spAutoFit/>
          </a:bodyPr>
          <a:lstStyle/>
          <a:p>
            <a:r>
              <a:rPr lang="en-US" dirty="0" smtClean="0"/>
              <a:t>BSM ?</a:t>
            </a:r>
            <a:endParaRPr lang="en-US" dirty="0"/>
          </a:p>
        </p:txBody>
      </p:sp>
      <p:sp>
        <p:nvSpPr>
          <p:cNvPr id="16" name="TextBox 15"/>
          <p:cNvSpPr txBox="1"/>
          <p:nvPr/>
        </p:nvSpPr>
        <p:spPr>
          <a:xfrm>
            <a:off x="6248400" y="1796533"/>
            <a:ext cx="914400" cy="307777"/>
          </a:xfrm>
          <a:prstGeom prst="rect">
            <a:avLst/>
          </a:prstGeom>
          <a:solidFill>
            <a:schemeClr val="accent1"/>
          </a:solidFill>
        </p:spPr>
        <p:txBody>
          <a:bodyPr wrap="square" rtlCol="0">
            <a:spAutoFit/>
          </a:bodyPr>
          <a:lstStyle/>
          <a:p>
            <a:r>
              <a:rPr lang="en-US" sz="1400" dirty="0" smtClean="0"/>
              <a:t>strong</a:t>
            </a:r>
            <a:endParaRPr lang="en-US" sz="1400" dirty="0"/>
          </a:p>
        </p:txBody>
      </p:sp>
      <p:sp>
        <p:nvSpPr>
          <p:cNvPr id="17" name="TextBox 16"/>
          <p:cNvSpPr txBox="1"/>
          <p:nvPr/>
        </p:nvSpPr>
        <p:spPr>
          <a:xfrm>
            <a:off x="6286500" y="2165865"/>
            <a:ext cx="571500" cy="307777"/>
          </a:xfrm>
          <a:prstGeom prst="rect">
            <a:avLst/>
          </a:prstGeom>
          <a:solidFill>
            <a:schemeClr val="bg2">
              <a:lumMod val="25000"/>
              <a:lumOff val="75000"/>
            </a:schemeClr>
          </a:solidFill>
        </p:spPr>
        <p:txBody>
          <a:bodyPr wrap="square" rtlCol="0">
            <a:spAutoFit/>
          </a:bodyPr>
          <a:lstStyle/>
          <a:p>
            <a:r>
              <a:rPr lang="en-US" sz="1400" dirty="0" smtClean="0"/>
              <a:t>EM</a:t>
            </a:r>
            <a:endParaRPr lang="en-US" sz="1400" dirty="0"/>
          </a:p>
        </p:txBody>
      </p:sp>
      <p:sp>
        <p:nvSpPr>
          <p:cNvPr id="18" name="TextBox 17"/>
          <p:cNvSpPr txBox="1"/>
          <p:nvPr/>
        </p:nvSpPr>
        <p:spPr>
          <a:xfrm>
            <a:off x="6248400" y="2664023"/>
            <a:ext cx="762000" cy="307777"/>
          </a:xfrm>
          <a:prstGeom prst="rect">
            <a:avLst/>
          </a:prstGeom>
          <a:solidFill>
            <a:srgbClr val="FFFF00"/>
          </a:solidFill>
        </p:spPr>
        <p:txBody>
          <a:bodyPr wrap="square" rtlCol="0">
            <a:spAutoFit/>
          </a:bodyPr>
          <a:lstStyle/>
          <a:p>
            <a:r>
              <a:rPr lang="en-US" sz="1400" dirty="0" smtClean="0"/>
              <a:t>EW</a:t>
            </a:r>
            <a:endParaRPr lang="en-US" sz="1400" dirty="0"/>
          </a:p>
        </p:txBody>
      </p:sp>
      <p:sp>
        <p:nvSpPr>
          <p:cNvPr id="19" name="Up-Down Arrow 18"/>
          <p:cNvSpPr/>
          <p:nvPr/>
        </p:nvSpPr>
        <p:spPr bwMode="auto">
          <a:xfrm flipH="1">
            <a:off x="7620000" y="1981200"/>
            <a:ext cx="227331" cy="3429000"/>
          </a:xfrm>
          <a:prstGeom prst="upDownArrow">
            <a:avLst/>
          </a:prstGeom>
          <a:solidFill>
            <a:srgbClr val="92D050"/>
          </a:solidFill>
          <a:ln w="127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Book Antiqua" pitchFamily="18" charset="0"/>
            </a:endParaRPr>
          </a:p>
        </p:txBody>
      </p:sp>
      <p:sp>
        <p:nvSpPr>
          <p:cNvPr id="20" name="TextBox 19"/>
          <p:cNvSpPr txBox="1"/>
          <p:nvPr/>
        </p:nvSpPr>
        <p:spPr>
          <a:xfrm>
            <a:off x="7893050" y="2971800"/>
            <a:ext cx="793750" cy="1107996"/>
          </a:xfrm>
          <a:prstGeom prst="rect">
            <a:avLst/>
          </a:prstGeom>
          <a:noFill/>
        </p:spPr>
        <p:txBody>
          <a:bodyPr wrap="square" rtlCol="0">
            <a:spAutoFit/>
          </a:bodyPr>
          <a:lstStyle/>
          <a:p>
            <a:r>
              <a:rPr lang="en-US" dirty="0" smtClean="0"/>
              <a:t>10</a:t>
            </a:r>
            <a:r>
              <a:rPr lang="en-US" baseline="30000" dirty="0" smtClean="0"/>
              <a:t>9</a:t>
            </a:r>
          </a:p>
          <a:p>
            <a:endParaRPr lang="en-US" baseline="30000" dirty="0" smtClean="0"/>
          </a:p>
          <a:p>
            <a:r>
              <a:rPr lang="en-US" baseline="30000" dirty="0" smtClean="0"/>
              <a:t>In</a:t>
            </a:r>
          </a:p>
          <a:p>
            <a:r>
              <a:rPr lang="en-US" baseline="30000" dirty="0" smtClean="0"/>
              <a:t>5</a:t>
            </a:r>
          </a:p>
          <a:p>
            <a:r>
              <a:rPr lang="en-US" baseline="30000" dirty="0" smtClean="0"/>
              <a:t>months</a:t>
            </a:r>
            <a:endParaRPr lang="en-US" baseline="30000" dirty="0"/>
          </a:p>
        </p:txBody>
      </p:sp>
      <p:graphicFrame>
        <p:nvGraphicFramePr>
          <p:cNvPr id="22" name="Object 21"/>
          <p:cNvGraphicFramePr>
            <a:graphicFrameLocks noChangeAspect="1"/>
          </p:cNvGraphicFramePr>
          <p:nvPr/>
        </p:nvGraphicFramePr>
        <p:xfrm flipH="1" flipV="1">
          <a:off x="350838" y="2610129"/>
          <a:ext cx="1168400" cy="549835"/>
        </p:xfrm>
        <a:graphic>
          <a:graphicData uri="http://schemas.openxmlformats.org/presentationml/2006/ole">
            <p:oleObj spid="_x0000_s48129" name="Equation" r:id="rId5" imgW="431640" imgH="203040" progId="Equation.DSMT4">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 </a:t>
            </a:r>
            <a:r>
              <a:rPr lang="en-US" dirty="0" smtClean="0"/>
              <a:t>of the </a:t>
            </a:r>
            <a:r>
              <a:rPr lang="en-US" dirty="0" smtClean="0"/>
              <a:t>BW for </a:t>
            </a:r>
            <a:r>
              <a:rPr lang="en-US" dirty="0" smtClean="0"/>
              <a:t>Z, DY Continuum</a:t>
            </a:r>
            <a:endParaRPr lang="en-US" dirty="0"/>
          </a:p>
        </p:txBody>
      </p:sp>
      <p:pic>
        <p:nvPicPr>
          <p:cNvPr id="4" name="Content Placeholder 3"/>
          <p:cNvPicPr>
            <a:picLocks noGrp="1"/>
          </p:cNvPicPr>
          <p:nvPr>
            <p:ph idx="1"/>
          </p:nvPr>
        </p:nvPicPr>
        <p:blipFill>
          <a:blip r:embed="rId3"/>
          <a:srcRect/>
          <a:stretch>
            <a:fillRect/>
          </a:stretch>
        </p:blipFill>
        <p:spPr bwMode="auto">
          <a:xfrm>
            <a:off x="1905000" y="1295400"/>
            <a:ext cx="5410200" cy="4191000"/>
          </a:xfrm>
          <a:prstGeom prst="rect">
            <a:avLst/>
          </a:prstGeom>
          <a:noFill/>
          <a:ln w="12700">
            <a:noFill/>
            <a:miter lim="800000"/>
            <a:headEnd/>
            <a:tailEnd/>
          </a:ln>
        </p:spPr>
      </p:pic>
      <p:sp>
        <p:nvSpPr>
          <p:cNvPr id="5" name="TextBox 4"/>
          <p:cNvSpPr txBox="1"/>
          <p:nvPr/>
        </p:nvSpPr>
        <p:spPr>
          <a:xfrm>
            <a:off x="914400" y="5486400"/>
            <a:ext cx="7423150" cy="923330"/>
          </a:xfrm>
          <a:prstGeom prst="rect">
            <a:avLst/>
          </a:prstGeom>
          <a:solidFill>
            <a:srgbClr val="FFFF00"/>
          </a:solidFill>
        </p:spPr>
        <p:txBody>
          <a:bodyPr wrap="square" rtlCol="0">
            <a:spAutoFit/>
          </a:bodyPr>
          <a:lstStyle/>
          <a:p>
            <a:r>
              <a:rPr lang="en-US" dirty="0" smtClean="0"/>
              <a:t>Having established Z look in BW tail for contact interactions or Z’ resonances. </a:t>
            </a:r>
            <a:r>
              <a:rPr lang="en-US" dirty="0" smtClean="0"/>
              <a:t>Interference effects of a Z’ or Contact Interaction </a:t>
            </a:r>
            <a:r>
              <a:rPr lang="en-US" dirty="0" smtClean="0"/>
              <a:t>will also show up in </a:t>
            </a:r>
            <a:r>
              <a:rPr lang="en-US" dirty="0" err="1" smtClean="0"/>
              <a:t>Afb</a:t>
            </a:r>
            <a:r>
              <a:rPr lang="en-US" dirty="0" smtClean="0"/>
              <a:t> decay asymmetry.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Tagging</a:t>
            </a:r>
            <a:endParaRPr lang="en-US" dirty="0"/>
          </a:p>
        </p:txBody>
      </p:sp>
      <p:pic>
        <p:nvPicPr>
          <p:cNvPr id="4" name="Content Placeholder 3"/>
          <p:cNvPicPr>
            <a:picLocks noGrp="1"/>
          </p:cNvPicPr>
          <p:nvPr>
            <p:ph idx="1"/>
          </p:nvPr>
        </p:nvPicPr>
        <p:blipFill>
          <a:blip r:embed="rId3"/>
          <a:srcRect/>
          <a:stretch>
            <a:fillRect/>
          </a:stretch>
        </p:blipFill>
        <p:spPr bwMode="auto">
          <a:xfrm>
            <a:off x="685800" y="1371600"/>
            <a:ext cx="7924800" cy="3581400"/>
          </a:xfrm>
          <a:prstGeom prst="rect">
            <a:avLst/>
          </a:prstGeom>
          <a:noFill/>
          <a:ln w="9525">
            <a:noFill/>
            <a:miter lim="800000"/>
            <a:headEnd/>
            <a:tailEnd/>
          </a:ln>
        </p:spPr>
      </p:pic>
      <p:sp>
        <p:nvSpPr>
          <p:cNvPr id="5" name="TextBox 4"/>
          <p:cNvSpPr txBox="1"/>
          <p:nvPr/>
        </p:nvSpPr>
        <p:spPr>
          <a:xfrm>
            <a:off x="1295400" y="4953000"/>
            <a:ext cx="7042150" cy="923330"/>
          </a:xfrm>
          <a:prstGeom prst="rect">
            <a:avLst/>
          </a:prstGeom>
          <a:solidFill>
            <a:srgbClr val="FFFF00"/>
          </a:solidFill>
        </p:spPr>
        <p:txBody>
          <a:bodyPr wrap="square" rtlCol="0">
            <a:spAutoFit/>
          </a:bodyPr>
          <a:lstStyle/>
          <a:p>
            <a:r>
              <a:rPr lang="en-US" dirty="0" smtClean="0"/>
              <a:t>High mass parent decaying into a top pair will cause a </a:t>
            </a:r>
            <a:r>
              <a:rPr lang="en-US" dirty="0" smtClean="0"/>
              <a:t>“fat </a:t>
            </a:r>
            <a:r>
              <a:rPr lang="en-US" dirty="0" smtClean="0"/>
              <a:t>jet” with W and b jets merged. Look at jet mass and other variables to distinguish from QCD J backgrounds.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SUSY </a:t>
            </a:r>
            <a:r>
              <a:rPr lang="en-US" dirty="0" smtClean="0"/>
              <a:t>Searches – J + MET</a:t>
            </a:r>
            <a:endParaRPr lang="en-US" dirty="0"/>
          </a:p>
        </p:txBody>
      </p:sp>
      <p:pic>
        <p:nvPicPr>
          <p:cNvPr id="4" name="Content Placeholder 3" descr="msugraReach95cl-Sel6VsUnc-ucsb-iter1-1000pb-7tev-tb10_FINAL.png"/>
          <p:cNvPicPr>
            <a:picLocks noGrp="1"/>
          </p:cNvPicPr>
          <p:nvPr>
            <p:ph idx="1"/>
          </p:nvPr>
        </p:nvPicPr>
        <p:blipFill>
          <a:blip r:embed="rId3"/>
          <a:srcRect/>
          <a:stretch>
            <a:fillRect/>
          </a:stretch>
        </p:blipFill>
        <p:spPr bwMode="auto">
          <a:xfrm>
            <a:off x="1371600" y="1371600"/>
            <a:ext cx="6369050" cy="4334960"/>
          </a:xfrm>
          <a:prstGeom prst="rect">
            <a:avLst/>
          </a:prstGeom>
          <a:noFill/>
          <a:ln w="9525">
            <a:noFill/>
            <a:miter lim="800000"/>
            <a:headEnd/>
            <a:tailEnd/>
          </a:ln>
        </p:spPr>
      </p:pic>
      <p:sp>
        <p:nvSpPr>
          <p:cNvPr id="5" name="TextBox 4"/>
          <p:cNvSpPr txBox="1"/>
          <p:nvPr/>
        </p:nvSpPr>
        <p:spPr>
          <a:xfrm>
            <a:off x="1519238" y="5706560"/>
            <a:ext cx="6405562" cy="646331"/>
          </a:xfrm>
          <a:prstGeom prst="rect">
            <a:avLst/>
          </a:prstGeom>
          <a:solidFill>
            <a:srgbClr val="FFFF00"/>
          </a:solidFill>
        </p:spPr>
        <p:txBody>
          <a:bodyPr wrap="square" rtlCol="0">
            <a:spAutoFit/>
          </a:bodyPr>
          <a:lstStyle/>
          <a:p>
            <a:r>
              <a:rPr lang="en-US" dirty="0" smtClean="0"/>
              <a:t>Energy </a:t>
            </a:r>
            <a:r>
              <a:rPr lang="en-US" dirty="0" smtClean="0"/>
              <a:t>is very </a:t>
            </a:r>
            <a:r>
              <a:rPr lang="en-US" dirty="0" smtClean="0"/>
              <a:t>important. By the end of 2010, substantial new parameter space for SUSY will be opened up.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Higg</a:t>
            </a:r>
            <a:r>
              <a:rPr lang="el-GR" dirty="0" smtClean="0"/>
              <a:t>γ</a:t>
            </a:r>
            <a:r>
              <a:rPr lang="en-US" dirty="0" smtClean="0"/>
              <a:t> </a:t>
            </a:r>
            <a:r>
              <a:rPr lang="en-US" dirty="0" smtClean="0"/>
              <a:t>Searches</a:t>
            </a:r>
            <a:endParaRPr lang="en-US" dirty="0"/>
          </a:p>
        </p:txBody>
      </p:sp>
      <p:pic>
        <p:nvPicPr>
          <p:cNvPr id="4" name="Content Placeholder 3"/>
          <p:cNvPicPr>
            <a:picLocks noGrp="1"/>
          </p:cNvPicPr>
          <p:nvPr>
            <p:ph idx="1"/>
          </p:nvPr>
        </p:nvPicPr>
        <p:blipFill>
          <a:blip r:embed="rId4"/>
          <a:srcRect/>
          <a:stretch>
            <a:fillRect/>
          </a:stretch>
        </p:blipFill>
        <p:spPr bwMode="auto">
          <a:xfrm>
            <a:off x="1524000" y="1219200"/>
            <a:ext cx="5791200" cy="3505200"/>
          </a:xfrm>
          <a:prstGeom prst="rect">
            <a:avLst/>
          </a:prstGeom>
          <a:noFill/>
          <a:ln w="9525">
            <a:noFill/>
            <a:miter lim="800000"/>
            <a:headEnd/>
            <a:tailEnd/>
          </a:ln>
        </p:spPr>
      </p:pic>
      <p:sp>
        <p:nvSpPr>
          <p:cNvPr id="5" name="TextBox 4"/>
          <p:cNvSpPr txBox="1"/>
          <p:nvPr/>
        </p:nvSpPr>
        <p:spPr>
          <a:xfrm>
            <a:off x="1295400" y="4570274"/>
            <a:ext cx="6400800" cy="1754326"/>
          </a:xfrm>
          <a:prstGeom prst="rect">
            <a:avLst/>
          </a:prstGeom>
          <a:solidFill>
            <a:srgbClr val="FFFF00"/>
          </a:solidFill>
        </p:spPr>
        <p:txBody>
          <a:bodyPr wrap="square" rtlCol="0">
            <a:spAutoFit/>
          </a:bodyPr>
          <a:lstStyle/>
          <a:p>
            <a:r>
              <a:rPr lang="en-US" dirty="0" smtClean="0"/>
              <a:t>Higgs takes longer. By the end of 2011 ( ~ 1 </a:t>
            </a:r>
            <a:r>
              <a:rPr lang="en-US" dirty="0" smtClean="0"/>
              <a:t>fb</a:t>
            </a:r>
            <a:r>
              <a:rPr lang="en-US" baseline="30000" dirty="0" smtClean="0"/>
              <a:t>-1</a:t>
            </a:r>
            <a:r>
              <a:rPr lang="en-US" dirty="0" smtClean="0"/>
              <a:t>) </a:t>
            </a:r>
            <a:r>
              <a:rPr lang="en-US" dirty="0" smtClean="0"/>
              <a:t>CMS will exclude a significant mass range for a SM Higgs</a:t>
            </a:r>
            <a:r>
              <a:rPr lang="en-US" dirty="0" smtClean="0"/>
              <a:t>. Combined CMS + ATLAS excludes ~ (140,200) </a:t>
            </a:r>
            <a:r>
              <a:rPr lang="en-US" dirty="0" err="1" smtClean="0"/>
              <a:t>GeV</a:t>
            </a:r>
            <a:r>
              <a:rPr lang="en-US" dirty="0" smtClean="0"/>
              <a:t>. This is only for cut based WW+ZZ+</a:t>
            </a:r>
            <a:r>
              <a:rPr lang="el-GR" dirty="0" smtClean="0"/>
              <a:t>γγ</a:t>
            </a:r>
            <a:r>
              <a:rPr lang="en-US" dirty="0" smtClean="0"/>
              <a:t>. Studying gains due to advanced techniques, e.g. NN and adding other final states, e.g.                 . May increase exclusion range to LPC limit.</a:t>
            </a:r>
            <a:endParaRPr lang="en-US" dirty="0"/>
          </a:p>
        </p:txBody>
      </p:sp>
      <p:graphicFrame>
        <p:nvGraphicFramePr>
          <p:cNvPr id="6" name="Object 5"/>
          <p:cNvGraphicFramePr>
            <a:graphicFrameLocks noChangeAspect="1"/>
          </p:cNvGraphicFramePr>
          <p:nvPr/>
        </p:nvGraphicFramePr>
        <p:xfrm>
          <a:off x="1743351" y="5941874"/>
          <a:ext cx="932895" cy="382726"/>
        </p:xfrm>
        <a:graphic>
          <a:graphicData uri="http://schemas.openxmlformats.org/presentationml/2006/ole">
            <p:oleObj spid="_x0000_s150529" name="Equation" r:id="rId5" imgW="495000" imgH="203040" progId="Equation.DSMT4">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57200" y="6245225"/>
            <a:ext cx="2133600" cy="476250"/>
          </a:xfrm>
          <a:prstGeom prst="rect">
            <a:avLst/>
          </a:prstGeom>
        </p:spPr>
        <p:txBody>
          <a:bodyPr/>
          <a:lstStyle/>
          <a:p>
            <a:pPr>
              <a:defRPr/>
            </a:pPr>
            <a:fld id="{FDFE9E9D-0F50-4CB5-BECC-28CF928218EA}" type="slidenum">
              <a:rPr lang="en-US" smtClean="0"/>
              <a:pPr>
                <a:defRPr/>
              </a:pPr>
              <a:t>44</a:t>
            </a:fld>
            <a:endParaRPr lang="en-US"/>
          </a:p>
        </p:txBody>
      </p:sp>
      <p:pic>
        <p:nvPicPr>
          <p:cNvPr id="44035" name="Picture 4"/>
          <p:cNvPicPr>
            <a:picLocks noChangeAspect="1" noChangeArrowheads="1"/>
          </p:cNvPicPr>
          <p:nvPr/>
        </p:nvPicPr>
        <p:blipFill>
          <a:blip r:embed="rId3"/>
          <a:srcRect/>
          <a:stretch>
            <a:fillRect/>
          </a:stretch>
        </p:blipFill>
        <p:spPr bwMode="auto">
          <a:xfrm>
            <a:off x="762000" y="1192744"/>
            <a:ext cx="7772400" cy="5052481"/>
          </a:xfrm>
          <a:prstGeom prst="rect">
            <a:avLst/>
          </a:prstGeom>
          <a:noFill/>
          <a:ln w="9525" algn="ctr">
            <a:solidFill>
              <a:schemeClr val="bg2"/>
            </a:solidFill>
            <a:miter lim="800000"/>
            <a:headEnd/>
            <a:tailEnd/>
          </a:ln>
        </p:spPr>
      </p:pic>
      <p:sp>
        <p:nvSpPr>
          <p:cNvPr id="44036" name="Title 1"/>
          <p:cNvSpPr>
            <a:spLocks noGrp="1"/>
          </p:cNvSpPr>
          <p:nvPr>
            <p:ph type="title"/>
          </p:nvPr>
        </p:nvSpPr>
        <p:spPr>
          <a:xfrm>
            <a:off x="1447800" y="228600"/>
            <a:ext cx="6858000" cy="762000"/>
          </a:xfrm>
        </p:spPr>
        <p:txBody>
          <a:bodyPr>
            <a:normAutofit/>
          </a:bodyPr>
          <a:lstStyle/>
          <a:p>
            <a:pPr algn="ctr"/>
            <a:r>
              <a:rPr lang="en-GB" dirty="0" smtClean="0"/>
              <a:t>The 10 year Technical Plan</a:t>
            </a:r>
          </a:p>
        </p:txBody>
      </p:sp>
      <p:sp>
        <p:nvSpPr>
          <p:cNvPr id="5" name="TextBox 4"/>
          <p:cNvSpPr txBox="1"/>
          <p:nvPr/>
        </p:nvSpPr>
        <p:spPr>
          <a:xfrm>
            <a:off x="990600" y="2590800"/>
            <a:ext cx="1600200" cy="523220"/>
          </a:xfrm>
          <a:prstGeom prst="rect">
            <a:avLst/>
          </a:prstGeom>
          <a:solidFill>
            <a:srgbClr val="FFFF00"/>
          </a:solidFill>
        </p:spPr>
        <p:txBody>
          <a:bodyPr wrap="square" rtlCol="0">
            <a:spAutoFit/>
          </a:bodyPr>
          <a:lstStyle/>
          <a:p>
            <a:r>
              <a:rPr lang="en-US" sz="1400" dirty="0" smtClean="0"/>
              <a:t>7 </a:t>
            </a:r>
            <a:r>
              <a:rPr lang="en-US" sz="1400" dirty="0" err="1" smtClean="0"/>
              <a:t>TeV</a:t>
            </a:r>
            <a:r>
              <a:rPr lang="en-US" sz="1400" dirty="0" smtClean="0"/>
              <a:t>,</a:t>
            </a:r>
          </a:p>
          <a:p>
            <a:r>
              <a:rPr lang="en-US" sz="1400" dirty="0" smtClean="0"/>
              <a:t>0.1 fb</a:t>
            </a:r>
            <a:r>
              <a:rPr lang="en-US" sz="1400" baseline="30000" dirty="0" smtClean="0"/>
              <a:t>-1 </a:t>
            </a:r>
            <a:r>
              <a:rPr lang="en-US" sz="1400" dirty="0" smtClean="0"/>
              <a:t>        1 fb</a:t>
            </a:r>
            <a:r>
              <a:rPr lang="en-US" sz="1400" baseline="30000" dirty="0" smtClean="0"/>
              <a:t>-1</a:t>
            </a:r>
            <a:endParaRPr lang="en-US" sz="1400" baseline="30000" dirty="0"/>
          </a:p>
        </p:txBody>
      </p:sp>
      <p:sp>
        <p:nvSpPr>
          <p:cNvPr id="6" name="TextBox 5"/>
          <p:cNvSpPr txBox="1"/>
          <p:nvPr/>
        </p:nvSpPr>
        <p:spPr>
          <a:xfrm>
            <a:off x="4267200" y="2590800"/>
            <a:ext cx="2667000" cy="523220"/>
          </a:xfrm>
          <a:prstGeom prst="rect">
            <a:avLst/>
          </a:prstGeom>
          <a:solidFill>
            <a:srgbClr val="FFFF00"/>
          </a:solidFill>
        </p:spPr>
        <p:txBody>
          <a:bodyPr wrap="square" rtlCol="0">
            <a:spAutoFit/>
          </a:bodyPr>
          <a:lstStyle/>
          <a:p>
            <a:r>
              <a:rPr lang="en-US" sz="1400" dirty="0" smtClean="0"/>
              <a:t>14 </a:t>
            </a:r>
            <a:r>
              <a:rPr lang="en-US" sz="1400" dirty="0" err="1" smtClean="0"/>
              <a:t>TeV</a:t>
            </a:r>
            <a:endParaRPr lang="en-US" sz="1400" dirty="0" smtClean="0"/>
          </a:p>
          <a:p>
            <a:r>
              <a:rPr lang="en-US" sz="1400" dirty="0" smtClean="0"/>
              <a:t>    10 fb</a:t>
            </a:r>
            <a:r>
              <a:rPr lang="en-US" sz="1400" baseline="30000" dirty="0" smtClean="0"/>
              <a:t>-1</a:t>
            </a:r>
            <a:r>
              <a:rPr lang="en-US" sz="1400" dirty="0" smtClean="0"/>
              <a:t>                           40 fb</a:t>
            </a:r>
            <a:r>
              <a:rPr lang="en-US" sz="1400" baseline="30000" dirty="0" smtClean="0"/>
              <a:t>-1</a:t>
            </a:r>
            <a:r>
              <a:rPr lang="en-US" sz="1400" dirty="0" smtClean="0"/>
              <a:t>             </a:t>
            </a:r>
            <a:endParaRPr lang="en-US" sz="1400" dirty="0"/>
          </a:p>
        </p:txBody>
      </p:sp>
      <p:sp>
        <p:nvSpPr>
          <p:cNvPr id="7" name="TextBox 6"/>
          <p:cNvSpPr txBox="1"/>
          <p:nvPr/>
        </p:nvSpPr>
        <p:spPr>
          <a:xfrm>
            <a:off x="2743200" y="1507123"/>
            <a:ext cx="1295400" cy="584775"/>
          </a:xfrm>
          <a:prstGeom prst="rect">
            <a:avLst/>
          </a:prstGeom>
          <a:solidFill>
            <a:srgbClr val="FFFF00"/>
          </a:solidFill>
        </p:spPr>
        <p:txBody>
          <a:bodyPr wrap="square" rtlCol="0">
            <a:spAutoFit/>
          </a:bodyPr>
          <a:lstStyle/>
          <a:p>
            <a:r>
              <a:rPr lang="en-US" sz="1600" dirty="0" smtClean="0"/>
              <a:t>s</a:t>
            </a:r>
            <a:r>
              <a:rPr lang="en-US" sz="1600" dirty="0" smtClean="0"/>
              <a:t>plices</a:t>
            </a:r>
          </a:p>
          <a:p>
            <a:r>
              <a:rPr lang="en-US" sz="1600" dirty="0" smtClean="0"/>
              <a:t>collimators</a:t>
            </a:r>
            <a:endParaRPr lang="en-US" sz="1600" dirty="0"/>
          </a:p>
        </p:txBody>
      </p:sp>
      <p:sp>
        <p:nvSpPr>
          <p:cNvPr id="8" name="TextBox 7"/>
          <p:cNvSpPr txBox="1"/>
          <p:nvPr/>
        </p:nvSpPr>
        <p:spPr>
          <a:xfrm>
            <a:off x="7162800" y="1828800"/>
            <a:ext cx="1143000" cy="1200329"/>
          </a:xfrm>
          <a:prstGeom prst="rect">
            <a:avLst/>
          </a:prstGeom>
          <a:solidFill>
            <a:srgbClr val="FFFF00"/>
          </a:solidFill>
        </p:spPr>
        <p:txBody>
          <a:bodyPr wrap="square" rtlCol="0">
            <a:spAutoFit/>
          </a:bodyPr>
          <a:lstStyle/>
          <a:p>
            <a:r>
              <a:rPr lang="en-US" dirty="0" smtClean="0"/>
              <a:t>New tracker for high L</a:t>
            </a:r>
            <a:endParaRPr lang="en-US" dirty="0"/>
          </a:p>
        </p:txBody>
      </p:sp>
      <p:sp>
        <p:nvSpPr>
          <p:cNvPr id="9" name="TextBox 8"/>
          <p:cNvSpPr txBox="1"/>
          <p:nvPr/>
        </p:nvSpPr>
        <p:spPr>
          <a:xfrm>
            <a:off x="2209800" y="4572000"/>
            <a:ext cx="1828800" cy="923330"/>
          </a:xfrm>
          <a:prstGeom prst="rect">
            <a:avLst/>
          </a:prstGeom>
          <a:solidFill>
            <a:srgbClr val="FFFF00"/>
          </a:solidFill>
        </p:spPr>
        <p:txBody>
          <a:bodyPr wrap="square" rtlCol="0">
            <a:spAutoFit/>
          </a:bodyPr>
          <a:lstStyle/>
          <a:p>
            <a:r>
              <a:rPr lang="en-US" dirty="0" smtClean="0"/>
              <a:t>LHC Upgrade beyond design</a:t>
            </a:r>
          </a:p>
          <a:p>
            <a:r>
              <a:rPr lang="en-US" dirty="0" smtClean="0"/>
              <a:t>luminosity</a:t>
            </a:r>
            <a:endParaRPr lang="en-US" dirty="0"/>
          </a:p>
        </p:txBody>
      </p:sp>
      <p:pic>
        <p:nvPicPr>
          <p:cNvPr id="148481" name="Picture 1"/>
          <p:cNvPicPr>
            <a:picLocks noChangeAspect="1" noChangeArrowheads="1"/>
          </p:cNvPicPr>
          <p:nvPr/>
        </p:nvPicPr>
        <p:blipFill>
          <a:blip r:embed="rId4"/>
          <a:srcRect/>
          <a:stretch>
            <a:fillRect/>
          </a:stretch>
        </p:blipFill>
        <p:spPr bwMode="auto">
          <a:xfrm>
            <a:off x="4572000" y="3930650"/>
            <a:ext cx="1552575" cy="2314575"/>
          </a:xfrm>
          <a:prstGeom prst="rect">
            <a:avLst/>
          </a:prstGeom>
          <a:noFill/>
          <a:ln w="9525">
            <a:noFill/>
            <a:miter lim="800000"/>
            <a:headEnd/>
            <a:tailEnd/>
          </a:ln>
        </p:spPr>
      </p:pic>
      <p:pic>
        <p:nvPicPr>
          <p:cNvPr id="148482" name="Picture 2"/>
          <p:cNvPicPr>
            <a:picLocks noChangeAspect="1" noChangeArrowheads="1"/>
          </p:cNvPicPr>
          <p:nvPr/>
        </p:nvPicPr>
        <p:blipFill>
          <a:blip r:embed="rId5"/>
          <a:srcRect/>
          <a:stretch>
            <a:fillRect/>
          </a:stretch>
        </p:blipFill>
        <p:spPr bwMode="auto">
          <a:xfrm>
            <a:off x="2209800" y="6005512"/>
            <a:ext cx="6324600" cy="479425"/>
          </a:xfrm>
          <a:prstGeom prst="rect">
            <a:avLst/>
          </a:prstGeom>
          <a:solidFill>
            <a:srgbClr val="92D050">
              <a:alpha val="58000"/>
            </a:srgbClr>
          </a:solid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57200" y="6245225"/>
            <a:ext cx="2133600" cy="476250"/>
          </a:xfrm>
          <a:prstGeom prst="rect">
            <a:avLst/>
          </a:prstGeom>
        </p:spPr>
        <p:txBody>
          <a:bodyPr/>
          <a:lstStyle/>
          <a:p>
            <a:pPr>
              <a:defRPr/>
            </a:pPr>
            <a:fld id="{33914252-A972-4FC2-B824-C1843DC0ED8D}" type="slidenum">
              <a:rPr lang="en-US" smtClean="0"/>
              <a:pPr>
                <a:defRPr/>
              </a:pPr>
              <a:t>45</a:t>
            </a:fld>
            <a:endParaRPr lang="en-US"/>
          </a:p>
        </p:txBody>
      </p:sp>
      <p:pic>
        <p:nvPicPr>
          <p:cNvPr id="48131" name="Picture 2"/>
          <p:cNvPicPr>
            <a:picLocks noChangeAspect="1" noChangeArrowheads="1"/>
          </p:cNvPicPr>
          <p:nvPr/>
        </p:nvPicPr>
        <p:blipFill>
          <a:blip r:embed="rId4"/>
          <a:srcRect/>
          <a:stretch>
            <a:fillRect/>
          </a:stretch>
        </p:blipFill>
        <p:spPr bwMode="auto">
          <a:xfrm>
            <a:off x="762000" y="1295401"/>
            <a:ext cx="4953000" cy="3747996"/>
          </a:xfrm>
          <a:prstGeom prst="rect">
            <a:avLst/>
          </a:prstGeom>
          <a:noFill/>
          <a:ln w="9525" algn="ctr">
            <a:noFill/>
            <a:miter lim="800000"/>
            <a:headEnd/>
            <a:tailEnd/>
          </a:ln>
        </p:spPr>
      </p:pic>
      <p:sp>
        <p:nvSpPr>
          <p:cNvPr id="48132" name="Title 1"/>
          <p:cNvSpPr>
            <a:spLocks noGrp="1"/>
          </p:cNvSpPr>
          <p:nvPr>
            <p:ph type="title"/>
          </p:nvPr>
        </p:nvSpPr>
        <p:spPr>
          <a:xfrm>
            <a:off x="1438275" y="228600"/>
            <a:ext cx="7086600" cy="685800"/>
          </a:xfrm>
        </p:spPr>
        <p:txBody>
          <a:bodyPr/>
          <a:lstStyle/>
          <a:p>
            <a:pPr algn="ctr"/>
            <a:r>
              <a:rPr lang="en-GB" sz="3200" dirty="0" smtClean="0"/>
              <a:t>Preliminary Long Term Predictions</a:t>
            </a:r>
          </a:p>
        </p:txBody>
      </p:sp>
      <p:sp>
        <p:nvSpPr>
          <p:cNvPr id="5" name="TextBox 4"/>
          <p:cNvSpPr txBox="1"/>
          <p:nvPr/>
        </p:nvSpPr>
        <p:spPr>
          <a:xfrm>
            <a:off x="762000" y="5044896"/>
            <a:ext cx="4953000" cy="923330"/>
          </a:xfrm>
          <a:prstGeom prst="rect">
            <a:avLst/>
          </a:prstGeom>
          <a:solidFill>
            <a:srgbClr val="FFFF00"/>
          </a:solidFill>
        </p:spPr>
        <p:txBody>
          <a:bodyPr wrap="square" rtlCol="0">
            <a:spAutoFit/>
          </a:bodyPr>
          <a:lstStyle/>
          <a:p>
            <a:r>
              <a:rPr lang="en-US" dirty="0" smtClean="0"/>
              <a:t>To keep pace with the LHC the detectors are starting a long term series of phased Upgrades. Technical proposals this year.</a:t>
            </a:r>
            <a:endParaRPr lang="en-US" dirty="0"/>
          </a:p>
        </p:txBody>
      </p:sp>
      <p:sp>
        <p:nvSpPr>
          <p:cNvPr id="6" name="TextBox 5"/>
          <p:cNvSpPr txBox="1"/>
          <p:nvPr/>
        </p:nvSpPr>
        <p:spPr>
          <a:xfrm>
            <a:off x="6096000" y="1295401"/>
            <a:ext cx="2667000" cy="5488682"/>
          </a:xfrm>
          <a:prstGeom prst="rect">
            <a:avLst/>
          </a:prstGeom>
          <a:noFill/>
        </p:spPr>
        <p:txBody>
          <a:bodyPr wrap="square" rtlCol="0">
            <a:spAutoFit/>
          </a:bodyPr>
          <a:lstStyle/>
          <a:p>
            <a:r>
              <a:rPr lang="en-US" sz="1600" dirty="0" smtClean="0"/>
              <a:t>2011 plan:</a:t>
            </a:r>
          </a:p>
          <a:p>
            <a:endParaRPr lang="en-US" sz="1600" dirty="0" smtClean="0"/>
          </a:p>
          <a:p>
            <a:endParaRPr lang="en-US" sz="1600" dirty="0" smtClean="0"/>
          </a:p>
          <a:p>
            <a:endParaRPr lang="en-US" sz="1600" dirty="0" smtClean="0"/>
          </a:p>
          <a:p>
            <a:pPr>
              <a:buFont typeface="Arial" pitchFamily="34" charset="0"/>
              <a:buChar char="•"/>
            </a:pPr>
            <a:r>
              <a:rPr lang="en-US" sz="1600" dirty="0" smtClean="0"/>
              <a:t>Achieved design for n</a:t>
            </a:r>
          </a:p>
          <a:p>
            <a:pPr>
              <a:buFontTx/>
              <a:buChar char="-"/>
            </a:pPr>
            <a:r>
              <a:rPr lang="en-US" sz="1600" dirty="0" smtClean="0"/>
              <a:t>10</a:t>
            </a:r>
            <a:r>
              <a:rPr lang="en-US" sz="1600" baseline="30000" dirty="0" smtClean="0"/>
              <a:t>11</a:t>
            </a:r>
            <a:r>
              <a:rPr lang="en-US" sz="1600" dirty="0" smtClean="0"/>
              <a:t> p/bunch</a:t>
            </a:r>
          </a:p>
          <a:p>
            <a:pPr>
              <a:buFontTx/>
              <a:buChar char="-"/>
            </a:pPr>
            <a:endParaRPr lang="en-US" sz="1600" dirty="0" smtClean="0"/>
          </a:p>
          <a:p>
            <a:pPr>
              <a:buFont typeface="Arial" pitchFamily="34" charset="0"/>
              <a:buChar char="•"/>
            </a:pPr>
            <a:r>
              <a:rPr lang="en-US" sz="1600" dirty="0" smtClean="0"/>
              <a:t>Have gone to 2 m for </a:t>
            </a:r>
            <a:r>
              <a:rPr lang="el-GR" sz="1600" dirty="0" smtClean="0"/>
              <a:t>β</a:t>
            </a:r>
            <a:r>
              <a:rPr lang="en-US" sz="1600" baseline="30000" dirty="0" smtClean="0"/>
              <a:t>* </a:t>
            </a:r>
            <a:r>
              <a:rPr lang="en-US" sz="1600" dirty="0" smtClean="0"/>
              <a:t>(design 0.5 m)</a:t>
            </a:r>
          </a:p>
          <a:p>
            <a:pPr>
              <a:buFont typeface="Arial" pitchFamily="34" charset="0"/>
              <a:buChar char="•"/>
            </a:pPr>
            <a:endParaRPr lang="en-US" sz="1600" dirty="0" smtClean="0"/>
          </a:p>
          <a:p>
            <a:pPr>
              <a:buFont typeface="Arial" pitchFamily="34" charset="0"/>
              <a:buChar char="•"/>
            </a:pPr>
            <a:r>
              <a:rPr lang="en-US" sz="1600" dirty="0" smtClean="0"/>
              <a:t> </a:t>
            </a:r>
            <a:r>
              <a:rPr lang="en-US" sz="1600" dirty="0" smtClean="0"/>
              <a:t>More bunches N (but stored energy)</a:t>
            </a:r>
          </a:p>
          <a:p>
            <a:pPr>
              <a:buFont typeface="Arial" pitchFamily="34" charset="0"/>
              <a:buChar char="•"/>
            </a:pPr>
            <a:endParaRPr lang="en-US" sz="1600" dirty="0" smtClean="0"/>
          </a:p>
          <a:p>
            <a:pPr>
              <a:buFont typeface="Arial" pitchFamily="34" charset="0"/>
              <a:buChar char="•"/>
            </a:pPr>
            <a:r>
              <a:rPr lang="en-US" sz="1600" dirty="0" smtClean="0"/>
              <a:t> </a:t>
            </a:r>
            <a:r>
              <a:rPr lang="en-US" sz="1600" dirty="0" smtClean="0"/>
              <a:t>N = 48 (now) -&gt; 384 in 2010 to achieve 10</a:t>
            </a:r>
            <a:r>
              <a:rPr lang="en-US" sz="1600" baseline="30000" dirty="0" smtClean="0"/>
              <a:t>32</a:t>
            </a:r>
          </a:p>
          <a:p>
            <a:pPr>
              <a:buFont typeface="Arial" pitchFamily="34" charset="0"/>
              <a:buChar char="•"/>
            </a:pPr>
            <a:endParaRPr lang="en-US" sz="1600" baseline="30000" dirty="0" smtClean="0"/>
          </a:p>
          <a:p>
            <a:pPr>
              <a:buFont typeface="Arial" pitchFamily="34" charset="0"/>
              <a:buChar char="•"/>
            </a:pPr>
            <a:r>
              <a:rPr lang="en-US" sz="1600" dirty="0" smtClean="0"/>
              <a:t>Efficiency =0.2</a:t>
            </a:r>
          </a:p>
          <a:p>
            <a:pPr>
              <a:buFont typeface="Arial" pitchFamily="34" charset="0"/>
              <a:buChar char="•"/>
            </a:pPr>
            <a:endParaRPr lang="en-US" sz="1600" dirty="0" smtClean="0"/>
          </a:p>
          <a:p>
            <a:pPr>
              <a:buFont typeface="Arial" pitchFamily="34" charset="0"/>
              <a:buChar char="•"/>
            </a:pPr>
            <a:r>
              <a:rPr lang="en-US" sz="1600" dirty="0" smtClean="0"/>
              <a:t>Headroom? </a:t>
            </a:r>
            <a:r>
              <a:rPr lang="el-GR" sz="1600" dirty="0" smtClean="0"/>
              <a:t>β</a:t>
            </a:r>
            <a:r>
              <a:rPr lang="en-US" sz="1600" baseline="30000" dirty="0" smtClean="0"/>
              <a:t>* </a:t>
            </a:r>
            <a:r>
              <a:rPr lang="en-US" sz="1600" dirty="0" smtClean="0"/>
              <a:t>-&gt; 2 m, N -&gt; 936 are possible</a:t>
            </a:r>
          </a:p>
          <a:p>
            <a:endParaRPr lang="en-US" dirty="0" smtClean="0"/>
          </a:p>
          <a:p>
            <a:endParaRPr lang="en-US" dirty="0"/>
          </a:p>
        </p:txBody>
      </p:sp>
      <p:graphicFrame>
        <p:nvGraphicFramePr>
          <p:cNvPr id="7" name="Object 6"/>
          <p:cNvGraphicFramePr>
            <a:graphicFrameLocks noChangeAspect="1"/>
          </p:cNvGraphicFramePr>
          <p:nvPr/>
        </p:nvGraphicFramePr>
        <p:xfrm>
          <a:off x="6400800" y="1821082"/>
          <a:ext cx="1984508" cy="388718"/>
        </p:xfrm>
        <a:graphic>
          <a:graphicData uri="http://schemas.openxmlformats.org/presentationml/2006/ole">
            <p:oleObj spid="_x0000_s146433" name="Equation" r:id="rId5" imgW="1231560" imgH="2412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Terascale</a:t>
            </a:r>
            <a:r>
              <a:rPr lang="en-US" dirty="0" smtClean="0"/>
              <a:t> Incognita</a:t>
            </a:r>
            <a:endParaRPr lang="en-US" dirty="0"/>
          </a:p>
        </p:txBody>
      </p:sp>
      <p:pic>
        <p:nvPicPr>
          <p:cNvPr id="4" name="Content Placeholder 3" descr="flatearth.jpg"/>
          <p:cNvPicPr>
            <a:picLocks noGrp="1" noChangeAspect="1"/>
          </p:cNvPicPr>
          <p:nvPr>
            <p:ph idx="1"/>
          </p:nvPr>
        </p:nvPicPr>
        <p:blipFill>
          <a:blip r:embed="rId3"/>
          <a:stretch>
            <a:fillRect/>
          </a:stretch>
        </p:blipFill>
        <p:spPr>
          <a:xfrm>
            <a:off x="2057400" y="1219200"/>
            <a:ext cx="5081788" cy="3995604"/>
          </a:xfrm>
        </p:spPr>
      </p:pic>
      <p:sp>
        <p:nvSpPr>
          <p:cNvPr id="5" name="TextBox 4"/>
          <p:cNvSpPr txBox="1"/>
          <p:nvPr/>
        </p:nvSpPr>
        <p:spPr>
          <a:xfrm>
            <a:off x="762000" y="5486400"/>
            <a:ext cx="7575550" cy="646331"/>
          </a:xfrm>
          <a:prstGeom prst="rect">
            <a:avLst/>
          </a:prstGeom>
          <a:solidFill>
            <a:srgbClr val="FFFF00"/>
          </a:solidFill>
        </p:spPr>
        <p:txBody>
          <a:bodyPr wrap="square" rtlCol="0">
            <a:spAutoFit/>
          </a:bodyPr>
          <a:lstStyle/>
          <a:p>
            <a:r>
              <a:rPr lang="en-US" dirty="0" smtClean="0"/>
              <a:t>We will soon be arriving in “</a:t>
            </a:r>
            <a:r>
              <a:rPr lang="en-US" dirty="0" err="1" smtClean="0"/>
              <a:t>terascale</a:t>
            </a:r>
            <a:r>
              <a:rPr lang="en-US" dirty="0" smtClean="0"/>
              <a:t> incognita”, please fasten your seat belts</a:t>
            </a:r>
            <a:r>
              <a:rPr lang="en-US" dirty="0" smtClean="0"/>
              <a:t>. The exploration of the </a:t>
            </a:r>
            <a:r>
              <a:rPr lang="en-US" dirty="0" err="1" smtClean="0"/>
              <a:t>TeV</a:t>
            </a:r>
            <a:r>
              <a:rPr lang="en-US" dirty="0" smtClean="0"/>
              <a:t> mass scale has begun.</a:t>
            </a:r>
            <a:endParaRPr lang="en-US" dirty="0"/>
          </a:p>
        </p:txBody>
      </p:sp>
      <p:sp>
        <p:nvSpPr>
          <p:cNvPr id="6" name="TextBox 5"/>
          <p:cNvSpPr txBox="1"/>
          <p:nvPr/>
        </p:nvSpPr>
        <p:spPr>
          <a:xfrm>
            <a:off x="4876800" y="2019300"/>
            <a:ext cx="914400" cy="381000"/>
          </a:xfrm>
          <a:prstGeom prst="rect">
            <a:avLst/>
          </a:prstGeom>
          <a:solidFill>
            <a:srgbClr val="FFFF00"/>
          </a:solidFill>
        </p:spPr>
        <p:txBody>
          <a:bodyPr wrap="square" rtlCol="0">
            <a:spAutoFit/>
          </a:bodyPr>
          <a:lstStyle/>
          <a:p>
            <a:r>
              <a:rPr lang="en-US" dirty="0" smtClean="0"/>
              <a:t>SM</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defRPr/>
            </a:pPr>
            <a:r>
              <a:rPr lang="en-US" dirty="0" smtClean="0"/>
              <a:t>LHC Accelerator  - Dipoles</a:t>
            </a:r>
          </a:p>
        </p:txBody>
      </p:sp>
      <p:pic>
        <p:nvPicPr>
          <p:cNvPr id="24579" name="Picture 3" descr="Tunnel"/>
          <p:cNvPicPr>
            <a:picLocks noChangeAspect="1" noChangeArrowheads="1"/>
          </p:cNvPicPr>
          <p:nvPr/>
        </p:nvPicPr>
        <p:blipFill>
          <a:blip r:embed="rId3"/>
          <a:srcRect/>
          <a:stretch>
            <a:fillRect/>
          </a:stretch>
        </p:blipFill>
        <p:spPr bwMode="auto">
          <a:xfrm>
            <a:off x="304800" y="1299079"/>
            <a:ext cx="7027752" cy="4568321"/>
          </a:xfrm>
          <a:prstGeom prst="rect">
            <a:avLst/>
          </a:prstGeom>
          <a:noFill/>
          <a:ln w="9525">
            <a:noFill/>
            <a:miter lim="800000"/>
            <a:headEnd/>
            <a:tailEnd/>
          </a:ln>
        </p:spPr>
      </p:pic>
      <p:sp>
        <p:nvSpPr>
          <p:cNvPr id="193540" name="Text Box 4"/>
          <p:cNvSpPr txBox="1">
            <a:spLocks noChangeArrowheads="1"/>
          </p:cNvSpPr>
          <p:nvPr/>
        </p:nvSpPr>
        <p:spPr bwMode="auto">
          <a:xfrm>
            <a:off x="5034757" y="2819400"/>
            <a:ext cx="3646487" cy="3687163"/>
          </a:xfrm>
          <a:prstGeom prst="rect">
            <a:avLst/>
          </a:prstGeom>
          <a:solidFill>
            <a:srgbClr val="FFFF00"/>
          </a:solidFill>
          <a:ln w="9525">
            <a:noFill/>
            <a:miter lim="800000"/>
            <a:headEnd/>
            <a:tailEnd/>
          </a:ln>
        </p:spPr>
        <p:txBody>
          <a:bodyPr wrap="square">
            <a:spAutoFit/>
          </a:bodyPr>
          <a:lstStyle/>
          <a:p>
            <a:pPr>
              <a:lnSpc>
                <a:spcPct val="90000"/>
              </a:lnSpc>
              <a:spcBef>
                <a:spcPct val="50000"/>
              </a:spcBef>
              <a:buFont typeface="Arial" pitchFamily="34" charset="0"/>
              <a:buChar char="•"/>
            </a:pPr>
            <a:r>
              <a:rPr lang="en-US" sz="1600" dirty="0">
                <a:latin typeface="Times New Roman" pitchFamily="18" charset="0"/>
                <a:cs typeface="Times New Roman" pitchFamily="18" charset="0"/>
              </a:rPr>
              <a:t>To reach the required energy in the </a:t>
            </a:r>
            <a:r>
              <a:rPr lang="en-US" sz="1600" dirty="0" smtClean="0">
                <a:latin typeface="Times New Roman" pitchFamily="18" charset="0"/>
                <a:cs typeface="Times New Roman" pitchFamily="18" charset="0"/>
              </a:rPr>
              <a:t>existing LEP </a:t>
            </a:r>
            <a:r>
              <a:rPr lang="en-US" sz="1600" dirty="0">
                <a:latin typeface="Times New Roman" pitchFamily="18" charset="0"/>
                <a:cs typeface="Times New Roman" pitchFamily="18" charset="0"/>
              </a:rPr>
              <a:t>tunnel, the dipoles operate at 8.3 T &amp; 1.9 K in </a:t>
            </a:r>
            <a:r>
              <a:rPr lang="en-US" sz="1600" dirty="0" smtClean="0">
                <a:latin typeface="Times New Roman" pitchFamily="18" charset="0"/>
                <a:cs typeface="Times New Roman" pitchFamily="18" charset="0"/>
              </a:rPr>
              <a:t>super fluid </a:t>
            </a:r>
            <a:r>
              <a:rPr lang="en-US" sz="1600" dirty="0">
                <a:latin typeface="Times New Roman" pitchFamily="18" charset="0"/>
                <a:cs typeface="Times New Roman" pitchFamily="18" charset="0"/>
              </a:rPr>
              <a:t>helium. That makes the LHC </a:t>
            </a:r>
            <a:r>
              <a:rPr lang="en-US" sz="1600" dirty="0" smtClean="0">
                <a:latin typeface="Times New Roman" pitchFamily="18" charset="0"/>
                <a:cs typeface="Times New Roman" pitchFamily="18" charset="0"/>
              </a:rPr>
              <a:t>colder than the CMB at 2.3 K. </a:t>
            </a:r>
          </a:p>
          <a:p>
            <a:pPr>
              <a:lnSpc>
                <a:spcPct val="90000"/>
              </a:lnSpc>
              <a:spcBef>
                <a:spcPct val="50000"/>
              </a:spcBef>
              <a:buFont typeface="Arial" pitchFamily="34" charset="0"/>
              <a:buChar char="•"/>
            </a:pPr>
            <a:r>
              <a:rPr lang="en-US" sz="1600" dirty="0" smtClean="0">
                <a:latin typeface="Times New Roman" pitchFamily="18" charset="0"/>
                <a:cs typeface="Times New Roman" pitchFamily="18" charset="0"/>
              </a:rPr>
              <a:t>The LHC is the highest energy collider in the world</a:t>
            </a:r>
          </a:p>
          <a:p>
            <a:pPr>
              <a:lnSpc>
                <a:spcPct val="90000"/>
              </a:lnSpc>
              <a:spcBef>
                <a:spcPct val="50000"/>
              </a:spcBef>
              <a:buFont typeface="Arial" pitchFamily="34" charset="0"/>
              <a:buChar char="•"/>
            </a:pPr>
            <a:r>
              <a:rPr lang="en-US" sz="1600" dirty="0" smtClean="0">
                <a:latin typeface="Times New Roman" pitchFamily="18" charset="0"/>
                <a:cs typeface="Times New Roman" pitchFamily="18" charset="0"/>
              </a:rPr>
              <a:t>The LHC has the worlds largest cryogenic plant.</a:t>
            </a:r>
          </a:p>
          <a:p>
            <a:pPr>
              <a:lnSpc>
                <a:spcPct val="90000"/>
              </a:lnSpc>
              <a:spcBef>
                <a:spcPct val="50000"/>
              </a:spcBef>
              <a:buFont typeface="Arial" pitchFamily="34" charset="0"/>
              <a:buChar char="•"/>
            </a:pPr>
            <a:r>
              <a:rPr lang="en-US" sz="1600" dirty="0" smtClean="0">
                <a:latin typeface="Times New Roman" pitchFamily="18" charset="0"/>
                <a:cs typeface="Times New Roman" pitchFamily="18" charset="0"/>
              </a:rPr>
              <a:t>The LHC is designed to have the highest reaction rate of any collider.</a:t>
            </a:r>
          </a:p>
          <a:p>
            <a:pPr>
              <a:lnSpc>
                <a:spcPct val="90000"/>
              </a:lnSpc>
              <a:spcBef>
                <a:spcPct val="50000"/>
              </a:spcBef>
              <a:buFont typeface="Arial" pitchFamily="34" charset="0"/>
              <a:buChar char="•"/>
            </a:pPr>
            <a:r>
              <a:rPr lang="en-US" sz="1600" dirty="0" smtClean="0">
                <a:latin typeface="Times New Roman" pitchFamily="18" charset="0"/>
                <a:cs typeface="Times New Roman" pitchFamily="18" charset="0"/>
              </a:rPr>
              <a:t>The associated experiments are the largest and most complex scientific instruments ever built.</a:t>
            </a:r>
          </a:p>
        </p:txBody>
      </p:sp>
      <p:sp>
        <p:nvSpPr>
          <p:cNvPr id="193541" name="Text Box 5"/>
          <p:cNvSpPr txBox="1">
            <a:spLocks noChangeArrowheads="1"/>
          </p:cNvSpPr>
          <p:nvPr/>
        </p:nvSpPr>
        <p:spPr bwMode="auto">
          <a:xfrm>
            <a:off x="4436952" y="1299079"/>
            <a:ext cx="2895600" cy="923330"/>
          </a:xfrm>
          <a:prstGeom prst="rect">
            <a:avLst/>
          </a:prstGeom>
          <a:solidFill>
            <a:schemeClr val="bg1">
              <a:alpha val="56078"/>
            </a:schemeClr>
          </a:solidFill>
          <a:ln w="3175">
            <a:noFill/>
            <a:miter lim="800000"/>
            <a:headEnd/>
            <a:tailEnd/>
          </a:ln>
        </p:spPr>
        <p:txBody>
          <a:bodyPr wrap="square">
            <a:spAutoFit/>
          </a:bodyPr>
          <a:lstStyle/>
          <a:p>
            <a:pPr marL="114300" indent="-114300">
              <a:spcBef>
                <a:spcPct val="20000"/>
              </a:spcBef>
              <a:buClr>
                <a:srgbClr val="FF0000"/>
              </a:buClr>
              <a:buSzPct val="80000"/>
              <a:tabLst>
                <a:tab pos="2171700" algn="l"/>
              </a:tabLst>
            </a:pPr>
            <a:r>
              <a:rPr lang="en-GB" dirty="0">
                <a:latin typeface="Helvetica" pitchFamily="34" charset="0"/>
                <a:ea typeface="ＭＳ Ｐゴシック" pitchFamily="34" charset="-128"/>
              </a:rPr>
              <a:t>wrt Tevatron </a:t>
            </a:r>
            <a:r>
              <a:rPr lang="en-GB" dirty="0" smtClean="0">
                <a:latin typeface="Helvetica" pitchFamily="34" charset="0"/>
                <a:ea typeface="ＭＳ Ｐゴシック" pitchFamily="34" charset="-128"/>
              </a:rPr>
              <a:t>(at design)</a:t>
            </a:r>
            <a:endParaRPr lang="en-GB" b="0" dirty="0">
              <a:latin typeface="Helvetica" pitchFamily="34" charset="0"/>
              <a:ea typeface="ＭＳ Ｐゴシック" pitchFamily="34" charset="-128"/>
            </a:endParaRPr>
          </a:p>
          <a:p>
            <a:pPr marL="114300" indent="-114300">
              <a:lnSpc>
                <a:spcPct val="80000"/>
              </a:lnSpc>
              <a:spcBef>
                <a:spcPct val="20000"/>
              </a:spcBef>
              <a:buClr>
                <a:srgbClr val="FF0000"/>
              </a:buClr>
              <a:buSzPct val="80000"/>
              <a:tabLst>
                <a:tab pos="2171700" algn="l"/>
              </a:tabLst>
            </a:pPr>
            <a:r>
              <a:rPr lang="en-GB" b="0" dirty="0">
                <a:latin typeface="Helvetica" pitchFamily="34" charset="0"/>
                <a:ea typeface="ＭＳ Ｐゴシック" pitchFamily="34" charset="-128"/>
              </a:rPr>
              <a:t>Energy</a:t>
            </a:r>
            <a:r>
              <a:rPr lang="en-GB" b="0" i="1" dirty="0">
                <a:latin typeface="Helvetica" pitchFamily="34" charset="0"/>
                <a:ea typeface="ＭＳ Ｐゴシック" pitchFamily="34" charset="-128"/>
              </a:rPr>
              <a:t>	</a:t>
            </a:r>
            <a:r>
              <a:rPr lang="en-GB" b="0" dirty="0">
                <a:latin typeface="Helvetica" pitchFamily="34" charset="0"/>
                <a:ea typeface="ＭＳ Ｐゴシック" pitchFamily="34" charset="-128"/>
              </a:rPr>
              <a:t>x 7 </a:t>
            </a:r>
          </a:p>
          <a:p>
            <a:pPr marL="114300" indent="-114300">
              <a:lnSpc>
                <a:spcPct val="80000"/>
              </a:lnSpc>
              <a:spcBef>
                <a:spcPct val="20000"/>
              </a:spcBef>
              <a:buClr>
                <a:srgbClr val="FF0000"/>
              </a:buClr>
              <a:buSzPct val="80000"/>
              <a:tabLst>
                <a:tab pos="2171700" algn="l"/>
              </a:tabLst>
            </a:pPr>
            <a:r>
              <a:rPr lang="en-GB" b="0" dirty="0">
                <a:latin typeface="Helvetica" pitchFamily="34" charset="0"/>
                <a:ea typeface="ＭＳ Ｐゴシック" pitchFamily="34" charset="-128"/>
              </a:rPr>
              <a:t>luminosity 	x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ATLAS and CMS Experiments – at the Leading Edge</a:t>
            </a:r>
            <a:endParaRPr lang="en-US" sz="3200" dirty="0"/>
          </a:p>
        </p:txBody>
      </p:sp>
      <p:pic>
        <p:nvPicPr>
          <p:cNvPr id="274434" name="Picture 2"/>
          <p:cNvPicPr>
            <a:picLocks noGrp="1" noChangeAspect="1" noChangeArrowheads="1"/>
          </p:cNvPicPr>
          <p:nvPr>
            <p:ph idx="1"/>
          </p:nvPr>
        </p:nvPicPr>
        <p:blipFill>
          <a:blip r:embed="rId3"/>
          <a:srcRect/>
          <a:stretch>
            <a:fillRect/>
          </a:stretch>
        </p:blipFill>
        <p:spPr bwMode="auto">
          <a:xfrm>
            <a:off x="381000" y="3124200"/>
            <a:ext cx="3990975" cy="3162300"/>
          </a:xfrm>
          <a:prstGeom prst="rect">
            <a:avLst/>
          </a:prstGeom>
          <a:noFill/>
          <a:ln w="9525">
            <a:noFill/>
            <a:miter lim="800000"/>
            <a:headEnd/>
            <a:tailEnd/>
          </a:ln>
        </p:spPr>
      </p:pic>
      <p:pic>
        <p:nvPicPr>
          <p:cNvPr id="274435" name="Picture 3" descr="C:\Users\dgreen\Documents\My Docs\Physics\LHC_Book_WS\PIX_FIGS\atlas_toroid.jpg"/>
          <p:cNvPicPr>
            <a:picLocks noChangeAspect="1" noChangeArrowheads="1"/>
          </p:cNvPicPr>
          <p:nvPr/>
        </p:nvPicPr>
        <p:blipFill>
          <a:blip r:embed="rId4"/>
          <a:srcRect/>
          <a:stretch>
            <a:fillRect/>
          </a:stretch>
        </p:blipFill>
        <p:spPr bwMode="auto">
          <a:xfrm>
            <a:off x="4676775" y="1219201"/>
            <a:ext cx="3694771" cy="2743200"/>
          </a:xfrm>
          <a:prstGeom prst="rect">
            <a:avLst/>
          </a:prstGeom>
          <a:noFill/>
        </p:spPr>
      </p:pic>
      <p:pic>
        <p:nvPicPr>
          <p:cNvPr id="274436" name="Picture 4" descr="C:\Users\dgreen\Pictures\My Pictures\CMS_08_Data\0611042_01-A4-at-140001.jpg"/>
          <p:cNvPicPr>
            <a:picLocks noChangeAspect="1" noChangeArrowheads="1"/>
          </p:cNvPicPr>
          <p:nvPr/>
        </p:nvPicPr>
        <p:blipFill>
          <a:blip r:embed="rId5" cstate="print"/>
          <a:srcRect/>
          <a:stretch>
            <a:fillRect/>
          </a:stretch>
        </p:blipFill>
        <p:spPr bwMode="auto">
          <a:xfrm>
            <a:off x="4676776" y="4087815"/>
            <a:ext cx="3694770" cy="2454792"/>
          </a:xfrm>
          <a:prstGeom prst="rect">
            <a:avLst/>
          </a:prstGeom>
          <a:noFill/>
        </p:spPr>
      </p:pic>
      <p:sp>
        <p:nvSpPr>
          <p:cNvPr id="7" name="TextBox 6"/>
          <p:cNvSpPr txBox="1"/>
          <p:nvPr/>
        </p:nvSpPr>
        <p:spPr>
          <a:xfrm>
            <a:off x="762000" y="1371600"/>
            <a:ext cx="3276600" cy="1200329"/>
          </a:xfrm>
          <a:prstGeom prst="rect">
            <a:avLst/>
          </a:prstGeom>
          <a:solidFill>
            <a:srgbClr val="FFFF00"/>
          </a:solidFill>
        </p:spPr>
        <p:txBody>
          <a:bodyPr wrap="square" rtlCol="0">
            <a:spAutoFit/>
          </a:bodyPr>
          <a:lstStyle/>
          <a:p>
            <a:r>
              <a:rPr lang="en-US" dirty="0" smtClean="0"/>
              <a:t>Each detector is like a 100 megapixel camera which takes 40 million pictures per second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Performance</a:t>
            </a:r>
            <a:endParaRPr lang="en-US" dirty="0"/>
          </a:p>
        </p:txBody>
      </p:sp>
      <p:graphicFrame>
        <p:nvGraphicFramePr>
          <p:cNvPr id="4" name="Content Placeholder 3"/>
          <p:cNvGraphicFramePr>
            <a:graphicFrameLocks noGrp="1"/>
          </p:cNvGraphicFramePr>
          <p:nvPr>
            <p:ph idx="1"/>
          </p:nvPr>
        </p:nvGraphicFramePr>
        <p:xfrm>
          <a:off x="641350" y="1257300"/>
          <a:ext cx="7696200" cy="5105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bwMode="auto">
          <a:xfrm rot="5400000">
            <a:off x="4972050" y="3143250"/>
            <a:ext cx="3771900" cy="1588"/>
          </a:xfrm>
          <a:prstGeom prst="straightConnector1">
            <a:avLst/>
          </a:prstGeom>
          <a:noFill/>
          <a:ln w="19050" cap="flat" cmpd="sng" algn="ctr">
            <a:solidFill>
              <a:srgbClr val="00B050"/>
            </a:solidFill>
            <a:prstDash val="solid"/>
            <a:round/>
            <a:headEnd type="none" w="med" len="med"/>
            <a:tailEnd type="arrow"/>
          </a:ln>
          <a:effec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System</a:t>
            </a:r>
            <a:endParaRPr lang="en-US" dirty="0"/>
          </a:p>
        </p:txBody>
      </p:sp>
      <p:pic>
        <p:nvPicPr>
          <p:cNvPr id="4" name="Content Placeholder 3" descr="pt_log"/>
          <p:cNvPicPr>
            <a:picLocks noGrp="1"/>
          </p:cNvPicPr>
          <p:nvPr>
            <p:ph idx="1"/>
          </p:nvPr>
        </p:nvPicPr>
        <p:blipFill>
          <a:blip r:embed="rId3"/>
          <a:srcRect/>
          <a:stretch>
            <a:fillRect/>
          </a:stretch>
        </p:blipFill>
        <p:spPr bwMode="auto">
          <a:xfrm>
            <a:off x="914400" y="1257300"/>
            <a:ext cx="5319613" cy="5105400"/>
          </a:xfrm>
          <a:prstGeom prst="rect">
            <a:avLst/>
          </a:prstGeom>
          <a:noFill/>
          <a:ln w="9525">
            <a:noFill/>
            <a:miter lim="800000"/>
            <a:headEnd/>
            <a:tailEnd/>
          </a:ln>
        </p:spPr>
      </p:pic>
      <p:sp>
        <p:nvSpPr>
          <p:cNvPr id="5" name="TextBox 4"/>
          <p:cNvSpPr txBox="1"/>
          <p:nvPr/>
        </p:nvSpPr>
        <p:spPr>
          <a:xfrm>
            <a:off x="6096000" y="1600200"/>
            <a:ext cx="2103537" cy="3139321"/>
          </a:xfrm>
          <a:prstGeom prst="rect">
            <a:avLst/>
          </a:prstGeom>
          <a:solidFill>
            <a:srgbClr val="FFFF00"/>
          </a:solidFill>
        </p:spPr>
        <p:txBody>
          <a:bodyPr wrap="square" rtlCol="0">
            <a:spAutoFit/>
          </a:bodyPr>
          <a:lstStyle/>
          <a:p>
            <a:r>
              <a:rPr lang="en-US" dirty="0" smtClean="0"/>
              <a:t>CMS all Si tracker – start by understanding the MB and UE. Tuning of the Monte Carlos needed at the new CM energy of 7 </a:t>
            </a:r>
            <a:r>
              <a:rPr lang="en-US" dirty="0" err="1" smtClean="0"/>
              <a:t>TeV</a:t>
            </a:r>
            <a:r>
              <a:rPr lang="en-US" dirty="0" smtClean="0"/>
              <a:t> – more soft particles than predicted.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on SM – Factor ~10</a:t>
            </a:r>
            <a:r>
              <a:rPr lang="en-US" baseline="30000" dirty="0" smtClean="0"/>
              <a:t>9</a:t>
            </a:r>
            <a:endParaRPr lang="en-US" baseline="30000" dirty="0"/>
          </a:p>
        </p:txBody>
      </p:sp>
      <p:graphicFrame>
        <p:nvGraphicFramePr>
          <p:cNvPr id="1026" name="Object 2"/>
          <p:cNvGraphicFramePr>
            <a:graphicFrameLocks noChangeAspect="1"/>
          </p:cNvGraphicFramePr>
          <p:nvPr/>
        </p:nvGraphicFramePr>
        <p:xfrm>
          <a:off x="1525588" y="1484312"/>
          <a:ext cx="6092825" cy="4878388"/>
        </p:xfrm>
        <a:graphic>
          <a:graphicData uri="http://schemas.openxmlformats.org/presentationml/2006/ole">
            <p:oleObj spid="_x0000_s1026" name="Document" r:id="rId4" imgW="6093237" imgH="4878600" progId="Word.Document.12">
              <p:embed/>
            </p:oleObj>
          </a:graphicData>
        </a:graphic>
      </p:graphicFrame>
      <p:sp>
        <p:nvSpPr>
          <p:cNvPr id="4" name="TextBox 3"/>
          <p:cNvSpPr txBox="1"/>
          <p:nvPr/>
        </p:nvSpPr>
        <p:spPr>
          <a:xfrm>
            <a:off x="1219200" y="6211669"/>
            <a:ext cx="6705600" cy="369332"/>
          </a:xfrm>
          <a:prstGeom prst="rect">
            <a:avLst/>
          </a:prstGeom>
          <a:solidFill>
            <a:srgbClr val="FFFF00"/>
          </a:solidFill>
        </p:spPr>
        <p:txBody>
          <a:bodyPr wrap="square" rtlCol="0">
            <a:spAutoFit/>
          </a:bodyPr>
          <a:lstStyle/>
          <a:p>
            <a:r>
              <a:rPr lang="en-US" dirty="0" smtClean="0"/>
              <a:t>Order is that of </a:t>
            </a:r>
            <a:r>
              <a:rPr lang="en-US" dirty="0" err="1" smtClean="0"/>
              <a:t>observability</a:t>
            </a:r>
            <a:r>
              <a:rPr lang="en-US" dirty="0" smtClean="0"/>
              <a:t> – as the Luminosity increases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Energy Scale</a:t>
            </a:r>
            <a:endParaRPr lang="en-US" dirty="0"/>
          </a:p>
        </p:txBody>
      </p:sp>
      <p:pic>
        <p:nvPicPr>
          <p:cNvPr id="4" name="Content Placeholder 3"/>
          <p:cNvPicPr>
            <a:picLocks noGrp="1"/>
          </p:cNvPicPr>
          <p:nvPr>
            <p:ph idx="1"/>
          </p:nvPr>
        </p:nvPicPr>
        <p:blipFill>
          <a:blip r:embed="rId3"/>
          <a:srcRect/>
          <a:stretch>
            <a:fillRect/>
          </a:stretch>
        </p:blipFill>
        <p:spPr bwMode="auto">
          <a:xfrm>
            <a:off x="609600" y="1295400"/>
            <a:ext cx="5105400" cy="4648200"/>
          </a:xfrm>
          <a:prstGeom prst="rect">
            <a:avLst/>
          </a:prstGeom>
          <a:noFill/>
          <a:ln w="9525">
            <a:noFill/>
            <a:miter lim="800000"/>
            <a:headEnd/>
            <a:tailEnd/>
          </a:ln>
        </p:spPr>
      </p:pic>
      <p:sp>
        <p:nvSpPr>
          <p:cNvPr id="5" name="TextBox 4"/>
          <p:cNvSpPr txBox="1"/>
          <p:nvPr/>
        </p:nvSpPr>
        <p:spPr>
          <a:xfrm>
            <a:off x="5334000" y="1905000"/>
            <a:ext cx="2819400" cy="2308324"/>
          </a:xfrm>
          <a:prstGeom prst="rect">
            <a:avLst/>
          </a:prstGeom>
          <a:solidFill>
            <a:srgbClr val="FFFF00"/>
          </a:solidFill>
        </p:spPr>
        <p:txBody>
          <a:bodyPr wrap="square" rtlCol="0">
            <a:spAutoFit/>
          </a:bodyPr>
          <a:lstStyle/>
          <a:p>
            <a:r>
              <a:rPr lang="en-US" dirty="0" smtClean="0"/>
              <a:t>CMS </a:t>
            </a:r>
            <a:r>
              <a:rPr lang="en-US" dirty="0" err="1" smtClean="0"/>
              <a:t>calorimetry</a:t>
            </a:r>
            <a:r>
              <a:rPr lang="en-US" dirty="0" smtClean="0"/>
              <a:t> uses different technologies in different regions of |y|. Check that JES is well modeled and that CMS has a uniform calibration for jets over the full, |y| &lt; 5 coverage.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Heavy Flavor “Tags” – c Quark</a:t>
            </a:r>
            <a:endParaRPr lang="en-US" sz="3200" dirty="0"/>
          </a:p>
        </p:txBody>
      </p:sp>
      <p:pic>
        <p:nvPicPr>
          <p:cNvPr id="4" name="Content Placeholder 3"/>
          <p:cNvPicPr>
            <a:picLocks noGrp="1"/>
          </p:cNvPicPr>
          <p:nvPr>
            <p:ph idx="1"/>
          </p:nvPr>
        </p:nvPicPr>
        <p:blipFill>
          <a:blip r:embed="rId3"/>
          <a:srcRect/>
          <a:stretch>
            <a:fillRect/>
          </a:stretch>
        </p:blipFill>
        <p:spPr bwMode="auto">
          <a:xfrm>
            <a:off x="457200" y="1524000"/>
            <a:ext cx="7880350" cy="2667000"/>
          </a:xfrm>
          <a:prstGeom prst="rect">
            <a:avLst/>
          </a:prstGeom>
          <a:noFill/>
          <a:ln w="9525">
            <a:noFill/>
            <a:miter lim="800000"/>
            <a:headEnd/>
            <a:tailEnd/>
          </a:ln>
        </p:spPr>
      </p:pic>
      <p:sp>
        <p:nvSpPr>
          <p:cNvPr id="5" name="TextBox 4"/>
          <p:cNvSpPr txBox="1"/>
          <p:nvPr/>
        </p:nvSpPr>
        <p:spPr>
          <a:xfrm>
            <a:off x="1828800" y="4648200"/>
            <a:ext cx="5562600" cy="923330"/>
          </a:xfrm>
          <a:prstGeom prst="rect">
            <a:avLst/>
          </a:prstGeom>
          <a:solidFill>
            <a:srgbClr val="FFFF00"/>
          </a:solidFill>
        </p:spPr>
        <p:txBody>
          <a:bodyPr wrap="square" rtlCol="0">
            <a:spAutoFit/>
          </a:bodyPr>
          <a:lstStyle/>
          <a:p>
            <a:r>
              <a:rPr lang="en-US" dirty="0" smtClean="0"/>
              <a:t>Use tracker secondary vertex finding. Tools are vertex mass, </a:t>
            </a:r>
            <a:r>
              <a:rPr lang="en-US" dirty="0" err="1" smtClean="0"/>
              <a:t>P</a:t>
            </a:r>
            <a:r>
              <a:rPr lang="en-US" baseline="-25000" dirty="0" err="1" smtClean="0"/>
              <a:t>trel</a:t>
            </a:r>
            <a:r>
              <a:rPr lang="en-US" dirty="0" smtClean="0"/>
              <a:t> templates for </a:t>
            </a:r>
            <a:r>
              <a:rPr lang="en-US" dirty="0" err="1" smtClean="0"/>
              <a:t>u+d</a:t>
            </a:r>
            <a:r>
              <a:rPr lang="en-US" dirty="0" smtClean="0"/>
              <a:t>, c and b. Commission for c quark with D decay chains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Angular Distributions</a:t>
            </a:r>
            <a:endParaRPr lang="en-US" dirty="0"/>
          </a:p>
        </p:txBody>
      </p:sp>
      <p:pic>
        <p:nvPicPr>
          <p:cNvPr id="4" name="Content Placeholder 3"/>
          <p:cNvPicPr>
            <a:picLocks noGrp="1"/>
          </p:cNvPicPr>
          <p:nvPr>
            <p:ph idx="1"/>
          </p:nvPr>
        </p:nvPicPr>
        <p:blipFill>
          <a:blip r:embed="rId3"/>
          <a:srcRect/>
          <a:stretch>
            <a:fillRect/>
          </a:stretch>
        </p:blipFill>
        <p:spPr bwMode="auto">
          <a:xfrm>
            <a:off x="1519238" y="1219200"/>
            <a:ext cx="4572000" cy="5181600"/>
          </a:xfrm>
          <a:prstGeom prst="rect">
            <a:avLst/>
          </a:prstGeom>
          <a:noFill/>
          <a:ln w="9525">
            <a:noFill/>
            <a:miter lim="800000"/>
            <a:headEnd/>
            <a:tailEnd/>
          </a:ln>
        </p:spPr>
      </p:pic>
      <p:sp>
        <p:nvSpPr>
          <p:cNvPr id="5" name="TextBox 4"/>
          <p:cNvSpPr txBox="1"/>
          <p:nvPr/>
        </p:nvSpPr>
        <p:spPr>
          <a:xfrm>
            <a:off x="6553200" y="1447800"/>
            <a:ext cx="1676400" cy="2308324"/>
          </a:xfrm>
          <a:prstGeom prst="rect">
            <a:avLst/>
          </a:prstGeom>
          <a:solidFill>
            <a:srgbClr val="FFFF00"/>
          </a:solidFill>
        </p:spPr>
        <p:txBody>
          <a:bodyPr wrap="square" rtlCol="0">
            <a:spAutoFit/>
          </a:bodyPr>
          <a:lstStyle/>
          <a:p>
            <a:r>
              <a:rPr lang="en-US" dirty="0" smtClean="0"/>
              <a:t>Look for more central, S wave, BSM effects. SM is t channel dominated -&gt; flat chi distribution.</a:t>
            </a:r>
            <a:endParaRPr lang="en-US" dirty="0"/>
          </a:p>
        </p:txBody>
      </p:sp>
      <p:pic>
        <p:nvPicPr>
          <p:cNvPr id="168962" name="Picture 2" descr="http://sloanreview.mit.edu/business-insight/files/2009/06/innovation-200-200.jpg"/>
          <p:cNvPicPr>
            <a:picLocks noChangeAspect="1" noChangeArrowheads="1"/>
          </p:cNvPicPr>
          <p:nvPr/>
        </p:nvPicPr>
        <p:blipFill>
          <a:blip r:embed="rId4"/>
          <a:srcRect/>
          <a:stretch>
            <a:fillRect/>
          </a:stretch>
        </p:blipFill>
        <p:spPr bwMode="auto">
          <a:xfrm>
            <a:off x="6432550" y="4114800"/>
            <a:ext cx="1905000" cy="1905000"/>
          </a:xfrm>
          <a:prstGeom prst="rect">
            <a:avLst/>
          </a:prstGeom>
          <a:noFill/>
        </p:spPr>
      </p:pic>
      <p:sp>
        <p:nvSpPr>
          <p:cNvPr id="6" name="TextBox 5"/>
          <p:cNvSpPr txBox="1"/>
          <p:nvPr/>
        </p:nvSpPr>
        <p:spPr>
          <a:xfrm>
            <a:off x="7239000" y="5257800"/>
            <a:ext cx="609600" cy="381000"/>
          </a:xfrm>
          <a:prstGeom prst="rect">
            <a:avLst/>
          </a:prstGeom>
          <a:noFill/>
        </p:spPr>
        <p:txBody>
          <a:bodyPr wrap="square" rtlCol="0">
            <a:spAutoFit/>
          </a:bodyPr>
          <a:lstStyle/>
          <a:p>
            <a:r>
              <a:rPr lang="en-US" dirty="0" smtClean="0"/>
              <a:t>SM</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Tags</a:t>
            </a:r>
            <a:endParaRPr lang="en-US" dirty="0"/>
          </a:p>
        </p:txBody>
      </p:sp>
      <p:pic>
        <p:nvPicPr>
          <p:cNvPr id="4" name="Content Placeholder 3"/>
          <p:cNvPicPr>
            <a:picLocks noGrp="1"/>
          </p:cNvPicPr>
          <p:nvPr>
            <p:ph idx="1"/>
          </p:nvPr>
        </p:nvPicPr>
        <p:blipFill>
          <a:blip r:embed="rId3"/>
          <a:srcRect/>
          <a:stretch>
            <a:fillRect/>
          </a:stretch>
        </p:blipFill>
        <p:spPr bwMode="auto">
          <a:xfrm>
            <a:off x="533400" y="1447800"/>
            <a:ext cx="3581400" cy="3200400"/>
          </a:xfrm>
          <a:prstGeom prst="rect">
            <a:avLst/>
          </a:prstGeom>
          <a:noFill/>
          <a:ln w="9525">
            <a:noFill/>
            <a:miter lim="800000"/>
            <a:headEnd/>
            <a:tailEnd/>
          </a:ln>
        </p:spPr>
      </p:pic>
      <p:pic>
        <p:nvPicPr>
          <p:cNvPr id="5" name="Picture 4" descr="ONIA_Figure_004-b.pdf"/>
          <p:cNvPicPr/>
          <p:nvPr/>
        </p:nvPicPr>
        <p:blipFill>
          <a:blip r:embed="rId4" cstate="print"/>
          <a:srcRect r="5354" b="39995"/>
          <a:stretch>
            <a:fillRect/>
          </a:stretch>
        </p:blipFill>
        <p:spPr bwMode="auto">
          <a:xfrm>
            <a:off x="4343400" y="1447800"/>
            <a:ext cx="4216774" cy="3200400"/>
          </a:xfrm>
          <a:prstGeom prst="rect">
            <a:avLst/>
          </a:prstGeom>
          <a:noFill/>
          <a:ln w="9525">
            <a:noFill/>
            <a:miter lim="800000"/>
            <a:headEnd/>
            <a:tailEnd/>
          </a:ln>
        </p:spPr>
      </p:pic>
      <p:sp>
        <p:nvSpPr>
          <p:cNvPr id="6" name="TextBox 5"/>
          <p:cNvSpPr txBox="1"/>
          <p:nvPr/>
        </p:nvSpPr>
        <p:spPr>
          <a:xfrm>
            <a:off x="1519238" y="4953000"/>
            <a:ext cx="6405562" cy="923330"/>
          </a:xfrm>
          <a:prstGeom prst="rect">
            <a:avLst/>
          </a:prstGeom>
          <a:solidFill>
            <a:srgbClr val="FFFF00"/>
          </a:solidFill>
        </p:spPr>
        <p:txBody>
          <a:bodyPr wrap="square" rtlCol="0">
            <a:spAutoFit/>
          </a:bodyPr>
          <a:lstStyle/>
          <a:p>
            <a:r>
              <a:rPr lang="en-US" dirty="0" smtClean="0"/>
              <a:t>Many BSM scenarios, and top decays focus on third quark generation. Commission b tags with templates and </a:t>
            </a:r>
            <a:r>
              <a:rPr lang="en-US" dirty="0" err="1" smtClean="0"/>
              <a:t>vertexing</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 Physics – W and Z, Electrons</a:t>
            </a:r>
            <a:endParaRPr lang="en-US" dirty="0"/>
          </a:p>
        </p:txBody>
      </p:sp>
      <p:pic>
        <p:nvPicPr>
          <p:cNvPr id="4" name="Content Placeholder 3"/>
          <p:cNvPicPr>
            <a:picLocks noGrp="1"/>
          </p:cNvPicPr>
          <p:nvPr>
            <p:ph idx="1"/>
          </p:nvPr>
        </p:nvPicPr>
        <p:blipFill>
          <a:blip r:embed="rId3"/>
          <a:srcRect/>
          <a:stretch>
            <a:fillRect/>
          </a:stretch>
        </p:blipFill>
        <p:spPr bwMode="auto">
          <a:xfrm>
            <a:off x="679926" y="1529047"/>
            <a:ext cx="7619048" cy="456190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Spectra or M</a:t>
            </a:r>
            <a:r>
              <a:rPr lang="en-US" baseline="-25000" dirty="0" smtClean="0"/>
              <a:t>T</a:t>
            </a:r>
            <a:r>
              <a:rPr lang="en-US" dirty="0" smtClean="0"/>
              <a:t> and M</a:t>
            </a:r>
            <a:endParaRPr lang="en-US" dirty="0"/>
          </a:p>
        </p:txBody>
      </p:sp>
      <p:pic>
        <p:nvPicPr>
          <p:cNvPr id="4" name="Content Placeholder 3" descr="Figure_007.pdf"/>
          <p:cNvPicPr>
            <a:picLocks noGrp="1"/>
          </p:cNvPicPr>
          <p:nvPr>
            <p:ph idx="1"/>
          </p:nvPr>
        </p:nvPicPr>
        <p:blipFill>
          <a:blip r:embed="rId3" cstate="print"/>
          <a:srcRect l="2534" b="-1250"/>
          <a:stretch>
            <a:fillRect/>
          </a:stretch>
        </p:blipFill>
        <p:spPr bwMode="auto">
          <a:xfrm>
            <a:off x="762000" y="1447800"/>
            <a:ext cx="3492166" cy="4364236"/>
          </a:xfrm>
          <a:prstGeom prst="rect">
            <a:avLst/>
          </a:prstGeom>
          <a:noFill/>
          <a:ln w="9525">
            <a:noFill/>
            <a:miter lim="800000"/>
            <a:headEnd/>
            <a:tailEnd/>
          </a:ln>
        </p:spPr>
      </p:pic>
      <p:pic>
        <p:nvPicPr>
          <p:cNvPr id="5" name="Picture 4" descr="W:Z_Figure_010-b.pdf"/>
          <p:cNvPicPr/>
          <p:nvPr/>
        </p:nvPicPr>
        <p:blipFill>
          <a:blip r:embed="rId4" cstate="print"/>
          <a:srcRect l="2534" r="7607" b="3751"/>
          <a:stretch>
            <a:fillRect/>
          </a:stretch>
        </p:blipFill>
        <p:spPr bwMode="auto">
          <a:xfrm>
            <a:off x="4114800" y="1219200"/>
            <a:ext cx="4055409" cy="481404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Asymmetries – W and Z</a:t>
            </a:r>
            <a:endParaRPr lang="en-US" dirty="0"/>
          </a:p>
        </p:txBody>
      </p:sp>
      <p:pic>
        <p:nvPicPr>
          <p:cNvPr id="4" name="Content Placeholder 3" descr="W:Z_Figure_014.pdf"/>
          <p:cNvPicPr>
            <a:picLocks noGrp="1"/>
          </p:cNvPicPr>
          <p:nvPr>
            <p:ph idx="1"/>
          </p:nvPr>
        </p:nvPicPr>
        <p:blipFill>
          <a:blip r:embed="rId3" cstate="print"/>
          <a:srcRect/>
          <a:stretch>
            <a:fillRect/>
          </a:stretch>
        </p:blipFill>
        <p:spPr bwMode="auto">
          <a:xfrm>
            <a:off x="2133600" y="1143000"/>
            <a:ext cx="4724400" cy="2286000"/>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828800" y="3657600"/>
            <a:ext cx="5257800" cy="279179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Candidate - Electron</a:t>
            </a:r>
            <a:endParaRPr lang="en-US" dirty="0"/>
          </a:p>
        </p:txBody>
      </p:sp>
      <p:pic>
        <p:nvPicPr>
          <p:cNvPr id="4" name="Content Placeholder 3" descr="e4jetmetbtags_140385_101_90009543_rhoz_improved2"/>
          <p:cNvPicPr>
            <a:picLocks noGrp="1"/>
          </p:cNvPicPr>
          <p:nvPr>
            <p:ph idx="1"/>
          </p:nvPr>
        </p:nvPicPr>
        <p:blipFill>
          <a:blip r:embed="rId3" cstate="print"/>
          <a:srcRect l="1025" b="1202"/>
          <a:stretch>
            <a:fillRect/>
          </a:stretch>
        </p:blipFill>
        <p:spPr bwMode="auto">
          <a:xfrm>
            <a:off x="762000" y="1371600"/>
            <a:ext cx="3505200" cy="3048000"/>
          </a:xfrm>
          <a:prstGeom prst="rect">
            <a:avLst/>
          </a:prstGeom>
          <a:noFill/>
          <a:ln w="9525">
            <a:noFill/>
            <a:miter lim="800000"/>
            <a:headEnd/>
            <a:tailEnd/>
          </a:ln>
        </p:spPr>
      </p:pic>
      <p:pic>
        <p:nvPicPr>
          <p:cNvPr id="5" name="Picture 4" descr="mumu2JetsMET_140379_160_136650665_rphi_improved"/>
          <p:cNvPicPr/>
          <p:nvPr/>
        </p:nvPicPr>
        <p:blipFill>
          <a:blip r:embed="rId4"/>
          <a:srcRect/>
          <a:stretch>
            <a:fillRect/>
          </a:stretch>
        </p:blipFill>
        <p:spPr bwMode="auto">
          <a:xfrm>
            <a:off x="4267200" y="1371600"/>
            <a:ext cx="4876800" cy="3171264"/>
          </a:xfrm>
          <a:prstGeom prst="rect">
            <a:avLst/>
          </a:prstGeom>
          <a:noFill/>
          <a:ln w="9525">
            <a:noFill/>
            <a:miter lim="800000"/>
            <a:headEnd/>
            <a:tailEnd/>
          </a:ln>
        </p:spPr>
      </p:pic>
      <p:sp>
        <p:nvSpPr>
          <p:cNvPr id="6" name="TextBox 5"/>
          <p:cNvSpPr txBox="1"/>
          <p:nvPr/>
        </p:nvSpPr>
        <p:spPr>
          <a:xfrm>
            <a:off x="2133600" y="4800600"/>
            <a:ext cx="4572000" cy="369332"/>
          </a:xfrm>
          <a:prstGeom prst="rect">
            <a:avLst/>
          </a:prstGeom>
          <a:solidFill>
            <a:srgbClr val="FFFF00"/>
          </a:solidFill>
        </p:spPr>
        <p:txBody>
          <a:bodyPr wrap="square" rtlCol="0">
            <a:spAutoFit/>
          </a:bodyPr>
          <a:lstStyle/>
          <a:p>
            <a:r>
              <a:rPr lang="en-US" dirty="0" smtClean="0"/>
              <a:t>Two J tagged as b jets -&gt; top signature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Candidates and b Tag</a:t>
            </a:r>
            <a:endParaRPr lang="en-US" dirty="0"/>
          </a:p>
        </p:txBody>
      </p:sp>
      <p:pic>
        <p:nvPicPr>
          <p:cNvPr id="4" name="Content Placeholder 3"/>
          <p:cNvPicPr>
            <a:picLocks noGrp="1"/>
          </p:cNvPicPr>
          <p:nvPr>
            <p:ph idx="1"/>
          </p:nvPr>
        </p:nvPicPr>
        <p:blipFill>
          <a:blip r:embed="rId3"/>
          <a:srcRect/>
          <a:stretch>
            <a:fillRect/>
          </a:stretch>
        </p:blipFill>
        <p:spPr bwMode="auto">
          <a:xfrm>
            <a:off x="1219200" y="1367142"/>
            <a:ext cx="4800000" cy="4885715"/>
          </a:xfrm>
          <a:prstGeom prst="rect">
            <a:avLst/>
          </a:prstGeom>
          <a:noFill/>
          <a:ln w="9525">
            <a:noFill/>
            <a:miter lim="800000"/>
            <a:headEnd/>
            <a:tailEnd/>
          </a:ln>
        </p:spPr>
      </p:pic>
      <p:sp>
        <p:nvSpPr>
          <p:cNvPr id="5" name="TextBox 4"/>
          <p:cNvSpPr txBox="1"/>
          <p:nvPr/>
        </p:nvSpPr>
        <p:spPr>
          <a:xfrm>
            <a:off x="6400800" y="1752600"/>
            <a:ext cx="1784350" cy="2862322"/>
          </a:xfrm>
          <a:prstGeom prst="rect">
            <a:avLst/>
          </a:prstGeom>
          <a:solidFill>
            <a:srgbClr val="FFFF00"/>
          </a:solidFill>
        </p:spPr>
        <p:txBody>
          <a:bodyPr wrap="square" rtlCol="0">
            <a:spAutoFit/>
          </a:bodyPr>
          <a:lstStyle/>
          <a:p>
            <a:r>
              <a:rPr lang="en-US" dirty="0" smtClean="0"/>
              <a:t>Because of rapid commissioning of b tagging, a clean top signal in lepton + &gt; 2 jets with at least 1 b tag is possible.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Cross Section</a:t>
            </a:r>
            <a:endParaRPr lang="en-US" dirty="0"/>
          </a:p>
        </p:txBody>
      </p:sp>
      <p:pic>
        <p:nvPicPr>
          <p:cNvPr id="4" name="Content Placeholder 3"/>
          <p:cNvPicPr>
            <a:picLocks noGrp="1"/>
          </p:cNvPicPr>
          <p:nvPr>
            <p:ph idx="1"/>
          </p:nvPr>
        </p:nvPicPr>
        <p:blipFill>
          <a:blip r:embed="rId3"/>
          <a:srcRect/>
          <a:stretch>
            <a:fillRect/>
          </a:stretch>
        </p:blipFill>
        <p:spPr bwMode="auto">
          <a:xfrm>
            <a:off x="412750" y="1295400"/>
            <a:ext cx="7924800" cy="3873500"/>
          </a:xfrm>
          <a:prstGeom prst="rect">
            <a:avLst/>
          </a:prstGeom>
          <a:noFill/>
          <a:ln w="9525">
            <a:noFill/>
            <a:miter lim="800000"/>
            <a:headEnd/>
            <a:tailEnd/>
          </a:ln>
        </p:spPr>
      </p:pic>
      <p:sp>
        <p:nvSpPr>
          <p:cNvPr id="5" name="TextBox 4"/>
          <p:cNvSpPr txBox="1"/>
          <p:nvPr/>
        </p:nvSpPr>
        <p:spPr>
          <a:xfrm>
            <a:off x="1828800" y="5486400"/>
            <a:ext cx="5486400" cy="923330"/>
          </a:xfrm>
          <a:prstGeom prst="rect">
            <a:avLst/>
          </a:prstGeom>
          <a:solidFill>
            <a:srgbClr val="FFFF00"/>
          </a:solidFill>
        </p:spPr>
        <p:txBody>
          <a:bodyPr wrap="square" rtlCol="0">
            <a:spAutoFit/>
          </a:bodyPr>
          <a:lstStyle/>
          <a:p>
            <a:r>
              <a:rPr lang="en-US" dirty="0" smtClean="0"/>
              <a:t>CMS data taken and published at 0.9, 2.36 and 7 </a:t>
            </a:r>
            <a:r>
              <a:rPr lang="en-US" dirty="0" err="1" smtClean="0"/>
              <a:t>TeV</a:t>
            </a:r>
            <a:r>
              <a:rPr lang="en-US" dirty="0" smtClean="0"/>
              <a:t>. Tracking commissioned down to ~ 100 </a:t>
            </a:r>
            <a:r>
              <a:rPr lang="en-US" dirty="0" err="1" smtClean="0"/>
              <a:t>MeV</a:t>
            </a:r>
            <a:r>
              <a:rPr lang="en-US" dirty="0" smtClean="0"/>
              <a:t> = Pt. Rapidity density of 6 charged particles.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Gluino</a:t>
            </a:r>
            <a:r>
              <a:rPr lang="en-US" dirty="0" smtClean="0"/>
              <a:t> Pair Production</a:t>
            </a:r>
            <a:endParaRPr lang="en-US" dirty="0"/>
          </a:p>
        </p:txBody>
      </p:sp>
      <p:pic>
        <p:nvPicPr>
          <p:cNvPr id="4" name="Content Placeholder 3"/>
          <p:cNvPicPr>
            <a:picLocks noGrp="1"/>
          </p:cNvPicPr>
          <p:nvPr>
            <p:ph idx="1"/>
          </p:nvPr>
        </p:nvPicPr>
        <p:blipFill>
          <a:blip r:embed="rId3"/>
          <a:srcRect/>
          <a:stretch>
            <a:fillRect/>
          </a:stretch>
        </p:blipFill>
        <p:spPr bwMode="auto">
          <a:xfrm>
            <a:off x="1356116" y="1462381"/>
            <a:ext cx="6266667" cy="469523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Leptoquarks</a:t>
            </a:r>
            <a:r>
              <a:rPr lang="en-US" dirty="0" smtClean="0"/>
              <a:t> ?</a:t>
            </a:r>
            <a:endParaRPr lang="en-US" dirty="0"/>
          </a:p>
        </p:txBody>
      </p:sp>
      <p:pic>
        <p:nvPicPr>
          <p:cNvPr id="173058" name="Picture 2"/>
          <p:cNvPicPr>
            <a:picLocks noGrp="1" noChangeAspect="1" noChangeArrowheads="1"/>
          </p:cNvPicPr>
          <p:nvPr>
            <p:ph idx="1"/>
          </p:nvPr>
        </p:nvPicPr>
        <p:blipFill>
          <a:blip r:embed="rId3"/>
          <a:srcRect/>
          <a:stretch>
            <a:fillRect/>
          </a:stretch>
        </p:blipFill>
        <p:spPr bwMode="auto">
          <a:xfrm>
            <a:off x="1519238" y="1295400"/>
            <a:ext cx="6186724" cy="3962400"/>
          </a:xfrm>
          <a:prstGeom prst="rect">
            <a:avLst/>
          </a:prstGeom>
          <a:noFill/>
          <a:ln w="9525">
            <a:noFill/>
            <a:miter lim="800000"/>
            <a:headEnd/>
            <a:tailEnd/>
          </a:ln>
        </p:spPr>
      </p:pic>
      <p:sp>
        <p:nvSpPr>
          <p:cNvPr id="4" name="TextBox 3"/>
          <p:cNvSpPr txBox="1"/>
          <p:nvPr/>
        </p:nvSpPr>
        <p:spPr>
          <a:xfrm>
            <a:off x="2057400" y="5410200"/>
            <a:ext cx="4953000" cy="923330"/>
          </a:xfrm>
          <a:prstGeom prst="rect">
            <a:avLst/>
          </a:prstGeom>
          <a:solidFill>
            <a:srgbClr val="FFFF00"/>
          </a:solidFill>
        </p:spPr>
        <p:txBody>
          <a:bodyPr wrap="square" rtlCol="0">
            <a:spAutoFit/>
          </a:bodyPr>
          <a:lstStyle/>
          <a:p>
            <a:r>
              <a:rPr lang="en-US" dirty="0" smtClean="0"/>
              <a:t>Quarks and leptons are unified at some high mass scale. Implies “</a:t>
            </a:r>
            <a:r>
              <a:rPr lang="en-US" dirty="0" err="1" smtClean="0"/>
              <a:t>lepto</a:t>
            </a:r>
            <a:r>
              <a:rPr lang="en-US" dirty="0" smtClean="0"/>
              <a:t>-quarks”. Look at q + l mass – bump hunting.</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Stable Charged Particle</a:t>
            </a:r>
            <a:endParaRPr lang="en-US" dirty="0"/>
          </a:p>
        </p:txBody>
      </p:sp>
      <p:pic>
        <p:nvPicPr>
          <p:cNvPr id="4" name="Content Placeholder 3"/>
          <p:cNvPicPr>
            <a:picLocks noGrp="1"/>
          </p:cNvPicPr>
          <p:nvPr>
            <p:ph idx="1"/>
          </p:nvPr>
        </p:nvPicPr>
        <p:blipFill>
          <a:blip r:embed="rId3"/>
          <a:srcRect/>
          <a:stretch>
            <a:fillRect/>
          </a:stretch>
        </p:blipFill>
        <p:spPr bwMode="auto">
          <a:xfrm>
            <a:off x="762000" y="1366837"/>
            <a:ext cx="6029325" cy="4886325"/>
          </a:xfrm>
          <a:prstGeom prst="rect">
            <a:avLst/>
          </a:prstGeom>
          <a:noFill/>
          <a:ln w="9525">
            <a:noFill/>
            <a:miter lim="800000"/>
            <a:headEnd/>
            <a:tailEnd/>
          </a:ln>
        </p:spPr>
      </p:pic>
      <p:sp>
        <p:nvSpPr>
          <p:cNvPr id="5" name="TextBox 4"/>
          <p:cNvSpPr txBox="1"/>
          <p:nvPr/>
        </p:nvSpPr>
        <p:spPr>
          <a:xfrm>
            <a:off x="5975350" y="1676400"/>
            <a:ext cx="2362200" cy="1477328"/>
          </a:xfrm>
          <a:prstGeom prst="rect">
            <a:avLst/>
          </a:prstGeom>
          <a:solidFill>
            <a:srgbClr val="FFFF00"/>
          </a:solidFill>
        </p:spPr>
        <p:txBody>
          <a:bodyPr wrap="square" rtlCol="0">
            <a:spAutoFit/>
          </a:bodyPr>
          <a:lstStyle/>
          <a:p>
            <a:r>
              <a:rPr lang="en-US" dirty="0" smtClean="0"/>
              <a:t>Use tracker timing and </a:t>
            </a:r>
            <a:r>
              <a:rPr lang="en-US" dirty="0" err="1" smtClean="0"/>
              <a:t>dE</a:t>
            </a:r>
            <a:r>
              <a:rPr lang="en-US" dirty="0" smtClean="0"/>
              <a:t>/</a:t>
            </a:r>
            <a:r>
              <a:rPr lang="en-US" dirty="0" err="1" smtClean="0"/>
              <a:t>dx</a:t>
            </a:r>
            <a:r>
              <a:rPr lang="en-US" dirty="0" smtClean="0"/>
              <a:t> – and </a:t>
            </a:r>
            <a:r>
              <a:rPr lang="en-US" dirty="0" err="1" smtClean="0"/>
              <a:t>muon</a:t>
            </a:r>
            <a:r>
              <a:rPr lang="en-US" dirty="0" smtClean="0"/>
              <a:t> system timing. Tracker only here.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Z Cross Sections</a:t>
            </a:r>
            <a:endParaRPr lang="en-US" dirty="0"/>
          </a:p>
        </p:txBody>
      </p:sp>
      <p:pic>
        <p:nvPicPr>
          <p:cNvPr id="4" name="Content Placeholder 3" descr="W:Z_Figure_012-a.pdf"/>
          <p:cNvPicPr>
            <a:picLocks noGrp="1"/>
          </p:cNvPicPr>
          <p:nvPr>
            <p:ph idx="1"/>
          </p:nvPr>
        </p:nvPicPr>
        <p:blipFill>
          <a:blip r:embed="rId3" cstate="print"/>
          <a:srcRect l="4999" r="3751"/>
          <a:stretch>
            <a:fillRect/>
          </a:stretch>
        </p:blipFill>
        <p:spPr bwMode="auto">
          <a:xfrm>
            <a:off x="685800" y="1447800"/>
            <a:ext cx="4038600" cy="2438400"/>
          </a:xfrm>
          <a:prstGeom prst="rect">
            <a:avLst/>
          </a:prstGeom>
          <a:noFill/>
          <a:ln w="9525">
            <a:noFill/>
            <a:miter lim="800000"/>
            <a:headEnd/>
            <a:tailEnd/>
          </a:ln>
        </p:spPr>
      </p:pic>
      <p:pic>
        <p:nvPicPr>
          <p:cNvPr id="5" name="Picture 4" descr="W:Z_Figure_012-b.pdf"/>
          <p:cNvPicPr/>
          <p:nvPr/>
        </p:nvPicPr>
        <p:blipFill>
          <a:blip r:embed="rId4" cstate="print"/>
          <a:srcRect l="3751" r="3751"/>
          <a:stretch>
            <a:fillRect/>
          </a:stretch>
        </p:blipFill>
        <p:spPr bwMode="auto">
          <a:xfrm>
            <a:off x="685800" y="3886200"/>
            <a:ext cx="4038600" cy="24384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SUSY and MET</a:t>
            </a:r>
            <a:endParaRPr lang="en-US" dirty="0"/>
          </a:p>
        </p:txBody>
      </p:sp>
      <p:pic>
        <p:nvPicPr>
          <p:cNvPr id="4" name="Content Placeholder 3"/>
          <p:cNvPicPr>
            <a:picLocks noGrp="1"/>
          </p:cNvPicPr>
          <p:nvPr>
            <p:ph idx="1"/>
          </p:nvPr>
        </p:nvPicPr>
        <p:blipFill>
          <a:blip r:embed="rId3"/>
          <a:srcRect/>
          <a:stretch>
            <a:fillRect/>
          </a:stretch>
        </p:blipFill>
        <p:spPr bwMode="auto">
          <a:xfrm>
            <a:off x="718021" y="1295400"/>
            <a:ext cx="7542858" cy="4276191"/>
          </a:xfrm>
          <a:prstGeom prst="rect">
            <a:avLst/>
          </a:prstGeom>
          <a:noFill/>
          <a:ln w="9525">
            <a:noFill/>
            <a:miter lim="800000"/>
            <a:headEnd/>
            <a:tailEnd/>
          </a:ln>
        </p:spPr>
      </p:pic>
      <p:sp>
        <p:nvSpPr>
          <p:cNvPr id="5" name="TextBox 4"/>
          <p:cNvSpPr txBox="1"/>
          <p:nvPr/>
        </p:nvSpPr>
        <p:spPr>
          <a:xfrm>
            <a:off x="1676400" y="5571591"/>
            <a:ext cx="5943600" cy="923330"/>
          </a:xfrm>
          <a:prstGeom prst="rect">
            <a:avLst/>
          </a:prstGeom>
          <a:solidFill>
            <a:srgbClr val="FFFF00"/>
          </a:solidFill>
        </p:spPr>
        <p:txBody>
          <a:bodyPr wrap="square" rtlCol="0">
            <a:spAutoFit/>
          </a:bodyPr>
          <a:lstStyle/>
          <a:p>
            <a:r>
              <a:rPr lang="en-US" dirty="0" smtClean="0"/>
              <a:t>Prepare for SUSY searches by using data driven methods to predict the MET spectrum at large MET values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Dijet – Contact Interaction Limits</a:t>
            </a:r>
            <a:endParaRPr lang="en-US" dirty="0"/>
          </a:p>
        </p:txBody>
      </p:sp>
      <p:pic>
        <p:nvPicPr>
          <p:cNvPr id="174082" name="Picture 2"/>
          <p:cNvPicPr>
            <a:picLocks noGrp="1" noChangeAspect="1" noChangeArrowheads="1"/>
          </p:cNvPicPr>
          <p:nvPr>
            <p:ph idx="1"/>
          </p:nvPr>
        </p:nvPicPr>
        <p:blipFill>
          <a:blip r:embed="rId3"/>
          <a:srcRect/>
          <a:stretch>
            <a:fillRect/>
          </a:stretch>
        </p:blipFill>
        <p:spPr bwMode="auto">
          <a:xfrm>
            <a:off x="685800" y="1600200"/>
            <a:ext cx="4341389" cy="4247010"/>
          </a:xfrm>
          <a:prstGeom prst="rect">
            <a:avLst/>
          </a:prstGeom>
          <a:noFill/>
          <a:ln w="9525">
            <a:noFill/>
            <a:miter lim="800000"/>
            <a:headEnd/>
            <a:tailEnd/>
          </a:ln>
        </p:spPr>
      </p:pic>
      <p:pic>
        <p:nvPicPr>
          <p:cNvPr id="5" name="Content Placeholder 3"/>
          <p:cNvPicPr>
            <a:picLocks/>
          </p:cNvPicPr>
          <p:nvPr/>
        </p:nvPicPr>
        <p:blipFill>
          <a:blip r:embed="rId4"/>
          <a:srcRect/>
          <a:stretch>
            <a:fillRect/>
          </a:stretch>
        </p:blipFill>
        <p:spPr bwMode="auto">
          <a:xfrm>
            <a:off x="5027189" y="1600200"/>
            <a:ext cx="3762375" cy="41624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 ID – </a:t>
            </a:r>
            <a:r>
              <a:rPr lang="en-US" dirty="0" err="1" smtClean="0"/>
              <a:t>dE</a:t>
            </a:r>
            <a:r>
              <a:rPr lang="en-US" dirty="0" smtClean="0"/>
              <a:t>/</a:t>
            </a:r>
            <a:r>
              <a:rPr lang="en-US" dirty="0" err="1" smtClean="0"/>
              <a:t>dx</a:t>
            </a:r>
            <a:r>
              <a:rPr lang="en-US" dirty="0" smtClean="0"/>
              <a:t> in Tracker</a:t>
            </a:r>
            <a:endParaRPr lang="en-US" dirty="0"/>
          </a:p>
        </p:txBody>
      </p:sp>
      <p:pic>
        <p:nvPicPr>
          <p:cNvPr id="4" name="Content Placeholder 3" descr="Screen shot 2010-05-02 at 1.45.24 PM.png"/>
          <p:cNvPicPr>
            <a:picLocks noGrp="1"/>
          </p:cNvPicPr>
          <p:nvPr>
            <p:ph idx="1"/>
          </p:nvPr>
        </p:nvPicPr>
        <p:blipFill>
          <a:blip r:embed="rId4"/>
          <a:srcRect/>
          <a:stretch>
            <a:fillRect/>
          </a:stretch>
        </p:blipFill>
        <p:spPr bwMode="auto">
          <a:xfrm>
            <a:off x="838200" y="1257300"/>
            <a:ext cx="5105400" cy="4457700"/>
          </a:xfrm>
          <a:prstGeom prst="rect">
            <a:avLst/>
          </a:prstGeom>
          <a:noFill/>
          <a:ln w="9525">
            <a:noFill/>
            <a:miter lim="800000"/>
            <a:headEnd/>
            <a:tailEnd/>
          </a:ln>
        </p:spPr>
      </p:pic>
      <p:sp>
        <p:nvSpPr>
          <p:cNvPr id="5" name="TextBox 4"/>
          <p:cNvSpPr txBox="1"/>
          <p:nvPr/>
        </p:nvSpPr>
        <p:spPr>
          <a:xfrm>
            <a:off x="6248400" y="1257300"/>
            <a:ext cx="2286000" cy="4247317"/>
          </a:xfrm>
          <a:prstGeom prst="rect">
            <a:avLst/>
          </a:prstGeom>
          <a:solidFill>
            <a:srgbClr val="FFFF00"/>
          </a:solidFill>
        </p:spPr>
        <p:txBody>
          <a:bodyPr wrap="square" rtlCol="0">
            <a:spAutoFit/>
          </a:bodyPr>
          <a:lstStyle/>
          <a:p>
            <a:r>
              <a:rPr lang="en-US" dirty="0" smtClean="0"/>
              <a:t>Use energy deposited in several Si strip layers to measure </a:t>
            </a:r>
            <a:r>
              <a:rPr lang="en-US" dirty="0" err="1" smtClean="0"/>
              <a:t>dE</a:t>
            </a:r>
            <a:r>
              <a:rPr lang="en-US" dirty="0" smtClean="0"/>
              <a:t>/</a:t>
            </a:r>
            <a:r>
              <a:rPr lang="en-US" dirty="0" err="1" smtClean="0"/>
              <a:t>dx</a:t>
            </a:r>
            <a:r>
              <a:rPr lang="en-US" dirty="0" smtClean="0"/>
              <a:t>. Useful for particle id. Once commissioned, use in heavy stable particle searches.</a:t>
            </a:r>
          </a:p>
          <a:p>
            <a:endParaRPr lang="en-US" dirty="0" smtClean="0"/>
          </a:p>
          <a:p>
            <a:endParaRPr lang="en-US" dirty="0" smtClean="0"/>
          </a:p>
          <a:p>
            <a:r>
              <a:rPr lang="en-US" dirty="0" smtClean="0"/>
              <a:t>-mass measurement using P and </a:t>
            </a:r>
            <a:r>
              <a:rPr lang="en-US" dirty="0" err="1" smtClean="0"/>
              <a:t>dE</a:t>
            </a:r>
            <a:r>
              <a:rPr lang="en-US" dirty="0" smtClean="0"/>
              <a:t>/</a:t>
            </a:r>
            <a:r>
              <a:rPr lang="en-US" dirty="0" err="1" smtClean="0"/>
              <a:t>dx</a:t>
            </a:r>
            <a:r>
              <a:rPr lang="en-US" dirty="0" smtClean="0"/>
              <a:t> from tracker </a:t>
            </a:r>
          </a:p>
          <a:p>
            <a:endParaRPr lang="en-US" dirty="0"/>
          </a:p>
        </p:txBody>
      </p:sp>
      <p:graphicFrame>
        <p:nvGraphicFramePr>
          <p:cNvPr id="6" name="Object 5"/>
          <p:cNvGraphicFramePr>
            <a:graphicFrameLocks noChangeAspect="1"/>
          </p:cNvGraphicFramePr>
          <p:nvPr/>
        </p:nvGraphicFramePr>
        <p:xfrm>
          <a:off x="6248400" y="3987595"/>
          <a:ext cx="1981200" cy="287594"/>
        </p:xfrm>
        <a:graphic>
          <a:graphicData uri="http://schemas.openxmlformats.org/presentationml/2006/ole">
            <p:oleObj spid="_x0000_s41985" name="Equation" r:id="rId5" imgW="1574640" imgH="228600" progId="Equation.DSMT4">
              <p:embed/>
            </p:oleObj>
          </a:graphicData>
        </a:graphic>
      </p:graphicFrame>
      <p:cxnSp>
        <p:nvCxnSpPr>
          <p:cNvPr id="8" name="Straight Arrow Connector 7"/>
          <p:cNvCxnSpPr/>
          <p:nvPr/>
        </p:nvCxnSpPr>
        <p:spPr bwMode="auto">
          <a:xfrm>
            <a:off x="457200" y="4130598"/>
            <a:ext cx="1062038" cy="1588"/>
          </a:xfrm>
          <a:prstGeom prst="straightConnector1">
            <a:avLst/>
          </a:prstGeom>
          <a:noFill/>
          <a:ln w="19050" cap="flat" cmpd="sng" algn="ctr">
            <a:solidFill>
              <a:schemeClr val="tx1"/>
            </a:solidFill>
            <a:prstDash val="solid"/>
            <a:round/>
            <a:headEnd type="none" w="med" len="med"/>
            <a:tailEnd type="arrow"/>
          </a:ln>
          <a:effectLst/>
        </p:spPr>
      </p:cxnSp>
      <p:sp>
        <p:nvSpPr>
          <p:cNvPr id="12" name="TextBox 11"/>
          <p:cNvSpPr txBox="1"/>
          <p:nvPr/>
        </p:nvSpPr>
        <p:spPr>
          <a:xfrm>
            <a:off x="228600" y="4275189"/>
            <a:ext cx="1290638" cy="369332"/>
          </a:xfrm>
          <a:prstGeom prst="rect">
            <a:avLst/>
          </a:prstGeom>
          <a:noFill/>
        </p:spPr>
        <p:txBody>
          <a:bodyPr wrap="square" rtlCol="0">
            <a:spAutoFit/>
          </a:bodyPr>
          <a:lstStyle/>
          <a:p>
            <a:r>
              <a:rPr lang="en-US" dirty="0" smtClean="0"/>
              <a:t>m</a:t>
            </a:r>
            <a:r>
              <a:rPr lang="en-US" dirty="0" smtClean="0"/>
              <a:t>in 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 Events – s Quarks </a:t>
            </a:r>
            <a:endParaRPr lang="en-US" dirty="0"/>
          </a:p>
        </p:txBody>
      </p:sp>
      <p:pic>
        <p:nvPicPr>
          <p:cNvPr id="4" name="Content Placeholder 3" descr="Screen shot 2010-05-02 at 5.52.57 PM.png"/>
          <p:cNvPicPr>
            <a:picLocks noGrp="1"/>
          </p:cNvPicPr>
          <p:nvPr>
            <p:ph idx="1"/>
          </p:nvPr>
        </p:nvPicPr>
        <p:blipFill>
          <a:blip r:embed="rId3"/>
          <a:srcRect t="4448"/>
          <a:stretch>
            <a:fillRect/>
          </a:stretch>
        </p:blipFill>
        <p:spPr bwMode="auto">
          <a:xfrm>
            <a:off x="685800" y="1257300"/>
            <a:ext cx="5488373" cy="5105400"/>
          </a:xfrm>
          <a:prstGeom prst="rect">
            <a:avLst/>
          </a:prstGeom>
          <a:noFill/>
          <a:ln w="9525">
            <a:noFill/>
            <a:miter lim="800000"/>
            <a:headEnd/>
            <a:tailEnd/>
          </a:ln>
        </p:spPr>
      </p:pic>
      <p:sp>
        <p:nvSpPr>
          <p:cNvPr id="5" name="TextBox 4"/>
          <p:cNvSpPr txBox="1"/>
          <p:nvPr/>
        </p:nvSpPr>
        <p:spPr>
          <a:xfrm>
            <a:off x="6553200" y="1257300"/>
            <a:ext cx="1784350" cy="3139321"/>
          </a:xfrm>
          <a:prstGeom prst="rect">
            <a:avLst/>
          </a:prstGeom>
          <a:solidFill>
            <a:srgbClr val="FFFF00"/>
          </a:solidFill>
        </p:spPr>
        <p:txBody>
          <a:bodyPr wrap="square" rtlCol="0">
            <a:spAutoFit/>
          </a:bodyPr>
          <a:lstStyle/>
          <a:p>
            <a:r>
              <a:rPr lang="en-US" dirty="0" smtClean="0"/>
              <a:t>Find s quark decays – secondary vertices for</a:t>
            </a:r>
          </a:p>
          <a:p>
            <a:r>
              <a:rPr lang="en-US" dirty="0" smtClean="0"/>
              <a:t>Λ, Ks, </a:t>
            </a:r>
            <a:r>
              <a:rPr lang="el-GR" dirty="0" smtClean="0"/>
              <a:t>Ξ</a:t>
            </a:r>
            <a:r>
              <a:rPr lang="en-US" dirty="0" smtClean="0"/>
              <a:t>, </a:t>
            </a:r>
            <a:r>
              <a:rPr lang="el-GR" dirty="0" smtClean="0"/>
              <a:t>Ω</a:t>
            </a:r>
            <a:r>
              <a:rPr lang="en-US" dirty="0" smtClean="0"/>
              <a:t>. Use the </a:t>
            </a:r>
            <a:r>
              <a:rPr lang="en-US" dirty="0" err="1" smtClean="0"/>
              <a:t>dE</a:t>
            </a:r>
            <a:r>
              <a:rPr lang="en-US" dirty="0" smtClean="0"/>
              <a:t>/</a:t>
            </a:r>
            <a:r>
              <a:rPr lang="en-US" dirty="0" err="1" smtClean="0"/>
              <a:t>dx</a:t>
            </a:r>
            <a:r>
              <a:rPr lang="en-US" dirty="0" smtClean="0"/>
              <a:t> to find K, p.</a:t>
            </a:r>
          </a:p>
          <a:p>
            <a:r>
              <a:rPr lang="en-US" dirty="0" smtClean="0"/>
              <a:t>Checks tracker momentum scale and resolution.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Tracker Material</a:t>
            </a:r>
            <a:endParaRPr lang="en-US" dirty="0"/>
          </a:p>
        </p:txBody>
      </p:sp>
      <p:pic>
        <p:nvPicPr>
          <p:cNvPr id="4" name="Content Placeholder 3"/>
          <p:cNvPicPr>
            <a:picLocks noGrp="1"/>
          </p:cNvPicPr>
          <p:nvPr>
            <p:ph idx="1"/>
          </p:nvPr>
        </p:nvPicPr>
        <p:blipFill>
          <a:blip r:embed="rId3"/>
          <a:srcRect/>
          <a:stretch>
            <a:fillRect/>
          </a:stretch>
        </p:blipFill>
        <p:spPr bwMode="auto">
          <a:xfrm>
            <a:off x="457200" y="1600200"/>
            <a:ext cx="7696200" cy="3299605"/>
          </a:xfrm>
          <a:prstGeom prst="rect">
            <a:avLst/>
          </a:prstGeom>
          <a:noFill/>
          <a:ln w="9525">
            <a:noFill/>
            <a:miter lim="800000"/>
            <a:headEnd/>
            <a:tailEnd/>
          </a:ln>
        </p:spPr>
      </p:pic>
      <p:sp>
        <p:nvSpPr>
          <p:cNvPr id="5" name="TextBox 4"/>
          <p:cNvSpPr txBox="1"/>
          <p:nvPr/>
        </p:nvSpPr>
        <p:spPr>
          <a:xfrm>
            <a:off x="1295400" y="5257800"/>
            <a:ext cx="6324600" cy="1200329"/>
          </a:xfrm>
          <a:prstGeom prst="rect">
            <a:avLst/>
          </a:prstGeom>
          <a:solidFill>
            <a:srgbClr val="FFFF00"/>
          </a:solidFill>
        </p:spPr>
        <p:txBody>
          <a:bodyPr wrap="square" rtlCol="0">
            <a:spAutoFit/>
          </a:bodyPr>
          <a:lstStyle/>
          <a:p>
            <a:r>
              <a:rPr lang="en-US" dirty="0" smtClean="0"/>
              <a:t>For a complete understanding of the momentum scale and resolution a detailed understanding of the tracker material throughout the system is needed – use photon conversions for high Z and nuclear interactions for low Z material.</a:t>
            </a:r>
            <a:endParaRPr lang="en-US" dirty="0"/>
          </a:p>
        </p:txBody>
      </p:sp>
      <p:sp>
        <p:nvSpPr>
          <p:cNvPr id="6" name="TextBox 5"/>
          <p:cNvSpPr txBox="1"/>
          <p:nvPr/>
        </p:nvSpPr>
        <p:spPr>
          <a:xfrm>
            <a:off x="1295400" y="4715139"/>
            <a:ext cx="1905000" cy="369332"/>
          </a:xfrm>
          <a:prstGeom prst="rect">
            <a:avLst/>
          </a:prstGeom>
          <a:noFill/>
        </p:spPr>
        <p:txBody>
          <a:bodyPr wrap="square" rtlCol="0">
            <a:spAutoFit/>
          </a:bodyPr>
          <a:lstStyle/>
          <a:p>
            <a:r>
              <a:rPr lang="en-US" dirty="0" smtClean="0"/>
              <a:t>r</a:t>
            </a:r>
            <a:r>
              <a:rPr lang="en-US" dirty="0" smtClean="0"/>
              <a:t>adius</a:t>
            </a:r>
          </a:p>
        </p:txBody>
      </p:sp>
      <p:sp>
        <p:nvSpPr>
          <p:cNvPr id="7" name="TextBox 6"/>
          <p:cNvSpPr txBox="1"/>
          <p:nvPr/>
        </p:nvSpPr>
        <p:spPr>
          <a:xfrm>
            <a:off x="4724400" y="1230868"/>
            <a:ext cx="2895600" cy="369332"/>
          </a:xfrm>
          <a:prstGeom prst="rect">
            <a:avLst/>
          </a:prstGeom>
          <a:noFill/>
        </p:spPr>
        <p:txBody>
          <a:bodyPr wrap="square" rtlCol="0">
            <a:spAutoFit/>
          </a:bodyPr>
          <a:lstStyle/>
          <a:p>
            <a:r>
              <a:rPr lang="en-US" dirty="0" smtClean="0"/>
              <a:t>b</a:t>
            </a:r>
            <a:r>
              <a:rPr lang="en-US" dirty="0" smtClean="0"/>
              <a:t>eam pipe, pixels, strips</a:t>
            </a:r>
            <a:endParaRPr lang="en-US" dirty="0"/>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00000"/>
      </a:dk2>
      <a:lt2>
        <a:srgbClr val="003E3E"/>
      </a:lt2>
      <a:accent1>
        <a:srgbClr val="FFD798"/>
      </a:accent1>
      <a:accent2>
        <a:srgbClr val="8CF4EA"/>
      </a:accent2>
      <a:accent3>
        <a:srgbClr val="FFFFFF"/>
      </a:accent3>
      <a:accent4>
        <a:srgbClr val="000000"/>
      </a:accent4>
      <a:accent5>
        <a:srgbClr val="FFE8CA"/>
      </a:accent5>
      <a:accent6>
        <a:srgbClr val="7EDDD4"/>
      </a:accent6>
      <a:hlink>
        <a:srgbClr val="FE9B03"/>
      </a:hlink>
      <a:folHlink>
        <a:srgbClr val="00D0D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TotalTime>
  <Words>2195</Words>
  <Application>Microsoft Office PowerPoint</Application>
  <PresentationFormat>Letter Paper (8.5x11 in)</PresentationFormat>
  <Paragraphs>218</Paragraphs>
  <Slides>65</Slides>
  <Notes>65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69" baseType="lpstr">
      <vt:lpstr>Office Theme</vt:lpstr>
      <vt:lpstr>Equation</vt:lpstr>
      <vt:lpstr>MathType 6.0 Equation</vt:lpstr>
      <vt:lpstr>Document</vt:lpstr>
      <vt:lpstr>Fermilab Colloquium</vt:lpstr>
      <vt:lpstr>CMS – the Detector</vt:lpstr>
      <vt:lpstr>The Standard Model</vt:lpstr>
      <vt:lpstr>Rediscovery of the SM</vt:lpstr>
      <vt:lpstr>Tracking System</vt:lpstr>
      <vt:lpstr>Inclusive Cross Section</vt:lpstr>
      <vt:lpstr>Particle ID – dE/dx in Tracker</vt:lpstr>
      <vt:lpstr>MB Events – s Quarks </vt:lpstr>
      <vt:lpstr>Tracker Material</vt:lpstr>
      <vt:lpstr>Triggers - Commissioning</vt:lpstr>
      <vt:lpstr>Jets – u, d, s, g  Resolution</vt:lpstr>
      <vt:lpstr>Jet Cross Section</vt:lpstr>
      <vt:lpstr>MET “Core” Commissioning</vt:lpstr>
      <vt:lpstr>MET – “Tail” and Noise Filtering</vt:lpstr>
      <vt:lpstr>Tracker Performance – b Quarks</vt:lpstr>
      <vt:lpstr>b Cross Section</vt:lpstr>
      <vt:lpstr>Photons, Electrons and ECAL</vt:lpstr>
      <vt:lpstr>ECAL Calibration</vt:lpstr>
      <vt:lpstr>ECAL Commissioning</vt:lpstr>
      <vt:lpstr>Photon Commissioning</vt:lpstr>
      <vt:lpstr>Electrons – Track + ECAL</vt:lpstr>
      <vt:lpstr>Muons</vt:lpstr>
      <vt:lpstr>Muon Performance</vt:lpstr>
      <vt:lpstr>Dilepton “Standard Candles”</vt:lpstr>
      <vt:lpstr>Mass  Scale and Resolution</vt:lpstr>
      <vt:lpstr>EW Physics – W and Z, Muons</vt:lpstr>
      <vt:lpstr>Muon Spectra for MT and M</vt:lpstr>
      <vt:lpstr>EW Cross  Sections</vt:lpstr>
      <vt:lpstr>Tau Commissioning in Z Decays</vt:lpstr>
      <vt:lpstr>W + J</vt:lpstr>
      <vt:lpstr>Top Candidate – Muon+4J  (b tag) +MET</vt:lpstr>
      <vt:lpstr>Top Candidate - Dilepton</vt:lpstr>
      <vt:lpstr>Start the BSM Searches</vt:lpstr>
      <vt:lpstr>Parton Luminosities</vt:lpstr>
      <vt:lpstr>Generic BSM – Contact Interactions</vt:lpstr>
      <vt:lpstr>Event Scanning - Dijet</vt:lpstr>
      <vt:lpstr>Jet Searches - Present</vt:lpstr>
      <vt:lpstr>Jet BSM Search Reach with L</vt:lpstr>
      <vt:lpstr>Tail of the BW for W</vt:lpstr>
      <vt:lpstr>Tail of the BW for Z, DY Continuum</vt:lpstr>
      <vt:lpstr>Top Tagging</vt:lpstr>
      <vt:lpstr>SUSY Searches – J + MET</vt:lpstr>
      <vt:lpstr>Higgγ Searches</vt:lpstr>
      <vt:lpstr>The 10 year Technical Plan</vt:lpstr>
      <vt:lpstr>Preliminary Long Term Predictions</vt:lpstr>
      <vt:lpstr>Terascale Incognita</vt:lpstr>
      <vt:lpstr>LHC Accelerator  - Dipoles</vt:lpstr>
      <vt:lpstr>The ATLAS and CMS Experiments – at the Leading Edge</vt:lpstr>
      <vt:lpstr>Detector Performance</vt:lpstr>
      <vt:lpstr>Progress on SM – Factor ~109</vt:lpstr>
      <vt:lpstr>Jet Energy Scale</vt:lpstr>
      <vt:lpstr>Heavy Flavor “Tags” – c Quark</vt:lpstr>
      <vt:lpstr>Jet Angular Distributions</vt:lpstr>
      <vt:lpstr>b Tags</vt:lpstr>
      <vt:lpstr>EW Physics – W and Z, Electrons</vt:lpstr>
      <vt:lpstr>Electron Spectra or MT and M</vt:lpstr>
      <vt:lpstr>Decay Asymmetries – W and Z</vt:lpstr>
      <vt:lpstr>Top Candidate - Electron</vt:lpstr>
      <vt:lpstr>Top Candidates and b Tag</vt:lpstr>
      <vt:lpstr>Gluino Pair Production</vt:lpstr>
      <vt:lpstr>Leptoquarks ?</vt:lpstr>
      <vt:lpstr>Heavy Stable Charged Particle</vt:lpstr>
      <vt:lpstr>W, Z Cross Sections</vt:lpstr>
      <vt:lpstr>SUSY and MET</vt:lpstr>
      <vt:lpstr>Dijet – Contact Interaction Limits</vt:lpstr>
    </vt:vector>
  </TitlesOfParts>
  <Company>CMS-Fermilab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Dan Green</dc:creator>
  <cp:lastModifiedBy>Dan Green</cp:lastModifiedBy>
  <cp:revision>177</cp:revision>
  <cp:lastPrinted>1998-12-21T22:38:24Z</cp:lastPrinted>
  <dcterms:created xsi:type="dcterms:W3CDTF">1998-04-13T17:33:42Z</dcterms:created>
  <dcterms:modified xsi:type="dcterms:W3CDTF">2010-08-25T17:49:30Z</dcterms:modified>
</cp:coreProperties>
</file>