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786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5" r:id="rId3"/>
    <p:sldId id="283" r:id="rId4"/>
    <p:sldId id="274" r:id="rId5"/>
    <p:sldId id="257" r:id="rId6"/>
    <p:sldId id="285" r:id="rId7"/>
    <p:sldId id="286" r:id="rId8"/>
    <p:sldId id="288" r:id="rId9"/>
    <p:sldId id="284" r:id="rId10"/>
    <p:sldId id="259" r:id="rId11"/>
    <p:sldId id="266" r:id="rId12"/>
    <p:sldId id="282" r:id="rId13"/>
    <p:sldId id="267" r:id="rId14"/>
    <p:sldId id="260" r:id="rId15"/>
    <p:sldId id="264" r:id="rId16"/>
    <p:sldId id="280" r:id="rId17"/>
    <p:sldId id="265" r:id="rId18"/>
    <p:sldId id="261" r:id="rId19"/>
    <p:sldId id="273" r:id="rId20"/>
    <p:sldId id="279" r:id="rId21"/>
    <p:sldId id="289" r:id="rId22"/>
    <p:sldId id="263" r:id="rId23"/>
    <p:sldId id="272" r:id="rId24"/>
    <p:sldId id="270" r:id="rId25"/>
    <p:sldId id="287" r:id="rId26"/>
    <p:sldId id="276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cat>
            <c:strRef>
              <c:f>Sheet1!$A$2:$A$5</c:f>
              <c:strCache>
                <c:ptCount val="3"/>
                <c:pt idx="0">
                  <c:v>W-&gt;qq'</c:v>
                </c:pt>
                <c:pt idx="1">
                  <c:v>W-&gt;lnu</c:v>
                </c:pt>
                <c:pt idx="2">
                  <c:v>W-&gt;tnu(had)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67.6</c:v>
                </c:pt>
                <c:pt idx="1">
                  <c:v>25.3</c:v>
                </c:pt>
                <c:pt idx="2">
                  <c:v>7.1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Z-boson Decays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cat>
            <c:strRef>
              <c:f>Sheet1!$A$2:$A$5</c:f>
              <c:strCache>
                <c:ptCount val="4"/>
                <c:pt idx="0">
                  <c:v>Z-&gt;qq</c:v>
                </c:pt>
                <c:pt idx="1">
                  <c:v>Z-&gt;ll</c:v>
                </c:pt>
                <c:pt idx="2">
                  <c:v>Z-&gt;tau tau (had)</c:v>
                </c:pt>
                <c:pt idx="3">
                  <c:v>Z-&gt;nu nu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69.9</c:v>
                </c:pt>
                <c:pt idx="1">
                  <c:v>7.1</c:v>
                </c:pt>
                <c:pt idx="2">
                  <c:v>3.0</c:v>
                </c:pt>
                <c:pt idx="3">
                  <c:v>20.0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0684E-88C1-5849-969F-7C6E6E3400DE}" type="datetimeFigureOut">
              <a:rPr lang="en-US" smtClean="0"/>
              <a:pPr/>
              <a:t>8/29/11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4493D-69AE-C845-B83D-B4242603DC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511B6-735E-3F4D-B654-9738900F4078}" type="datetimeFigureOut">
              <a:rPr lang="en-US" smtClean="0"/>
              <a:pPr/>
              <a:t>8/29/11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7156D-0F70-E942-B4E1-48710B8C2F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7156D-0F70-E942-B4E1-48710B8C2FB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3" y="3810001"/>
            <a:ext cx="3733819" cy="91087"/>
          </a:xfrm>
          <a:prstGeom prst="rect">
            <a:avLst/>
          </a:prstGeom>
          <a:solidFill>
            <a:srgbClr val="FF66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rgbClr val="FF660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rgbClr val="FF6600">
              <a:alpha val="65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FF660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rgbClr val="FF6600">
              <a:alpha val="65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FF660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rgbClr val="FF66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FF66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0000FF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1" indent="0" algn="l">
              <a:buNone/>
              <a:defRPr sz="2400">
                <a:solidFill>
                  <a:schemeClr val="tx2"/>
                </a:solidFill>
                <a:latin typeface="+mn-lt"/>
              </a:defRPr>
            </a:lvl1pPr>
            <a:lvl2pPr marL="457146" indent="0" algn="ctr">
              <a:buNone/>
            </a:lvl2pPr>
            <a:lvl3pPr marL="914293" indent="0" algn="ctr">
              <a:buNone/>
            </a:lvl3pPr>
            <a:lvl4pPr marL="1371440" indent="0" algn="ctr">
              <a:buNone/>
            </a:lvl4pPr>
            <a:lvl5pPr marL="1828586" indent="0" algn="ctr">
              <a:buNone/>
            </a:lvl5pPr>
            <a:lvl6pPr marL="2285733" indent="0" algn="ctr">
              <a:buNone/>
            </a:lvl6pPr>
            <a:lvl7pPr marL="2742879" indent="0" algn="ctr">
              <a:buNone/>
            </a:lvl7pPr>
            <a:lvl8pPr marL="3200026" indent="0" algn="ctr">
              <a:buNone/>
            </a:lvl8pPr>
            <a:lvl9pPr marL="3657172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40153" y="28096"/>
            <a:ext cx="1334372" cy="280180"/>
          </a:xfrm>
          <a:prstGeom prst="rect">
            <a:avLst/>
          </a:prstGeom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7DE0-BA7F-644F-BC23-0C3AFF5FB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40153" y="28096"/>
            <a:ext cx="1334372" cy="280180"/>
          </a:xfrm>
          <a:prstGeom prst="rect">
            <a:avLst/>
          </a:prstGeom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7DE0-BA7F-644F-BC23-0C3AFF5FB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40153" y="28096"/>
            <a:ext cx="1334372" cy="280180"/>
          </a:xfrm>
          <a:prstGeom prst="rect">
            <a:avLst/>
          </a:prstGeom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SUSY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7DE0-BA7F-644F-BC23-0C3AFF5FB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noFill/>
                </a:ln>
                <a:solidFill>
                  <a:schemeClr val="tx1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14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40153" y="28096"/>
            <a:ext cx="1334372" cy="280180"/>
          </a:xfrm>
          <a:prstGeom prst="rect">
            <a:avLst/>
          </a:prstGeom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7DE0-BA7F-644F-BC23-0C3AFF5FB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40153" y="28096"/>
            <a:ext cx="1334372" cy="280180"/>
          </a:xfrm>
          <a:prstGeom prst="rect">
            <a:avLst/>
          </a:prstGeom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SUSY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7DE0-BA7F-644F-BC23-0C3AFF5FB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14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14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1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5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4740153" y="28096"/>
            <a:ext cx="1334372" cy="280180"/>
          </a:xfrm>
          <a:prstGeom prst="rect">
            <a:avLst/>
          </a:prstGeom>
        </p:spPr>
        <p:txBody>
          <a:bodyPr lIns="91429" tIns="45714" rIns="91429" bIns="45714" rtlCol="0"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59D7DE0-BA7F-644F-BC23-0C3AFF5FB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SUSY 2011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en-US" smtClean="0"/>
              <a:t>SUSY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59D7DE0-BA7F-644F-BC23-0C3AFF5FB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40153" y="28096"/>
            <a:ext cx="1334372" cy="280180"/>
          </a:xfrm>
          <a:prstGeom prst="rect">
            <a:avLst/>
          </a:prstGeom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SUSY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7DE0-BA7F-644F-BC23-0C3AFF5FB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3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40153" y="28096"/>
            <a:ext cx="1334372" cy="280180"/>
          </a:xfrm>
          <a:prstGeom prst="rect">
            <a:avLst/>
          </a:prstGeom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SUSY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7DE0-BA7F-644F-BC23-0C3AFF5FB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14" tIns="0" rIns="45714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14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40153" y="28096"/>
            <a:ext cx="1334372" cy="280180"/>
          </a:xfrm>
          <a:prstGeom prst="rect">
            <a:avLst/>
          </a:prstGeom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SUSY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7DE0-BA7F-644F-BC23-0C3AFF5FB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rgbClr val="FF660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0663"/>
          </a:xfrm>
          <a:prstGeom prst="rect">
            <a:avLst/>
          </a:prstGeom>
          <a:solidFill>
            <a:srgbClr val="0000FF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rgbClr val="FF66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4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1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1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656920"/>
            <a:ext cx="8229600" cy="1066800"/>
          </a:xfrm>
          <a:prstGeom prst="rect">
            <a:avLst/>
          </a:prstGeom>
        </p:spPr>
        <p:txBody>
          <a:bodyPr vert="horz" lIns="91429" tIns="45714" rIns="91429" bIns="45714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763344"/>
            <a:ext cx="8229600" cy="4325112"/>
          </a:xfrm>
          <a:prstGeom prst="rect">
            <a:avLst/>
          </a:prstGeom>
        </p:spPr>
        <p:txBody>
          <a:bodyPr vert="horz" lIns="91429" tIns="45714" rIns="91429" bIns="45714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246877" y="13475"/>
            <a:ext cx="2396136" cy="280180"/>
          </a:xfrm>
          <a:prstGeom prst="rect">
            <a:avLst/>
          </a:prstGeom>
        </p:spPr>
        <p:txBody>
          <a:bodyPr vert="horz" lIns="91429" tIns="45714" rIns="91429" bIns="45714"/>
          <a:lstStyle>
            <a:lvl1pPr algn="ctr" eaLnBrk="1" latinLnBrk="0" hangingPunct="1">
              <a:defRPr kumimoji="0"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SUSY 2011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86660" y="-26188"/>
            <a:ext cx="762000" cy="365760"/>
          </a:xfrm>
          <a:prstGeom prst="rect">
            <a:avLst/>
          </a:prstGeom>
        </p:spPr>
        <p:txBody>
          <a:bodyPr vert="horz" lIns="91429" tIns="45714" rIns="91429" bIns="45714" anchor="b"/>
          <a:lstStyle>
            <a:lvl1pPr algn="r" eaLnBrk="1" latinLnBrk="0" hangingPunct="1">
              <a:defRPr kumimoji="0"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59D7DE0-BA7F-644F-BC23-0C3AFF5FB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65717" indent="-256002" algn="l" rtl="0" eaLnBrk="1" latinLnBrk="0" hangingPunct="1">
        <a:spcBef>
          <a:spcPts val="300"/>
        </a:spcBef>
        <a:buClrTx/>
        <a:buFont typeface="Georgia"/>
        <a:buChar char="•"/>
        <a:defRPr kumimoji="0"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658291" indent="-246859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4"/>
          </a:solidFill>
          <a:latin typeface="Arial"/>
          <a:ea typeface="+mn-ea"/>
          <a:cs typeface="Arial"/>
        </a:defRPr>
      </a:lvl2pPr>
      <a:lvl3pPr marL="923436" indent="-219430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179438" indent="-201144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tx1"/>
          </a:solidFill>
          <a:latin typeface="Arial"/>
          <a:ea typeface="+mn-ea"/>
          <a:cs typeface="Arial"/>
        </a:defRPr>
      </a:lvl4pPr>
      <a:lvl5pPr marL="1389725" indent="-182859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rgbClr val="FF6600"/>
          </a:solidFill>
          <a:latin typeface="Arial"/>
          <a:ea typeface="+mn-ea"/>
          <a:cs typeface="Arial"/>
        </a:defRPr>
      </a:lvl5pPr>
      <a:lvl6pPr marL="1609156" indent="-182859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586" indent="-182859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730" indent="-182859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018" indent="-182859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d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df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pd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d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d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4" Type="http://schemas.openxmlformats.org/officeDocument/2006/relationships/image" Target="../media/image3.png"/><Relationship Id="rId5" Type="http://schemas.openxmlformats.org/officeDocument/2006/relationships/image" Target="../media/image54.pdf"/><Relationship Id="rId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df"/><Relationship Id="rId5" Type="http://schemas.openxmlformats.org/officeDocument/2006/relationships/image" Target="../media/image49.png"/><Relationship Id="rId6" Type="http://schemas.openxmlformats.org/officeDocument/2006/relationships/image" Target="../media/image56.pdf"/><Relationship Id="rId7" Type="http://schemas.openxmlformats.org/officeDocument/2006/relationships/image" Target="../media/image57.png"/><Relationship Id="rId8" Type="http://schemas.openxmlformats.org/officeDocument/2006/relationships/image" Target="../media/image58.pdf"/><Relationship Id="rId9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pd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df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d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4" Type="http://schemas.openxmlformats.org/officeDocument/2006/relationships/image" Target="../media/image3.png"/><Relationship Id="rId5" Type="http://schemas.openxmlformats.org/officeDocument/2006/relationships/image" Target="../media/image66.png"/><Relationship Id="rId6" Type="http://schemas.openxmlformats.org/officeDocument/2006/relationships/image" Target="../media/image67.pdf"/><Relationship Id="rId7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df"/><Relationship Id="rId4" Type="http://schemas.openxmlformats.org/officeDocument/2006/relationships/image" Target="../media/image57.png"/><Relationship Id="rId5" Type="http://schemas.openxmlformats.org/officeDocument/2006/relationships/image" Target="../media/image58.pdf"/><Relationship Id="rId6" Type="http://schemas.openxmlformats.org/officeDocument/2006/relationships/image" Target="../media/image59.png"/><Relationship Id="rId7" Type="http://schemas.openxmlformats.org/officeDocument/2006/relationships/image" Target="../media/image69.pdf"/><Relationship Id="rId8" Type="http://schemas.openxmlformats.org/officeDocument/2006/relationships/image" Target="../media/image70.png"/><Relationship Id="rId9" Type="http://schemas.openxmlformats.org/officeDocument/2006/relationships/image" Target="../media/image71.pdf"/><Relationship Id="rId10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df"/><Relationship Id="rId5" Type="http://schemas.openxmlformats.org/officeDocument/2006/relationships/image" Target="../media/image8.png"/><Relationship Id="rId6" Type="http://schemas.openxmlformats.org/officeDocument/2006/relationships/image" Target="../media/image9.pdf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4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df"/><Relationship Id="rId5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2.pdf"/><Relationship Id="rId5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d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2.pdf"/><Relationship Id="rId5" Type="http://schemas.openxmlformats.org/officeDocument/2006/relationships/image" Target="../media/image3.png"/><Relationship Id="rId6" Type="http://schemas.openxmlformats.org/officeDocument/2006/relationships/image" Target="../media/image86.pdf"/><Relationship Id="rId7" Type="http://schemas.openxmlformats.org/officeDocument/2006/relationships/image" Target="../media/image87.png"/><Relationship Id="rId8" Type="http://schemas.openxmlformats.org/officeDocument/2006/relationships/image" Target="../media/image88.pdf"/><Relationship Id="rId9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d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7.pdf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pdf"/><Relationship Id="rId13" Type="http://schemas.openxmlformats.org/officeDocument/2006/relationships/image" Target="../media/image24.png"/><Relationship Id="rId14" Type="http://schemas.openxmlformats.org/officeDocument/2006/relationships/image" Target="../media/image25.pdf"/><Relationship Id="rId15" Type="http://schemas.openxmlformats.org/officeDocument/2006/relationships/image" Target="../media/image26.png"/><Relationship Id="rId16" Type="http://schemas.openxmlformats.org/officeDocument/2006/relationships/image" Target="../media/image27.pdf"/><Relationship Id="rId17" Type="http://schemas.openxmlformats.org/officeDocument/2006/relationships/image" Target="../media/image28.png"/><Relationship Id="rId18" Type="http://schemas.openxmlformats.org/officeDocument/2006/relationships/image" Target="../media/image29.pdf"/><Relationship Id="rId1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Relationship Id="rId4" Type="http://schemas.openxmlformats.org/officeDocument/2006/relationships/image" Target="../media/image15.pdf"/><Relationship Id="rId5" Type="http://schemas.openxmlformats.org/officeDocument/2006/relationships/image" Target="../media/image16.png"/><Relationship Id="rId6" Type="http://schemas.openxmlformats.org/officeDocument/2006/relationships/image" Target="../media/image17.pdf"/><Relationship Id="rId7" Type="http://schemas.openxmlformats.org/officeDocument/2006/relationships/image" Target="../media/image18.png"/><Relationship Id="rId8" Type="http://schemas.openxmlformats.org/officeDocument/2006/relationships/image" Target="../media/image19.pdf"/><Relationship Id="rId9" Type="http://schemas.openxmlformats.org/officeDocument/2006/relationships/image" Target="../media/image20.png"/><Relationship Id="rId10" Type="http://schemas.openxmlformats.org/officeDocument/2006/relationships/image" Target="../media/image21.pd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df"/><Relationship Id="rId5" Type="http://schemas.openxmlformats.org/officeDocument/2006/relationships/image" Target="../media/image38.png"/><Relationship Id="rId6" Type="http://schemas.openxmlformats.org/officeDocument/2006/relationships/image" Target="../media/image39.pdf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d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df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34803"/>
            <a:ext cx="84582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WW / WZ / ZZ</a:t>
            </a:r>
            <a:br>
              <a:rPr lang="en-US" sz="4000" dirty="0" smtClean="0"/>
            </a:br>
            <a:r>
              <a:rPr lang="en-US" sz="4000" dirty="0" err="1" smtClean="0"/>
              <a:t>Diboson</a:t>
            </a:r>
            <a:r>
              <a:rPr lang="en-US" sz="4000" dirty="0" smtClean="0"/>
              <a:t> Production at the </a:t>
            </a:r>
            <a:r>
              <a:rPr lang="en-US" sz="4000" dirty="0" err="1" smtClean="0"/>
              <a:t>Tevatron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6048022" cy="2323062"/>
          </a:xfrm>
        </p:spPr>
        <p:txBody>
          <a:bodyPr>
            <a:normAutofit/>
          </a:bodyPr>
          <a:lstStyle/>
          <a:p>
            <a:r>
              <a:rPr lang="en-US" dirty="0" smtClean="0"/>
              <a:t>Kyle J. Knoepfel</a:t>
            </a:r>
          </a:p>
          <a:p>
            <a:r>
              <a:rPr lang="en-US" sz="1800" i="1" dirty="0" smtClean="0"/>
              <a:t>Fermi National Accelerator Laboratory</a:t>
            </a:r>
          </a:p>
          <a:p>
            <a:endParaRPr lang="en-US" sz="1800" i="1" dirty="0" smtClean="0"/>
          </a:p>
          <a:p>
            <a:r>
              <a:rPr lang="en-US" sz="1800" i="1" dirty="0" smtClean="0"/>
              <a:t>On behalf of the CDF and D0 Collaborations</a:t>
            </a:r>
          </a:p>
          <a:p>
            <a:endParaRPr lang="en-US" sz="1800" i="1" dirty="0" smtClean="0"/>
          </a:p>
          <a:p>
            <a:r>
              <a:rPr lang="en-US" sz="1800" i="1" dirty="0" smtClean="0"/>
              <a:t>August 30, 2011</a:t>
            </a:r>
            <a:endParaRPr lang="en-US" sz="1800" i="1" dirty="0"/>
          </a:p>
        </p:txBody>
      </p:sp>
      <p:pic>
        <p:nvPicPr>
          <p:cNvPr id="5" name="Picture 4" descr="cdfii_log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22573" t="23251" r="26301" b="36831"/>
              <a:stretch>
                <a:fillRect/>
              </a:stretch>
            </p:blipFill>
          </mc:Choice>
          <mc:Fallback>
            <p:blipFill>
              <a:blip r:embed="rId3"/>
              <a:srcRect l="22573" t="23251" r="26301" b="36831"/>
              <a:stretch>
                <a:fillRect/>
              </a:stretch>
            </p:blipFill>
          </mc:Fallback>
        </mc:AlternateContent>
        <p:spPr>
          <a:xfrm>
            <a:off x="6364112" y="4360333"/>
            <a:ext cx="1047422" cy="10583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445" y="4467696"/>
            <a:ext cx="1481667" cy="7816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5668" y="127001"/>
            <a:ext cx="3413705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SUSY 2011 Conference - FNAL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1517854"/>
            <a:ext cx="7964487" cy="1362075"/>
          </a:xfrm>
        </p:spPr>
        <p:txBody>
          <a:bodyPr/>
          <a:lstStyle/>
          <a:p>
            <a:r>
              <a:rPr lang="en-US" sz="3200" dirty="0" smtClean="0"/>
              <a:t>2 Jets + 2 Leptons + No Missing Energy</a:t>
            </a: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722313" y="3367087"/>
            <a:ext cx="7772400" cy="2813580"/>
          </a:xfrm>
        </p:spPr>
        <p:txBody>
          <a:bodyPr>
            <a:normAutofit/>
          </a:bodyPr>
          <a:lstStyle/>
          <a:p>
            <a:r>
              <a:rPr lang="en-US" dirty="0" smtClean="0"/>
              <a:t>Final States: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Benefit: 	Can completely reconstruct the </a:t>
            </a:r>
            <a:r>
              <a:rPr lang="en-US" i="1" dirty="0" smtClean="0"/>
              <a:t>Z</a:t>
            </a:r>
          </a:p>
          <a:p>
            <a:r>
              <a:rPr lang="en-US" dirty="0" smtClean="0"/>
              <a:t>Downside:	Small </a:t>
            </a:r>
            <a:r>
              <a:rPr lang="en-US" i="1" dirty="0" smtClean="0"/>
              <a:t>Z-to-leptons</a:t>
            </a:r>
            <a:r>
              <a:rPr lang="en-US" dirty="0" smtClean="0"/>
              <a:t> branching ratio (~7%) </a:t>
            </a:r>
          </a:p>
          <a:p>
            <a:endParaRPr lang="en-US" dirty="0" smtClean="0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127" y="3868739"/>
            <a:ext cx="3035300" cy="4699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940433" y="4408488"/>
            <a:ext cx="2743200" cy="4191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SUSY 2011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7DE0-BA7F-644F-BC23-0C3AFF5FB64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644" y="353683"/>
            <a:ext cx="8229600" cy="718761"/>
          </a:xfrm>
        </p:spPr>
        <p:txBody>
          <a:bodyPr/>
          <a:lstStyle/>
          <a:p>
            <a:r>
              <a:rPr lang="en-US" dirty="0" smtClean="0">
                <a:sym typeface="Wingdings"/>
              </a:rPr>
              <a:t>(</a:t>
            </a:r>
            <a:r>
              <a:rPr lang="en-US" i="1" dirty="0" err="1" smtClean="0">
                <a:sym typeface="Wingdings"/>
              </a:rPr>
              <a:t>b</a:t>
            </a:r>
            <a:r>
              <a:rPr lang="en-US" i="1" dirty="0" smtClean="0">
                <a:sym typeface="Wingdings"/>
              </a:rPr>
              <a:t>-</a:t>
            </a:r>
            <a:r>
              <a:rPr lang="en-US" dirty="0" smtClean="0">
                <a:sym typeface="Wingdings"/>
              </a:rPr>
              <a:t>) jets + 2 Leptons (6.6 fb</a:t>
            </a:r>
            <a:r>
              <a:rPr lang="en-US" baseline="30000" dirty="0" smtClean="0">
                <a:sym typeface="Wingdings"/>
              </a:rPr>
              <a:t>-1</a:t>
            </a:r>
            <a:r>
              <a:rPr lang="en-US" dirty="0" smtClean="0">
                <a:sym typeface="Wingdings"/>
              </a:rPr>
              <a:t>)</a:t>
            </a:r>
            <a:endParaRPr lang="en-US" dirty="0"/>
          </a:p>
        </p:txBody>
      </p:sp>
      <p:pic>
        <p:nvPicPr>
          <p:cNvPr id="9" name="Picture 8" descr="cdfii_log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22573" t="23251" r="26301" b="36831"/>
              <a:stretch>
                <a:fillRect/>
              </a:stretch>
            </p:blipFill>
          </mc:Choice>
          <mc:Fallback>
            <p:blipFill>
              <a:blip r:embed="rId3"/>
              <a:srcRect l="22573" t="23251" r="26301" b="36831"/>
              <a:stretch>
                <a:fillRect/>
              </a:stretch>
            </p:blipFill>
          </mc:Fallback>
        </mc:AlternateContent>
        <p:spPr>
          <a:xfrm>
            <a:off x="0" y="1"/>
            <a:ext cx="1047422" cy="10583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Content Placeholder 7"/>
          <p:cNvSpPr>
            <a:spLocks noGrp="1"/>
          </p:cNvSpPr>
          <p:nvPr>
            <p:ph idx="1"/>
          </p:nvPr>
        </p:nvSpPr>
        <p:spPr>
          <a:xfrm>
            <a:off x="316090" y="1250612"/>
            <a:ext cx="4125527" cy="529694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Selection </a:t>
            </a:r>
            <a:r>
              <a:rPr lang="en-US" dirty="0" smtClean="0"/>
              <a:t>criteria</a:t>
            </a:r>
          </a:p>
          <a:p>
            <a:pPr lvl="1"/>
            <a:r>
              <a:rPr lang="en-US" dirty="0" smtClean="0"/>
              <a:t>Lepton P</a:t>
            </a:r>
            <a:r>
              <a:rPr lang="en-US" baseline="-25000" dirty="0" smtClean="0"/>
              <a:t>T</a:t>
            </a:r>
            <a:r>
              <a:rPr lang="en-US" dirty="0" smtClean="0"/>
              <a:t> &gt; 20 </a:t>
            </a:r>
            <a:r>
              <a:rPr lang="en-US" dirty="0" err="1" smtClean="0"/>
              <a:t>GeV/c</a:t>
            </a:r>
            <a:endParaRPr lang="en-US" dirty="0" smtClean="0"/>
          </a:p>
          <a:p>
            <a:pPr lvl="1"/>
            <a:r>
              <a:rPr lang="en-US" dirty="0" smtClean="0"/>
              <a:t>76 &lt;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Z</a:t>
            </a:r>
            <a:r>
              <a:rPr lang="en-US" dirty="0" smtClean="0"/>
              <a:t> &lt; 106 GeV/c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2 Jet E</a:t>
            </a:r>
            <a:r>
              <a:rPr lang="en-US" baseline="-25000" dirty="0" smtClean="0"/>
              <a:t>T</a:t>
            </a:r>
            <a:r>
              <a:rPr lang="en-US" dirty="0" smtClean="0"/>
              <a:t> &gt; 20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Jet |</a:t>
            </a:r>
            <a:r>
              <a:rPr lang="en-US" dirty="0" err="1" smtClean="0"/>
              <a:t>η</a:t>
            </a:r>
            <a:r>
              <a:rPr lang="en-US" dirty="0" smtClean="0"/>
              <a:t>| &lt; 2.0</a:t>
            </a:r>
          </a:p>
          <a:p>
            <a:pPr lvl="1"/>
            <a:r>
              <a:rPr lang="en-US" dirty="0" smtClean="0"/>
              <a:t>Small MET</a:t>
            </a:r>
          </a:p>
          <a:p>
            <a:pPr lvl="1"/>
            <a:r>
              <a:rPr lang="en-US" dirty="0" smtClean="0"/>
              <a:t>etc.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Energy Adjustments</a:t>
            </a:r>
          </a:p>
          <a:p>
            <a:pPr lvl="1"/>
            <a:r>
              <a:rPr lang="en-US" dirty="0" smtClean="0"/>
              <a:t>Electrons: Z+0 jets</a:t>
            </a:r>
          </a:p>
          <a:p>
            <a:pPr lvl="2"/>
            <a:r>
              <a:rPr lang="en-US" dirty="0" smtClean="0"/>
              <a:t>Z-peak matches in MC and data</a:t>
            </a:r>
          </a:p>
          <a:p>
            <a:pPr lvl="1"/>
            <a:r>
              <a:rPr lang="en-US" dirty="0" smtClean="0"/>
              <a:t>Jets: Z+1 jets</a:t>
            </a:r>
          </a:p>
          <a:p>
            <a:pPr lvl="2"/>
            <a:r>
              <a:rPr lang="en-US" dirty="0" smtClean="0"/>
              <a:t>Gluon- and quark-like jets treated differently in MC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173" y="3062113"/>
            <a:ext cx="4386557" cy="3485443"/>
          </a:xfrm>
          <a:prstGeom prst="rect">
            <a:avLst/>
          </a:prstGeom>
        </p:spPr>
      </p:pic>
      <p:sp>
        <p:nvSpPr>
          <p:cNvPr id="13" name="Content Placeholder 7"/>
          <p:cNvSpPr txBox="1">
            <a:spLocks/>
          </p:cNvSpPr>
          <p:nvPr/>
        </p:nvSpPr>
        <p:spPr>
          <a:xfrm>
            <a:off x="4879577" y="1298224"/>
            <a:ext cx="4125527" cy="1763889"/>
          </a:xfrm>
          <a:prstGeom prst="rect">
            <a:avLst/>
          </a:prstGeom>
        </p:spPr>
        <p:txBody>
          <a:bodyPr vert="horz" lIns="91429" tIns="45714" rIns="91429" bIns="45714">
            <a:normAutofit fontScale="92500" lnSpcReduction="20000"/>
          </a:bodyPr>
          <a:lstStyle/>
          <a:p>
            <a:pPr marL="365717" indent="-256002" defTabSz="914293">
              <a:spcBef>
                <a:spcPts val="300"/>
              </a:spcBef>
              <a:buFont typeface="Georgia"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Analysis performed in three channels</a:t>
            </a:r>
          </a:p>
          <a:p>
            <a:pPr marL="658291" lvl="1" indent="-246859" defTabSz="914293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/>
            </a:pPr>
            <a:r>
              <a:rPr lang="en-US" sz="2600" dirty="0" smtClean="0">
                <a:solidFill>
                  <a:schemeClr val="accent4"/>
                </a:solidFill>
                <a:latin typeface="Arial"/>
                <a:cs typeface="Arial"/>
              </a:rPr>
              <a:t>HF-Tag channel</a:t>
            </a:r>
          </a:p>
          <a:p>
            <a:pPr marL="658291" lvl="1" indent="-246859" defTabSz="914293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/>
            </a:pPr>
            <a:r>
              <a:rPr lang="en-US" sz="2600" dirty="0" smtClean="0">
                <a:solidFill>
                  <a:schemeClr val="accent4"/>
                </a:solidFill>
                <a:latin typeface="Arial"/>
                <a:cs typeface="Arial"/>
              </a:rPr>
              <a:t>LF-Tag channel</a:t>
            </a:r>
          </a:p>
          <a:p>
            <a:pPr marL="658291" lvl="1" indent="-246859" defTabSz="914293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/>
            </a:pPr>
            <a:r>
              <a:rPr lang="en-US" sz="2600" dirty="0" smtClean="0">
                <a:solidFill>
                  <a:schemeClr val="accent4"/>
                </a:solidFill>
                <a:latin typeface="Arial"/>
                <a:cs typeface="Arial"/>
              </a:rPr>
              <a:t>No-Tag channel</a:t>
            </a:r>
          </a:p>
          <a:p>
            <a:pPr marL="658291" lvl="1" indent="-246859" defTabSz="914293">
              <a:spcBef>
                <a:spcPts val="300"/>
              </a:spcBef>
              <a:buClr>
                <a:schemeClr val="accent2"/>
              </a:buClr>
              <a:defRPr/>
            </a:pPr>
            <a:endParaRPr lang="en-US" sz="2600" dirty="0" smtClean="0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7DE0-BA7F-644F-BC23-0C3AFF5FB64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644" y="367795"/>
            <a:ext cx="8229600" cy="56444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ym typeface="Wingdings"/>
              </a:rPr>
              <a:t>(</a:t>
            </a:r>
            <a:r>
              <a:rPr lang="en-US" i="1" dirty="0" err="1" smtClean="0">
                <a:sym typeface="Wingdings"/>
              </a:rPr>
              <a:t>b</a:t>
            </a:r>
            <a:r>
              <a:rPr lang="en-US" i="1" dirty="0" smtClean="0">
                <a:sym typeface="Wingdings"/>
              </a:rPr>
              <a:t>-</a:t>
            </a:r>
            <a:r>
              <a:rPr lang="en-US" dirty="0" smtClean="0">
                <a:sym typeface="Wingdings"/>
              </a:rPr>
              <a:t>) jets + 2 Leptons (6.6 fb</a:t>
            </a:r>
            <a:r>
              <a:rPr lang="en-US" baseline="30000" dirty="0" smtClean="0">
                <a:sym typeface="Wingdings"/>
              </a:rPr>
              <a:t>-1</a:t>
            </a:r>
            <a:r>
              <a:rPr lang="en-US" dirty="0" smtClean="0">
                <a:sym typeface="Wingdings"/>
              </a:rPr>
              <a:t>)</a:t>
            </a:r>
            <a:endParaRPr lang="en-US" dirty="0"/>
          </a:p>
        </p:txBody>
      </p:sp>
      <p:pic>
        <p:nvPicPr>
          <p:cNvPr id="9" name="Picture 8" descr="cdfii_log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22573" t="23251" r="26301" b="36831"/>
              <a:stretch>
                <a:fillRect/>
              </a:stretch>
            </p:blipFill>
          </mc:Choice>
          <mc:Fallback>
            <p:blipFill>
              <a:blip r:embed="rId3"/>
              <a:srcRect l="22573" t="23251" r="26301" b="36831"/>
              <a:stretch>
                <a:fillRect/>
              </a:stretch>
            </p:blipFill>
          </mc:Fallback>
        </mc:AlternateContent>
        <p:spPr>
          <a:xfrm>
            <a:off x="0" y="1"/>
            <a:ext cx="1047422" cy="10583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Content Placeholder 7"/>
          <p:cNvSpPr>
            <a:spLocks noGrp="1"/>
          </p:cNvSpPr>
          <p:nvPr>
            <p:ph idx="1"/>
          </p:nvPr>
        </p:nvSpPr>
        <p:spPr>
          <a:xfrm>
            <a:off x="457200" y="1362476"/>
            <a:ext cx="4125527" cy="522741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HF-tagged event based on </a:t>
            </a:r>
            <a:r>
              <a:rPr lang="en-US" i="1" dirty="0" err="1" smtClean="0"/>
              <a:t>b</a:t>
            </a:r>
            <a:r>
              <a:rPr lang="en-US" dirty="0" err="1" smtClean="0"/>
              <a:t>ness</a:t>
            </a:r>
            <a:r>
              <a:rPr lang="en-US" dirty="0" smtClean="0"/>
              <a:t> (NN):</a:t>
            </a:r>
          </a:p>
          <a:p>
            <a:pPr lvl="1"/>
            <a:r>
              <a:rPr lang="en-US" dirty="0" smtClean="0"/>
              <a:t>Track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pPr lvl="1"/>
            <a:r>
              <a:rPr lang="en-US" dirty="0" smtClean="0"/>
              <a:t>Track </a:t>
            </a:r>
            <a:r>
              <a:rPr lang="en-US" dirty="0" err="1" smtClean="0"/>
              <a:t>rapidities</a:t>
            </a:r>
            <a:endParaRPr lang="en-US" dirty="0" smtClean="0"/>
          </a:p>
          <a:p>
            <a:pPr lvl="1"/>
            <a:r>
              <a:rPr lang="en-US" dirty="0" smtClean="0"/>
              <a:t>Impact parameters</a:t>
            </a:r>
          </a:p>
          <a:p>
            <a:pPr lvl="1"/>
            <a:r>
              <a:rPr lang="en-US" dirty="0" smtClean="0"/>
              <a:t>etc.</a:t>
            </a:r>
          </a:p>
          <a:p>
            <a:pPr lvl="1" algn="ctr">
              <a:buNone/>
            </a:pPr>
            <a:r>
              <a:rPr lang="en-US" i="1" dirty="0" smtClean="0">
                <a:solidFill>
                  <a:srgbClr val="0000FF"/>
                </a:solidFill>
              </a:rPr>
              <a:t>(arXiv:1108.4738)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LF-tagged event based on quark-gluon </a:t>
            </a:r>
            <a:r>
              <a:rPr lang="en-US" dirty="0" err="1" smtClean="0"/>
              <a:t>discriminant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Track/tower distributions </a:t>
            </a:r>
          </a:p>
          <a:p>
            <a:pPr lvl="1">
              <a:buNone/>
            </a:pPr>
            <a:r>
              <a:rPr lang="en-US" dirty="0" smtClean="0"/>
              <a:t> 	within jet</a:t>
            </a:r>
          </a:p>
          <a:p>
            <a:pPr lvl="1"/>
            <a:r>
              <a:rPr lang="en-US" dirty="0" smtClean="0"/>
              <a:t>No. of tracks/towers</a:t>
            </a:r>
          </a:p>
          <a:p>
            <a:pPr lvl="1"/>
            <a:r>
              <a:rPr lang="en-US" dirty="0" smtClean="0"/>
              <a:t>Jet </a:t>
            </a:r>
            <a:r>
              <a:rPr lang="en-US" dirty="0" err="1" smtClean="0"/>
              <a:t>η</a:t>
            </a:r>
            <a:endParaRPr lang="en-US" dirty="0" smtClean="0"/>
          </a:p>
          <a:p>
            <a:pPr lvl="1"/>
            <a:r>
              <a:rPr lang="en-US" dirty="0" smtClean="0"/>
              <a:t>Jet E</a:t>
            </a:r>
            <a:r>
              <a:rPr lang="en-US" baseline="-25000" dirty="0" smtClean="0"/>
              <a:t>T</a:t>
            </a:r>
            <a:endParaRPr lang="en-US" dirty="0" smtClean="0"/>
          </a:p>
          <a:p>
            <a:pPr lvl="1"/>
            <a:r>
              <a:rPr lang="en-US" dirty="0" smtClean="0"/>
              <a:t>etc.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No-tagged event fails both of these criteria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rcRect t="11866"/>
          <a:stretch>
            <a:fillRect/>
          </a:stretch>
        </p:blipFill>
        <p:spPr>
          <a:xfrm>
            <a:off x="4936381" y="4345744"/>
            <a:ext cx="4108842" cy="24558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rcRect t="13582" r="27447" b="2770"/>
          <a:stretch>
            <a:fillRect/>
          </a:stretch>
        </p:blipFill>
        <p:spPr>
          <a:xfrm>
            <a:off x="4936382" y="977095"/>
            <a:ext cx="3899391" cy="33698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rcRect l="73654" t="29329" r="4498" b="28127"/>
          <a:stretch>
            <a:fillRect/>
          </a:stretch>
        </p:blipFill>
        <p:spPr>
          <a:xfrm>
            <a:off x="7722329" y="889264"/>
            <a:ext cx="917819" cy="13396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30336" y="1089310"/>
            <a:ext cx="1713138" cy="446264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1100" b="1" dirty="0" smtClean="0">
                <a:latin typeface="Arial"/>
                <a:cs typeface="Arial"/>
              </a:rPr>
              <a:t>CDF Run II Preliminary</a:t>
            </a:r>
          </a:p>
          <a:p>
            <a:r>
              <a:rPr lang="en-US" sz="1100" b="1" dirty="0" smtClean="0">
                <a:latin typeface="Arial"/>
                <a:cs typeface="Arial"/>
              </a:rPr>
              <a:t>Z + 2 Jet Selection</a:t>
            </a:r>
            <a:endParaRPr lang="en-US" sz="1100" b="1" dirty="0">
              <a:latin typeface="Arial"/>
              <a:cs typeface="Arial"/>
            </a:endParaRPr>
          </a:p>
        </p:txBody>
      </p:sp>
      <p:sp>
        <p:nvSpPr>
          <p:cNvPr id="18" name="Right Arrow 17"/>
          <p:cNvSpPr/>
          <p:nvPr/>
        </p:nvSpPr>
        <p:spPr>
          <a:xfrm rot="705112">
            <a:off x="3896441" y="2020241"/>
            <a:ext cx="1342106" cy="251963"/>
          </a:xfrm>
          <a:prstGeom prst="rightArrow">
            <a:avLst/>
          </a:prstGeom>
          <a:gradFill>
            <a:gsLst>
              <a:gs pos="0">
                <a:schemeClr val="accent1">
                  <a:tint val="43000"/>
                  <a:satMod val="165000"/>
                </a:schemeClr>
              </a:gs>
              <a:gs pos="55000">
                <a:schemeClr val="accent1">
                  <a:tint val="83000"/>
                  <a:satMod val="155000"/>
                </a:schemeClr>
              </a:gs>
              <a:gs pos="100000">
                <a:schemeClr val="accent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705112">
            <a:off x="3839860" y="4745709"/>
            <a:ext cx="1046107" cy="251215"/>
          </a:xfrm>
          <a:prstGeom prst="rightArrow">
            <a:avLst/>
          </a:prstGeom>
          <a:gradFill>
            <a:gsLst>
              <a:gs pos="0">
                <a:schemeClr val="accent1">
                  <a:tint val="43000"/>
                  <a:satMod val="165000"/>
                </a:schemeClr>
              </a:gs>
              <a:gs pos="55000">
                <a:schemeClr val="accent1">
                  <a:tint val="83000"/>
                  <a:satMod val="155000"/>
                </a:schemeClr>
              </a:gs>
              <a:gs pos="100000">
                <a:schemeClr val="accent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SUSY 2011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7DE0-BA7F-644F-BC23-0C3AFF5FB64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b="45206"/>
          <a:stretch>
            <a:fillRect/>
          </a:stretch>
        </p:blipFill>
        <p:spPr>
          <a:xfrm>
            <a:off x="1300416" y="928207"/>
            <a:ext cx="6582052" cy="2684238"/>
          </a:xfrm>
          <a:prstGeom prst="rect">
            <a:avLst/>
          </a:prstGeom>
        </p:spPr>
      </p:pic>
      <p:pic>
        <p:nvPicPr>
          <p:cNvPr id="8" name="Picture 7" descr="cdfii_log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22573" t="23251" r="26301" b="36831"/>
              <a:stretch>
                <a:fillRect/>
              </a:stretch>
            </p:blipFill>
          </mc:Choice>
          <mc:Fallback>
            <p:blipFill>
              <a:blip r:embed="rId4"/>
              <a:srcRect l="22573" t="23251" r="26301" b="36831"/>
              <a:stretch>
                <a:fillRect/>
              </a:stretch>
            </p:blipFill>
          </mc:Fallback>
        </mc:AlternateContent>
        <p:spPr>
          <a:xfrm>
            <a:off x="0" y="1"/>
            <a:ext cx="1047422" cy="10583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75644" y="353683"/>
            <a:ext cx="8229600" cy="718761"/>
          </a:xfrm>
        </p:spPr>
        <p:txBody>
          <a:bodyPr/>
          <a:lstStyle/>
          <a:p>
            <a:r>
              <a:rPr lang="en-US" dirty="0" smtClean="0">
                <a:sym typeface="Wingdings"/>
              </a:rPr>
              <a:t>(</a:t>
            </a:r>
            <a:r>
              <a:rPr lang="en-US" i="1" dirty="0" err="1" smtClean="0">
                <a:sym typeface="Wingdings"/>
              </a:rPr>
              <a:t>b</a:t>
            </a:r>
            <a:r>
              <a:rPr lang="en-US" i="1" dirty="0" smtClean="0">
                <a:sym typeface="Wingdings"/>
              </a:rPr>
              <a:t>-</a:t>
            </a:r>
            <a:r>
              <a:rPr lang="en-US" dirty="0" smtClean="0">
                <a:sym typeface="Wingdings"/>
              </a:rPr>
              <a:t>) jets + 2 Leptons (6.6 fb</a:t>
            </a:r>
            <a:r>
              <a:rPr lang="en-US" baseline="30000" dirty="0" smtClean="0">
                <a:sym typeface="Wingdings"/>
              </a:rPr>
              <a:t>-1</a:t>
            </a:r>
            <a:r>
              <a:rPr lang="en-US" dirty="0" smtClean="0">
                <a:sym typeface="Wingdings"/>
              </a:rPr>
              <a:t>)</a:t>
            </a:r>
            <a:endParaRPr lang="en-US" dirty="0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300279" y="5798464"/>
            <a:ext cx="6367992" cy="3543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rcRect t="58596"/>
          <a:stretch>
            <a:fillRect/>
          </a:stretch>
        </p:blipFill>
        <p:spPr>
          <a:xfrm>
            <a:off x="1300416" y="3598335"/>
            <a:ext cx="6582052" cy="2028306"/>
          </a:xfrm>
          <a:prstGeom prst="rect">
            <a:avLst/>
          </a:prstGeom>
        </p:spPr>
      </p:pic>
      <p:sp>
        <p:nvSpPr>
          <p:cNvPr id="15" name="Content Placeholder 7"/>
          <p:cNvSpPr>
            <a:spLocks noGrp="1"/>
          </p:cNvSpPr>
          <p:nvPr>
            <p:ph idx="1"/>
          </p:nvPr>
        </p:nvSpPr>
        <p:spPr>
          <a:xfrm>
            <a:off x="596121" y="5624956"/>
            <a:ext cx="1546578" cy="64488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dirty="0" smtClean="0"/>
              <a:t>Combined </a:t>
            </a:r>
          </a:p>
          <a:p>
            <a:pPr algn="ctr">
              <a:buNone/>
            </a:pPr>
            <a:r>
              <a:rPr lang="en-US" dirty="0" smtClean="0"/>
              <a:t>Result: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SUSY 2011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7DE0-BA7F-644F-BC23-0C3AFF5FB64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7" name="Content Placeholder 7"/>
          <p:cNvSpPr txBox="1">
            <a:spLocks/>
          </p:cNvSpPr>
          <p:nvPr/>
        </p:nvSpPr>
        <p:spPr>
          <a:xfrm>
            <a:off x="634999" y="6297352"/>
            <a:ext cx="8000999" cy="644884"/>
          </a:xfrm>
          <a:prstGeom prst="rect">
            <a:avLst/>
          </a:prstGeom>
        </p:spPr>
        <p:txBody>
          <a:bodyPr vert="horz" lIns="91429" tIns="45714" rIns="91429" bIns="45714">
            <a:normAutofit/>
          </a:bodyPr>
          <a:lstStyle/>
          <a:p>
            <a:pPr marL="365717" indent="-256002" algn="ctr" defTabSz="914293">
              <a:spcBef>
                <a:spcPts val="300"/>
              </a:spcBef>
              <a:defRPr/>
            </a:pPr>
            <a:r>
              <a:rPr lang="en-US" sz="2000" b="1" dirty="0" smtClean="0">
                <a:latin typeface="Arial"/>
                <a:cs typeface="Arial"/>
              </a:rPr>
              <a:t>Close to SM </a:t>
            </a:r>
            <a:r>
              <a:rPr lang="en-US" sz="2000" b="1" dirty="0" err="1" smtClean="0">
                <a:latin typeface="Arial"/>
                <a:cs typeface="Arial"/>
              </a:rPr>
              <a:t>diboson</a:t>
            </a:r>
            <a:r>
              <a:rPr lang="en-US" sz="2000" b="1" dirty="0" smtClean="0">
                <a:latin typeface="Arial"/>
                <a:cs typeface="Arial"/>
              </a:rPr>
              <a:t> production sensitivity in this channel.</a:t>
            </a:r>
            <a:endParaRPr lang="en-US" sz="20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62610" y="1517854"/>
            <a:ext cx="7202488" cy="1362075"/>
          </a:xfrm>
        </p:spPr>
        <p:txBody>
          <a:bodyPr/>
          <a:lstStyle/>
          <a:p>
            <a:r>
              <a:rPr lang="en-US" sz="3200" dirty="0" smtClean="0"/>
              <a:t>2 Jets + 1 Lepton + Missing Energy</a:t>
            </a:r>
            <a:endParaRPr lang="en-US" sz="3200" dirty="0"/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346700" y="3798889"/>
            <a:ext cx="3035300" cy="4699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493334" y="4338638"/>
            <a:ext cx="2743200" cy="4191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458913" y="3763964"/>
            <a:ext cx="3225800" cy="4699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614488" y="4252913"/>
            <a:ext cx="2984500" cy="419100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SUSY 2011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7DE0-BA7F-644F-BC23-0C3AFF5FB64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3" name="Text Placeholder 8"/>
          <p:cNvSpPr>
            <a:spLocks noGrp="1"/>
          </p:cNvSpPr>
          <p:nvPr>
            <p:ph type="body" idx="1"/>
          </p:nvPr>
        </p:nvSpPr>
        <p:spPr>
          <a:xfrm>
            <a:off x="722313" y="3367087"/>
            <a:ext cx="7772400" cy="2813580"/>
          </a:xfrm>
        </p:spPr>
        <p:txBody>
          <a:bodyPr>
            <a:normAutofit/>
          </a:bodyPr>
          <a:lstStyle/>
          <a:p>
            <a:r>
              <a:rPr lang="en-US" dirty="0" smtClean="0"/>
              <a:t>Final States: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Benefit: 	Large branching ratio to </a:t>
            </a:r>
            <a:r>
              <a:rPr lang="en-US" dirty="0" err="1" smtClean="0"/>
              <a:t>hadronic</a:t>
            </a:r>
            <a:r>
              <a:rPr lang="en-US" dirty="0" smtClean="0"/>
              <a:t> final states</a:t>
            </a:r>
            <a:endParaRPr lang="en-US" i="1" dirty="0" smtClean="0"/>
          </a:p>
          <a:p>
            <a:r>
              <a:rPr lang="en-US" dirty="0" smtClean="0"/>
              <a:t>Downside:	Backgrounds from multi-jet QCD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88" y="482601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i="1" dirty="0" err="1" smtClean="0">
                <a:sym typeface="Wingdings"/>
              </a:rPr>
              <a:t>b/</a:t>
            </a:r>
            <a:r>
              <a:rPr lang="en-US" dirty="0" err="1" smtClean="0">
                <a:sym typeface="Wingdings"/>
              </a:rPr>
              <a:t>c</a:t>
            </a:r>
            <a:r>
              <a:rPr lang="en-US" dirty="0" smtClean="0">
                <a:sym typeface="Wingdings"/>
              </a:rPr>
              <a:t>-Jets + 1 Lepton + MET (7.5 fb</a:t>
            </a:r>
            <a:r>
              <a:rPr lang="en-US" baseline="30000" dirty="0" smtClean="0">
                <a:sym typeface="Wingdings"/>
              </a:rPr>
              <a:t>-1</a:t>
            </a:r>
            <a:r>
              <a:rPr lang="en-US" dirty="0" smtClean="0">
                <a:sym typeface="Wingdings"/>
              </a:rPr>
              <a:t>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62477"/>
            <a:ext cx="4125527" cy="31813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Selection </a:t>
            </a:r>
            <a:r>
              <a:rPr lang="en-US" dirty="0" smtClean="0"/>
              <a:t>criteria (e.g.)</a:t>
            </a:r>
          </a:p>
          <a:p>
            <a:pPr lvl="1"/>
            <a:r>
              <a:rPr lang="en-US" dirty="0" smtClean="0"/>
              <a:t>Missing E</a:t>
            </a:r>
            <a:r>
              <a:rPr lang="en-US" baseline="-25000" dirty="0" smtClean="0"/>
              <a:t>T</a:t>
            </a:r>
            <a:r>
              <a:rPr lang="en-US" dirty="0" smtClean="0"/>
              <a:t> &gt; 20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Lepton E/P</a:t>
            </a:r>
            <a:r>
              <a:rPr lang="en-US" baseline="-25000" dirty="0" smtClean="0"/>
              <a:t>T</a:t>
            </a:r>
            <a:r>
              <a:rPr lang="en-US" dirty="0" smtClean="0"/>
              <a:t> &gt; 20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2 Jet E</a:t>
            </a:r>
            <a:r>
              <a:rPr lang="en-US" baseline="-25000" dirty="0" smtClean="0"/>
              <a:t>T</a:t>
            </a:r>
            <a:r>
              <a:rPr lang="en-US" dirty="0" smtClean="0"/>
              <a:t> &gt; 20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Results determined from two regions</a:t>
            </a:r>
          </a:p>
          <a:p>
            <a:pPr lvl="1"/>
            <a:r>
              <a:rPr lang="en-US" dirty="0" smtClean="0"/>
              <a:t>Only 1 HF-tag</a:t>
            </a:r>
          </a:p>
          <a:p>
            <a:pPr lvl="1"/>
            <a:r>
              <a:rPr lang="en-US" dirty="0" smtClean="0"/>
              <a:t>Only 2 HF-tags</a:t>
            </a:r>
          </a:p>
        </p:txBody>
      </p:sp>
      <p:pic>
        <p:nvPicPr>
          <p:cNvPr id="10" name="Picture 9" descr="cdfii_log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22573" t="23251" r="26301" b="36831"/>
              <a:stretch>
                <a:fillRect/>
              </a:stretch>
            </p:blipFill>
          </mc:Choice>
          <mc:Fallback>
            <p:blipFill>
              <a:blip r:embed="rId3"/>
              <a:srcRect l="22573" t="23251" r="26301" b="36831"/>
              <a:stretch>
                <a:fillRect/>
              </a:stretch>
            </p:blipFill>
          </mc:Fallback>
        </mc:AlternateContent>
        <p:spPr>
          <a:xfrm>
            <a:off x="0" y="1"/>
            <a:ext cx="1047422" cy="10583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Content Placeholder 7"/>
          <p:cNvSpPr txBox="1">
            <a:spLocks/>
          </p:cNvSpPr>
          <p:nvPr/>
        </p:nvSpPr>
        <p:spPr>
          <a:xfrm>
            <a:off x="4735127" y="1362476"/>
            <a:ext cx="4125527" cy="5058080"/>
          </a:xfrm>
          <a:prstGeom prst="rect">
            <a:avLst/>
          </a:prstGeom>
        </p:spPr>
        <p:txBody>
          <a:bodyPr vert="horz" lIns="91429" tIns="45714" rIns="91429" bIns="45714">
            <a:normAutofit fontScale="85000" lnSpcReduction="20000"/>
          </a:bodyPr>
          <a:lstStyle/>
          <a:p>
            <a:pPr marL="365717" indent="-256002" defTabSz="914293">
              <a:spcBef>
                <a:spcPts val="300"/>
              </a:spcBef>
              <a:buFont typeface="Arial"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Fake-W backgrounds suppressed by support vector machine (SVM) algorithm (e.g.):</a:t>
            </a:r>
          </a:p>
          <a:p>
            <a:pPr marL="658291" lvl="1" indent="-246859" defTabSz="914293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/>
            </a:pPr>
            <a:r>
              <a:rPr lang="en-US" sz="2600" dirty="0" smtClean="0">
                <a:solidFill>
                  <a:schemeClr val="accent4"/>
                </a:solidFill>
                <a:latin typeface="Arial"/>
                <a:cs typeface="Arial"/>
              </a:rPr>
              <a:t>Lepton P</a:t>
            </a:r>
            <a:r>
              <a:rPr lang="en-US" sz="2600" baseline="-25000" dirty="0" smtClean="0">
                <a:solidFill>
                  <a:schemeClr val="accent4"/>
                </a:solidFill>
                <a:latin typeface="Arial"/>
                <a:cs typeface="Arial"/>
              </a:rPr>
              <a:t>T</a:t>
            </a:r>
            <a:endParaRPr lang="en-US" sz="2600" dirty="0" smtClean="0">
              <a:solidFill>
                <a:schemeClr val="accent4"/>
              </a:solidFill>
              <a:latin typeface="Arial"/>
              <a:cs typeface="Arial"/>
            </a:endParaRPr>
          </a:p>
          <a:p>
            <a:pPr marL="658291" lvl="1" indent="-246859" defTabSz="914293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/>
            </a:pPr>
            <a:r>
              <a:rPr lang="en-US" sz="2600" dirty="0" smtClean="0">
                <a:solidFill>
                  <a:schemeClr val="accent4"/>
                </a:solidFill>
                <a:latin typeface="Arial"/>
                <a:cs typeface="Arial"/>
              </a:rPr>
              <a:t>MET</a:t>
            </a:r>
          </a:p>
          <a:p>
            <a:pPr marL="658291" lvl="1" indent="-246859" defTabSz="914293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/>
            </a:pPr>
            <a:r>
              <a:rPr lang="en-US" sz="2600" dirty="0" smtClean="0">
                <a:solidFill>
                  <a:schemeClr val="accent4"/>
                </a:solidFill>
                <a:latin typeface="Arial"/>
                <a:cs typeface="Arial"/>
              </a:rPr>
              <a:t>Electron-MET Angle</a:t>
            </a:r>
          </a:p>
          <a:p>
            <a:pPr marL="658291" lvl="1" indent="-246859" defTabSz="914293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/>
            </a:pPr>
            <a:r>
              <a:rPr lang="en-US" sz="2600" dirty="0" smtClean="0">
                <a:solidFill>
                  <a:schemeClr val="accent4"/>
                </a:solidFill>
                <a:latin typeface="Arial"/>
                <a:cs typeface="Arial"/>
              </a:rPr>
              <a:t>Jet 2 E</a:t>
            </a:r>
            <a:r>
              <a:rPr lang="en-US" sz="2600" baseline="-25000" dirty="0" smtClean="0">
                <a:solidFill>
                  <a:schemeClr val="accent4"/>
                </a:solidFill>
                <a:latin typeface="Arial"/>
                <a:cs typeface="Arial"/>
              </a:rPr>
              <a:t>T</a:t>
            </a:r>
          </a:p>
          <a:p>
            <a:pPr marL="658291" lvl="1" indent="-246859" defTabSz="914293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/>
            </a:pPr>
            <a:r>
              <a:rPr lang="en-US" sz="2600" dirty="0" smtClean="0">
                <a:solidFill>
                  <a:schemeClr val="accent4"/>
                </a:solidFill>
                <a:latin typeface="Arial"/>
                <a:cs typeface="Arial"/>
              </a:rPr>
              <a:t>Significance of MET</a:t>
            </a:r>
          </a:p>
          <a:p>
            <a:pPr marL="365717" indent="-256002" defTabSz="914293">
              <a:spcBef>
                <a:spcPts val="300"/>
              </a:spcBef>
              <a:buFont typeface="Arial"/>
              <a:buChar char="•"/>
              <a:defRPr/>
            </a:pPr>
            <a:endParaRPr lang="en-US" sz="2800" dirty="0" smtClean="0">
              <a:latin typeface="Arial"/>
              <a:cs typeface="Arial"/>
            </a:endParaRPr>
          </a:p>
          <a:p>
            <a:pPr marL="365717" indent="-256002" defTabSz="914293">
              <a:spcBef>
                <a:spcPts val="300"/>
              </a:spcBef>
              <a:buFont typeface="Arial"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Remaining backgrounds</a:t>
            </a:r>
          </a:p>
          <a:p>
            <a:pPr marL="658291" lvl="1" indent="-246859" defTabSz="914293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/>
            </a:pPr>
            <a:r>
              <a:rPr lang="en-US" sz="2600" dirty="0" smtClean="0">
                <a:solidFill>
                  <a:schemeClr val="accent4"/>
                </a:solidFill>
                <a:latin typeface="Arial"/>
                <a:cs typeface="Arial"/>
              </a:rPr>
              <a:t>Fake-W</a:t>
            </a:r>
          </a:p>
          <a:p>
            <a:pPr marL="658291" lvl="1" indent="-246859" defTabSz="914293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/>
            </a:pPr>
            <a:r>
              <a:rPr lang="en-US" sz="2600" dirty="0" smtClean="0">
                <a:solidFill>
                  <a:schemeClr val="accent4"/>
                </a:solidFill>
                <a:latin typeface="Arial"/>
                <a:cs typeface="Arial"/>
              </a:rPr>
              <a:t>W + non-resonant </a:t>
            </a:r>
            <a:r>
              <a:rPr lang="en-US" sz="2600" dirty="0" err="1" smtClean="0">
                <a:solidFill>
                  <a:schemeClr val="accent4"/>
                </a:solidFill>
                <a:latin typeface="Arial"/>
                <a:cs typeface="Arial"/>
              </a:rPr>
              <a:t>b</a:t>
            </a:r>
            <a:r>
              <a:rPr lang="en-US" sz="2600" dirty="0" smtClean="0">
                <a:solidFill>
                  <a:schemeClr val="accent4"/>
                </a:solidFill>
                <a:latin typeface="Arial"/>
                <a:cs typeface="Arial"/>
              </a:rPr>
              <a:t>-jets</a:t>
            </a:r>
          </a:p>
          <a:p>
            <a:pPr marL="658291" lvl="1" indent="-246859" defTabSz="914293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/>
            </a:pPr>
            <a:r>
              <a:rPr lang="en-US" sz="2600" dirty="0" smtClean="0">
                <a:solidFill>
                  <a:schemeClr val="accent4"/>
                </a:solidFill>
                <a:latin typeface="Arial"/>
                <a:cs typeface="Arial"/>
              </a:rPr>
              <a:t>W + </a:t>
            </a:r>
            <a:r>
              <a:rPr lang="en-US" sz="2600" dirty="0" err="1" smtClean="0">
                <a:solidFill>
                  <a:schemeClr val="accent4"/>
                </a:solidFill>
                <a:latin typeface="Arial"/>
                <a:cs typeface="Arial"/>
              </a:rPr>
              <a:t>Mis</a:t>
            </a:r>
            <a:r>
              <a:rPr lang="en-US" sz="2600" dirty="0" smtClean="0">
                <a:solidFill>
                  <a:schemeClr val="accent4"/>
                </a:solidFill>
                <a:latin typeface="Arial"/>
                <a:cs typeface="Arial"/>
              </a:rPr>
              <a:t>-tagged Jets</a:t>
            </a:r>
          </a:p>
          <a:p>
            <a:pPr marL="658291" lvl="1" indent="-246859" defTabSz="914293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/>
            </a:pPr>
            <a:r>
              <a:rPr lang="en-US" sz="2600" dirty="0" smtClean="0">
                <a:solidFill>
                  <a:schemeClr val="accent4"/>
                </a:solidFill>
                <a:latin typeface="Arial"/>
                <a:cs typeface="Arial"/>
              </a:rPr>
              <a:t>Electroweak</a:t>
            </a:r>
          </a:p>
          <a:p>
            <a:pPr marL="658291" lvl="1" indent="-246859" defTabSz="914293">
              <a:spcBef>
                <a:spcPts val="300"/>
              </a:spcBef>
              <a:buClr>
                <a:schemeClr val="accent2"/>
              </a:buClr>
              <a:defRPr/>
            </a:pPr>
            <a:endParaRPr lang="en-US" sz="2600" dirty="0" smtClean="0">
              <a:solidFill>
                <a:schemeClr val="accent4"/>
              </a:solidFill>
              <a:latin typeface="Arial"/>
              <a:cs typeface="Arial"/>
            </a:endParaRPr>
          </a:p>
          <a:p>
            <a:pPr marL="658291" lvl="1" indent="-246859" defTabSz="914293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/>
            </a:pPr>
            <a:endParaRPr lang="en-US" sz="2600" dirty="0" smtClean="0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SUSY 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7DE0-BA7F-644F-BC23-0C3AFF5FB64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109432" y="482601"/>
            <a:ext cx="8229600" cy="533400"/>
          </a:xfrm>
          <a:prstGeom prst="rect">
            <a:avLst/>
          </a:prstGeom>
        </p:spPr>
        <p:txBody>
          <a:bodyPr vert="horz" lIns="91429" tIns="45714" rIns="91429" bIns="45714" anchor="ctr">
            <a:normAutofit fontScale="90000" lnSpcReduction="20000"/>
          </a:bodyPr>
          <a:lstStyle/>
          <a:p>
            <a:pPr defTabSz="914293">
              <a:spcBef>
                <a:spcPct val="0"/>
              </a:spcBef>
              <a:defRPr/>
            </a:pPr>
            <a:r>
              <a:rPr lang="en-US" sz="4000" i="1" dirty="0" err="1" smtClean="0">
                <a:solidFill>
                  <a:schemeClr val="tx2"/>
                </a:solidFill>
                <a:latin typeface="Arial"/>
                <a:ea typeface="+mj-ea"/>
                <a:cs typeface="Arial"/>
                <a:sym typeface="Wingdings"/>
              </a:rPr>
              <a:t>b/</a:t>
            </a:r>
            <a:r>
              <a:rPr lang="en-US" sz="4000" dirty="0" err="1" smtClean="0">
                <a:solidFill>
                  <a:schemeClr val="tx2"/>
                </a:solidFill>
                <a:latin typeface="Arial"/>
                <a:ea typeface="+mj-ea"/>
                <a:cs typeface="Arial"/>
                <a:sym typeface="Wingdings"/>
              </a:rPr>
              <a:t>c</a:t>
            </a:r>
            <a:r>
              <a:rPr lang="en-US" sz="4000" dirty="0" smtClean="0">
                <a:solidFill>
                  <a:schemeClr val="tx2"/>
                </a:solidFill>
                <a:latin typeface="Arial"/>
                <a:ea typeface="+mj-ea"/>
                <a:cs typeface="Arial"/>
                <a:sym typeface="Wingdings"/>
              </a:rPr>
              <a:t>-Jets + 1 Lepton + MET (7.5 fb</a:t>
            </a:r>
            <a:r>
              <a:rPr lang="en-US" sz="4000" baseline="30000" dirty="0" smtClean="0">
                <a:solidFill>
                  <a:schemeClr val="tx2"/>
                </a:solidFill>
                <a:latin typeface="Arial"/>
                <a:ea typeface="+mj-ea"/>
                <a:cs typeface="Arial"/>
                <a:sym typeface="Wingdings"/>
              </a:rPr>
              <a:t>-1</a:t>
            </a:r>
            <a:r>
              <a:rPr lang="en-US" sz="4000" dirty="0" smtClean="0">
                <a:solidFill>
                  <a:schemeClr val="tx2"/>
                </a:solidFill>
                <a:latin typeface="Arial"/>
                <a:ea typeface="+mj-ea"/>
                <a:cs typeface="Arial"/>
                <a:sym typeface="Wingdings"/>
              </a:rPr>
              <a:t>)</a:t>
            </a:r>
            <a:endParaRPr lang="en-US" sz="4000" dirty="0">
              <a:solidFill>
                <a:schemeClr val="tx2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8" name="Picture 7" descr="cdfii_log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22573" t="23251" r="26301" b="36831"/>
              <a:stretch>
                <a:fillRect/>
              </a:stretch>
            </p:blipFill>
          </mc:Choice>
          <mc:Fallback>
            <p:blipFill>
              <a:blip r:embed="rId3"/>
              <a:srcRect l="22573" t="23251" r="26301" b="36831"/>
              <a:stretch>
                <a:fillRect/>
              </a:stretch>
            </p:blipFill>
          </mc:Fallback>
        </mc:AlternateContent>
        <p:spPr>
          <a:xfrm>
            <a:off x="0" y="1"/>
            <a:ext cx="1047422" cy="10583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367" y="1729556"/>
            <a:ext cx="1689100" cy="4622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2063" y="1268183"/>
            <a:ext cx="1796103" cy="45739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Fit Results</a:t>
            </a:r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rcRect b="15115"/>
          <a:stretch>
            <a:fillRect/>
          </a:stretch>
        </p:blipFill>
        <p:spPr>
          <a:xfrm>
            <a:off x="4837964" y="1178460"/>
            <a:ext cx="4494840" cy="27387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rcRect b="15168"/>
          <a:stretch>
            <a:fillRect/>
          </a:stretch>
        </p:blipFill>
        <p:spPr>
          <a:xfrm>
            <a:off x="4837964" y="3987671"/>
            <a:ext cx="4477676" cy="27266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0622" y="1725930"/>
            <a:ext cx="1676400" cy="4622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431" y="2024789"/>
            <a:ext cx="1435100" cy="431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1740042"/>
            <a:ext cx="4837022" cy="29885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786143" y="1697708"/>
            <a:ext cx="1154974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1 HF-Tag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39026" y="1693664"/>
            <a:ext cx="1283352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2</a:t>
            </a:r>
            <a:r>
              <a:rPr lang="en-US" b="1" dirty="0" smtClean="0">
                <a:latin typeface="Arial"/>
                <a:cs typeface="Arial"/>
              </a:rPr>
              <a:t> HF-Tags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SUSY 2011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7DE0-BA7F-644F-BC23-0C3AFF5FB64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890" y="2187513"/>
            <a:ext cx="4388554" cy="3150162"/>
          </a:xfrm>
          <a:prstGeom prst="rect">
            <a:avLst/>
          </a:prstGeom>
        </p:spPr>
      </p:pic>
      <p:pic>
        <p:nvPicPr>
          <p:cNvPr id="10" name="Picture 9" descr="cdfii_log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22573" t="23251" r="26301" b="36831"/>
              <a:stretch>
                <a:fillRect/>
              </a:stretch>
            </p:blipFill>
          </mc:Choice>
          <mc:Fallback>
            <p:blipFill>
              <a:blip r:embed="rId4"/>
              <a:srcRect l="22573" t="23251" r="26301" b="36831"/>
              <a:stretch>
                <a:fillRect/>
              </a:stretch>
            </p:blipFill>
          </mc:Fallback>
        </mc:AlternateContent>
        <p:spPr>
          <a:xfrm>
            <a:off x="0" y="1"/>
            <a:ext cx="1047422" cy="10583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109432" y="482601"/>
            <a:ext cx="8229600" cy="533400"/>
          </a:xfrm>
          <a:prstGeom prst="rect">
            <a:avLst/>
          </a:prstGeom>
        </p:spPr>
        <p:txBody>
          <a:bodyPr vert="horz" lIns="91429" tIns="45714" rIns="91429" bIns="45714" anchor="ctr">
            <a:normAutofit fontScale="90000" lnSpcReduction="20000"/>
          </a:bodyPr>
          <a:lstStyle/>
          <a:p>
            <a:pPr defTabSz="914293">
              <a:spcBef>
                <a:spcPct val="0"/>
              </a:spcBef>
              <a:defRPr/>
            </a:pPr>
            <a:r>
              <a:rPr lang="en-US" sz="4000" i="1" dirty="0" err="1" smtClean="0">
                <a:solidFill>
                  <a:schemeClr val="tx2"/>
                </a:solidFill>
                <a:latin typeface="Arial"/>
                <a:ea typeface="+mj-ea"/>
                <a:cs typeface="Arial"/>
                <a:sym typeface="Wingdings"/>
              </a:rPr>
              <a:t>b/</a:t>
            </a:r>
            <a:r>
              <a:rPr lang="en-US" sz="4000" dirty="0" err="1" smtClean="0">
                <a:solidFill>
                  <a:schemeClr val="tx2"/>
                </a:solidFill>
                <a:latin typeface="Arial"/>
                <a:ea typeface="+mj-ea"/>
                <a:cs typeface="Arial"/>
                <a:sym typeface="Wingdings"/>
              </a:rPr>
              <a:t>c</a:t>
            </a:r>
            <a:r>
              <a:rPr lang="en-US" sz="4000" dirty="0" smtClean="0">
                <a:solidFill>
                  <a:schemeClr val="tx2"/>
                </a:solidFill>
                <a:latin typeface="Arial"/>
                <a:ea typeface="+mj-ea"/>
                <a:cs typeface="Arial"/>
                <a:sym typeface="Wingdings"/>
              </a:rPr>
              <a:t>-Jets + 1 Lepton + MET (7.5 fb</a:t>
            </a:r>
            <a:r>
              <a:rPr lang="en-US" sz="4000" baseline="30000" dirty="0" smtClean="0">
                <a:solidFill>
                  <a:schemeClr val="tx2"/>
                </a:solidFill>
                <a:latin typeface="Arial"/>
                <a:ea typeface="+mj-ea"/>
                <a:cs typeface="Arial"/>
                <a:sym typeface="Wingdings"/>
              </a:rPr>
              <a:t>-1</a:t>
            </a:r>
            <a:r>
              <a:rPr lang="en-US" sz="4000" dirty="0" smtClean="0">
                <a:solidFill>
                  <a:schemeClr val="tx2"/>
                </a:solidFill>
                <a:latin typeface="Arial"/>
                <a:ea typeface="+mj-ea"/>
                <a:cs typeface="Arial"/>
                <a:sym typeface="Wingdings"/>
              </a:rPr>
              <a:t>)</a:t>
            </a:r>
            <a:endParaRPr lang="en-US" sz="4000" dirty="0">
              <a:solidFill>
                <a:schemeClr val="tx2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439" y="2173402"/>
            <a:ext cx="4388555" cy="3150162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185334"/>
            <a:ext cx="8229600" cy="84695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Significance of result determined with by log-likelihood ratio (-2 </a:t>
            </a:r>
            <a:r>
              <a:rPr lang="en-US" dirty="0" err="1" smtClean="0"/>
              <a:t>ln</a:t>
            </a:r>
            <a:r>
              <a:rPr lang="en-US" dirty="0" smtClean="0"/>
              <a:t> Q) test: </a:t>
            </a:r>
            <a:r>
              <a:rPr lang="en-US" dirty="0" smtClean="0">
                <a:solidFill>
                  <a:schemeClr val="accent4"/>
                </a:solidFill>
              </a:rPr>
              <a:t>3.03σ (obs.)  </a:t>
            </a:r>
            <a:r>
              <a:rPr lang="en-US" dirty="0" smtClean="0"/>
              <a:t>3.02σ (exp.)</a:t>
            </a:r>
          </a:p>
          <a:p>
            <a:pPr lvl="1">
              <a:buNone/>
            </a:pPr>
            <a:endParaRPr lang="en-US" dirty="0" smtClean="0">
              <a:sym typeface="Wingdings"/>
            </a:endParaRP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733882" y="5645087"/>
            <a:ext cx="6279607" cy="46079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SUSY 2011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7DE0-BA7F-644F-BC23-0C3AFF5FB64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62610" y="1517854"/>
            <a:ext cx="7202488" cy="1362075"/>
          </a:xfrm>
        </p:spPr>
        <p:txBody>
          <a:bodyPr/>
          <a:lstStyle/>
          <a:p>
            <a:r>
              <a:rPr lang="en-US" sz="3200" dirty="0" smtClean="0"/>
              <a:t>2 Jets + 0 Leptons + Missing Energy</a:t>
            </a:r>
            <a:endParaRPr lang="en-US" sz="3200" dirty="0"/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268913" y="3763964"/>
            <a:ext cx="3225800" cy="4699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424488" y="4252913"/>
            <a:ext cx="2984500" cy="4191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1222375" y="3798889"/>
            <a:ext cx="3149600" cy="4699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1379226" y="4344607"/>
            <a:ext cx="2870200" cy="406400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SUSY 2011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7DE0-BA7F-644F-BC23-0C3AFF5FB64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3" name="Text Placeholder 8"/>
          <p:cNvSpPr>
            <a:spLocks noGrp="1"/>
          </p:cNvSpPr>
          <p:nvPr>
            <p:ph type="body" idx="1"/>
          </p:nvPr>
        </p:nvSpPr>
        <p:spPr>
          <a:xfrm>
            <a:off x="722313" y="3367086"/>
            <a:ext cx="7772400" cy="310991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Final States: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Benefits: 	Large branching ratio to </a:t>
            </a:r>
            <a:r>
              <a:rPr lang="en-US" dirty="0" err="1" smtClean="0"/>
              <a:t>hadronic</a:t>
            </a:r>
            <a:r>
              <a:rPr lang="en-US" dirty="0" smtClean="0"/>
              <a:t> final states</a:t>
            </a:r>
          </a:p>
          <a:p>
            <a:r>
              <a:rPr lang="en-US" i="1" dirty="0" smtClean="0"/>
              <a:t>		</a:t>
            </a:r>
            <a:r>
              <a:rPr lang="en-US" dirty="0" smtClean="0"/>
              <a:t>Large-</a:t>
            </a:r>
            <a:r>
              <a:rPr lang="en-US" dirty="0" err="1" smtClean="0"/>
              <a:t>ish</a:t>
            </a:r>
            <a:r>
              <a:rPr lang="en-US" dirty="0" smtClean="0"/>
              <a:t> </a:t>
            </a:r>
            <a:r>
              <a:rPr lang="en-US" i="1" dirty="0" smtClean="0"/>
              <a:t>Z</a:t>
            </a:r>
            <a:r>
              <a:rPr lang="en-US" dirty="0" smtClean="0"/>
              <a:t>-</a:t>
            </a:r>
            <a:r>
              <a:rPr lang="en-US" i="1" dirty="0" smtClean="0"/>
              <a:t>to-neutrinos </a:t>
            </a:r>
            <a:r>
              <a:rPr lang="en-US" dirty="0" smtClean="0"/>
              <a:t>branching ratio (20%)</a:t>
            </a:r>
          </a:p>
          <a:p>
            <a:endParaRPr lang="en-US" i="1" dirty="0" smtClean="0"/>
          </a:p>
          <a:p>
            <a:r>
              <a:rPr lang="en-US" dirty="0" smtClean="0"/>
              <a:t>Downside:	Very large backgrounds from multi-jet QCD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81667" cy="781638"/>
          </a:xfrm>
          <a:prstGeom prst="rect">
            <a:avLst/>
          </a:prstGeom>
        </p:spPr>
      </p:pic>
      <p:sp>
        <p:nvSpPr>
          <p:cNvPr id="11" name="Title 6"/>
          <p:cNvSpPr txBox="1">
            <a:spLocks/>
          </p:cNvSpPr>
          <p:nvPr/>
        </p:nvSpPr>
        <p:spPr>
          <a:xfrm>
            <a:off x="1481667" y="437445"/>
            <a:ext cx="7910689" cy="479778"/>
          </a:xfrm>
          <a:prstGeom prst="rect">
            <a:avLst/>
          </a:prstGeom>
        </p:spPr>
        <p:txBody>
          <a:bodyPr vert="horz" lIns="91429" tIns="45714" rIns="91429" bIns="45714" anchor="ctr">
            <a:normAutofit fontScale="75000" lnSpcReduction="20000"/>
          </a:bodyPr>
          <a:lstStyle/>
          <a:p>
            <a:pPr defTabSz="914293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tx2"/>
                </a:solidFill>
                <a:latin typeface="Arial"/>
                <a:ea typeface="+mj-ea"/>
                <a:cs typeface="Arial"/>
              </a:rPr>
              <a:t>Missing Energy + </a:t>
            </a:r>
            <a:r>
              <a:rPr lang="en-US" sz="4000" i="1" dirty="0" err="1" smtClean="0">
                <a:solidFill>
                  <a:schemeClr val="tx2"/>
                </a:solidFill>
                <a:latin typeface="Arial"/>
                <a:ea typeface="+mj-ea"/>
                <a:cs typeface="Arial"/>
              </a:rPr>
              <a:t>b</a:t>
            </a:r>
            <a:r>
              <a:rPr lang="en-US" sz="4000" i="1" dirty="0" smtClean="0">
                <a:solidFill>
                  <a:schemeClr val="tx2"/>
                </a:solidFill>
                <a:latin typeface="Arial"/>
                <a:ea typeface="+mj-ea"/>
                <a:cs typeface="Arial"/>
              </a:rPr>
              <a:t>-</a:t>
            </a:r>
            <a:r>
              <a:rPr lang="en-US" sz="4000" dirty="0" smtClean="0">
                <a:solidFill>
                  <a:schemeClr val="tx2"/>
                </a:solidFill>
                <a:latin typeface="Arial"/>
                <a:ea typeface="+mj-ea"/>
                <a:cs typeface="Arial"/>
              </a:rPr>
              <a:t>jets  (8.4 fb</a:t>
            </a:r>
            <a:r>
              <a:rPr lang="en-US" sz="4000" baseline="30000" dirty="0" smtClean="0">
                <a:solidFill>
                  <a:schemeClr val="tx2"/>
                </a:solidFill>
                <a:latin typeface="Arial"/>
                <a:ea typeface="+mj-ea"/>
                <a:cs typeface="Arial"/>
              </a:rPr>
              <a:t>-1</a:t>
            </a:r>
            <a:r>
              <a:rPr lang="en-US" sz="4000" dirty="0" smtClean="0">
                <a:solidFill>
                  <a:schemeClr val="tx2"/>
                </a:solidFill>
                <a:latin typeface="Arial"/>
                <a:ea typeface="+mj-ea"/>
                <a:cs typeface="Arial"/>
              </a:rPr>
              <a:t>)</a:t>
            </a:r>
            <a:endParaRPr lang="en-US" sz="4000" dirty="0">
              <a:solidFill>
                <a:schemeClr val="tx2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2" name="Content Placeholder 7"/>
          <p:cNvSpPr>
            <a:spLocks noGrp="1"/>
          </p:cNvSpPr>
          <p:nvPr>
            <p:ph idx="1"/>
          </p:nvPr>
        </p:nvSpPr>
        <p:spPr>
          <a:xfrm>
            <a:off x="132647" y="1100668"/>
            <a:ext cx="4433517" cy="539044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u="sng" dirty="0" smtClean="0"/>
          </a:p>
          <a:p>
            <a:r>
              <a:rPr lang="en-US" dirty="0" smtClean="0"/>
              <a:t>QCD backgrounds suppressed</a:t>
            </a:r>
            <a:r>
              <a:rPr lang="en-US" dirty="0" smtClean="0"/>
              <a:t> </a:t>
            </a:r>
            <a:r>
              <a:rPr lang="en-US" dirty="0" smtClean="0"/>
              <a:t>with selection criteria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Missing E</a:t>
            </a:r>
            <a:r>
              <a:rPr lang="en-US" baseline="-25000" dirty="0" smtClean="0"/>
              <a:t>T</a:t>
            </a:r>
            <a:r>
              <a:rPr lang="en-US" dirty="0" smtClean="0"/>
              <a:t> &gt; 30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MET</a:t>
            </a:r>
            <a:r>
              <a:rPr lang="en-US" dirty="0" smtClean="0"/>
              <a:t>-</a:t>
            </a:r>
            <a:r>
              <a:rPr lang="en-US" dirty="0" smtClean="0"/>
              <a:t>Jet Angle &gt; 23 degrees</a:t>
            </a:r>
          </a:p>
          <a:p>
            <a:pPr lvl="1"/>
            <a:r>
              <a:rPr lang="en-US" dirty="0" smtClean="0"/>
              <a:t>Jet1-Jet2 Angle &lt; 165 degrees</a:t>
            </a:r>
          </a:p>
          <a:p>
            <a:pPr lvl="1"/>
            <a:r>
              <a:rPr lang="en-US" dirty="0" smtClean="0"/>
              <a:t>MET significance &gt; 5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Boosted Decision Tree used to identify </a:t>
            </a:r>
            <a:r>
              <a:rPr lang="en-US" i="1" dirty="0" err="1" smtClean="0"/>
              <a:t>b</a:t>
            </a:r>
            <a:r>
              <a:rPr lang="en-US" dirty="0" smtClean="0"/>
              <a:t>-jets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Boosted Decision Trees used to suppress</a:t>
            </a:r>
          </a:p>
          <a:p>
            <a:pPr lvl="1"/>
            <a:r>
              <a:rPr lang="en-US" dirty="0" smtClean="0"/>
              <a:t>QCD multi-jet backgrounds (MJDT)</a:t>
            </a:r>
          </a:p>
          <a:p>
            <a:pPr lvl="1"/>
            <a:r>
              <a:rPr lang="en-US" dirty="0" smtClean="0"/>
              <a:t>Remaining SM backgrounds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Analysis performed in 1- and 2-</a:t>
            </a:r>
            <a:r>
              <a:rPr lang="en-US" i="1" dirty="0" smtClean="0"/>
              <a:t>b</a:t>
            </a:r>
            <a:r>
              <a:rPr lang="en-US" dirty="0" smtClean="0"/>
              <a:t>-tagged channels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070" y="901711"/>
            <a:ext cx="4640683" cy="29756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180" y="3884326"/>
            <a:ext cx="4599072" cy="2948989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SUSY 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7DE0-BA7F-644F-BC23-0C3AFF5FB64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7313" y="436878"/>
            <a:ext cx="8229600" cy="5367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Getting to Higgs Territory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80348"/>
            <a:ext cx="4178300" cy="577765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Higgs production cross-sections are very </a:t>
            </a:r>
            <a:r>
              <a:rPr lang="en-US" dirty="0" smtClean="0"/>
              <a:t>small</a:t>
            </a:r>
          </a:p>
          <a:p>
            <a:pPr lvl="1"/>
            <a:r>
              <a:rPr lang="en-US" dirty="0" smtClean="0"/>
              <a:t>( 0.01 to 1 ) </a:t>
            </a:r>
            <a:r>
              <a:rPr lang="en-US" dirty="0" err="1" smtClean="0"/>
              <a:t>pb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Look in production modes/deca</a:t>
            </a:r>
            <a:r>
              <a:rPr lang="en-US" dirty="0" smtClean="0"/>
              <a:t>y channels with highest statistics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r>
              <a:rPr lang="en-US" dirty="0" smtClean="0"/>
              <a:t>Naïve Search Channels:</a:t>
            </a:r>
          </a:p>
          <a:p>
            <a:pPr lvl="1"/>
            <a:r>
              <a:rPr lang="en-US" dirty="0" smtClean="0"/>
              <a:t>Low-mass Higgs </a:t>
            </a:r>
          </a:p>
          <a:p>
            <a:pPr lvl="1">
              <a:buNone/>
            </a:pPr>
            <a:r>
              <a:rPr lang="en-US" dirty="0" smtClean="0"/>
              <a:t>		(</a:t>
            </a:r>
            <a:r>
              <a:rPr lang="en-US" dirty="0" err="1" smtClean="0"/>
              <a:t>m</a:t>
            </a:r>
            <a:r>
              <a:rPr lang="en-US" baseline="-25000" dirty="0" err="1" smtClean="0"/>
              <a:t>H</a:t>
            </a:r>
            <a:r>
              <a:rPr lang="en-US" dirty="0" smtClean="0"/>
              <a:t> &lt; 135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High-mass Higgs</a:t>
            </a:r>
          </a:p>
          <a:p>
            <a:pPr lvl="1">
              <a:buNone/>
            </a:pPr>
            <a:r>
              <a:rPr lang="en-US" dirty="0" smtClean="0"/>
              <a:t>		(</a:t>
            </a:r>
            <a:r>
              <a:rPr lang="en-US" dirty="0" err="1" smtClean="0"/>
              <a:t>m</a:t>
            </a:r>
            <a:r>
              <a:rPr lang="en-US" baseline="-25000" dirty="0" err="1" smtClean="0"/>
              <a:t>H</a:t>
            </a:r>
            <a:r>
              <a:rPr lang="en-US" baseline="-25000" dirty="0" smtClean="0"/>
              <a:t> </a:t>
            </a:r>
            <a:r>
              <a:rPr lang="en-US" dirty="0" smtClean="0"/>
              <a:t>&gt; 135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rcRect b="7992"/>
          <a:stretch>
            <a:fillRect/>
          </a:stretch>
        </p:blipFill>
        <p:spPr>
          <a:xfrm>
            <a:off x="5363656" y="3632667"/>
            <a:ext cx="3780344" cy="32361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230" y="788628"/>
            <a:ext cx="3636770" cy="248328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rot="5400000" flipH="1" flipV="1">
            <a:off x="5726185" y="5170147"/>
            <a:ext cx="288452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5952282" y="1835662"/>
            <a:ext cx="2095658" cy="1591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999751" y="788627"/>
            <a:ext cx="2028476" cy="2095659"/>
          </a:xfrm>
          <a:prstGeom prst="rect">
            <a:avLst/>
          </a:prstGeom>
          <a:solidFill>
            <a:srgbClr val="0000FF">
              <a:alpha val="15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180348" y="3707516"/>
            <a:ext cx="1781012" cy="2884520"/>
          </a:xfrm>
          <a:prstGeom prst="rect">
            <a:avLst/>
          </a:prstGeom>
          <a:solidFill>
            <a:srgbClr val="0000FF">
              <a:alpha val="1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390224" y="393587"/>
            <a:ext cx="2108172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Higgs Production 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63506" y="3323754"/>
            <a:ext cx="1595309" cy="36933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Higgs Decay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36" name="Picture 3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609403" y="4329696"/>
            <a:ext cx="1901179" cy="349745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571302" y="5728814"/>
            <a:ext cx="2556199" cy="329016"/>
          </a:xfrm>
          <a:prstGeom prst="rect">
            <a:avLst/>
          </a:prstGeom>
        </p:spPr>
      </p:pic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SUSY 2011</a:t>
            </a:r>
            <a:endParaRPr lang="en-US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7DE0-BA7F-644F-BC23-0C3AFF5FB64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7" y="1071744"/>
            <a:ext cx="4464019" cy="28623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t="6703"/>
          <a:stretch>
            <a:fillRect/>
          </a:stretch>
        </p:blipFill>
        <p:spPr>
          <a:xfrm>
            <a:off x="96426" y="3956621"/>
            <a:ext cx="4478450" cy="2679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81667" cy="781638"/>
          </a:xfrm>
          <a:prstGeom prst="rect">
            <a:avLst/>
          </a:prstGeom>
        </p:spPr>
      </p:pic>
      <p:sp>
        <p:nvSpPr>
          <p:cNvPr id="11" name="Title 6"/>
          <p:cNvSpPr txBox="1">
            <a:spLocks/>
          </p:cNvSpPr>
          <p:nvPr/>
        </p:nvSpPr>
        <p:spPr>
          <a:xfrm>
            <a:off x="1490511" y="135350"/>
            <a:ext cx="7639378" cy="1066800"/>
          </a:xfrm>
          <a:prstGeom prst="rect">
            <a:avLst/>
          </a:prstGeom>
        </p:spPr>
        <p:txBody>
          <a:bodyPr vert="horz" lIns="91429" tIns="45714" rIns="91429" bIns="45714" anchor="ctr">
            <a:normAutofit fontScale="97500"/>
          </a:bodyPr>
          <a:lstStyle/>
          <a:p>
            <a:pPr defTabSz="914293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tx2"/>
                </a:solidFill>
                <a:latin typeface="Arial"/>
                <a:ea typeface="+mj-ea"/>
                <a:cs typeface="Arial"/>
              </a:rPr>
              <a:t>Missing Energy + </a:t>
            </a:r>
            <a:r>
              <a:rPr lang="en-US" sz="4000" i="1" dirty="0" err="1" smtClean="0">
                <a:solidFill>
                  <a:schemeClr val="tx2"/>
                </a:solidFill>
                <a:latin typeface="Arial"/>
                <a:ea typeface="+mj-ea"/>
                <a:cs typeface="Arial"/>
              </a:rPr>
              <a:t>b</a:t>
            </a:r>
            <a:r>
              <a:rPr lang="en-US" sz="4000" i="1" dirty="0" smtClean="0">
                <a:solidFill>
                  <a:schemeClr val="tx2"/>
                </a:solidFill>
                <a:latin typeface="Arial"/>
                <a:ea typeface="+mj-ea"/>
                <a:cs typeface="Arial"/>
              </a:rPr>
              <a:t>-</a:t>
            </a:r>
            <a:r>
              <a:rPr lang="en-US" sz="4000" dirty="0" smtClean="0">
                <a:solidFill>
                  <a:schemeClr val="tx2"/>
                </a:solidFill>
                <a:latin typeface="Arial"/>
                <a:ea typeface="+mj-ea"/>
                <a:cs typeface="Arial"/>
              </a:rPr>
              <a:t>jets  (8.4 fb</a:t>
            </a:r>
            <a:r>
              <a:rPr lang="en-US" sz="4000" baseline="30000" dirty="0" smtClean="0">
                <a:solidFill>
                  <a:schemeClr val="tx2"/>
                </a:solidFill>
                <a:latin typeface="Arial"/>
                <a:ea typeface="+mj-ea"/>
                <a:cs typeface="Arial"/>
              </a:rPr>
              <a:t>-1</a:t>
            </a:r>
            <a:r>
              <a:rPr lang="en-US" sz="4000" dirty="0" smtClean="0">
                <a:solidFill>
                  <a:schemeClr val="tx2"/>
                </a:solidFill>
                <a:latin typeface="Arial"/>
                <a:ea typeface="+mj-ea"/>
                <a:cs typeface="Arial"/>
              </a:rPr>
              <a:t>)</a:t>
            </a:r>
            <a:endParaRPr lang="en-US" sz="4000" dirty="0">
              <a:solidFill>
                <a:schemeClr val="tx2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SUSY 2011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7DE0-BA7F-644F-BC23-0C3AFF5FB64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9286" y="3740170"/>
            <a:ext cx="4524823" cy="29013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rcRect b="2858"/>
          <a:stretch>
            <a:fillRect/>
          </a:stretch>
        </p:blipFill>
        <p:spPr>
          <a:xfrm>
            <a:off x="4574877" y="1057851"/>
            <a:ext cx="4468428" cy="278333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349751" y="3841180"/>
            <a:ext cx="2751277" cy="10101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81667" cy="781638"/>
          </a:xfrm>
          <a:prstGeom prst="rect">
            <a:avLst/>
          </a:prstGeom>
        </p:spPr>
      </p:pic>
      <p:sp>
        <p:nvSpPr>
          <p:cNvPr id="11" name="Title 6"/>
          <p:cNvSpPr txBox="1">
            <a:spLocks/>
          </p:cNvSpPr>
          <p:nvPr/>
        </p:nvSpPr>
        <p:spPr>
          <a:xfrm>
            <a:off x="1490511" y="135350"/>
            <a:ext cx="7639378" cy="1066800"/>
          </a:xfrm>
          <a:prstGeom prst="rect">
            <a:avLst/>
          </a:prstGeom>
        </p:spPr>
        <p:txBody>
          <a:bodyPr vert="horz" lIns="91429" tIns="45714" rIns="91429" bIns="45714" anchor="ctr">
            <a:normAutofit fontScale="97500"/>
          </a:bodyPr>
          <a:lstStyle/>
          <a:p>
            <a:pPr defTabSz="914293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tx2"/>
                </a:solidFill>
                <a:latin typeface="Arial"/>
                <a:ea typeface="+mj-ea"/>
                <a:cs typeface="Arial"/>
              </a:rPr>
              <a:t>Missing Energy + </a:t>
            </a:r>
            <a:r>
              <a:rPr lang="en-US" sz="4000" i="1" dirty="0" err="1" smtClean="0">
                <a:solidFill>
                  <a:schemeClr val="tx2"/>
                </a:solidFill>
                <a:latin typeface="Arial"/>
                <a:ea typeface="+mj-ea"/>
                <a:cs typeface="Arial"/>
              </a:rPr>
              <a:t>b</a:t>
            </a:r>
            <a:r>
              <a:rPr lang="en-US" sz="4000" i="1" dirty="0" smtClean="0">
                <a:solidFill>
                  <a:schemeClr val="tx2"/>
                </a:solidFill>
                <a:latin typeface="Arial"/>
                <a:ea typeface="+mj-ea"/>
                <a:cs typeface="Arial"/>
              </a:rPr>
              <a:t>-</a:t>
            </a:r>
            <a:r>
              <a:rPr lang="en-US" sz="4000" dirty="0" smtClean="0">
                <a:solidFill>
                  <a:schemeClr val="tx2"/>
                </a:solidFill>
                <a:latin typeface="Arial"/>
                <a:ea typeface="+mj-ea"/>
                <a:cs typeface="Arial"/>
              </a:rPr>
              <a:t>jets  (8.4 fb</a:t>
            </a:r>
            <a:r>
              <a:rPr lang="en-US" sz="4000" baseline="30000" dirty="0" smtClean="0">
                <a:solidFill>
                  <a:schemeClr val="tx2"/>
                </a:solidFill>
                <a:latin typeface="Arial"/>
                <a:ea typeface="+mj-ea"/>
                <a:cs typeface="Arial"/>
              </a:rPr>
              <a:t>-1</a:t>
            </a:r>
            <a:r>
              <a:rPr lang="en-US" sz="4000" dirty="0" smtClean="0">
                <a:solidFill>
                  <a:schemeClr val="tx2"/>
                </a:solidFill>
                <a:latin typeface="Arial"/>
                <a:ea typeface="+mj-ea"/>
                <a:cs typeface="Arial"/>
              </a:rPr>
              <a:t>)</a:t>
            </a:r>
            <a:endParaRPr lang="en-US" sz="4000" dirty="0">
              <a:solidFill>
                <a:schemeClr val="tx2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61162" y="6251220"/>
            <a:ext cx="4286554" cy="369332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Significance: </a:t>
            </a:r>
            <a:r>
              <a:rPr lang="en-US" b="1" dirty="0" smtClean="0">
                <a:solidFill>
                  <a:srgbClr val="C4652D"/>
                </a:solidFill>
                <a:latin typeface="Arial"/>
                <a:cs typeface="Arial"/>
              </a:rPr>
              <a:t>2.8σ (obs.)   </a:t>
            </a:r>
            <a:r>
              <a:rPr lang="en-US" b="1" dirty="0" smtClean="0">
                <a:latin typeface="Arial"/>
                <a:cs typeface="Arial"/>
              </a:rPr>
              <a:t>1.9σ (exp.)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rcRect r="4156"/>
          <a:stretch>
            <a:fillRect/>
          </a:stretch>
        </p:blipFill>
        <p:spPr>
          <a:xfrm>
            <a:off x="1222267" y="947519"/>
            <a:ext cx="6623512" cy="4431261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SUSY 2011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7DE0-BA7F-644F-BC23-0C3AFF5FB64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98608" y="5313098"/>
            <a:ext cx="5590724" cy="756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62756" y="304145"/>
            <a:ext cx="7639378" cy="7541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Missing Energy + (</a:t>
            </a:r>
            <a:r>
              <a:rPr lang="en-US" i="1" dirty="0" err="1" smtClean="0"/>
              <a:t>b</a:t>
            </a:r>
            <a:r>
              <a:rPr lang="en-US" i="1" dirty="0" smtClean="0"/>
              <a:t>-</a:t>
            </a:r>
            <a:r>
              <a:rPr lang="en-US" dirty="0" smtClean="0"/>
              <a:t>) jets  (5.5 fb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43089" y="1326442"/>
            <a:ext cx="4433517" cy="553155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CDF analysis performed with </a:t>
            </a:r>
            <a:r>
              <a:rPr lang="en-US" i="1" dirty="0" smtClean="0"/>
              <a:t>at most </a:t>
            </a:r>
            <a:r>
              <a:rPr lang="en-US" dirty="0" smtClean="0"/>
              <a:t>one identified lepton (</a:t>
            </a:r>
            <a:r>
              <a:rPr lang="en-US" dirty="0" err="1" smtClean="0"/>
              <a:t>e</a:t>
            </a:r>
            <a:r>
              <a:rPr lang="en-US" dirty="0" smtClean="0"/>
              <a:t> or </a:t>
            </a:r>
            <a:r>
              <a:rPr lang="en-US" u="sng" dirty="0" smtClean="0"/>
              <a:t>µ)</a:t>
            </a:r>
          </a:p>
          <a:p>
            <a:pPr>
              <a:buNone/>
            </a:pPr>
            <a:endParaRPr lang="en-US" u="sng" dirty="0" smtClean="0"/>
          </a:p>
          <a:p>
            <a:r>
              <a:rPr lang="en-US" dirty="0" smtClean="0"/>
              <a:t>QCD backgrounds suppressed by:</a:t>
            </a:r>
          </a:p>
          <a:p>
            <a:pPr lvl="1"/>
            <a:r>
              <a:rPr lang="en-US" dirty="0" smtClean="0"/>
              <a:t>Missing E</a:t>
            </a:r>
            <a:r>
              <a:rPr lang="en-US" baseline="-25000" dirty="0" smtClean="0"/>
              <a:t>T</a:t>
            </a:r>
            <a:r>
              <a:rPr lang="en-US" dirty="0" smtClean="0"/>
              <a:t> &gt; 50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MET</a:t>
            </a:r>
            <a:r>
              <a:rPr lang="en-US" dirty="0" smtClean="0"/>
              <a:t>-</a:t>
            </a:r>
            <a:r>
              <a:rPr lang="en-US" dirty="0" smtClean="0"/>
              <a:t>Jet </a:t>
            </a:r>
            <a:r>
              <a:rPr lang="en-US" dirty="0" err="1" smtClean="0"/>
              <a:t>Azimuthal</a:t>
            </a:r>
            <a:r>
              <a:rPr lang="en-US" dirty="0" smtClean="0"/>
              <a:t> Angle &gt; </a:t>
            </a:r>
            <a:r>
              <a:rPr lang="en-US" dirty="0" smtClean="0"/>
              <a:t>0.4</a:t>
            </a:r>
          </a:p>
          <a:p>
            <a:pPr lvl="1"/>
            <a:endParaRPr lang="en-US" dirty="0" smtClean="0"/>
          </a:p>
          <a:p>
            <a:pPr lvl="2">
              <a:buNone/>
            </a:pPr>
            <a:r>
              <a:rPr lang="en-US" dirty="0" smtClean="0"/>
              <a:t>(avoids instrumental MET)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i="1" dirty="0" err="1" smtClean="0"/>
              <a:t>b</a:t>
            </a:r>
            <a:r>
              <a:rPr lang="en-US" dirty="0" smtClean="0"/>
              <a:t>-jets identified with </a:t>
            </a:r>
            <a:r>
              <a:rPr lang="en-US" i="1" dirty="0" err="1" smtClean="0"/>
              <a:t>b</a:t>
            </a:r>
            <a:r>
              <a:rPr lang="en-US" dirty="0" err="1" smtClean="0"/>
              <a:t>ness</a:t>
            </a:r>
            <a:r>
              <a:rPr lang="en-US" dirty="0" smtClean="0"/>
              <a:t> variable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Remaining QCD </a:t>
            </a:r>
            <a:r>
              <a:rPr lang="en-US" dirty="0" err="1" smtClean="0"/>
              <a:t>multijet</a:t>
            </a:r>
            <a:r>
              <a:rPr lang="en-US" dirty="0" smtClean="0"/>
              <a:t> background measured in data control region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Analysis performed in </a:t>
            </a:r>
            <a:r>
              <a:rPr lang="en-US" i="1" dirty="0" err="1" smtClean="0"/>
              <a:t>b</a:t>
            </a:r>
            <a:r>
              <a:rPr lang="en-US" i="1" dirty="0" smtClean="0"/>
              <a:t>-</a:t>
            </a:r>
            <a:r>
              <a:rPr lang="en-US" dirty="0" smtClean="0"/>
              <a:t>tagged and untagged samples  </a:t>
            </a:r>
          </a:p>
          <a:p>
            <a:pPr lvl="1"/>
            <a:r>
              <a:rPr lang="en-US" dirty="0" smtClean="0"/>
              <a:t>Results determined from simultaneous fit to both samples</a:t>
            </a:r>
            <a:endParaRPr lang="en-US" dirty="0"/>
          </a:p>
        </p:txBody>
      </p:sp>
      <p:pic>
        <p:nvPicPr>
          <p:cNvPr id="10" name="Picture 9" descr="cdfii_log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22573" t="23251" r="26301" b="36831"/>
              <a:stretch>
                <a:fillRect/>
              </a:stretch>
            </p:blipFill>
          </mc:Choice>
          <mc:Fallback>
            <p:blipFill>
              <a:blip r:embed="rId3"/>
              <a:srcRect l="22573" t="23251" r="26301" b="36831"/>
              <a:stretch>
                <a:fillRect/>
              </a:stretch>
            </p:blipFill>
          </mc:Fallback>
        </mc:AlternateContent>
        <p:spPr>
          <a:xfrm>
            <a:off x="0" y="1"/>
            <a:ext cx="1047422" cy="10583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 descr="dphiclosest5_loose_1tag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t="2889"/>
              <a:stretch>
                <a:fillRect/>
              </a:stretch>
            </p:blipFill>
          </mc:Choice>
          <mc:Fallback>
            <p:blipFill>
              <a:blip r:embed="rId5"/>
              <a:srcRect t="2889"/>
              <a:stretch>
                <a:fillRect/>
              </a:stretch>
            </p:blipFill>
          </mc:Fallback>
        </mc:AlternateContent>
        <p:spPr>
          <a:xfrm>
            <a:off x="4783667" y="1406278"/>
            <a:ext cx="4360334" cy="286771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7DE0-BA7F-644F-BC23-0C3AFF5FB64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397576">
            <a:off x="4235406" y="2668735"/>
            <a:ext cx="687844" cy="153771"/>
          </a:xfrm>
          <a:prstGeom prst="rightArrow">
            <a:avLst/>
          </a:prstGeom>
          <a:gradFill>
            <a:gsLst>
              <a:gs pos="0">
                <a:schemeClr val="accent1">
                  <a:tint val="43000"/>
                  <a:satMod val="165000"/>
                </a:schemeClr>
              </a:gs>
              <a:gs pos="55000">
                <a:schemeClr val="accent1">
                  <a:tint val="83000"/>
                  <a:satMod val="155000"/>
                </a:schemeClr>
              </a:gs>
              <a:gs pos="100000">
                <a:schemeClr val="accent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atafit_0927_doublefit_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b="50579"/>
              <a:stretch>
                <a:fillRect/>
              </a:stretch>
            </p:blipFill>
          </mc:Choice>
          <mc:Fallback>
            <p:blipFill>
              <a:blip r:embed="rId3"/>
              <a:srcRect b="50579"/>
              <a:stretch>
                <a:fillRect/>
              </a:stretch>
            </p:blipFill>
          </mc:Fallback>
        </mc:AlternateContent>
        <p:spPr>
          <a:xfrm>
            <a:off x="734829" y="1212967"/>
            <a:ext cx="7460528" cy="2385368"/>
          </a:xfrm>
          <a:prstGeom prst="rect">
            <a:avLst/>
          </a:prstGeom>
        </p:spPr>
      </p:pic>
      <p:pic>
        <p:nvPicPr>
          <p:cNvPr id="16" name="Picture 15" descr="cdfii_log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22573" t="23251" r="26301" b="36831"/>
              <a:stretch>
                <a:fillRect/>
              </a:stretch>
            </p:blipFill>
          </mc:Choice>
          <mc:Fallback>
            <p:blipFill>
              <a:blip r:embed="rId5"/>
              <a:srcRect l="22573" t="23251" r="26301" b="36831"/>
              <a:stretch>
                <a:fillRect/>
              </a:stretch>
            </p:blipFill>
          </mc:Fallback>
        </mc:AlternateContent>
        <p:spPr>
          <a:xfrm>
            <a:off x="0" y="1"/>
            <a:ext cx="1047422" cy="10583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itle 6"/>
          <p:cNvSpPr>
            <a:spLocks noGrp="1"/>
          </p:cNvSpPr>
          <p:nvPr>
            <p:ph type="title"/>
          </p:nvPr>
        </p:nvSpPr>
        <p:spPr>
          <a:xfrm>
            <a:off x="1188532" y="302550"/>
            <a:ext cx="7639378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Missing Energy + (</a:t>
            </a:r>
            <a:r>
              <a:rPr lang="en-US" i="1" dirty="0" err="1" smtClean="0"/>
              <a:t>b</a:t>
            </a:r>
            <a:r>
              <a:rPr lang="en-US" i="1" dirty="0" smtClean="0"/>
              <a:t>-</a:t>
            </a:r>
            <a:r>
              <a:rPr lang="en-US" dirty="0" smtClean="0"/>
              <a:t>) jets  (5.5 fb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" name="Picture 19" descr="datafit_0927_doublefit_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55854"/>
              <a:stretch>
                <a:fillRect/>
              </a:stretch>
            </p:blipFill>
          </mc:Choice>
          <mc:Fallback>
            <p:blipFill>
              <a:blip r:embed="rId3"/>
              <a:srcRect t="55854"/>
              <a:stretch>
                <a:fillRect/>
              </a:stretch>
            </p:blipFill>
          </mc:Fallback>
        </mc:AlternateContent>
        <p:spPr>
          <a:xfrm>
            <a:off x="763051" y="3535241"/>
            <a:ext cx="7460528" cy="2130779"/>
          </a:xfrm>
          <a:prstGeom prst="rect">
            <a:avLst/>
          </a:prstGeom>
        </p:spPr>
      </p:pic>
      <p:sp>
        <p:nvSpPr>
          <p:cNvPr id="21" name="Content Placeholder 7"/>
          <p:cNvSpPr>
            <a:spLocks noGrp="1"/>
          </p:cNvSpPr>
          <p:nvPr>
            <p:ph idx="1"/>
          </p:nvPr>
        </p:nvSpPr>
        <p:spPr>
          <a:xfrm>
            <a:off x="457201" y="5834197"/>
            <a:ext cx="8497709" cy="644884"/>
          </a:xfrm>
        </p:spPr>
        <p:txBody>
          <a:bodyPr>
            <a:normAutofit/>
          </a:bodyPr>
          <a:lstStyle/>
          <a:p>
            <a:r>
              <a:rPr lang="en-US" dirty="0" smtClean="0"/>
              <a:t>Combined Result:</a:t>
            </a:r>
            <a:endParaRPr lang="en-US" dirty="0"/>
          </a:p>
        </p:txBody>
      </p:sp>
      <p:pic>
        <p:nvPicPr>
          <p:cNvPr id="22" name="Picture 2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940554" y="5741039"/>
            <a:ext cx="4156024" cy="37231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3940555" y="6184168"/>
            <a:ext cx="5021260" cy="316502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7DE0-BA7F-644F-BC23-0C3AFF5FB64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921"/>
            <a:ext cx="8229600" cy="725968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9890"/>
            <a:ext cx="8229600" cy="4894065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Diboson</a:t>
            </a:r>
            <a:r>
              <a:rPr lang="en-US" dirty="0" smtClean="0"/>
              <a:t> production is a rare process with cross-sections near the Higgs production level</a:t>
            </a:r>
          </a:p>
          <a:p>
            <a:endParaRPr lang="en-US" dirty="0" smtClean="0"/>
          </a:p>
          <a:p>
            <a:r>
              <a:rPr lang="en-US" dirty="0" smtClean="0"/>
              <a:t>Increased sensitivity to </a:t>
            </a:r>
            <a:r>
              <a:rPr lang="en-US" dirty="0" err="1" smtClean="0"/>
              <a:t>diboson</a:t>
            </a:r>
            <a:r>
              <a:rPr lang="en-US" dirty="0" smtClean="0"/>
              <a:t> production with new analyses, and close to evidence in </a:t>
            </a:r>
            <a:r>
              <a:rPr lang="en-US" i="1" dirty="0" err="1" smtClean="0"/>
              <a:t>b</a:t>
            </a:r>
            <a:r>
              <a:rPr lang="en-US" dirty="0" smtClean="0"/>
              <a:t>-tagged jets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WW, WZ production:	CDF (HF-jets) 		3.0σ</a:t>
            </a:r>
          </a:p>
          <a:p>
            <a:pPr lvl="1"/>
            <a:r>
              <a:rPr lang="en-US" dirty="0" smtClean="0"/>
              <a:t>WZ, ZZ production: 	D0    (</a:t>
            </a:r>
            <a:r>
              <a:rPr lang="en-US" i="1" dirty="0" err="1" smtClean="0"/>
              <a:t>b</a:t>
            </a:r>
            <a:r>
              <a:rPr lang="en-US" dirty="0" smtClean="0"/>
              <a:t>-jets)      	2.8σ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Significances will increase with more luminosity, refined analysis techniques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D0 + CDF combination planned for individual WZ and ZZ cross-section measurements with </a:t>
            </a:r>
            <a:r>
              <a:rPr lang="en-US" i="1" dirty="0" err="1" smtClean="0"/>
              <a:t>b</a:t>
            </a:r>
            <a:r>
              <a:rPr lang="en-US" dirty="0" smtClean="0"/>
              <a:t>-jets.</a:t>
            </a:r>
          </a:p>
          <a:p>
            <a:pPr lvl="1">
              <a:buNone/>
            </a:pPr>
            <a:r>
              <a:rPr lang="en-US" dirty="0" smtClean="0"/>
              <a:t>						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39970" y="6125733"/>
            <a:ext cx="1925175" cy="45739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2400" b="1" i="1" dirty="0" smtClean="0">
                <a:solidFill>
                  <a:srgbClr val="C4652D"/>
                </a:solidFill>
                <a:latin typeface="Arial"/>
                <a:cs typeface="Arial"/>
              </a:rPr>
              <a:t>Thank you.</a:t>
            </a:r>
            <a:endParaRPr lang="en-US" sz="2400" b="1" i="1" dirty="0">
              <a:solidFill>
                <a:srgbClr val="C4652D"/>
              </a:solidFill>
              <a:latin typeface="Arial"/>
              <a:cs typeface="Arial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SUSY 2011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7DE0-BA7F-644F-BC23-0C3AFF5FB64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</a:t>
            </a:r>
            <a:r>
              <a:rPr lang="en-US" dirty="0" err="1" smtClean="0"/>
              <a:t>Webpages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D0</a:t>
            </a:r>
          </a:p>
          <a:p>
            <a:pPr lvl="1"/>
            <a:r>
              <a:rPr lang="en-US" dirty="0" smtClean="0"/>
              <a:t>http</a:t>
            </a:r>
            <a:r>
              <a:rPr lang="en-US" dirty="0" smtClean="0"/>
              <a:t>://www-d0.fnal.gov/Run2Physics/WWW/results/final/EW/E08H/</a:t>
            </a:r>
          </a:p>
          <a:p>
            <a:endParaRPr lang="en-US" dirty="0" smtClean="0"/>
          </a:p>
          <a:p>
            <a:r>
              <a:rPr lang="en-US" dirty="0" smtClean="0"/>
              <a:t>CDF</a:t>
            </a:r>
          </a:p>
          <a:p>
            <a:pPr lvl="1"/>
            <a:r>
              <a:rPr lang="en-US" dirty="0" smtClean="0"/>
              <a:t>http://www-cdf.fnal.gov/physics/new/hdg/Results_files/results/wzllbb_071911/</a:t>
            </a:r>
            <a:r>
              <a:rPr lang="en-US" dirty="0" smtClean="0"/>
              <a:t>Diboson_public_6.6fb.html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http://www-cdf.fnal.gov/physics/new/hdg/Results_files/results/wzlnubb_071911</a:t>
            </a:r>
            <a:r>
              <a:rPr lang="en-US" dirty="0" smtClean="0"/>
              <a:t>/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http://www-cdf.fnal.gov/physics/new/hdg/Results_files/results/wzzz_sep10/METBB_dibosons/Dibosons_METJJ_2.html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SUSY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7DE0-BA7F-644F-BC23-0C3AFF5FB64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 Slides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SUSY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7DE0-BA7F-644F-BC23-0C3AFF5FB64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definitions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2324100"/>
          <a:ext cx="8337302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8920"/>
                <a:gridCol w="5035208"/>
                <a:gridCol w="1843174"/>
              </a:tblGrid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Arial"/>
                          <a:cs typeface="Arial"/>
                        </a:rPr>
                        <a:t>MET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4652D"/>
                          </a:solidFill>
                          <a:latin typeface="Arial"/>
                          <a:cs typeface="Arial"/>
                        </a:rPr>
                        <a:t>Missing Transverse</a:t>
                      </a:r>
                      <a:r>
                        <a:rPr lang="en-US" sz="2400" baseline="0" dirty="0" smtClean="0">
                          <a:solidFill>
                            <a:srgbClr val="C4652D"/>
                          </a:solidFill>
                          <a:latin typeface="Arial"/>
                          <a:cs typeface="Arial"/>
                        </a:rPr>
                        <a:t> Energy</a:t>
                      </a:r>
                      <a:endParaRPr lang="en-US" sz="2400" dirty="0">
                        <a:solidFill>
                          <a:srgbClr val="C4652D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Arial"/>
                          <a:cs typeface="Arial"/>
                        </a:rPr>
                        <a:t>“tagged”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4652D"/>
                          </a:solidFill>
                          <a:latin typeface="Arial"/>
                          <a:cs typeface="Arial"/>
                        </a:rPr>
                        <a:t>Jet identified</a:t>
                      </a:r>
                      <a:r>
                        <a:rPr lang="en-US" sz="2400" baseline="0" dirty="0" smtClean="0">
                          <a:solidFill>
                            <a:srgbClr val="C4652D"/>
                          </a:solidFill>
                          <a:latin typeface="Arial"/>
                          <a:cs typeface="Arial"/>
                        </a:rPr>
                        <a:t> as a </a:t>
                      </a:r>
                      <a:r>
                        <a:rPr lang="en-US" sz="2400" i="1" baseline="0" dirty="0" err="1" smtClean="0">
                          <a:solidFill>
                            <a:srgbClr val="C4652D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lang="en-US" sz="2400" i="0" baseline="0" dirty="0" smtClean="0">
                          <a:solidFill>
                            <a:srgbClr val="C4652D"/>
                          </a:solidFill>
                          <a:latin typeface="Arial"/>
                          <a:cs typeface="Arial"/>
                        </a:rPr>
                        <a:t>-jet</a:t>
                      </a:r>
                      <a:endParaRPr lang="en-US" sz="2400" dirty="0">
                        <a:solidFill>
                          <a:srgbClr val="C4652D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Arial"/>
                          <a:cs typeface="Arial"/>
                        </a:rPr>
                        <a:t>HF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4652D"/>
                          </a:solidFill>
                          <a:latin typeface="Arial"/>
                          <a:cs typeface="Arial"/>
                        </a:rPr>
                        <a:t>Heavy Flavor</a:t>
                      </a:r>
                      <a:endParaRPr lang="en-US" sz="2400" dirty="0">
                        <a:solidFill>
                          <a:srgbClr val="C4652D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Arial"/>
                          <a:cs typeface="Arial"/>
                        </a:rPr>
                        <a:t>LF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4652D"/>
                          </a:solidFill>
                          <a:latin typeface="Arial"/>
                          <a:cs typeface="Arial"/>
                        </a:rPr>
                        <a:t>Light Flavor</a:t>
                      </a:r>
                      <a:endParaRPr lang="en-US" sz="2400" dirty="0">
                        <a:solidFill>
                          <a:srgbClr val="C4652D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Arial"/>
                          <a:cs typeface="Arial"/>
                        </a:rPr>
                        <a:t>NN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4652D"/>
                          </a:solidFill>
                          <a:latin typeface="Arial"/>
                          <a:cs typeface="Arial"/>
                        </a:rPr>
                        <a:t>Neural</a:t>
                      </a:r>
                      <a:r>
                        <a:rPr lang="en-US" sz="2400" baseline="0" dirty="0" smtClean="0">
                          <a:solidFill>
                            <a:srgbClr val="C4652D"/>
                          </a:solidFill>
                          <a:latin typeface="Arial"/>
                          <a:cs typeface="Arial"/>
                        </a:rPr>
                        <a:t> Network</a:t>
                      </a:r>
                      <a:endParaRPr lang="en-US" sz="2400" dirty="0">
                        <a:solidFill>
                          <a:srgbClr val="C4652D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SUSY 2011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7DE0-BA7F-644F-BC23-0C3AFF5FB64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50903"/>
            <a:ext cx="8229600" cy="285665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reality…</a:t>
            </a:r>
          </a:p>
          <a:p>
            <a:pPr lvl="1"/>
            <a:r>
              <a:rPr lang="en-US" dirty="0" smtClean="0"/>
              <a:t>Large </a:t>
            </a:r>
            <a:r>
              <a:rPr lang="en-US" dirty="0" err="1" smtClean="0"/>
              <a:t>multijet</a:t>
            </a:r>
            <a:r>
              <a:rPr lang="en-US" dirty="0" smtClean="0"/>
              <a:t> QCD backgrounds make </a:t>
            </a:r>
          </a:p>
          <a:p>
            <a:pPr lvl="1">
              <a:buNone/>
            </a:pPr>
            <a:r>
              <a:rPr lang="en-US" dirty="0" smtClean="0">
                <a:sym typeface="Wingdings"/>
              </a:rPr>
              <a:t>   searches unfeasible at low Higgs mass</a:t>
            </a:r>
          </a:p>
          <a:p>
            <a:pPr lvl="1"/>
            <a:r>
              <a:rPr lang="en-US" dirty="0" smtClean="0">
                <a:sym typeface="Wingdings"/>
              </a:rPr>
              <a:t>Search for low-mass Higgs with associated production:</a:t>
            </a:r>
          </a:p>
          <a:p>
            <a:pPr lvl="1"/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Small cross-sections!</a:t>
            </a:r>
            <a:endParaRPr lang="en-US" dirty="0" smtClean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609600" y="3854451"/>
            <a:ext cx="3412067" cy="2756251"/>
          </a:xfrm>
          <a:prstGeom prst="rect">
            <a:avLst/>
          </a:prstGeom>
        </p:spPr>
        <p:txBody>
          <a:bodyPr vert="horz" lIns="91429" tIns="45714" rIns="91429" bIns="45714">
            <a:normAutofit fontScale="77500" lnSpcReduction="20000"/>
          </a:bodyPr>
          <a:lstStyle/>
          <a:p>
            <a:pPr marL="365717" indent="-256002" defTabSz="914293">
              <a:spcBef>
                <a:spcPts val="300"/>
              </a:spcBef>
              <a:buFont typeface="Georgia"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To validate Higgs search procedures, search for known SM-processes with “comparably”-small production cross sections:</a:t>
            </a:r>
          </a:p>
          <a:p>
            <a:pPr marL="365717" indent="-256002" defTabSz="914293">
              <a:spcBef>
                <a:spcPts val="300"/>
              </a:spcBef>
              <a:buFont typeface="Georgia"/>
              <a:buChar char="•"/>
              <a:defRPr/>
            </a:pPr>
            <a:endParaRPr lang="en-US" sz="2800" dirty="0" smtClean="0">
              <a:latin typeface="Arial"/>
              <a:cs typeface="Arial"/>
            </a:endParaRPr>
          </a:p>
          <a:p>
            <a:pPr marL="365717" indent="-256002" algn="ctr" defTabSz="914293">
              <a:spcBef>
                <a:spcPts val="300"/>
              </a:spcBef>
              <a:defRPr/>
            </a:pPr>
            <a:r>
              <a:rPr lang="en-US" sz="2800" dirty="0" err="1" smtClean="0">
                <a:solidFill>
                  <a:schemeClr val="accent4"/>
                </a:solidFill>
                <a:latin typeface="Arial"/>
                <a:cs typeface="Arial"/>
              </a:rPr>
              <a:t>Diboson</a:t>
            </a:r>
            <a:r>
              <a:rPr lang="en-US" sz="2800" dirty="0" smtClean="0">
                <a:solidFill>
                  <a:schemeClr val="accent4"/>
                </a:solidFill>
                <a:latin typeface="Arial"/>
                <a:cs typeface="Arial"/>
              </a:rPr>
              <a:t> Production!</a:t>
            </a:r>
          </a:p>
          <a:p>
            <a:pPr marL="365717" indent="-256002" defTabSz="914293">
              <a:spcBef>
                <a:spcPts val="300"/>
              </a:spcBef>
              <a:buFont typeface="Georgia"/>
              <a:buChar char="•"/>
              <a:defRPr/>
            </a:pPr>
            <a:endParaRPr lang="en-US" sz="2400" dirty="0" smtClean="0">
              <a:latin typeface="Arial"/>
              <a:cs typeface="Arial"/>
            </a:endParaRP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23202" y="3056821"/>
            <a:ext cx="2710131" cy="3238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rcRect t="5333"/>
          <a:stretch>
            <a:fillRect/>
          </a:stretch>
        </p:blipFill>
        <p:spPr>
          <a:xfrm>
            <a:off x="4622798" y="2730144"/>
            <a:ext cx="4332111" cy="4007556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>
                <a:duotone>
                  <a:schemeClr val="accent4"/>
                  <a:srgbClr val="FFF1C1"/>
                </a:duotone>
              </a:blip>
              <a:stretch>
                <a:fillRect/>
              </a:stretch>
            </p:blipFill>
          </mc:Choice>
          <mc:Fallback>
            <p:blipFill>
              <a:blip r:embed="rId6">
                <a:duotone>
                  <a:schemeClr val="accent4"/>
                  <a:srgbClr val="FFF1C1"/>
                </a:duotone>
              </a:blip>
              <a:stretch>
                <a:fillRect/>
              </a:stretch>
            </p:blipFill>
          </mc:Fallback>
        </mc:AlternateContent>
        <p:spPr>
          <a:xfrm>
            <a:off x="6559384" y="1538111"/>
            <a:ext cx="2226194" cy="409536"/>
          </a:xfrm>
          <a:prstGeom prst="rect">
            <a:avLst/>
          </a:prstGeom>
        </p:spPr>
      </p:pic>
      <p:sp>
        <p:nvSpPr>
          <p:cNvPr id="20" name="Title 5"/>
          <p:cNvSpPr>
            <a:spLocks noGrp="1"/>
          </p:cNvSpPr>
          <p:nvPr>
            <p:ph type="title"/>
          </p:nvPr>
        </p:nvSpPr>
        <p:spPr>
          <a:xfrm>
            <a:off x="217313" y="436878"/>
            <a:ext cx="8229600" cy="5367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Getting to Higgs Territory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SUSY 2011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7DE0-BA7F-644F-BC23-0C3AFF5FB64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14587"/>
            <a:ext cx="8229600" cy="796524"/>
          </a:xfrm>
        </p:spPr>
        <p:txBody>
          <a:bodyPr/>
          <a:lstStyle/>
          <a:p>
            <a:r>
              <a:rPr lang="en-US" dirty="0" err="1" smtClean="0"/>
              <a:t>Diboson</a:t>
            </a:r>
            <a:r>
              <a:rPr lang="en-US" dirty="0" smtClean="0"/>
              <a:t> vs. Higgs Analyses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890343"/>
            <a:ext cx="8229600" cy="4325112"/>
          </a:xfrm>
        </p:spPr>
        <p:txBody>
          <a:bodyPr/>
          <a:lstStyle/>
          <a:p>
            <a:r>
              <a:rPr lang="en-US" dirty="0" smtClean="0"/>
              <a:t>Feynman diagrams are </a:t>
            </a:r>
          </a:p>
          <a:p>
            <a:pPr>
              <a:buNone/>
            </a:pPr>
            <a:r>
              <a:rPr lang="en-US" dirty="0" smtClean="0"/>
              <a:t>  topologically equivalent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Same final states, and therefore same analysis strategy, modulo different definitions of signal.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Retraining signal/background </a:t>
            </a:r>
            <a:r>
              <a:rPr lang="en-US" dirty="0" err="1" smtClean="0"/>
              <a:t>discriminants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439" y="1538111"/>
            <a:ext cx="4024250" cy="1949349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7DE0-BA7F-644F-BC23-0C3AFF5FB64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SUSY 2011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7DE0-BA7F-644F-BC23-0C3AFF5FB645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15" name="Chart 14"/>
          <p:cNvGraphicFramePr/>
          <p:nvPr/>
        </p:nvGraphicFramePr>
        <p:xfrm>
          <a:off x="7050" y="1574628"/>
          <a:ext cx="4617055" cy="3956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4624104" y="1643272"/>
          <a:ext cx="4519896" cy="388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" name="Picture 1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800188" y="3755870"/>
            <a:ext cx="596900" cy="5080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7452322" y="3877526"/>
            <a:ext cx="508000" cy="4064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941091" y="2636232"/>
            <a:ext cx="546100" cy="3175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1006651" y="3092550"/>
            <a:ext cx="508000" cy="4064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252264" y="1544108"/>
            <a:ext cx="863369" cy="294809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4323551" y="1681230"/>
            <a:ext cx="1512135" cy="394889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5188831" y="3402339"/>
            <a:ext cx="1003300" cy="457200"/>
          </a:xfrm>
          <a:prstGeom prst="rect">
            <a:avLst/>
          </a:prstGeom>
        </p:spPr>
      </p:pic>
      <p:cxnSp>
        <p:nvCxnSpPr>
          <p:cNvPr id="30" name="Elbow Connector 29"/>
          <p:cNvCxnSpPr/>
          <p:nvPr/>
        </p:nvCxnSpPr>
        <p:spPr>
          <a:xfrm rot="16200000" flipH="1">
            <a:off x="4330056" y="2479439"/>
            <a:ext cx="985929" cy="240294"/>
          </a:xfrm>
          <a:prstGeom prst="bentConnector3">
            <a:avLst>
              <a:gd name="adj1" fmla="val 100094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218629" y="1711917"/>
            <a:ext cx="377603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51430" y="705557"/>
            <a:ext cx="3274894" cy="461665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W-Boson Decays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62941" y="705557"/>
            <a:ext cx="3274894" cy="461665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Z-Boson Decays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57200" y="5531557"/>
            <a:ext cx="8229600" cy="131233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Dominant decay modes are to jets, limited energy resolution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Start with </a:t>
            </a:r>
            <a:r>
              <a:rPr lang="en-US" dirty="0" err="1" smtClean="0"/>
              <a:t>leptonic</a:t>
            </a:r>
            <a:r>
              <a:rPr lang="en-US" dirty="0" smtClean="0"/>
              <a:t> decay modes, benefit from precise energy determinations from trackers and electromagnetic calorimeters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>
              <a:sym typeface="Wingdings"/>
            </a:endParaRPr>
          </a:p>
        </p:txBody>
      </p:sp>
      <p:pic>
        <p:nvPicPr>
          <p:cNvPr id="39" name="Picture 3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4096807" y="4591343"/>
            <a:ext cx="1015693" cy="295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79" y="479121"/>
            <a:ext cx="6048022" cy="4733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Previous </a:t>
            </a:r>
            <a:r>
              <a:rPr lang="en-US" dirty="0" err="1" smtClean="0"/>
              <a:t>Diboson</a:t>
            </a:r>
            <a:r>
              <a:rPr lang="en-US" dirty="0" smtClean="0"/>
              <a:t> Searches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7890" y="4461723"/>
            <a:ext cx="2970332" cy="192761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D0 Analysis: </a:t>
            </a:r>
          </a:p>
          <a:p>
            <a:pPr algn="ctr">
              <a:buNone/>
            </a:pPr>
            <a:r>
              <a:rPr lang="en-US" dirty="0" smtClean="0"/>
              <a:t>1.1 fb</a:t>
            </a:r>
            <a:r>
              <a:rPr lang="en-US" baseline="30000" dirty="0" smtClean="0"/>
              <a:t>-1</a:t>
            </a:r>
            <a:r>
              <a:rPr lang="en-US" dirty="0" smtClean="0"/>
              <a:t> (2009</a:t>
            </a:r>
            <a:r>
              <a:rPr lang="en-US" dirty="0" smtClean="0"/>
              <a:t>)</a:t>
            </a:r>
          </a:p>
          <a:p>
            <a:pPr algn="ctr">
              <a:buNone/>
            </a:pPr>
            <a:endParaRPr lang="en-US" dirty="0" smtClean="0"/>
          </a:p>
          <a:p>
            <a:r>
              <a:rPr lang="en-US" dirty="0" smtClean="0"/>
              <a:t>First </a:t>
            </a:r>
            <a:r>
              <a:rPr lang="en-US" dirty="0" smtClean="0"/>
              <a:t>evidence of WW/WZ production in</a:t>
            </a:r>
            <a:r>
              <a:rPr lang="en-US" dirty="0" smtClean="0"/>
              <a:t> 2 </a:t>
            </a:r>
            <a:r>
              <a:rPr lang="en-US" dirty="0" smtClean="0"/>
              <a:t>jets + 1 </a:t>
            </a:r>
            <a:r>
              <a:rPr lang="en-US" dirty="0" smtClean="0"/>
              <a:t>lepton:   </a:t>
            </a:r>
          </a:p>
          <a:p>
            <a:pPr algn="ctr">
              <a:buNone/>
            </a:pPr>
            <a:r>
              <a:rPr lang="en-US" dirty="0" smtClean="0"/>
              <a:t>4.4σ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SUSY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7DE0-BA7F-644F-BC23-0C3AFF5FB64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2"/>
          <a:srcRect l="4526" r="-1553" b="13345"/>
          <a:stretch>
            <a:fillRect/>
          </a:stretch>
        </p:blipFill>
        <p:spPr>
          <a:xfrm>
            <a:off x="3155376" y="1077002"/>
            <a:ext cx="3098052" cy="18757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l="3996" b="372"/>
          <a:stretch>
            <a:fillRect/>
          </a:stretch>
        </p:blipFill>
        <p:spPr>
          <a:xfrm>
            <a:off x="6279577" y="1036040"/>
            <a:ext cx="2763759" cy="33276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 l="6103"/>
          <a:stretch>
            <a:fillRect/>
          </a:stretch>
        </p:blipFill>
        <p:spPr>
          <a:xfrm>
            <a:off x="101601" y="1271411"/>
            <a:ext cx="2735539" cy="2769593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6184153" y="4466308"/>
            <a:ext cx="2976173" cy="1952049"/>
          </a:xfrm>
          <a:prstGeom prst="rect">
            <a:avLst/>
          </a:prstGeom>
        </p:spPr>
        <p:txBody>
          <a:bodyPr vert="horz" lIns="91429" tIns="45714" rIns="91429" bIns="45714">
            <a:normAutofit fontScale="62500" lnSpcReduction="20000"/>
          </a:bodyPr>
          <a:lstStyle/>
          <a:p>
            <a:pPr marL="365717" indent="-256002" defTabSz="914293">
              <a:spcBef>
                <a:spcPts val="300"/>
              </a:spcBef>
              <a:buFont typeface="Georgia"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CDF Analysis: </a:t>
            </a:r>
          </a:p>
          <a:p>
            <a:pPr marL="365717" indent="-256002" algn="ctr" defTabSz="914293">
              <a:spcBef>
                <a:spcPts val="300"/>
              </a:spcBef>
              <a:defRPr/>
            </a:pPr>
            <a:r>
              <a:rPr lang="en-US" sz="2800" dirty="0" smtClean="0">
                <a:latin typeface="Arial"/>
                <a:cs typeface="Arial"/>
              </a:rPr>
              <a:t>3.5 fb</a:t>
            </a:r>
            <a:r>
              <a:rPr lang="en-US" sz="2800" baseline="30000" dirty="0" smtClean="0">
                <a:latin typeface="Arial"/>
                <a:cs typeface="Arial"/>
              </a:rPr>
              <a:t>-1</a:t>
            </a:r>
            <a:r>
              <a:rPr lang="en-US" sz="2800" dirty="0" smtClean="0">
                <a:latin typeface="Arial"/>
                <a:cs typeface="Arial"/>
              </a:rPr>
              <a:t> (2009)</a:t>
            </a:r>
          </a:p>
          <a:p>
            <a:pPr marL="365717" indent="-256002" defTabSz="914293">
              <a:spcBef>
                <a:spcPts val="300"/>
              </a:spcBef>
              <a:defRPr/>
            </a:pPr>
            <a:endParaRPr lang="en-US" sz="2800" dirty="0" smtClean="0">
              <a:latin typeface="Arial"/>
              <a:cs typeface="Arial"/>
            </a:endParaRPr>
          </a:p>
          <a:p>
            <a:pPr marL="365717" indent="-256002" defTabSz="914293">
              <a:spcBef>
                <a:spcPts val="300"/>
              </a:spcBef>
              <a:buFont typeface="Georgia"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First observation of WW/WZ/ZZ production in 2 jets + MET: </a:t>
            </a:r>
          </a:p>
          <a:p>
            <a:pPr marL="365717" indent="-256002" algn="ctr" defTabSz="914293">
              <a:spcBef>
                <a:spcPts val="300"/>
              </a:spcBef>
              <a:defRPr/>
            </a:pPr>
            <a:r>
              <a:rPr lang="en-US" sz="2800" dirty="0" smtClean="0">
                <a:latin typeface="Arial"/>
                <a:cs typeface="Arial"/>
              </a:rPr>
              <a:t>5.3σ </a:t>
            </a:r>
          </a:p>
          <a:p>
            <a:pPr marL="365717" indent="-256002" defTabSz="914293">
              <a:spcBef>
                <a:spcPts val="300"/>
              </a:spcBef>
              <a:buFont typeface="Georgia"/>
              <a:buChar char="•"/>
              <a:defRPr/>
            </a:pPr>
            <a:endParaRPr lang="en-US" sz="2800" dirty="0">
              <a:latin typeface="Arial"/>
              <a:cs typeface="Arial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8307" y="4363730"/>
            <a:ext cx="2970069" cy="1969167"/>
          </a:xfrm>
          <a:prstGeom prst="rect">
            <a:avLst/>
          </a:prstGeom>
        </p:spPr>
        <p:txBody>
          <a:bodyPr vert="horz" lIns="91429" tIns="45714" rIns="91429" bIns="45714">
            <a:normAutofit fontScale="62500" lnSpcReduction="20000"/>
          </a:bodyPr>
          <a:lstStyle/>
          <a:p>
            <a:pPr marL="365717" indent="-256002" defTabSz="914293">
              <a:spcBef>
                <a:spcPts val="300"/>
              </a:spcBef>
              <a:buFont typeface="Georgia"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First observation of </a:t>
            </a:r>
            <a:r>
              <a:rPr lang="en-US" sz="2800" dirty="0" err="1" smtClean="0">
                <a:latin typeface="Arial"/>
                <a:cs typeface="Arial"/>
              </a:rPr>
              <a:t>diboson</a:t>
            </a:r>
            <a:r>
              <a:rPr lang="en-US" sz="2800" dirty="0" smtClean="0">
                <a:latin typeface="Arial"/>
                <a:cs typeface="Arial"/>
              </a:rPr>
              <a:t> production in lepton channels (2005)</a:t>
            </a:r>
          </a:p>
          <a:p>
            <a:pPr marL="365717" indent="-256002" defTabSz="914293">
              <a:spcBef>
                <a:spcPts val="300"/>
              </a:spcBef>
              <a:defRPr/>
            </a:pPr>
            <a:endParaRPr lang="en-US" sz="2800" dirty="0" smtClean="0">
              <a:latin typeface="Arial"/>
              <a:cs typeface="Arial"/>
            </a:endParaRPr>
          </a:p>
          <a:p>
            <a:pPr marL="365717" indent="-256002" defTabSz="914293">
              <a:spcBef>
                <a:spcPts val="300"/>
              </a:spcBef>
              <a:buFont typeface="Georgia"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WW production in 2 Leptons plus Missing Energy</a:t>
            </a:r>
          </a:p>
          <a:p>
            <a:pPr marL="365717" indent="-256002" defTabSz="914293">
              <a:spcBef>
                <a:spcPts val="300"/>
              </a:spcBef>
              <a:buFont typeface="Georgia"/>
              <a:buChar char="•"/>
              <a:defRPr/>
            </a:pPr>
            <a:endParaRPr lang="en-US" sz="2800" dirty="0">
              <a:latin typeface="Arial"/>
              <a:cs typeface="Arial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16200000" flipH="1">
            <a:off x="212352" y="3973314"/>
            <a:ext cx="5633639" cy="1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527" y="1156495"/>
            <a:ext cx="101599" cy="18773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rcRect l="10162" t="1265" r="2049" b="42678"/>
          <a:stretch>
            <a:fillRect/>
          </a:stretch>
        </p:blipFill>
        <p:spPr>
          <a:xfrm>
            <a:off x="3246878" y="2952751"/>
            <a:ext cx="2870290" cy="1242483"/>
          </a:xfrm>
          <a:prstGeom prst="rect">
            <a:avLst/>
          </a:prstGeom>
        </p:spPr>
      </p:pic>
      <p:pic>
        <p:nvPicPr>
          <p:cNvPr id="17" name="Content Placeholder 5"/>
          <p:cNvPicPr>
            <a:picLocks noChangeAspect="1"/>
          </p:cNvPicPr>
          <p:nvPr/>
        </p:nvPicPr>
        <p:blipFill>
          <a:blip r:embed="rId2"/>
          <a:srcRect l="4526" t="87515" r="-1553"/>
          <a:stretch>
            <a:fillRect/>
          </a:stretch>
        </p:blipFill>
        <p:spPr>
          <a:xfrm>
            <a:off x="3155376" y="4185709"/>
            <a:ext cx="3098052" cy="27025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267076" y="4169834"/>
            <a:ext cx="149225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274395" y="2879726"/>
            <a:ext cx="149225" cy="85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1989" y="6220803"/>
            <a:ext cx="2152881" cy="307764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D0: PRL </a:t>
            </a:r>
            <a:r>
              <a:rPr lang="en-US" sz="1400" b="1" dirty="0" smtClean="0">
                <a:latin typeface="Times New Roman"/>
                <a:cs typeface="Times New Roman"/>
              </a:rPr>
              <a:t>94 </a:t>
            </a:r>
            <a:r>
              <a:rPr lang="en-US" sz="1400" dirty="0" smtClean="0">
                <a:latin typeface="Times New Roman"/>
                <a:cs typeface="Times New Roman"/>
              </a:rPr>
              <a:t>151801 (2005)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4991" y="6482357"/>
            <a:ext cx="2276049" cy="307764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CDF: PRL </a:t>
            </a:r>
            <a:r>
              <a:rPr lang="en-US" sz="1400" b="1" dirty="0" smtClean="0">
                <a:latin typeface="Times New Roman"/>
                <a:cs typeface="Times New Roman"/>
              </a:rPr>
              <a:t>94 </a:t>
            </a:r>
            <a:r>
              <a:rPr lang="en-US" sz="1400" dirty="0" smtClean="0">
                <a:latin typeface="Times New Roman"/>
                <a:cs typeface="Times New Roman"/>
              </a:rPr>
              <a:t>211801 (2005)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90055" y="6500035"/>
            <a:ext cx="2242649" cy="307764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D0: PRL </a:t>
            </a:r>
            <a:r>
              <a:rPr lang="en-US" sz="1400" b="1" dirty="0" smtClean="0">
                <a:latin typeface="Times New Roman"/>
                <a:cs typeface="Times New Roman"/>
              </a:rPr>
              <a:t>102 </a:t>
            </a:r>
            <a:r>
              <a:rPr lang="en-US" sz="1400" dirty="0" smtClean="0">
                <a:latin typeface="Times New Roman"/>
                <a:cs typeface="Times New Roman"/>
              </a:rPr>
              <a:t>161801 (2009)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35435" y="6510580"/>
            <a:ext cx="2372480" cy="307764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CDF: PRL </a:t>
            </a:r>
            <a:r>
              <a:rPr lang="en-US" sz="1400" b="1" dirty="0" smtClean="0">
                <a:latin typeface="Times New Roman"/>
                <a:cs typeface="Times New Roman"/>
              </a:rPr>
              <a:t>103 </a:t>
            </a:r>
            <a:r>
              <a:rPr lang="en-US" sz="1400" dirty="0" smtClean="0">
                <a:latin typeface="Times New Roman"/>
                <a:cs typeface="Times New Roman"/>
              </a:rPr>
              <a:t>091803 (2009)</a:t>
            </a:r>
            <a:endParaRPr lang="en-US"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9366"/>
            <a:ext cx="8229600" cy="6413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Getting Closer to the Higgs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79" y="1298222"/>
            <a:ext cx="8229600" cy="359268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Diboson</a:t>
            </a:r>
            <a:r>
              <a:rPr lang="en-US" dirty="0" smtClean="0"/>
              <a:t> production observed in </a:t>
            </a:r>
            <a:r>
              <a:rPr lang="en-US" dirty="0" err="1" smtClean="0"/>
              <a:t>hadronic</a:t>
            </a:r>
            <a:r>
              <a:rPr lang="en-US" dirty="0" smtClean="0"/>
              <a:t> final states</a:t>
            </a:r>
          </a:p>
          <a:p>
            <a:endParaRPr lang="en-US" dirty="0" smtClean="0"/>
          </a:p>
          <a:p>
            <a:r>
              <a:rPr lang="en-US" dirty="0" smtClean="0"/>
              <a:t>Look for </a:t>
            </a:r>
            <a:r>
              <a:rPr lang="en-US" dirty="0" err="1" smtClean="0"/>
              <a:t>diboson</a:t>
            </a:r>
            <a:r>
              <a:rPr lang="en-US" dirty="0" smtClean="0"/>
              <a:t> production in final states with two </a:t>
            </a:r>
            <a:r>
              <a:rPr lang="en-US" i="1" dirty="0" smtClean="0"/>
              <a:t>heavy-flavor</a:t>
            </a:r>
            <a:r>
              <a:rPr lang="en-US" dirty="0" smtClean="0"/>
              <a:t> (H.F.) jets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Discussed today</a:t>
            </a:r>
            <a:r>
              <a:rPr lang="en-US" dirty="0" smtClean="0"/>
              <a:t>—</a:t>
            </a:r>
            <a:r>
              <a:rPr lang="en-US" dirty="0" err="1" smtClean="0"/>
              <a:t>diboson</a:t>
            </a:r>
            <a:r>
              <a:rPr lang="en-US" dirty="0" smtClean="0"/>
              <a:t> final states with the following reconstructed objects</a:t>
            </a:r>
            <a:r>
              <a:rPr lang="en-US" dirty="0" smtClean="0"/>
              <a:t>: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SUSY 2011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7DE0-BA7F-644F-BC23-0C3AFF5FB645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15728" y="4890911"/>
          <a:ext cx="7747195" cy="14833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10881"/>
                <a:gridCol w="1166667"/>
                <a:gridCol w="1476084"/>
                <a:gridCol w="35935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H.F.</a:t>
                      </a:r>
                      <a:r>
                        <a:rPr lang="en-US" sz="18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Jets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Leptons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Missing E?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Analogous</a:t>
                      </a:r>
                      <a:r>
                        <a:rPr lang="en-US" sz="1800" b="1" baseline="0" dirty="0" smtClean="0">
                          <a:latin typeface="Arial"/>
                          <a:cs typeface="Arial"/>
                        </a:rPr>
                        <a:t>  </a:t>
                      </a:r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Higgs Process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2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2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No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2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1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Yes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2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0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Yes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662064" y="5312156"/>
            <a:ext cx="1799187" cy="280607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662064" y="5697095"/>
            <a:ext cx="1799187" cy="259205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662063" y="6052710"/>
            <a:ext cx="1799188" cy="267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706900"/>
            <a:ext cx="4750840" cy="477358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Both collaborations use algorithms to identify </a:t>
            </a:r>
            <a:r>
              <a:rPr lang="en-US" i="1" dirty="0" err="1" smtClean="0"/>
              <a:t>b(c</a:t>
            </a:r>
            <a:r>
              <a:rPr lang="en-US" i="1" dirty="0" smtClean="0"/>
              <a:t>)</a:t>
            </a:r>
            <a:r>
              <a:rPr lang="en-US" dirty="0" smtClean="0"/>
              <a:t>-jets.</a:t>
            </a:r>
          </a:p>
          <a:p>
            <a:pPr lvl="1"/>
            <a:r>
              <a:rPr lang="en-US" dirty="0" smtClean="0"/>
              <a:t>Neural networks</a:t>
            </a:r>
          </a:p>
          <a:p>
            <a:pPr lvl="1"/>
            <a:r>
              <a:rPr lang="en-US" dirty="0" smtClean="0"/>
              <a:t>Decision trees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Use variables which depend on longer lifetimes and heavier masses of </a:t>
            </a:r>
            <a:r>
              <a:rPr lang="en-US" i="1" dirty="0" smtClean="0"/>
              <a:t>B(D)-</a:t>
            </a:r>
            <a:r>
              <a:rPr lang="en-US" dirty="0" smtClean="0"/>
              <a:t>hadrons</a:t>
            </a:r>
          </a:p>
          <a:p>
            <a:pPr lvl="1"/>
            <a:r>
              <a:rPr lang="en-US" dirty="0" smtClean="0"/>
              <a:t>Displaced vertex (</a:t>
            </a:r>
            <a:r>
              <a:rPr lang="en-US" dirty="0" err="1" smtClean="0"/>
              <a:t>L</a:t>
            </a:r>
            <a:r>
              <a:rPr lang="en-US" baseline="-25000" dirty="0" err="1" smtClean="0"/>
              <a:t>xy</a:t>
            </a:r>
            <a:r>
              <a:rPr lang="en-US" dirty="0" smtClean="0"/>
              <a:t>, d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Jet lifetime</a:t>
            </a:r>
          </a:p>
          <a:p>
            <a:pPr lvl="1"/>
            <a:r>
              <a:rPr lang="en-US" dirty="0" smtClean="0"/>
              <a:t>Jet mass</a:t>
            </a:r>
          </a:p>
          <a:p>
            <a:pPr lvl="1"/>
            <a:r>
              <a:rPr lang="en-US" dirty="0" smtClean="0"/>
              <a:t>Distribution of tracks within the jet cone</a:t>
            </a:r>
          </a:p>
          <a:p>
            <a:pPr lvl="1"/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SUSY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7DE0-BA7F-644F-BC23-0C3AFF5FB64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841" y="577772"/>
            <a:ext cx="4102561" cy="329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6920"/>
            <a:ext cx="8229600" cy="713958"/>
          </a:xfrm>
        </p:spPr>
        <p:txBody>
          <a:bodyPr/>
          <a:lstStyle/>
          <a:p>
            <a:r>
              <a:rPr lang="en-US" dirty="0" smtClean="0"/>
              <a:t>Tagging heavy-flavor jets</a:t>
            </a:r>
            <a:endParaRPr lang="en-US" dirty="0"/>
          </a:p>
        </p:txBody>
      </p:sp>
      <p:pic>
        <p:nvPicPr>
          <p:cNvPr id="9" name="Picture 8" descr="bness_comp_both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7439"/>
              <a:stretch>
                <a:fillRect/>
              </a:stretch>
            </p:blipFill>
          </mc:Choice>
          <mc:Fallback>
            <p:blipFill>
              <a:blip r:embed="rId4"/>
              <a:srcRect t="7439"/>
              <a:stretch>
                <a:fillRect/>
              </a:stretch>
            </p:blipFill>
          </mc:Fallback>
        </mc:AlternateContent>
        <p:spPr>
          <a:xfrm>
            <a:off x="4769556" y="3872421"/>
            <a:ext cx="4374444" cy="2735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699"/>
            <a:ext cx="8229600" cy="734094"/>
          </a:xfrm>
        </p:spPr>
        <p:txBody>
          <a:bodyPr/>
          <a:lstStyle/>
          <a:p>
            <a:r>
              <a:rPr lang="en-US" dirty="0" smtClean="0"/>
              <a:t>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378" y="5404552"/>
            <a:ext cx="4086578" cy="128411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CDF II Detector</a:t>
            </a:r>
          </a:p>
          <a:p>
            <a:pPr lvl="1"/>
            <a:r>
              <a:rPr lang="en-US" dirty="0" smtClean="0"/>
              <a:t>Collected </a:t>
            </a:r>
            <a:r>
              <a:rPr lang="en-US" dirty="0" err="1" smtClean="0"/>
              <a:t>Lumi</a:t>
            </a:r>
            <a:r>
              <a:rPr lang="en-US" dirty="0" smtClean="0"/>
              <a:t>: ~9.7 fb</a:t>
            </a:r>
            <a:r>
              <a:rPr lang="en-US" baseline="30000" dirty="0" smtClean="0"/>
              <a:t>-1</a:t>
            </a:r>
            <a:endParaRPr lang="en-US" dirty="0" smtClean="0"/>
          </a:p>
          <a:p>
            <a:pPr lvl="1"/>
            <a:r>
              <a:rPr lang="en-US" dirty="0" smtClean="0"/>
              <a:t>Analyzed </a:t>
            </a:r>
            <a:r>
              <a:rPr lang="en-US" dirty="0" err="1" smtClean="0"/>
              <a:t>Lumi</a:t>
            </a:r>
            <a:r>
              <a:rPr lang="en-US" dirty="0" smtClean="0"/>
              <a:t>: ≤ 7.5 fb</a:t>
            </a:r>
            <a:r>
              <a:rPr lang="en-US" baseline="30000" dirty="0" smtClean="0"/>
              <a:t>-1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55" y="2223563"/>
            <a:ext cx="3979924" cy="2955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914" y="2053930"/>
            <a:ext cx="3615636" cy="3316411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791527" y="5404553"/>
            <a:ext cx="4086578" cy="1269583"/>
          </a:xfrm>
          <a:prstGeom prst="rect">
            <a:avLst/>
          </a:prstGeom>
        </p:spPr>
        <p:txBody>
          <a:bodyPr vert="horz" lIns="91429" tIns="45714" rIns="91429" bIns="45714">
            <a:normAutofit fontScale="85000" lnSpcReduction="10000"/>
          </a:bodyPr>
          <a:lstStyle/>
          <a:p>
            <a:pPr marL="365717" indent="-256002" defTabSz="914293">
              <a:spcBef>
                <a:spcPts val="300"/>
              </a:spcBef>
              <a:buFont typeface="Georgia"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D0 Detector</a:t>
            </a:r>
          </a:p>
          <a:p>
            <a:pPr marL="658291" lvl="1" indent="-246859" defTabSz="914293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/>
            </a:pPr>
            <a:r>
              <a:rPr lang="en-US" sz="2600" dirty="0" smtClean="0">
                <a:solidFill>
                  <a:schemeClr val="accent4"/>
                </a:solidFill>
                <a:latin typeface="Arial"/>
                <a:cs typeface="Arial"/>
              </a:rPr>
              <a:t>Collected </a:t>
            </a:r>
            <a:r>
              <a:rPr lang="en-US" sz="2600" dirty="0" err="1" smtClean="0">
                <a:solidFill>
                  <a:schemeClr val="accent4"/>
                </a:solidFill>
                <a:latin typeface="Arial"/>
                <a:cs typeface="Arial"/>
              </a:rPr>
              <a:t>Lumi</a:t>
            </a:r>
            <a:r>
              <a:rPr lang="en-US" sz="2600" dirty="0" smtClean="0">
                <a:solidFill>
                  <a:schemeClr val="accent4"/>
                </a:solidFill>
                <a:latin typeface="Arial"/>
                <a:cs typeface="Arial"/>
              </a:rPr>
              <a:t>: ~10.5 fb</a:t>
            </a:r>
            <a:r>
              <a:rPr lang="en-US" sz="2600" baseline="30000" dirty="0" smtClean="0">
                <a:solidFill>
                  <a:schemeClr val="accent4"/>
                </a:solidFill>
                <a:latin typeface="Arial"/>
                <a:cs typeface="Arial"/>
              </a:rPr>
              <a:t>-1</a:t>
            </a:r>
            <a:endParaRPr lang="en-US" sz="2600" dirty="0" smtClean="0">
              <a:solidFill>
                <a:schemeClr val="accent4"/>
              </a:solidFill>
              <a:latin typeface="Arial"/>
              <a:cs typeface="Arial"/>
            </a:endParaRPr>
          </a:p>
          <a:p>
            <a:pPr marL="658291" lvl="1" indent="-246859" defTabSz="914293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/>
            </a:pPr>
            <a:r>
              <a:rPr lang="en-US" sz="2600" dirty="0" smtClean="0">
                <a:solidFill>
                  <a:schemeClr val="accent4"/>
                </a:solidFill>
                <a:latin typeface="Arial"/>
                <a:cs typeface="Arial"/>
              </a:rPr>
              <a:t>Analyzed </a:t>
            </a:r>
            <a:r>
              <a:rPr lang="en-US" sz="2600" dirty="0" err="1" smtClean="0">
                <a:solidFill>
                  <a:schemeClr val="accent4"/>
                </a:solidFill>
                <a:latin typeface="Arial"/>
                <a:cs typeface="Arial"/>
              </a:rPr>
              <a:t>Lumi</a:t>
            </a:r>
            <a:r>
              <a:rPr lang="en-US" sz="2600" dirty="0" smtClean="0">
                <a:solidFill>
                  <a:schemeClr val="accent4"/>
                </a:solidFill>
                <a:latin typeface="Arial"/>
                <a:cs typeface="Arial"/>
              </a:rPr>
              <a:t>: ≤ 8.4 fb</a:t>
            </a:r>
            <a:r>
              <a:rPr lang="en-US" sz="2600" baseline="30000" dirty="0" smtClean="0">
                <a:solidFill>
                  <a:schemeClr val="accent4"/>
                </a:solidFill>
                <a:latin typeface="Arial"/>
                <a:cs typeface="Arial"/>
              </a:rPr>
              <a:t>-1</a:t>
            </a:r>
            <a:endParaRPr lang="en-US" sz="2600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447324" y="1235793"/>
            <a:ext cx="8497709" cy="846660"/>
          </a:xfrm>
          <a:prstGeom prst="rect">
            <a:avLst/>
          </a:prstGeom>
        </p:spPr>
        <p:txBody>
          <a:bodyPr vert="horz" lIns="91429" tIns="45714" rIns="91429" bIns="45714">
            <a:normAutofit fontScale="92500" lnSpcReduction="10000"/>
          </a:bodyPr>
          <a:lstStyle/>
          <a:p>
            <a:pPr marL="365717" indent="-256002" defTabSz="914293">
              <a:spcBef>
                <a:spcPts val="300"/>
              </a:spcBef>
              <a:buFont typeface="Georgia"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Center-of-Mass Energy: 1.96 </a:t>
            </a:r>
            <a:r>
              <a:rPr lang="en-US" sz="2800" dirty="0" err="1" smtClean="0">
                <a:latin typeface="Arial"/>
                <a:cs typeface="Arial"/>
              </a:rPr>
              <a:t>TeV</a:t>
            </a:r>
            <a:endParaRPr lang="en-US" sz="2800" dirty="0" smtClean="0">
              <a:latin typeface="Arial"/>
              <a:cs typeface="Arial"/>
            </a:endParaRPr>
          </a:p>
          <a:p>
            <a:pPr marL="365717" indent="-256002" defTabSz="914293">
              <a:spcBef>
                <a:spcPts val="300"/>
              </a:spcBef>
              <a:buFont typeface="Georgia"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11.7 fb</a:t>
            </a:r>
            <a:r>
              <a:rPr lang="en-US" sz="2800" baseline="30000" dirty="0" smtClean="0">
                <a:latin typeface="Arial"/>
                <a:cs typeface="Arial"/>
              </a:rPr>
              <a:t>-1</a:t>
            </a:r>
            <a:r>
              <a:rPr lang="en-US" sz="2800" dirty="0" smtClean="0">
                <a:latin typeface="Arial"/>
                <a:cs typeface="Arial"/>
              </a:rPr>
              <a:t> delivered to both experiments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SUSY 2011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7DE0-BA7F-644F-BC23-0C3AFF5FB64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ＭＳ ゴシック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5816</TotalTime>
  <Words>1519</Words>
  <Application>Microsoft Macintosh PowerPoint</Application>
  <PresentationFormat>On-screen Show (4:3)</PresentationFormat>
  <Paragraphs>327</Paragraphs>
  <Slides>27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Urban</vt:lpstr>
      <vt:lpstr>WW / WZ / ZZ Diboson Production at the Tevatron</vt:lpstr>
      <vt:lpstr>Getting to Higgs Territory</vt:lpstr>
      <vt:lpstr>Getting to Higgs Territory</vt:lpstr>
      <vt:lpstr>Diboson vs. Higgs Analyses</vt:lpstr>
      <vt:lpstr>Slide 5</vt:lpstr>
      <vt:lpstr>Previous Diboson Searches</vt:lpstr>
      <vt:lpstr>Getting Closer to the Higgs</vt:lpstr>
      <vt:lpstr>Tagging heavy-flavor jets</vt:lpstr>
      <vt:lpstr>Detectors</vt:lpstr>
      <vt:lpstr>2 Jets + 2 Leptons + No Missing Energy</vt:lpstr>
      <vt:lpstr>(b-) jets + 2 Leptons (6.6 fb-1)</vt:lpstr>
      <vt:lpstr>(b-) jets + 2 Leptons (6.6 fb-1)</vt:lpstr>
      <vt:lpstr>(b-) jets + 2 Leptons (6.6 fb-1)</vt:lpstr>
      <vt:lpstr>2 Jets + 1 Lepton + Missing Energy</vt:lpstr>
      <vt:lpstr>b/c-Jets + 1 Lepton + MET (7.5 fb-1)</vt:lpstr>
      <vt:lpstr>Slide 16</vt:lpstr>
      <vt:lpstr>Slide 17</vt:lpstr>
      <vt:lpstr>2 Jets + 0 Leptons + Missing Energy</vt:lpstr>
      <vt:lpstr>Slide 19</vt:lpstr>
      <vt:lpstr>Slide 20</vt:lpstr>
      <vt:lpstr>Slide 21</vt:lpstr>
      <vt:lpstr>Missing Energy + (b-) jets  (5.5 fb-1)</vt:lpstr>
      <vt:lpstr>Missing Energy + (b-) jets  (5.5 fb-1)</vt:lpstr>
      <vt:lpstr>Conclusions</vt:lpstr>
      <vt:lpstr>Public Webpages</vt:lpstr>
      <vt:lpstr>Back-up Slides</vt:lpstr>
      <vt:lpstr>Some definitions</vt:lpstr>
    </vt:vector>
  </TitlesOfParts>
  <Company>fermi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Knoepfel</dc:creator>
  <cp:lastModifiedBy>Kyle Knoepfel</cp:lastModifiedBy>
  <cp:revision>29</cp:revision>
  <cp:lastPrinted>2011-08-29T14:59:01Z</cp:lastPrinted>
  <dcterms:created xsi:type="dcterms:W3CDTF">2011-08-29T14:08:53Z</dcterms:created>
  <dcterms:modified xsi:type="dcterms:W3CDTF">2011-08-30T14:16:50Z</dcterms:modified>
</cp:coreProperties>
</file>