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2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3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7" r:id="rId1"/>
  </p:sldMasterIdLst>
  <p:notesMasterIdLst>
    <p:notesMasterId r:id="rId83"/>
  </p:notesMasterIdLst>
  <p:handoutMasterIdLst>
    <p:handoutMasterId r:id="rId84"/>
  </p:handoutMasterIdLst>
  <p:sldIdLst>
    <p:sldId id="256" r:id="rId2"/>
    <p:sldId id="371" r:id="rId3"/>
    <p:sldId id="361" r:id="rId4"/>
    <p:sldId id="391" r:id="rId5"/>
    <p:sldId id="405" r:id="rId6"/>
    <p:sldId id="372" r:id="rId7"/>
    <p:sldId id="393" r:id="rId8"/>
    <p:sldId id="394" r:id="rId9"/>
    <p:sldId id="334" r:id="rId10"/>
    <p:sldId id="399" r:id="rId11"/>
    <p:sldId id="400" r:id="rId12"/>
    <p:sldId id="401" r:id="rId13"/>
    <p:sldId id="433" r:id="rId14"/>
    <p:sldId id="339" r:id="rId15"/>
    <p:sldId id="402" r:id="rId16"/>
    <p:sldId id="403" r:id="rId17"/>
    <p:sldId id="436" r:id="rId18"/>
    <p:sldId id="417" r:id="rId19"/>
    <p:sldId id="404" r:id="rId20"/>
    <p:sldId id="439" r:id="rId21"/>
    <p:sldId id="380" r:id="rId22"/>
    <p:sldId id="396" r:id="rId23"/>
    <p:sldId id="397" r:id="rId24"/>
    <p:sldId id="398" r:id="rId25"/>
    <p:sldId id="407" r:id="rId26"/>
    <p:sldId id="408" r:id="rId27"/>
    <p:sldId id="435" r:id="rId28"/>
    <p:sldId id="383" r:id="rId29"/>
    <p:sldId id="409" r:id="rId30"/>
    <p:sldId id="441" r:id="rId31"/>
    <p:sldId id="410" r:id="rId32"/>
    <p:sldId id="418" r:id="rId33"/>
    <p:sldId id="411" r:id="rId34"/>
    <p:sldId id="419" r:id="rId35"/>
    <p:sldId id="338" r:id="rId36"/>
    <p:sldId id="420" r:id="rId37"/>
    <p:sldId id="423" r:id="rId38"/>
    <p:sldId id="424" r:id="rId39"/>
    <p:sldId id="438" r:id="rId40"/>
    <p:sldId id="412" r:id="rId41"/>
    <p:sldId id="340" r:id="rId42"/>
    <p:sldId id="413" r:id="rId43"/>
    <p:sldId id="414" r:id="rId44"/>
    <p:sldId id="426" r:id="rId45"/>
    <p:sldId id="427" r:id="rId46"/>
    <p:sldId id="428" r:id="rId47"/>
    <p:sldId id="429" r:id="rId48"/>
    <p:sldId id="440" r:id="rId49"/>
    <p:sldId id="312" r:id="rId50"/>
    <p:sldId id="392" r:id="rId51"/>
    <p:sldId id="278" r:id="rId52"/>
    <p:sldId id="415" r:id="rId53"/>
    <p:sldId id="421" r:id="rId54"/>
    <p:sldId id="422" r:id="rId55"/>
    <p:sldId id="285" r:id="rId56"/>
    <p:sldId id="287" r:id="rId57"/>
    <p:sldId id="387" r:id="rId58"/>
    <p:sldId id="386" r:id="rId59"/>
    <p:sldId id="279" r:id="rId60"/>
    <p:sldId id="360" r:id="rId61"/>
    <p:sldId id="437" r:id="rId62"/>
    <p:sldId id="381" r:id="rId63"/>
    <p:sldId id="310" r:id="rId64"/>
    <p:sldId id="378" r:id="rId65"/>
    <p:sldId id="305" r:id="rId66"/>
    <p:sldId id="306" r:id="rId67"/>
    <p:sldId id="337" r:id="rId68"/>
    <p:sldId id="297" r:id="rId69"/>
    <p:sldId id="298" r:id="rId70"/>
    <p:sldId id="317" r:id="rId71"/>
    <p:sldId id="311" r:id="rId72"/>
    <p:sldId id="350" r:id="rId73"/>
    <p:sldId id="313" r:id="rId74"/>
    <p:sldId id="327" r:id="rId75"/>
    <p:sldId id="368" r:id="rId76"/>
    <p:sldId id="332" r:id="rId77"/>
    <p:sldId id="333" r:id="rId78"/>
    <p:sldId id="434" r:id="rId79"/>
    <p:sldId id="319" r:id="rId80"/>
    <p:sldId id="315" r:id="rId81"/>
    <p:sldId id="335" r:id="rId82"/>
  </p:sldIdLst>
  <p:sldSz cx="9144000" cy="6858000" type="screen4x3"/>
  <p:notesSz cx="7099300" cy="102346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b="1" kern="1200">
        <a:solidFill>
          <a:srgbClr val="003399"/>
        </a:solidFill>
        <a:latin typeface="Tahoma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rgbClr val="003399"/>
        </a:solidFill>
        <a:latin typeface="Tahoma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rgbClr val="003399"/>
        </a:solidFill>
        <a:latin typeface="Tahoma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rgbClr val="003399"/>
        </a:solidFill>
        <a:latin typeface="Tahoma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rgbClr val="003399"/>
        </a:solidFill>
        <a:latin typeface="Tahoma" charset="0"/>
        <a:ea typeface="ＭＳ Ｐゴシック" charset="0"/>
        <a:cs typeface="+mn-cs"/>
      </a:defRPr>
    </a:lvl5pPr>
    <a:lvl6pPr marL="2286000" algn="l" defTabSz="457200" rtl="0" eaLnBrk="1" latinLnBrk="0" hangingPunct="1">
      <a:defRPr b="1" kern="1200">
        <a:solidFill>
          <a:srgbClr val="003399"/>
        </a:solidFill>
        <a:latin typeface="Tahoma" charset="0"/>
        <a:ea typeface="ＭＳ Ｐゴシック" charset="0"/>
        <a:cs typeface="+mn-cs"/>
      </a:defRPr>
    </a:lvl6pPr>
    <a:lvl7pPr marL="2743200" algn="l" defTabSz="457200" rtl="0" eaLnBrk="1" latinLnBrk="0" hangingPunct="1">
      <a:defRPr b="1" kern="1200">
        <a:solidFill>
          <a:srgbClr val="003399"/>
        </a:solidFill>
        <a:latin typeface="Tahoma" charset="0"/>
        <a:ea typeface="ＭＳ Ｐゴシック" charset="0"/>
        <a:cs typeface="+mn-cs"/>
      </a:defRPr>
    </a:lvl7pPr>
    <a:lvl8pPr marL="3200400" algn="l" defTabSz="457200" rtl="0" eaLnBrk="1" latinLnBrk="0" hangingPunct="1">
      <a:defRPr b="1" kern="1200">
        <a:solidFill>
          <a:srgbClr val="003399"/>
        </a:solidFill>
        <a:latin typeface="Tahoma" charset="0"/>
        <a:ea typeface="ＭＳ Ｐゴシック" charset="0"/>
        <a:cs typeface="+mn-cs"/>
      </a:defRPr>
    </a:lvl8pPr>
    <a:lvl9pPr marL="3657600" algn="l" defTabSz="457200" rtl="0" eaLnBrk="1" latinLnBrk="0" hangingPunct="1">
      <a:defRPr b="1" kern="1200">
        <a:solidFill>
          <a:srgbClr val="003399"/>
        </a:solidFill>
        <a:latin typeface="Tahoma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  <a:srgbClr val="CC0000"/>
    <a:srgbClr val="05315D"/>
    <a:srgbClr val="06417C"/>
    <a:srgbClr val="05247D"/>
    <a:srgbClr val="27047E"/>
    <a:srgbClr val="002162"/>
    <a:srgbClr val="0000CC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472" y="-144"/>
      </p:cViewPr>
      <p:guideLst>
        <p:guide orient="horz" pos="4111"/>
        <p:guide pos="2880"/>
        <p:guide pos="5647"/>
        <p:guide pos="11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notesMaster" Target="notesMasters/notesMaster1.xml"/><Relationship Id="rId84" Type="http://schemas.openxmlformats.org/officeDocument/2006/relationships/handoutMaster" Target="handoutMasters/handoutMaster1.xml"/><Relationship Id="rId85" Type="http://schemas.openxmlformats.org/officeDocument/2006/relationships/printerSettings" Target="printerSettings/printerSettings1.bin"/><Relationship Id="rId86" Type="http://schemas.openxmlformats.org/officeDocument/2006/relationships/presProps" Target="presProps.xml"/><Relationship Id="rId87" Type="http://schemas.openxmlformats.org/officeDocument/2006/relationships/viewProps" Target="viewProps.xml"/><Relationship Id="rId88" Type="http://schemas.openxmlformats.org/officeDocument/2006/relationships/theme" Target="theme/theme1.xml"/><Relationship Id="rId8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Relationship Id="rId2" Type="http://schemas.openxmlformats.org/officeDocument/2006/relationships/image" Target="../media/image27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wmf"/><Relationship Id="rId4" Type="http://schemas.openxmlformats.org/officeDocument/2006/relationships/image" Target="../media/image106.wmf"/><Relationship Id="rId1" Type="http://schemas.openxmlformats.org/officeDocument/2006/relationships/image" Target="../media/image112.wmf"/><Relationship Id="rId2" Type="http://schemas.openxmlformats.org/officeDocument/2006/relationships/image" Target="../media/image11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Relationship Id="rId2" Type="http://schemas.openxmlformats.org/officeDocument/2006/relationships/image" Target="../media/image4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Relationship Id="rId2" Type="http://schemas.openxmlformats.org/officeDocument/2006/relationships/image" Target="../media/image6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wmf"/><Relationship Id="rId2" Type="http://schemas.openxmlformats.org/officeDocument/2006/relationships/image" Target="../media/image10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wmf"/><Relationship Id="rId2" Type="http://schemas.openxmlformats.org/officeDocument/2006/relationships/image" Target="../media/image11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F83163-ECCD-2A41-B232-9DF174945003}" type="datetimeFigureOut">
              <a:rPr lang="en-US" smtClean="0"/>
              <a:t>26/8/11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24E74B-B376-4245-990F-63F2B2141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7194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4906" tIns="47453" rIns="94906" bIns="47453" numCol="1" anchor="t" anchorCtr="0" compatLnSpc="1">
            <a:prstTxWarp prst="textNoShape">
              <a:avLst/>
            </a:prstTxWarp>
          </a:bodyPr>
          <a:lstStyle>
            <a:lvl1pPr defTabSz="949325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4906" tIns="47453" rIns="94906" bIns="47453" numCol="1" anchor="t" anchorCtr="0" compatLnSpc="1">
            <a:prstTxWarp prst="textNoShape">
              <a:avLst/>
            </a:prstTxWarp>
          </a:bodyPr>
          <a:lstStyle>
            <a:lvl1pPr algn="r" defTabSz="949325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809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4906" tIns="47453" rIns="94906" bIns="474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4906" tIns="47453" rIns="94906" bIns="47453" numCol="1" anchor="b" anchorCtr="0" compatLnSpc="1">
            <a:prstTxWarp prst="textNoShape">
              <a:avLst/>
            </a:prstTxWarp>
          </a:bodyPr>
          <a:lstStyle>
            <a:lvl1pPr defTabSz="949325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4906" tIns="47453" rIns="94906" bIns="47453" numCol="1" anchor="b" anchorCtr="0" compatLnSpc="1">
            <a:prstTxWarp prst="textNoShape">
              <a:avLst/>
            </a:prstTxWarp>
          </a:bodyPr>
          <a:lstStyle>
            <a:lvl1pPr algn="r" defTabSz="949325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9CD5BF08-45D6-4445-BDA9-2B61842143B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6919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photon</a:t>
            </a:r>
            <a:r>
              <a:rPr lang="en-US" baseline="0" dirty="0" smtClean="0"/>
              <a:t> + jets only in 2010 to get resolution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5BF08-45D6-4445-BDA9-2B61842143B7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660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i="1" dirty="0" smtClean="0">
                <a:solidFill>
                  <a:srgbClr val="0000FF"/>
                </a:solidFill>
                <a:cs typeface="Symbol" charset="2"/>
                <a:sym typeface="Wingdings"/>
              </a:rPr>
              <a:t>Lepton spectrum method</a:t>
            </a:r>
          </a:p>
          <a:p>
            <a:pPr lvl="2"/>
            <a:r>
              <a:rPr lang="en-US" dirty="0" smtClean="0">
                <a:solidFill>
                  <a:srgbClr val="0000FF"/>
                </a:solidFill>
                <a:cs typeface="Symbol" charset="2"/>
                <a:sym typeface="Wingdings"/>
              </a:rPr>
              <a:t>Prediction of </a:t>
            </a:r>
            <a:r>
              <a:rPr lang="en-US" dirty="0" err="1" smtClean="0">
                <a:solidFill>
                  <a:srgbClr val="0000FF"/>
                </a:solidFill>
                <a:cs typeface="Symbol" charset="2"/>
                <a:sym typeface="Wingdings"/>
              </a:rPr>
              <a:t>E</a:t>
            </a:r>
            <a:r>
              <a:rPr lang="en-US" baseline="-25000" dirty="0" err="1" smtClean="0">
                <a:solidFill>
                  <a:srgbClr val="0000FF"/>
                </a:solidFill>
                <a:cs typeface="Symbol" charset="2"/>
                <a:sym typeface="Wingdings"/>
              </a:rPr>
              <a:t>T</a:t>
            </a:r>
            <a:r>
              <a:rPr lang="en-US" baseline="30000" dirty="0" err="1" smtClean="0">
                <a:solidFill>
                  <a:srgbClr val="0000FF"/>
                </a:solidFill>
                <a:cs typeface="Symbol" charset="2"/>
                <a:sym typeface="Wingdings"/>
              </a:rPr>
              <a:t>miss</a:t>
            </a:r>
            <a:r>
              <a:rPr lang="en-US" dirty="0" smtClean="0">
                <a:solidFill>
                  <a:srgbClr val="0000FF"/>
                </a:solidFill>
                <a:cs typeface="Symbol" charset="2"/>
                <a:sym typeface="Wingdings"/>
              </a:rPr>
              <a:t> spectrum with the observed lepton spectrum</a:t>
            </a:r>
          </a:p>
          <a:p>
            <a:pPr lvl="2"/>
            <a:r>
              <a:rPr lang="en-US" dirty="0" smtClean="0">
                <a:solidFill>
                  <a:srgbClr val="0000FF"/>
                </a:solidFill>
                <a:cs typeface="Symbol" charset="2"/>
                <a:sym typeface="Wingdings"/>
              </a:rPr>
              <a:t>Sensitive to models in which </a:t>
            </a:r>
            <a:r>
              <a:rPr lang="en-US" dirty="0" err="1" smtClean="0">
                <a:solidFill>
                  <a:srgbClr val="0000FF"/>
                </a:solidFill>
                <a:cs typeface="Symbol" charset="2"/>
                <a:sym typeface="Wingdings"/>
              </a:rPr>
              <a:t>E</a:t>
            </a:r>
            <a:r>
              <a:rPr lang="en-US" baseline="-25000" dirty="0" err="1" smtClean="0">
                <a:solidFill>
                  <a:srgbClr val="0000FF"/>
                </a:solidFill>
                <a:cs typeface="Symbol" charset="2"/>
                <a:sym typeface="Wingdings"/>
              </a:rPr>
              <a:t>T</a:t>
            </a:r>
            <a:r>
              <a:rPr lang="en-US" baseline="30000" dirty="0" err="1" smtClean="0">
                <a:solidFill>
                  <a:srgbClr val="0000FF"/>
                </a:solidFill>
                <a:cs typeface="Symbol" charset="2"/>
                <a:sym typeface="Wingdings"/>
              </a:rPr>
              <a:t>miss</a:t>
            </a:r>
            <a:r>
              <a:rPr lang="en-US" dirty="0" smtClean="0">
                <a:solidFill>
                  <a:srgbClr val="0000FF"/>
                </a:solidFill>
                <a:cs typeface="Symbol" charset="2"/>
                <a:sym typeface="Wingdings"/>
              </a:rPr>
              <a:t> is decoupled from the lepton spectrum, e.g. 2 LSPs producing large missing transverse energy</a:t>
            </a:r>
          </a:p>
          <a:p>
            <a:pPr lvl="1"/>
            <a:r>
              <a:rPr lang="en-US" i="1" dirty="0" smtClean="0">
                <a:solidFill>
                  <a:srgbClr val="0000FF"/>
                </a:solidFill>
                <a:cs typeface="Symbol" charset="2"/>
                <a:sym typeface="Wingdings"/>
              </a:rPr>
              <a:t>Lepton projection method</a:t>
            </a:r>
          </a:p>
          <a:p>
            <a:pPr lvl="2"/>
            <a:r>
              <a:rPr lang="en-US" dirty="0" smtClean="0">
                <a:solidFill>
                  <a:srgbClr val="0000FF"/>
                </a:solidFill>
                <a:cs typeface="Symbol" charset="2"/>
                <a:sym typeface="Wingdings"/>
              </a:rPr>
              <a:t>Sensitive to the </a:t>
            </a:r>
            <a:r>
              <a:rPr lang="en-US" dirty="0" err="1" smtClean="0">
                <a:solidFill>
                  <a:srgbClr val="0000FF"/>
                </a:solidFill>
                <a:cs typeface="Symbol" charset="2"/>
                <a:sym typeface="Wingdings"/>
              </a:rPr>
              <a:t>helicity</a:t>
            </a:r>
            <a:r>
              <a:rPr lang="en-US" dirty="0" smtClean="0">
                <a:solidFill>
                  <a:srgbClr val="0000FF"/>
                </a:solidFill>
                <a:cs typeface="Symbol" charset="2"/>
                <a:sym typeface="Wingdings"/>
              </a:rPr>
              <a:t> angle of the lepton in the W rest frame</a:t>
            </a:r>
          </a:p>
          <a:p>
            <a:pPr lvl="2"/>
            <a:r>
              <a:rPr lang="en-US" dirty="0" smtClean="0">
                <a:solidFill>
                  <a:srgbClr val="0000FF"/>
                </a:solidFill>
                <a:cs typeface="Symbol" charset="2"/>
                <a:sym typeface="Wingdings"/>
              </a:rPr>
              <a:t>W polarization well understood in </a:t>
            </a:r>
            <a:r>
              <a:rPr lang="en-US" dirty="0" err="1" smtClean="0">
                <a:solidFill>
                  <a:srgbClr val="0000FF"/>
                </a:solidFill>
                <a:cs typeface="Symbol" charset="2"/>
                <a:sym typeface="Wingdings"/>
              </a:rPr>
              <a:t>ttbar</a:t>
            </a:r>
            <a:r>
              <a:rPr lang="en-US" dirty="0" smtClean="0">
                <a:solidFill>
                  <a:srgbClr val="0000FF"/>
                </a:solidFill>
                <a:cs typeface="Symbol" charset="2"/>
                <a:sym typeface="Wingdings"/>
              </a:rPr>
              <a:t> and </a:t>
            </a:r>
            <a:r>
              <a:rPr lang="en-US" dirty="0" err="1" smtClean="0">
                <a:solidFill>
                  <a:srgbClr val="0000FF"/>
                </a:solidFill>
                <a:cs typeface="Symbol" charset="2"/>
                <a:sym typeface="Wingdings"/>
              </a:rPr>
              <a:t>W+jets</a:t>
            </a:r>
            <a:r>
              <a:rPr lang="en-US" dirty="0" smtClean="0">
                <a:solidFill>
                  <a:srgbClr val="0000FF"/>
                </a:solidFill>
                <a:cs typeface="Symbol" charset="2"/>
                <a:sym typeface="Wingdings"/>
              </a:rPr>
              <a:t> background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5BF08-45D6-4445-BDA9-2B61842143B7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2284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76 </a:t>
            </a:r>
            <a:r>
              <a:rPr lang="en-US" dirty="0" err="1" smtClean="0"/>
              <a:t>GeV</a:t>
            </a:r>
            <a:r>
              <a:rPr lang="en-US" dirty="0" smtClean="0"/>
              <a:t> &gt; </a:t>
            </a:r>
            <a:r>
              <a:rPr lang="en-US" dirty="0" err="1" smtClean="0"/>
              <a:t>m</a:t>
            </a:r>
            <a:r>
              <a:rPr lang="en-US" baseline="-25000" dirty="0" err="1" smtClean="0">
                <a:latin typeface="Symbol" charset="2"/>
                <a:cs typeface="Symbol" charset="2"/>
              </a:rPr>
              <a:t>mm</a:t>
            </a:r>
            <a:r>
              <a:rPr lang="en-US" baseline="-25000" dirty="0" err="1" smtClean="0"/>
              <a:t>,ee</a:t>
            </a:r>
            <a:r>
              <a:rPr lang="en-US" dirty="0" smtClean="0"/>
              <a:t> &lt; 106 </a:t>
            </a:r>
            <a:r>
              <a:rPr lang="en-US" dirty="0" err="1" smtClean="0"/>
              <a:t>GeV</a:t>
            </a:r>
            <a:r>
              <a:rPr lang="en-US" dirty="0" smtClean="0"/>
              <a:t> and </a:t>
            </a:r>
            <a:r>
              <a:rPr lang="en-US" dirty="0" err="1" smtClean="0"/>
              <a:t>m</a:t>
            </a:r>
            <a:r>
              <a:rPr lang="en-US" baseline="-25000" dirty="0" err="1" smtClean="0">
                <a:latin typeface="Symbol" charset="2"/>
                <a:cs typeface="Symbol" charset="2"/>
              </a:rPr>
              <a:t>mm</a:t>
            </a:r>
            <a:r>
              <a:rPr lang="en-US" baseline="-25000" dirty="0" err="1" smtClean="0"/>
              <a:t>,ee</a:t>
            </a:r>
            <a:r>
              <a:rPr lang="en-US" dirty="0" smtClean="0"/>
              <a:t> &gt; 12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endParaRPr lang="en-US" i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5BF08-45D6-4445-BDA9-2B61842143B7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241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663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defRPr>
                <a:latin typeface="Arial Black" charset="0"/>
              </a:defRPr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1200" y="6229350"/>
            <a:ext cx="193040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 b="0">
                <a:solidFill>
                  <a:srgbClr val="5E574E"/>
                </a:solidFill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49600" y="6229350"/>
            <a:ext cx="284480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 b="0">
                <a:solidFill>
                  <a:srgbClr val="5E574E"/>
                </a:solidFill>
                <a:latin typeface="Arial" charset="0"/>
              </a:defRPr>
            </a:lvl1pPr>
          </a:lstStyle>
          <a:p>
            <a:endParaRPr lang="en-GB"/>
          </a:p>
        </p:txBody>
      </p:sp>
      <p:pic>
        <p:nvPicPr>
          <p:cNvPr id="74759" name="Picture 7" descr="pain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2397125"/>
            <a:ext cx="8229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3F8CA91-013A-634B-AD3A-B460C624B90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819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2413" y="128588"/>
            <a:ext cx="2044700" cy="63960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128588"/>
            <a:ext cx="5981700" cy="63960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28C059C-8ABA-1A46-90C5-8428C4037C4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946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kumimoji="1" lang="en-US" sz="1800" dirty="0" smtClean="0">
                <a:solidFill>
                  <a:srgbClr val="0000CC"/>
                </a:solidFill>
                <a:latin typeface="Arial Unicode MS" charset="0"/>
                <a:ea typeface="+mn-ea"/>
              </a:defRPr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1345EE3-9169-DC49-BC30-59766CFC681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802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343918-6A14-6342-92B9-2B8F2B82F19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589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160463"/>
            <a:ext cx="4013200" cy="5364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160463"/>
            <a:ext cx="4013200" cy="5364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6D1B657-4DCF-D649-A4B5-961A8DF35D1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386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E2CF333-F0BE-E447-9B6D-0E2238BD886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671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F7FE41C-86B8-F949-9049-1A73AA6D852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214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36A6E9A-18AC-394B-BDC1-4C20BB90C2A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4273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4F797E-2C24-7C4B-95BD-D91BE20BADD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3591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2FB2AB0-3248-DB46-B492-B4497E4A5CD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548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blurRad="63500" dist="107763" dir="2700000" algn="ctr" rotWithShape="0">
            <a:srgbClr val="000000">
              <a:alpha val="74998"/>
            </a:srgbClr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55663" y="128588"/>
            <a:ext cx="7416800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Title</a:t>
            </a:r>
            <a:endParaRPr lang="en-GB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60463"/>
            <a:ext cx="8178800" cy="536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Third level</a:t>
            </a:r>
          </a:p>
          <a:p>
            <a:pPr lvl="1"/>
            <a:r>
              <a:rPr lang="en-GB" dirty="0"/>
              <a:t>Fourth level</a:t>
            </a:r>
          </a:p>
          <a:p>
            <a:pPr lvl="2"/>
            <a:r>
              <a:rPr lang="en-GB" dirty="0"/>
              <a:t>Fifth level</a:t>
            </a:r>
          </a:p>
          <a:p>
            <a:pPr lvl="1"/>
            <a:r>
              <a:rPr lang="en-GB" dirty="0"/>
              <a:t>Third level</a:t>
            </a:r>
          </a:p>
          <a:p>
            <a:pPr lvl="2"/>
            <a:r>
              <a:rPr lang="en-GB" dirty="0"/>
              <a:t>Fourth level</a:t>
            </a:r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4388" y="6427788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 b="0">
                <a:solidFill>
                  <a:schemeClr val="bg2"/>
                </a:solidFill>
                <a:latin typeface="Arial" charset="0"/>
              </a:defRPr>
            </a:lvl1pPr>
          </a:lstStyle>
          <a:p>
            <a:fld id="{0FC12C1D-FA1C-2B40-9838-0F0FDD264E5B}" type="slidenum">
              <a:rPr lang="en-GB"/>
              <a:pPr/>
              <a:t>‹#›</a:t>
            </a:fld>
            <a:endParaRPr lang="en-GB" dirty="0"/>
          </a:p>
        </p:txBody>
      </p:sp>
      <p:pic>
        <p:nvPicPr>
          <p:cNvPr id="73735" name="Picture 7" descr="paint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03263"/>
            <a:ext cx="8229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8" name="Picture 10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76200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3740" name="Rectangle 12"/>
          <p:cNvSpPr>
            <a:spLocks noChangeArrowheads="1"/>
          </p:cNvSpPr>
          <p:nvPr/>
        </p:nvSpPr>
        <p:spPr bwMode="auto">
          <a:xfrm>
            <a:off x="1050925" y="6427788"/>
            <a:ext cx="70215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 eaLnBrk="0" hangingPunct="0">
              <a:spcBef>
                <a:spcPct val="50000"/>
              </a:spcBef>
            </a:pPr>
            <a:r>
              <a:rPr lang="en-US" sz="1400" b="0" dirty="0">
                <a:solidFill>
                  <a:schemeClr val="bg2"/>
                </a:solidFill>
                <a:latin typeface="Arial" charset="0"/>
              </a:rPr>
              <a:t>Isabell Melzer-Pellmann    </a:t>
            </a:r>
            <a:r>
              <a:rPr lang="en-US" sz="1400" b="0" dirty="0" smtClean="0">
                <a:solidFill>
                  <a:schemeClr val="bg2"/>
                </a:solidFill>
                <a:latin typeface="Arial" charset="0"/>
              </a:rPr>
              <a:t>     SUSY11,</a:t>
            </a:r>
            <a:r>
              <a:rPr lang="en-US" sz="1400" b="0" baseline="0" dirty="0" smtClean="0">
                <a:solidFill>
                  <a:schemeClr val="bg2"/>
                </a:solidFill>
                <a:latin typeface="Arial" charset="0"/>
              </a:rPr>
              <a:t> Fermilab/Chicago</a:t>
            </a:r>
            <a:endParaRPr lang="en-GB" sz="1400" b="0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73743" name="Line 15"/>
          <p:cNvSpPr>
            <a:spLocks noChangeShapeType="1"/>
          </p:cNvSpPr>
          <p:nvPr userDrawn="1"/>
        </p:nvSpPr>
        <p:spPr bwMode="auto">
          <a:xfrm>
            <a:off x="0" y="6569075"/>
            <a:ext cx="91440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4" name="Line 16"/>
          <p:cNvSpPr>
            <a:spLocks noChangeShapeType="1"/>
          </p:cNvSpPr>
          <p:nvPr userDrawn="1"/>
        </p:nvSpPr>
        <p:spPr bwMode="auto">
          <a:xfrm>
            <a:off x="-7938" y="6597650"/>
            <a:ext cx="9144001" cy="0"/>
          </a:xfrm>
          <a:prstGeom prst="line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335696" y="6516"/>
            <a:ext cx="807819" cy="80577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rgbClr val="000066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rgbClr val="000066"/>
          </a:solidFill>
          <a:latin typeface="Arial Black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rgbClr val="000066"/>
          </a:solidFill>
          <a:latin typeface="Arial Black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rgbClr val="000066"/>
          </a:solidFill>
          <a:latin typeface="Arial Black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rgbClr val="000066"/>
          </a:solidFill>
          <a:latin typeface="Arial Black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rgbClr val="000066"/>
          </a:solidFill>
          <a:latin typeface="Arial Black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rgbClr val="000066"/>
          </a:solidFill>
          <a:latin typeface="Arial Black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rgbClr val="000066"/>
          </a:solidFill>
          <a:latin typeface="Arial Black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rgbClr val="000066"/>
          </a:solidFill>
          <a:latin typeface="Arial Black" charset="0"/>
          <a:ea typeface="ＭＳ Ｐゴシック" charset="0"/>
        </a:defRPr>
      </a:lvl9pPr>
    </p:titleStyle>
    <p:bodyStyle>
      <a:lvl1pPr marL="342900" indent="-3429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Blip>
          <a:blip r:embed="rId16"/>
        </a:buBlip>
        <a:defRPr kumimoji="1" sz="20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Blip>
          <a:blip r:embed="rId16"/>
        </a:buBlip>
        <a:defRPr kumimoji="1" sz="2000">
          <a:solidFill>
            <a:srgbClr val="0000CC"/>
          </a:solidFill>
          <a:latin typeface="+mn-lt"/>
          <a:ea typeface="+mn-ea"/>
        </a:defRPr>
      </a:lvl2pPr>
      <a:lvl3pPr marL="11430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Blip>
          <a:blip r:embed="rId16"/>
        </a:buBlip>
        <a:defRPr kumimoji="1" sz="2000">
          <a:solidFill>
            <a:srgbClr val="0000CC"/>
          </a:solidFill>
          <a:latin typeface="+mn-lt"/>
          <a:ea typeface="+mn-ea"/>
        </a:defRPr>
      </a:lvl3pPr>
      <a:lvl4pPr marL="16002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defRPr kumimoji="1" sz="2000">
          <a:solidFill>
            <a:srgbClr val="0000CC"/>
          </a:solidFill>
          <a:latin typeface="+mn-lt"/>
          <a:ea typeface="+mn-ea"/>
        </a:defRPr>
      </a:lvl4pPr>
      <a:lvl5pPr marL="20574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Blip>
          <a:blip r:embed="rId16"/>
        </a:buBlip>
        <a:defRPr kumimoji="1" sz="2000">
          <a:solidFill>
            <a:srgbClr val="0000CC"/>
          </a:solidFill>
          <a:latin typeface="Arial Unicode MS" charset="0"/>
          <a:ea typeface="+mn-ea"/>
        </a:defRPr>
      </a:lvl5pPr>
      <a:lvl6pPr marL="25146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Blip>
          <a:blip r:embed="rId16"/>
        </a:buBlip>
        <a:defRPr kumimoji="1" sz="2000">
          <a:solidFill>
            <a:srgbClr val="0000CC"/>
          </a:solidFill>
          <a:latin typeface="Arial Unicode MS" charset="0"/>
          <a:ea typeface="+mn-ea"/>
        </a:defRPr>
      </a:lvl6pPr>
      <a:lvl7pPr marL="29718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Blip>
          <a:blip r:embed="rId16"/>
        </a:buBlip>
        <a:defRPr kumimoji="1" sz="2000">
          <a:solidFill>
            <a:srgbClr val="0000CC"/>
          </a:solidFill>
          <a:latin typeface="Arial Unicode MS" charset="0"/>
          <a:ea typeface="+mn-ea"/>
        </a:defRPr>
      </a:lvl7pPr>
      <a:lvl8pPr marL="34290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Blip>
          <a:blip r:embed="rId16"/>
        </a:buBlip>
        <a:defRPr kumimoji="1" sz="2000">
          <a:solidFill>
            <a:srgbClr val="0000CC"/>
          </a:solidFill>
          <a:latin typeface="Arial Unicode MS" charset="0"/>
          <a:ea typeface="+mn-ea"/>
        </a:defRPr>
      </a:lvl8pPr>
      <a:lvl9pPr marL="38862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Blip>
          <a:blip r:embed="rId16"/>
        </a:buBlip>
        <a:defRPr kumimoji="1" sz="2000">
          <a:solidFill>
            <a:srgbClr val="0000CC"/>
          </a:solidFill>
          <a:latin typeface="Arial Unicode MS" charset="0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26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2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31.emf"/><Relationship Id="rId5" Type="http://schemas.openxmlformats.org/officeDocument/2006/relationships/image" Target="../media/image4.png"/><Relationship Id="rId6" Type="http://schemas.openxmlformats.org/officeDocument/2006/relationships/image" Target="../media/image32.emf"/><Relationship Id="rId7" Type="http://schemas.openxmlformats.org/officeDocument/2006/relationships/image" Target="../media/image3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44.e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45.emf"/><Relationship Id="rId7" Type="http://schemas.openxmlformats.org/officeDocument/2006/relationships/image" Target="../media/image46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5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oleObject" Target="../embeddings/oleObject6.bin"/><Relationship Id="rId5" Type="http://schemas.openxmlformats.org/officeDocument/2006/relationships/image" Target="../media/image59.emf"/><Relationship Id="rId6" Type="http://schemas.openxmlformats.org/officeDocument/2006/relationships/oleObject" Target="../embeddings/oleObject7.bin"/><Relationship Id="rId7" Type="http://schemas.openxmlformats.org/officeDocument/2006/relationships/image" Target="../media/image60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66.emf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4" Type="http://schemas.openxmlformats.org/officeDocument/2006/relationships/image" Target="../media/image71.emf"/><Relationship Id="rId5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emf"/><Relationship Id="rId3" Type="http://schemas.openxmlformats.org/officeDocument/2006/relationships/image" Target="../media/image7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emf"/><Relationship Id="rId3" Type="http://schemas.openxmlformats.org/officeDocument/2006/relationships/image" Target="../media/image81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emf"/><Relationship Id="rId3" Type="http://schemas.openxmlformats.org/officeDocument/2006/relationships/image" Target="../media/image8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Relationship Id="rId3" Type="http://schemas.openxmlformats.org/officeDocument/2006/relationships/image" Target="../media/image9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cms-mgt-conferences.web.cern.ch/cms-mgt-conferences/conferences/pres_display.aspx?cid=702&amp;pid=4017" TargetMode="External"/><Relationship Id="rId4" Type="http://schemas.openxmlformats.org/officeDocument/2006/relationships/hyperlink" Target="https://indico.fnal.gov/contributionDisplay.py?contribId=396&amp;sessionId=11&amp;confId=3563" TargetMode="External"/><Relationship Id="rId5" Type="http://schemas.openxmlformats.org/officeDocument/2006/relationships/hyperlink" Target="https://indico.fnal.gov/contributionDisplay.py?contribId=470&amp;sessionId=19&amp;confId=3563" TargetMode="External"/><Relationship Id="rId6" Type="http://schemas.openxmlformats.org/officeDocument/2006/relationships/hyperlink" Target="https://indico.fnal.gov/contributionDisplay.py?contribId=492&amp;sessionId=20&amp;confId=3563" TargetMode="External"/><Relationship Id="rId7" Type="http://schemas.openxmlformats.org/officeDocument/2006/relationships/hyperlink" Target="https://cms-mgt-conferences.web.cern.ch/cms-mgt-conferences/conferences/pres_display.aspx?cid=702&amp;pid=4037" TargetMode="External"/><Relationship Id="rId8" Type="http://schemas.openxmlformats.org/officeDocument/2006/relationships/hyperlink" Target="https://indico.fnal.gov/contributionDisplay.py?contribId=494&amp;sessionId=12&amp;confId=3563" TargetMode="External"/><Relationship Id="rId9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indico.fnal.gov/contributionDisplay.py?contribId=398&amp;sessionId=11&amp;confId=3563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95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emf"/><Relationship Id="rId3" Type="http://schemas.openxmlformats.org/officeDocument/2006/relationships/image" Target="../media/image97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Relationship Id="rId3" Type="http://schemas.openxmlformats.org/officeDocument/2006/relationships/image" Target="../media/image101.w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4" Type="http://schemas.openxmlformats.org/officeDocument/2006/relationships/image" Target="../media/image105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106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07.w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108.wmf"/><Relationship Id="rId5" Type="http://schemas.openxmlformats.org/officeDocument/2006/relationships/oleObject" Target="../embeddings/oleObject12.bin"/><Relationship Id="rId6" Type="http://schemas.openxmlformats.org/officeDocument/2006/relationships/image" Target="../media/image109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110.wmf"/><Relationship Id="rId5" Type="http://schemas.openxmlformats.org/officeDocument/2006/relationships/oleObject" Target="../embeddings/oleObject14.bin"/><Relationship Id="rId6" Type="http://schemas.openxmlformats.org/officeDocument/2006/relationships/image" Target="../media/image111.w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112.wmf"/><Relationship Id="rId5" Type="http://schemas.openxmlformats.org/officeDocument/2006/relationships/oleObject" Target="../embeddings/oleObject16.bin"/><Relationship Id="rId6" Type="http://schemas.openxmlformats.org/officeDocument/2006/relationships/image" Target="../media/image113.wmf"/><Relationship Id="rId7" Type="http://schemas.openxmlformats.org/officeDocument/2006/relationships/oleObject" Target="../embeddings/oleObject17.bin"/><Relationship Id="rId8" Type="http://schemas.openxmlformats.org/officeDocument/2006/relationships/image" Target="../media/image114.wmf"/><Relationship Id="rId9" Type="http://schemas.openxmlformats.org/officeDocument/2006/relationships/oleObject" Target="../embeddings/oleObject18.bin"/><Relationship Id="rId10" Type="http://schemas.openxmlformats.org/officeDocument/2006/relationships/image" Target="../media/image106.w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4" Type="http://schemas.openxmlformats.org/officeDocument/2006/relationships/image" Target="../media/image115.w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4" Type="http://schemas.openxmlformats.org/officeDocument/2006/relationships/image" Target="../media/image116.w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w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4" Type="http://schemas.openxmlformats.org/officeDocument/2006/relationships/image" Target="../media/image118.w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4" Type="http://schemas.openxmlformats.org/officeDocument/2006/relationships/oleObject" Target="../embeddings/oleObject22.bin"/><Relationship Id="rId5" Type="http://schemas.openxmlformats.org/officeDocument/2006/relationships/image" Target="../media/image119.w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w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4" Type="http://schemas.openxmlformats.org/officeDocument/2006/relationships/image" Target="../media/image123.w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98500" y="188913"/>
            <a:ext cx="7721600" cy="2016125"/>
          </a:xfrm>
        </p:spPr>
        <p:txBody>
          <a:bodyPr/>
          <a:lstStyle/>
          <a:p>
            <a:pPr algn="ctr"/>
            <a:r>
              <a:rPr lang="en-US" b="1" dirty="0"/>
              <a:t/>
            </a:r>
            <a:br>
              <a:rPr lang="en-US" b="1" dirty="0"/>
            </a:br>
            <a:r>
              <a:rPr lang="en-US" sz="3600" b="1" dirty="0" smtClean="0"/>
              <a:t>SUSY Searches</a:t>
            </a:r>
            <a:br>
              <a:rPr lang="en-US" sz="3600" b="1" dirty="0" smtClean="0"/>
            </a:br>
            <a:r>
              <a:rPr lang="en-US" sz="3600" b="1" dirty="0" smtClean="0"/>
              <a:t>at CMS</a:t>
            </a:r>
            <a:endParaRPr lang="en-GB" sz="2800" b="1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52550" y="3025775"/>
            <a:ext cx="6400800" cy="1771650"/>
          </a:xfrm>
        </p:spPr>
        <p:txBody>
          <a:bodyPr/>
          <a:lstStyle/>
          <a:p>
            <a:pPr algn="ctr"/>
            <a:endParaRPr lang="de-DE" dirty="0">
              <a:solidFill>
                <a:srgbClr val="0000CC"/>
              </a:solidFill>
            </a:endParaRPr>
          </a:p>
          <a:p>
            <a:pPr algn="ctr">
              <a:buFontTx/>
              <a:buNone/>
            </a:pPr>
            <a:r>
              <a:rPr lang="de-DE" sz="2400" dirty="0">
                <a:solidFill>
                  <a:srgbClr val="0000CC"/>
                </a:solidFill>
              </a:rPr>
              <a:t>Isabell-A. Melzer-</a:t>
            </a:r>
            <a:r>
              <a:rPr lang="de-DE" sz="2400" dirty="0" smtClean="0">
                <a:solidFill>
                  <a:srgbClr val="0000CC"/>
                </a:solidFill>
              </a:rPr>
              <a:t>Pellmann</a:t>
            </a:r>
          </a:p>
          <a:p>
            <a:pPr algn="ctr">
              <a:buFontTx/>
              <a:buNone/>
            </a:pPr>
            <a:r>
              <a:rPr lang="de-DE" sz="2400" dirty="0" err="1" smtClean="0">
                <a:solidFill>
                  <a:srgbClr val="0000CC"/>
                </a:solidFill>
              </a:rPr>
              <a:t>for</a:t>
            </a:r>
            <a:r>
              <a:rPr lang="de-DE" sz="2400" dirty="0" smtClean="0">
                <a:solidFill>
                  <a:srgbClr val="0000CC"/>
                </a:solidFill>
              </a:rPr>
              <a:t> </a:t>
            </a:r>
            <a:r>
              <a:rPr lang="de-DE" sz="2400" dirty="0" err="1" smtClean="0">
                <a:solidFill>
                  <a:srgbClr val="0000CC"/>
                </a:solidFill>
              </a:rPr>
              <a:t>the</a:t>
            </a:r>
            <a:r>
              <a:rPr lang="de-DE" sz="2400" dirty="0" smtClean="0">
                <a:solidFill>
                  <a:srgbClr val="0000CC"/>
                </a:solidFill>
              </a:rPr>
              <a:t> CMS </a:t>
            </a:r>
            <a:r>
              <a:rPr lang="de-DE" sz="2400" dirty="0" err="1" smtClean="0">
                <a:solidFill>
                  <a:srgbClr val="0000CC"/>
                </a:solidFill>
              </a:rPr>
              <a:t>Collaboration</a:t>
            </a:r>
            <a:endParaRPr lang="de-DE" sz="2400" dirty="0" smtClean="0">
              <a:solidFill>
                <a:srgbClr val="0000CC"/>
              </a:solidFill>
            </a:endParaRPr>
          </a:p>
          <a:p>
            <a:pPr algn="ctr">
              <a:buFontTx/>
              <a:buNone/>
            </a:pPr>
            <a:endParaRPr lang="de-DE" sz="2400" dirty="0">
              <a:solidFill>
                <a:srgbClr val="0000CC"/>
              </a:solidFill>
            </a:endParaRPr>
          </a:p>
          <a:p>
            <a:pPr algn="ctr">
              <a:buFontTx/>
              <a:buNone/>
            </a:pPr>
            <a:r>
              <a:rPr lang="de-DE" dirty="0" smtClean="0"/>
              <a:t>SUSY 2011</a:t>
            </a:r>
            <a:endParaRPr lang="de-DE" dirty="0"/>
          </a:p>
          <a:p>
            <a:pPr algn="ctr">
              <a:buFontTx/>
              <a:buNone/>
            </a:pPr>
            <a:r>
              <a:rPr lang="de-DE" dirty="0" smtClean="0"/>
              <a:t>Fermilab/Chicago</a:t>
            </a:r>
            <a:endParaRPr lang="en-GB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5586413"/>
            <a:ext cx="76200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122"/>
          <a:stretch>
            <a:fillRect/>
          </a:stretch>
        </p:blipFill>
        <p:spPr bwMode="auto">
          <a:xfrm>
            <a:off x="5148064" y="5510213"/>
            <a:ext cx="85725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580063"/>
            <a:ext cx="2087563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4208" y="5589240"/>
            <a:ext cx="807819" cy="80577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 bwMode="auto">
          <a:xfrm flipV="1">
            <a:off x="611560" y="1772816"/>
            <a:ext cx="432048" cy="288032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663" y="260648"/>
            <a:ext cx="7416800" cy="608012"/>
          </a:xfrm>
        </p:spPr>
        <p:txBody>
          <a:bodyPr/>
          <a:lstStyle/>
          <a:p>
            <a:r>
              <a:rPr lang="en-US" sz="2800" dirty="0" smtClean="0"/>
              <a:t>Inclusive All-Hadronic Search: </a:t>
            </a:r>
            <a:br>
              <a:rPr lang="en-US" sz="2800" dirty="0" smtClean="0"/>
            </a:br>
            <a:r>
              <a:rPr lang="en-US" sz="2800" dirty="0" smtClean="0"/>
              <a:t>W and Top Background Estimation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1160463"/>
            <a:ext cx="5471839" cy="5364162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 </a:t>
            </a:r>
            <a:r>
              <a:rPr lang="en-US" b="1" dirty="0" smtClean="0"/>
              <a:t>      </a:t>
            </a:r>
            <a:r>
              <a:rPr lang="en-US" b="1" dirty="0" smtClean="0"/>
              <a:t>Lost </a:t>
            </a:r>
            <a:r>
              <a:rPr lang="en-US" b="1" dirty="0" smtClean="0"/>
              <a:t>Lepton Background Estimation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uon control sample with M</a:t>
            </a:r>
            <a:r>
              <a:rPr lang="en-US" baseline="-25000" dirty="0" smtClean="0"/>
              <a:t>T</a:t>
            </a:r>
            <a:r>
              <a:rPr lang="en-US" dirty="0"/>
              <a:t> </a:t>
            </a:r>
            <a:r>
              <a:rPr lang="en-US" dirty="0" smtClean="0"/>
              <a:t>&lt; 100 </a:t>
            </a:r>
            <a:r>
              <a:rPr lang="en-US" dirty="0" err="1" smtClean="0"/>
              <a:t>GeV</a:t>
            </a:r>
            <a:r>
              <a:rPr lang="en-US" dirty="0" smtClean="0"/>
              <a:t> with </a:t>
            </a:r>
            <a:r>
              <a:rPr lang="en-US" dirty="0"/>
              <a:t>M</a:t>
            </a:r>
            <a:r>
              <a:rPr lang="en-US" baseline="-25000" dirty="0"/>
              <a:t>T</a:t>
            </a:r>
            <a:r>
              <a:rPr lang="en-US" dirty="0"/>
              <a:t>=</a:t>
            </a:r>
            <a:r>
              <a:rPr lang="en-US" dirty="0" smtClean="0"/>
              <a:t>√(2p</a:t>
            </a:r>
            <a:r>
              <a:rPr lang="en-US" baseline="-25000" dirty="0" smtClean="0"/>
              <a:t>T</a:t>
            </a:r>
            <a:r>
              <a:rPr lang="en-US" baseline="30000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</a:t>
            </a:r>
            <a:r>
              <a:rPr lang="en-US" dirty="0" err="1"/>
              <a:t>E</a:t>
            </a:r>
            <a:r>
              <a:rPr lang="en-US" baseline="-25000" dirty="0" err="1"/>
              <a:t>T</a:t>
            </a:r>
            <a:r>
              <a:rPr lang="en-US" baseline="30000" dirty="0" err="1"/>
              <a:t>miss</a:t>
            </a:r>
            <a:r>
              <a:rPr lang="en-US" dirty="0"/>
              <a:t> (1-cos </a:t>
            </a:r>
            <a:r>
              <a:rPr lang="en-US" dirty="0">
                <a:latin typeface="Symbol" charset="2"/>
                <a:cs typeface="Symbol" charset="2"/>
              </a:rPr>
              <a:t>f</a:t>
            </a:r>
            <a:r>
              <a:rPr lang="en-US" dirty="0" smtClean="0"/>
              <a:t>)) used to model:</a:t>
            </a:r>
          </a:p>
          <a:p>
            <a:pPr lvl="2"/>
            <a:r>
              <a:rPr lang="en-US" dirty="0"/>
              <a:t>N</a:t>
            </a:r>
            <a:r>
              <a:rPr lang="en-US" dirty="0" smtClean="0"/>
              <a:t>on-isolated (but identified) leptons</a:t>
            </a:r>
          </a:p>
          <a:p>
            <a:pPr lvl="2"/>
            <a:r>
              <a:rPr lang="en-US" dirty="0" smtClean="0"/>
              <a:t>Non-identified leptons (ratio id/non-id taken from Monte Carlo)</a:t>
            </a:r>
          </a:p>
          <a:p>
            <a:pPr lvl="2"/>
            <a:endParaRPr lang="en-US" dirty="0"/>
          </a:p>
          <a:p>
            <a:pPr marL="457200" lvl="1" indent="0">
              <a:buNone/>
            </a:pPr>
            <a:endParaRPr lang="en-US" b="1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45EE3-9169-DC49-BC30-59766CFC6818}" type="slidenum">
              <a:rPr lang="en-GB" smtClean="0"/>
              <a:pPr/>
              <a:t>10</a:t>
            </a:fld>
            <a:endParaRPr lang="en-GB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808085" y="1760721"/>
            <a:ext cx="2232248" cy="0"/>
          </a:xfrm>
          <a:prstGeom prst="line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6372200" y="6156012"/>
            <a:ext cx="2679076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CMS PAS SUS-11-004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1052737"/>
            <a:ext cx="3030860" cy="30535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14568"/>
          <a:stretch/>
        </p:blipFill>
        <p:spPr>
          <a:xfrm>
            <a:off x="251520" y="3212975"/>
            <a:ext cx="3024336" cy="32018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68352" y="3573016"/>
            <a:ext cx="3779912" cy="2811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endParaRPr kumimoji="1" lang="en-US" b="0" kern="0" dirty="0">
              <a:solidFill>
                <a:srgbClr val="0000CC"/>
              </a:solidFill>
              <a:latin typeface="Tahoma"/>
              <a:ea typeface="ＭＳ Ｐゴシック"/>
            </a:endParaRPr>
          </a:p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kumimoji="1" lang="en-US" kern="0" dirty="0" smtClean="0">
                <a:solidFill>
                  <a:srgbClr val="000066"/>
                </a:solidFill>
                <a:latin typeface="Symbol" charset="2"/>
                <a:ea typeface="ＭＳ Ｐゴシック"/>
                <a:cs typeface="Symbol" charset="2"/>
              </a:rPr>
              <a:t>  t</a:t>
            </a:r>
            <a:r>
              <a:rPr kumimoji="1" lang="en-US" kern="0" dirty="0" smtClean="0">
                <a:solidFill>
                  <a:srgbClr val="000066"/>
                </a:solidFill>
                <a:latin typeface="Tahoma"/>
                <a:ea typeface="ＭＳ Ｐゴシック"/>
              </a:rPr>
              <a:t> </a:t>
            </a:r>
            <a:r>
              <a:rPr kumimoji="1" lang="en-US" kern="0" dirty="0">
                <a:solidFill>
                  <a:srgbClr val="000066"/>
                </a:solidFill>
                <a:latin typeface="Tahoma"/>
                <a:ea typeface="ＭＳ Ｐゴシック"/>
              </a:rPr>
              <a:t>Background Estimation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Blip>
                <a:blip r:embed="rId5"/>
              </a:buBlip>
            </a:pPr>
            <a:r>
              <a:rPr kumimoji="1" lang="en-US" b="0" kern="0" dirty="0">
                <a:solidFill>
                  <a:srgbClr val="0000CC"/>
                </a:solidFill>
                <a:latin typeface="Tahoma"/>
                <a:ea typeface="ＭＳ Ｐゴシック"/>
              </a:rPr>
              <a:t>Determined with a muon control sample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Blip>
                <a:blip r:embed="rId5"/>
              </a:buBlip>
            </a:pPr>
            <a:r>
              <a:rPr kumimoji="1" lang="en-US" b="0" kern="0" dirty="0">
                <a:solidFill>
                  <a:srgbClr val="0000CC"/>
                </a:solidFill>
                <a:latin typeface="Tahoma"/>
                <a:ea typeface="ＭＳ Ｐゴシック"/>
              </a:rPr>
              <a:t>Substitute </a:t>
            </a:r>
            <a:r>
              <a:rPr kumimoji="1" lang="en-US" b="0" kern="0" dirty="0">
                <a:solidFill>
                  <a:srgbClr val="0000CC"/>
                </a:solidFill>
                <a:latin typeface="Symbol" charset="2"/>
                <a:ea typeface="ＭＳ Ｐゴシック"/>
                <a:cs typeface="Symbol" charset="2"/>
              </a:rPr>
              <a:t>m</a:t>
            </a:r>
            <a:r>
              <a:rPr kumimoji="1" lang="en-US" b="0" kern="0" dirty="0">
                <a:solidFill>
                  <a:srgbClr val="0000CC"/>
                </a:solidFill>
                <a:latin typeface="Tahoma"/>
                <a:ea typeface="ＭＳ Ｐゴシック"/>
              </a:rPr>
              <a:t> with </a:t>
            </a:r>
            <a:r>
              <a:rPr kumimoji="1" lang="en-US" b="0" kern="0" dirty="0">
                <a:solidFill>
                  <a:srgbClr val="0000CC"/>
                </a:solidFill>
                <a:latin typeface="Symbol" charset="2"/>
                <a:ea typeface="ＭＳ Ｐゴシック"/>
                <a:cs typeface="Symbol" charset="2"/>
              </a:rPr>
              <a:t>t</a:t>
            </a:r>
            <a:r>
              <a:rPr kumimoji="1" lang="en-US" b="0" kern="0" dirty="0">
                <a:solidFill>
                  <a:srgbClr val="0000CC"/>
                </a:solidFill>
                <a:latin typeface="Tahoma"/>
                <a:ea typeface="ＭＳ Ｐゴシック"/>
              </a:rPr>
              <a:t> jet using response template to model the fraction of visible momentum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Blip>
                <a:blip r:embed="rId5"/>
              </a:buBlip>
            </a:pPr>
            <a:r>
              <a:rPr kumimoji="1" lang="en-US" b="0" kern="0" dirty="0">
                <a:solidFill>
                  <a:srgbClr val="0000CC"/>
                </a:solidFill>
                <a:latin typeface="Tahoma"/>
                <a:ea typeface="ＭＳ Ｐゴシック"/>
              </a:rPr>
              <a:t>Recalculate all quantities like H</a:t>
            </a:r>
            <a:r>
              <a:rPr kumimoji="1" lang="en-US" b="0" kern="0" baseline="-25000" dirty="0">
                <a:solidFill>
                  <a:srgbClr val="0000CC"/>
                </a:solidFill>
                <a:latin typeface="Tahoma"/>
                <a:ea typeface="ＭＳ Ｐゴシック"/>
              </a:rPr>
              <a:t>T</a:t>
            </a:r>
            <a:endParaRPr kumimoji="1" lang="en-US" b="0" kern="0" dirty="0">
              <a:solidFill>
                <a:srgbClr val="0000CC"/>
              </a:solidFill>
              <a:latin typeface="Tahoma"/>
              <a:ea typeface="ＭＳ Ｐゴシック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179512" y="2060848"/>
            <a:ext cx="432048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611560" y="2060848"/>
            <a:ext cx="504056" cy="144016"/>
          </a:xfrm>
          <a:prstGeom prst="line">
            <a:avLst/>
          </a:prstGeom>
          <a:noFill/>
          <a:ln w="38100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Rectangle 18"/>
          <p:cNvSpPr/>
          <p:nvPr/>
        </p:nvSpPr>
        <p:spPr>
          <a:xfrm>
            <a:off x="802710" y="206084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latin typeface="Symbol" charset="2"/>
                <a:cs typeface="Symbol" charset="2"/>
                <a:sym typeface="Wingdings"/>
              </a:rPr>
              <a:t>n</a:t>
            </a:r>
            <a:endParaRPr lang="en-US" dirty="0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6461" y="1484784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smtClean="0">
                <a:ln>
                  <a:solidFill>
                    <a:srgbClr val="0000FF"/>
                  </a:solidFill>
                </a:ln>
                <a:latin typeface="+mn-lt"/>
                <a:cs typeface="Symbol" charset="2"/>
                <a:sym typeface="Wingdings"/>
              </a:rPr>
              <a:t>e</a:t>
            </a:r>
            <a:r>
              <a:rPr lang="en-US" dirty="0" smtClean="0">
                <a:ln>
                  <a:solidFill>
                    <a:srgbClr val="0000FF"/>
                  </a:solidFill>
                </a:ln>
                <a:latin typeface="Symbol" charset="2"/>
                <a:cs typeface="Symbol" charset="2"/>
                <a:sym typeface="Wingdings"/>
              </a:rPr>
              <a:t>/m/t</a:t>
            </a:r>
            <a:endParaRPr lang="en-US" dirty="0">
              <a:ln>
                <a:solidFill>
                  <a:srgbClr val="0000FF"/>
                </a:solidFill>
              </a:ln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3568" y="1700808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006560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663" y="260648"/>
            <a:ext cx="7416800" cy="608012"/>
          </a:xfrm>
        </p:spPr>
        <p:txBody>
          <a:bodyPr/>
          <a:lstStyle/>
          <a:p>
            <a:r>
              <a:rPr lang="en-US" sz="2800" dirty="0"/>
              <a:t>Inclusive All-Hadronic Search: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QCD Background Estimation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difficult background, derived here by ‘Rebalance &amp; Smear’ method:</a:t>
            </a:r>
          </a:p>
          <a:p>
            <a:pPr lvl="1"/>
            <a:r>
              <a:rPr lang="en-US" dirty="0" smtClean="0"/>
              <a:t>Rebalance all jets to overall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balance </a:t>
            </a:r>
            <a:r>
              <a:rPr lang="en-US" dirty="0" smtClean="0"/>
              <a:t>(=</a:t>
            </a:r>
            <a:r>
              <a:rPr lang="en-US" dirty="0" smtClean="0"/>
              <a:t>kind of ‘generator level jet’, </a:t>
            </a:r>
            <a:r>
              <a:rPr lang="en-US" dirty="0" smtClean="0"/>
              <a:t>robust </a:t>
            </a:r>
            <a:r>
              <a:rPr lang="en-US" dirty="0" smtClean="0"/>
              <a:t>against seed jet </a:t>
            </a:r>
            <a:r>
              <a:rPr lang="en-US" dirty="0" err="1" smtClean="0"/>
              <a:t>mismeasurements</a:t>
            </a:r>
            <a:r>
              <a:rPr lang="en-US" dirty="0" smtClean="0"/>
              <a:t> and non-QCD processes)</a:t>
            </a:r>
          </a:p>
          <a:p>
            <a:pPr lvl="1"/>
            <a:r>
              <a:rPr lang="en-US" dirty="0" smtClean="0"/>
              <a:t>Smear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of each seed jet by a factor derived from jet resolution distribution (from simulation, and </a:t>
            </a:r>
            <a:r>
              <a:rPr lang="en-US" dirty="0"/>
              <a:t>corrected for data/MC </a:t>
            </a:r>
            <a:r>
              <a:rPr lang="en-US" dirty="0" smtClean="0"/>
              <a:t>differences)</a:t>
            </a:r>
          </a:p>
          <a:p>
            <a:r>
              <a:rPr lang="en-GB" dirty="0"/>
              <a:t>Smearing of the jets </a:t>
            </a:r>
            <a:r>
              <a:rPr lang="en-GB" dirty="0" smtClean="0"/>
              <a:t>results </a:t>
            </a:r>
            <a:r>
              <a:rPr lang="en-GB" dirty="0"/>
              <a:t>in artificially created </a:t>
            </a:r>
            <a:r>
              <a:rPr lang="en-GB" dirty="0" err="1"/>
              <a:t>E</a:t>
            </a:r>
            <a:r>
              <a:rPr lang="en-GB" baseline="-25000" dirty="0" err="1"/>
              <a:t>T</a:t>
            </a:r>
            <a:r>
              <a:rPr lang="en-GB" baseline="30000" dirty="0" err="1"/>
              <a:t>miss</a:t>
            </a:r>
            <a:r>
              <a:rPr lang="en-GB" dirty="0"/>
              <a:t> used to estimate the real </a:t>
            </a:r>
            <a:r>
              <a:rPr lang="en-GB" dirty="0" err="1"/>
              <a:t>E</a:t>
            </a:r>
            <a:r>
              <a:rPr lang="en-GB" baseline="-25000" dirty="0" err="1"/>
              <a:t>T</a:t>
            </a:r>
            <a:r>
              <a:rPr lang="en-GB" baseline="30000" dirty="0" err="1"/>
              <a:t>miss</a:t>
            </a:r>
            <a:r>
              <a:rPr lang="en-GB" dirty="0"/>
              <a:t> distribution</a:t>
            </a:r>
          </a:p>
          <a:p>
            <a:pPr marL="457200" lvl="1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45EE3-9169-DC49-BC30-59766CFC6818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789040"/>
            <a:ext cx="8255000" cy="2349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72400" y="4499828"/>
            <a:ext cx="772492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GB" dirty="0" err="1">
                <a:solidFill>
                  <a:srgbClr val="CC0000"/>
                </a:solidFill>
              </a:rPr>
              <a:t>E</a:t>
            </a:r>
            <a:r>
              <a:rPr lang="en-GB" baseline="-25000" dirty="0" err="1">
                <a:solidFill>
                  <a:srgbClr val="CC0000"/>
                </a:solidFill>
              </a:rPr>
              <a:t>T</a:t>
            </a:r>
            <a:r>
              <a:rPr lang="en-GB" baseline="30000" dirty="0" err="1">
                <a:solidFill>
                  <a:srgbClr val="CC0000"/>
                </a:solidFill>
              </a:rPr>
              <a:t>miss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57420" y="6156012"/>
            <a:ext cx="2679076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CMS PAS SUS-11-004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768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663" y="260648"/>
            <a:ext cx="7416800" cy="608012"/>
          </a:xfrm>
        </p:spPr>
        <p:txBody>
          <a:bodyPr/>
          <a:lstStyle/>
          <a:p>
            <a:r>
              <a:rPr lang="en-US" sz="2800" dirty="0"/>
              <a:t>Inclusive All-Hadronic Search: </a:t>
            </a:r>
            <a:br>
              <a:rPr lang="en-US" sz="2800" dirty="0"/>
            </a:br>
            <a:r>
              <a:rPr lang="en-US" sz="2800" dirty="0" smtClean="0"/>
              <a:t>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45EE3-9169-DC49-BC30-59766CFC6818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6357420" y="6156012"/>
            <a:ext cx="2679076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CMS PAS SUS-11-004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5269"/>
          <a:stretch/>
        </p:blipFill>
        <p:spPr>
          <a:xfrm>
            <a:off x="755576" y="3887688"/>
            <a:ext cx="2808312" cy="25316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b="3996"/>
          <a:stretch/>
        </p:blipFill>
        <p:spPr>
          <a:xfrm>
            <a:off x="3419872" y="3887688"/>
            <a:ext cx="2808312" cy="2565648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5024192"/>
              </p:ext>
            </p:extLst>
          </p:nvPr>
        </p:nvGraphicFramePr>
        <p:xfrm>
          <a:off x="899592" y="1221914"/>
          <a:ext cx="7920879" cy="242311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597634"/>
                <a:gridCol w="1657126"/>
                <a:gridCol w="1555373"/>
                <a:gridCol w="1555373"/>
                <a:gridCol w="1555373"/>
              </a:tblGrid>
              <a:tr h="30934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Method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Baseline</a:t>
                      </a:r>
                    </a:p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/>
                        <a:t>H</a:t>
                      </a:r>
                      <a:r>
                        <a:rPr lang="en-US" sz="1200" b="0" baseline="-25000" dirty="0" smtClean="0"/>
                        <a:t>T </a:t>
                      </a:r>
                      <a:r>
                        <a:rPr lang="en-US" sz="1200" b="0" dirty="0" smtClean="0"/>
                        <a:t>&gt; 350 </a:t>
                      </a:r>
                      <a:r>
                        <a:rPr lang="en-US" sz="1200" b="0" dirty="0" err="1" smtClean="0"/>
                        <a:t>GeV</a:t>
                      </a:r>
                      <a:r>
                        <a:rPr lang="en-US" sz="1200" b="0" dirty="0" smtClean="0"/>
                        <a:t> and </a:t>
                      </a:r>
                      <a:r>
                        <a:rPr lang="en-US" sz="1200" b="0" dirty="0" err="1" smtClean="0"/>
                        <a:t>H</a:t>
                      </a:r>
                      <a:r>
                        <a:rPr lang="en-US" sz="1200" b="0" baseline="-25000" dirty="0" err="1" smtClean="0"/>
                        <a:t>T</a:t>
                      </a:r>
                      <a:r>
                        <a:rPr lang="en-US" sz="1200" b="0" baseline="30000" dirty="0" err="1" smtClean="0"/>
                        <a:t>miss</a:t>
                      </a:r>
                      <a:r>
                        <a:rPr lang="en-US" sz="1200" b="0" baseline="30000" dirty="0" smtClean="0"/>
                        <a:t> </a:t>
                      </a:r>
                      <a:r>
                        <a:rPr lang="en-US" sz="1200" b="0" dirty="0" smtClean="0"/>
                        <a:t>&gt; 200 </a:t>
                      </a:r>
                      <a:r>
                        <a:rPr lang="en-US" sz="1200" b="0" dirty="0" err="1" smtClean="0"/>
                        <a:t>GeV</a:t>
                      </a:r>
                      <a:endParaRPr lang="en-US" sz="12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Medium</a:t>
                      </a:r>
                    </a:p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/>
                        <a:t>H</a:t>
                      </a:r>
                      <a:r>
                        <a:rPr lang="en-US" sz="1200" b="0" baseline="-25000" dirty="0" smtClean="0"/>
                        <a:t>T </a:t>
                      </a:r>
                      <a:r>
                        <a:rPr lang="en-US" sz="1200" b="0" dirty="0" smtClean="0"/>
                        <a:t>&gt; 500 </a:t>
                      </a:r>
                      <a:r>
                        <a:rPr lang="en-US" sz="1200" b="0" dirty="0" err="1" smtClean="0"/>
                        <a:t>GeV</a:t>
                      </a:r>
                      <a:r>
                        <a:rPr lang="en-US" sz="1200" b="0" dirty="0" smtClean="0"/>
                        <a:t> and </a:t>
                      </a:r>
                      <a:r>
                        <a:rPr lang="en-US" sz="1200" b="0" dirty="0" err="1" smtClean="0"/>
                        <a:t>H</a:t>
                      </a:r>
                      <a:r>
                        <a:rPr lang="en-US" sz="1200" b="0" baseline="-25000" dirty="0" err="1" smtClean="0"/>
                        <a:t>T</a:t>
                      </a:r>
                      <a:r>
                        <a:rPr lang="en-US" sz="1200" b="0" baseline="30000" dirty="0" err="1" smtClean="0"/>
                        <a:t>miss</a:t>
                      </a:r>
                      <a:r>
                        <a:rPr lang="en-US" sz="1200" b="0" baseline="30000" dirty="0" smtClean="0"/>
                        <a:t> </a:t>
                      </a:r>
                      <a:r>
                        <a:rPr lang="en-US" sz="1200" b="0" dirty="0" smtClean="0"/>
                        <a:t>&gt; </a:t>
                      </a:r>
                      <a:r>
                        <a:rPr lang="en-US" sz="1200" b="0" dirty="0" smtClean="0"/>
                        <a:t>350 </a:t>
                      </a:r>
                      <a:r>
                        <a:rPr lang="en-US" sz="1200" b="0" dirty="0" err="1" smtClean="0"/>
                        <a:t>GeV</a:t>
                      </a:r>
                      <a:endParaRPr lang="en-US" sz="12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High H</a:t>
                      </a:r>
                      <a:r>
                        <a:rPr lang="en-US" sz="1200" baseline="-25000" dirty="0" smtClean="0"/>
                        <a:t>T</a:t>
                      </a:r>
                      <a:r>
                        <a:rPr lang="en-US" sz="1200" dirty="0" smtClean="0"/>
                        <a:t> </a:t>
                      </a:r>
                    </a:p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/>
                        <a:t>H</a:t>
                      </a:r>
                      <a:r>
                        <a:rPr lang="en-US" sz="1200" b="0" baseline="-25000" dirty="0" smtClean="0"/>
                        <a:t>T </a:t>
                      </a:r>
                      <a:r>
                        <a:rPr lang="en-US" sz="1200" b="0" dirty="0" smtClean="0"/>
                        <a:t>&gt; 800 </a:t>
                      </a:r>
                      <a:r>
                        <a:rPr lang="en-US" sz="1200" b="0" dirty="0" err="1" smtClean="0"/>
                        <a:t>GeV</a:t>
                      </a:r>
                      <a:r>
                        <a:rPr lang="en-US" sz="1200" b="0" dirty="0" smtClean="0"/>
                        <a:t> and </a:t>
                      </a:r>
                      <a:r>
                        <a:rPr lang="en-US" sz="1200" b="0" dirty="0" err="1" smtClean="0"/>
                        <a:t>H</a:t>
                      </a:r>
                      <a:r>
                        <a:rPr lang="en-US" sz="1200" b="0" baseline="-25000" dirty="0" err="1" smtClean="0"/>
                        <a:t>T</a:t>
                      </a:r>
                      <a:r>
                        <a:rPr lang="en-US" sz="1200" b="0" baseline="30000" dirty="0" err="1" smtClean="0"/>
                        <a:t>miss</a:t>
                      </a:r>
                      <a:r>
                        <a:rPr lang="en-US" sz="1200" b="0" baseline="30000" dirty="0" smtClean="0"/>
                        <a:t> </a:t>
                      </a:r>
                      <a:r>
                        <a:rPr lang="en-US" sz="1200" b="0" dirty="0" smtClean="0"/>
                        <a:t>&gt; </a:t>
                      </a:r>
                      <a:r>
                        <a:rPr lang="en-US" sz="1200" b="0" dirty="0" smtClean="0"/>
                        <a:t>200 </a:t>
                      </a:r>
                      <a:r>
                        <a:rPr lang="en-US" sz="1200" b="0" dirty="0" err="1" smtClean="0"/>
                        <a:t>GeV</a:t>
                      </a:r>
                      <a:endParaRPr lang="en-US" sz="12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High </a:t>
                      </a:r>
                      <a:r>
                        <a:rPr lang="en-US" sz="1200" dirty="0" err="1" smtClean="0"/>
                        <a:t>H</a:t>
                      </a:r>
                      <a:r>
                        <a:rPr lang="en-US" sz="1200" baseline="-25000" dirty="0" err="1" smtClean="0"/>
                        <a:t>T</a:t>
                      </a:r>
                      <a:r>
                        <a:rPr lang="en-US" sz="1200" baseline="30000" dirty="0" err="1" smtClean="0"/>
                        <a:t>miss</a:t>
                      </a:r>
                      <a:endParaRPr lang="en-US" sz="1200" baseline="30000" dirty="0" smtClean="0"/>
                    </a:p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/>
                        <a:t>H</a:t>
                      </a:r>
                      <a:r>
                        <a:rPr lang="en-US" sz="1200" b="0" baseline="-25000" dirty="0" smtClean="0"/>
                        <a:t>T </a:t>
                      </a:r>
                      <a:r>
                        <a:rPr lang="en-US" sz="1200" b="0" dirty="0" smtClean="0"/>
                        <a:t>&gt; 800 </a:t>
                      </a:r>
                      <a:r>
                        <a:rPr lang="en-US" sz="1200" b="0" dirty="0" err="1" smtClean="0"/>
                        <a:t>GeV</a:t>
                      </a:r>
                      <a:r>
                        <a:rPr lang="en-US" sz="1200" b="0" dirty="0" smtClean="0"/>
                        <a:t> and </a:t>
                      </a:r>
                      <a:r>
                        <a:rPr lang="en-US" sz="1200" b="0" dirty="0" err="1" smtClean="0"/>
                        <a:t>H</a:t>
                      </a:r>
                      <a:r>
                        <a:rPr lang="en-US" sz="1200" b="0" baseline="-25000" dirty="0" err="1" smtClean="0"/>
                        <a:t>T</a:t>
                      </a:r>
                      <a:r>
                        <a:rPr lang="en-US" sz="1200" b="0" baseline="30000" dirty="0" err="1" smtClean="0"/>
                        <a:t>miss</a:t>
                      </a:r>
                      <a:r>
                        <a:rPr lang="en-US" sz="1200" b="0" baseline="30000" dirty="0" smtClean="0"/>
                        <a:t> </a:t>
                      </a:r>
                      <a:r>
                        <a:rPr lang="en-US" sz="1200" b="0" dirty="0" smtClean="0"/>
                        <a:t>&gt; 500 </a:t>
                      </a:r>
                      <a:r>
                        <a:rPr lang="en-US" sz="1200" b="0" dirty="0" err="1" smtClean="0"/>
                        <a:t>GeV</a:t>
                      </a:r>
                      <a:endParaRPr lang="en-US" sz="1200" b="0" dirty="0" smtClean="0"/>
                    </a:p>
                    <a:p>
                      <a:endParaRPr lang="en-US" sz="1200" baseline="30000" dirty="0"/>
                    </a:p>
                  </a:txBody>
                  <a:tcPr/>
                </a:tc>
              </a:tr>
              <a:tr h="270285">
                <a:tc>
                  <a:txBody>
                    <a:bodyPr/>
                    <a:lstStyle/>
                    <a:p>
                      <a:r>
                        <a:rPr lang="en-US" sz="1200" kern="1200" dirty="0" smtClean="0"/>
                        <a:t>Z → </a:t>
                      </a:r>
                      <a:r>
                        <a:rPr lang="en-US" sz="1200" kern="1200" dirty="0" err="1" smtClean="0">
                          <a:latin typeface="Symbol" charset="2"/>
                          <a:cs typeface="Symbol" charset="2"/>
                        </a:rPr>
                        <a:t>νν</a:t>
                      </a:r>
                      <a:r>
                        <a:rPr lang="en-US" sz="1200" kern="1200" dirty="0" smtClean="0"/>
                        <a:t> from </a:t>
                      </a:r>
                      <a:r>
                        <a:rPr lang="en-US" sz="1200" kern="1200" dirty="0" err="1" smtClean="0">
                          <a:latin typeface="Symbol" charset="2"/>
                          <a:cs typeface="Symbol" charset="2"/>
                        </a:rPr>
                        <a:t>γ</a:t>
                      </a:r>
                      <a:r>
                        <a:rPr lang="en-US" sz="1200" kern="1200" dirty="0" err="1" smtClean="0"/>
                        <a:t>+jets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/>
                        <a:t>376.3 ± 12.3 ± 79.2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/>
                        <a:t>42.6 ± 4.4 ± 8.9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/>
                        <a:t>24.9</a:t>
                      </a:r>
                      <a:r>
                        <a:rPr lang="en-US" sz="1200" kern="1200" baseline="0" dirty="0" smtClean="0"/>
                        <a:t> </a:t>
                      </a:r>
                      <a:r>
                        <a:rPr lang="en-US" sz="1200" kern="1200" dirty="0" smtClean="0"/>
                        <a:t>± 3.5 ± 5.2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2.4</a:t>
                      </a:r>
                      <a:r>
                        <a:rPr lang="en-US" sz="1200" kern="1200" dirty="0" smtClean="0"/>
                        <a:t>±1.1 ± 0.5</a:t>
                      </a:r>
                      <a:endParaRPr lang="en-US" sz="1200" dirty="0"/>
                    </a:p>
                  </a:txBody>
                  <a:tcPr/>
                </a:tc>
              </a:tr>
              <a:tr h="270285">
                <a:tc>
                  <a:txBody>
                    <a:bodyPr/>
                    <a:lstStyle/>
                    <a:p>
                      <a:r>
                        <a:rPr lang="pl-PL" sz="1200" kern="1200" dirty="0" err="1" smtClean="0"/>
                        <a:t>tt</a:t>
                      </a:r>
                      <a:r>
                        <a:rPr lang="pl-PL" sz="1200" kern="1200" dirty="0" smtClean="0"/>
                        <a:t>/W → </a:t>
                      </a:r>
                      <a:r>
                        <a:rPr lang="pl-PL" sz="1200" kern="1200" dirty="0" err="1" smtClean="0"/>
                        <a:t>e,</a:t>
                      </a:r>
                      <a:r>
                        <a:rPr lang="pl-PL" sz="1200" kern="1200" dirty="0" err="1" smtClean="0">
                          <a:latin typeface="Symbol" charset="2"/>
                          <a:cs typeface="Symbol" charset="2"/>
                        </a:rPr>
                        <a:t>μ</a:t>
                      </a:r>
                      <a:r>
                        <a:rPr lang="pl-PL" sz="1200" kern="1200" dirty="0" err="1" smtClean="0"/>
                        <a:t>+X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/>
                        <a:t>243.5 ± 19.8</a:t>
                      </a:r>
                      <a:r>
                        <a:rPr lang="en-US" sz="1200" kern="1200" baseline="30000" dirty="0" smtClean="0"/>
                        <a:t>+30.0 </a:t>
                      </a:r>
                      <a:r>
                        <a:rPr lang="en-US" sz="1200" kern="1200" baseline="-25000" dirty="0" smtClean="0"/>
                        <a:t>-30.9</a:t>
                      </a:r>
                      <a:endParaRPr lang="en-US" sz="12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12.7 ± 3.3 ± 1.5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22.5 ± 6.7</a:t>
                      </a:r>
                      <a:r>
                        <a:rPr lang="en-US" sz="1200" baseline="30000" dirty="0" smtClean="0"/>
                        <a:t>+3.0 </a:t>
                      </a:r>
                      <a:r>
                        <a:rPr lang="en-US" sz="1200" baseline="-25000" dirty="0" smtClean="0"/>
                        <a:t>-3.1</a:t>
                      </a:r>
                      <a:endParaRPr lang="en-US" sz="12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0.8</a:t>
                      </a:r>
                      <a:r>
                        <a:rPr lang="en-US" sz="1200" kern="1200" dirty="0" smtClean="0"/>
                        <a:t>±0.8 ± 0.1</a:t>
                      </a:r>
                      <a:endParaRPr lang="en-US" sz="1200" dirty="0"/>
                    </a:p>
                  </a:txBody>
                  <a:tcPr/>
                </a:tc>
              </a:tr>
              <a:tr h="270285">
                <a:tc>
                  <a:txBody>
                    <a:bodyPr/>
                    <a:lstStyle/>
                    <a:p>
                      <a:r>
                        <a:rPr lang="pl-PL" sz="1200" kern="1200" dirty="0" err="1" smtClean="0"/>
                        <a:t>tt</a:t>
                      </a:r>
                      <a:r>
                        <a:rPr lang="pl-PL" sz="1200" kern="1200" dirty="0" smtClean="0"/>
                        <a:t>/W → </a:t>
                      </a:r>
                      <a:r>
                        <a:rPr lang="pl-PL" sz="1200" kern="1200" dirty="0" err="1" smtClean="0">
                          <a:latin typeface="Symbol" charset="2"/>
                          <a:cs typeface="Symbol" charset="2"/>
                        </a:rPr>
                        <a:t>τ</a:t>
                      </a:r>
                      <a:r>
                        <a:rPr lang="pl-PL" sz="1200" kern="1200" baseline="-25000" dirty="0" err="1" smtClean="0"/>
                        <a:t>hadr</a:t>
                      </a:r>
                      <a:r>
                        <a:rPr lang="pl-PL" sz="1200" kern="1200" dirty="0" err="1" smtClean="0"/>
                        <a:t>+X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/>
                        <a:t>263</a:t>
                      </a:r>
                      <a:r>
                        <a:rPr lang="en-US" sz="1200" kern="1200" baseline="0" dirty="0" smtClean="0"/>
                        <a:t> </a:t>
                      </a:r>
                      <a:r>
                        <a:rPr lang="en-US" sz="1200" kern="1200" dirty="0" smtClean="0"/>
                        <a:t>±8 ± 7.4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17 </a:t>
                      </a:r>
                      <a:r>
                        <a:rPr lang="en-US" sz="1200" kern="1200" dirty="0" smtClean="0"/>
                        <a:t>± 2 ± 0.7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18 </a:t>
                      </a:r>
                      <a:r>
                        <a:rPr lang="en-US" sz="1200" kern="1200" dirty="0" smtClean="0"/>
                        <a:t>± 2 ± 0.5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0.73 </a:t>
                      </a:r>
                      <a:r>
                        <a:rPr lang="en-US" sz="1200" kern="1200" dirty="0" smtClean="0"/>
                        <a:t>± 0.73 ± 0.04</a:t>
                      </a:r>
                      <a:endParaRPr lang="en-US" sz="1200" dirty="0"/>
                    </a:p>
                  </a:txBody>
                  <a:tcPr/>
                </a:tc>
              </a:tr>
              <a:tr h="270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QCD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/>
                        <a:t>30.9 ±35.2</a:t>
                      </a:r>
                      <a:r>
                        <a:rPr lang="en-US" sz="1200" kern="1200" baseline="30000" dirty="0" smtClean="0"/>
                        <a:t>+16.6</a:t>
                      </a:r>
                      <a:r>
                        <a:rPr lang="en-US" sz="1200" kern="1200" baseline="-25000" dirty="0" smtClean="0"/>
                        <a:t>-6.2</a:t>
                      </a:r>
                      <a:endParaRPr 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/>
                        <a:t>1.3 ±1.3</a:t>
                      </a:r>
                      <a:r>
                        <a:rPr lang="en-US" sz="1200" kern="1200" baseline="30000" dirty="0" smtClean="0"/>
                        <a:t>+0.6</a:t>
                      </a:r>
                      <a:r>
                        <a:rPr lang="en-US" sz="1200" kern="1200" baseline="-25000" dirty="0" smtClean="0"/>
                        <a:t>-0.4</a:t>
                      </a:r>
                      <a:endParaRPr 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/>
                        <a:t>13.5 ±4.1</a:t>
                      </a:r>
                      <a:r>
                        <a:rPr lang="en-US" sz="1200" kern="1200" baseline="30000" dirty="0" smtClean="0"/>
                        <a:t>+7.3</a:t>
                      </a:r>
                      <a:r>
                        <a:rPr lang="en-US" sz="1200" kern="1200" baseline="-25000" dirty="0" smtClean="0"/>
                        <a:t>-4.3</a:t>
                      </a:r>
                      <a:endParaRPr 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/>
                        <a:t>0.09 ±0.31</a:t>
                      </a:r>
                      <a:r>
                        <a:rPr lang="en-US" sz="1200" kern="1200" baseline="30000" dirty="0" smtClean="0"/>
                        <a:t>+0.05</a:t>
                      </a:r>
                      <a:r>
                        <a:rPr lang="en-US" sz="1200" kern="1200" baseline="-25000" dirty="0" smtClean="0"/>
                        <a:t>-0.04</a:t>
                      </a:r>
                      <a:endParaRPr lang="en-US" sz="1200" baseline="-25000" dirty="0"/>
                    </a:p>
                  </a:txBody>
                  <a:tcPr/>
                </a:tc>
              </a:tr>
              <a:tr h="270285">
                <a:tc>
                  <a:txBody>
                    <a:bodyPr/>
                    <a:lstStyle/>
                    <a:p>
                      <a:r>
                        <a:rPr lang="en-US" sz="1400" kern="1200" dirty="0" smtClean="0"/>
                        <a:t>Total background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/>
                        <a:t>927.5 ±103.1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/>
                        <a:t>73.9 ±11.9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/>
                        <a:t>79.4 ±12.2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/>
                        <a:t>4.6 ±1.5</a:t>
                      </a:r>
                      <a:endParaRPr lang="en-US" sz="1400" dirty="0"/>
                    </a:p>
                  </a:txBody>
                  <a:tcPr/>
                </a:tc>
              </a:tr>
              <a:tr h="270285">
                <a:tc>
                  <a:txBody>
                    <a:bodyPr/>
                    <a:lstStyle/>
                    <a:p>
                      <a:r>
                        <a:rPr lang="en-US" sz="1400" kern="1200" dirty="0" smtClean="0"/>
                        <a:t>Observed in data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/>
                        <a:t>986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6494289" y="4725144"/>
            <a:ext cx="2620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C0000"/>
                </a:solidFill>
              </a:rPr>
              <a:t> No excess observed!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899592" y="3007901"/>
            <a:ext cx="7920880" cy="648072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4221088"/>
            <a:ext cx="81911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Here:</a:t>
            </a:r>
          </a:p>
          <a:p>
            <a:r>
              <a:rPr lang="en-US" dirty="0" err="1" smtClean="0"/>
              <a:t>Bkg</a:t>
            </a:r>
            <a:endParaRPr lang="en-US" dirty="0" smtClean="0"/>
          </a:p>
          <a:p>
            <a:r>
              <a:rPr lang="en-US" dirty="0" smtClean="0"/>
              <a:t>pred.</a:t>
            </a:r>
          </a:p>
          <a:p>
            <a:r>
              <a:rPr lang="en-US" dirty="0" smtClean="0"/>
              <a:t>from</a:t>
            </a:r>
          </a:p>
          <a:p>
            <a:r>
              <a:rPr lang="en-US" dirty="0" smtClean="0"/>
              <a:t>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098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663" y="260648"/>
            <a:ext cx="7416800" cy="608012"/>
          </a:xfrm>
        </p:spPr>
        <p:txBody>
          <a:bodyPr/>
          <a:lstStyle/>
          <a:p>
            <a:r>
              <a:rPr lang="en-US" sz="2800" dirty="0"/>
              <a:t>Inclusive All-Hadronic Search: </a:t>
            </a:r>
            <a:br>
              <a:rPr lang="en-US" sz="2800" dirty="0"/>
            </a:br>
            <a:r>
              <a:rPr lang="en-US" sz="2800" dirty="0" smtClean="0"/>
              <a:t>Exclusion Plot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</a:t>
            </a:r>
            <a:r>
              <a:rPr lang="en-US" dirty="0" smtClean="0"/>
              <a:t>bserved </a:t>
            </a:r>
            <a:r>
              <a:rPr lang="en-US" dirty="0"/>
              <a:t>and expected 95% </a:t>
            </a:r>
            <a:r>
              <a:rPr lang="en-US" dirty="0" smtClean="0"/>
              <a:t>CL </a:t>
            </a:r>
            <a:r>
              <a:rPr lang="en-US" dirty="0"/>
              <a:t>exclusion </a:t>
            </a:r>
            <a:r>
              <a:rPr lang="en-US" dirty="0" smtClean="0"/>
              <a:t>limit in the CMSSM m</a:t>
            </a:r>
            <a:r>
              <a:rPr lang="en-US" baseline="-25000" dirty="0" smtClean="0"/>
              <a:t>0</a:t>
            </a:r>
            <a:r>
              <a:rPr lang="en-US" dirty="0" smtClean="0"/>
              <a:t>-m</a:t>
            </a:r>
            <a:r>
              <a:rPr lang="en-US" baseline="-25000" dirty="0" smtClean="0"/>
              <a:t>1/2 </a:t>
            </a:r>
            <a:r>
              <a:rPr lang="en-US" dirty="0" smtClean="0"/>
              <a:t>plane using </a:t>
            </a:r>
            <a:r>
              <a:rPr lang="en-US" dirty="0"/>
              <a:t>the signal cross sections calculated at </a:t>
            </a:r>
            <a:r>
              <a:rPr lang="en-US" dirty="0" smtClean="0"/>
              <a:t>NLO</a:t>
            </a:r>
          </a:p>
          <a:p>
            <a:r>
              <a:rPr lang="en-US" dirty="0"/>
              <a:t>C</a:t>
            </a:r>
            <a:r>
              <a:rPr lang="en-US" dirty="0" smtClean="0"/>
              <a:t>ontours </a:t>
            </a:r>
            <a:r>
              <a:rPr lang="en-US" dirty="0"/>
              <a:t>are the combination of the different selections, such that the shown contours are the envelope with respect to best </a:t>
            </a:r>
            <a:r>
              <a:rPr lang="en-US" dirty="0" smtClean="0"/>
              <a:t>sensitivity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45EE3-9169-DC49-BC30-59766CFC6818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6357420" y="6156012"/>
            <a:ext cx="2679076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CMS PAS SUS-11-004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044" y="2291873"/>
            <a:ext cx="4392488" cy="420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30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22FB9-D805-1F4F-B5CD-B49A1210B608}" type="slidenum">
              <a:rPr lang="en-GB"/>
              <a:pPr/>
              <a:t>14</a:t>
            </a:fld>
            <a:endParaRPr lang="en-GB"/>
          </a:p>
        </p:txBody>
      </p:sp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855663" y="128843"/>
            <a:ext cx="7416800" cy="608012"/>
          </a:xfrm>
        </p:spPr>
        <p:txBody>
          <a:bodyPr/>
          <a:lstStyle/>
          <a:p>
            <a:r>
              <a:rPr lang="en-GB" dirty="0" smtClean="0"/>
              <a:t>Where we are…</a:t>
            </a:r>
            <a:endParaRPr lang="en-GB" dirty="0"/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80000"/>
              </a:lnSpc>
            </a:pPr>
            <a:r>
              <a:rPr lang="en-US" sz="2000" dirty="0"/>
              <a:t>The CMS Experiment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chemeClr val="tx2"/>
                </a:solidFill>
              </a:rPr>
              <a:t>Hadronic searches</a:t>
            </a:r>
          </a:p>
          <a:p>
            <a:pPr lvl="2">
              <a:lnSpc>
                <a:spcPct val="80000"/>
              </a:lnSpc>
            </a:pPr>
            <a:r>
              <a:rPr lang="en-US" sz="2000" dirty="0">
                <a:solidFill>
                  <a:schemeClr val="tx2"/>
                </a:solidFill>
              </a:rPr>
              <a:t>Inclusive hadronic analysis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>
                <a:solidFill>
                  <a:schemeClr val="tx2"/>
                </a:solidFill>
              </a:rPr>
              <a:t>Inclusive analysis with M</a:t>
            </a:r>
            <a:r>
              <a:rPr lang="en-US" sz="2000" baseline="-25000" dirty="0" smtClean="0">
                <a:solidFill>
                  <a:schemeClr val="tx2"/>
                </a:solidFill>
              </a:rPr>
              <a:t>T2</a:t>
            </a:r>
            <a:endParaRPr lang="en-US" sz="2000" baseline="-25000" dirty="0">
              <a:solidFill>
                <a:schemeClr val="tx2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sz="2000" dirty="0" err="1"/>
              <a:t>Leptonic</a:t>
            </a:r>
            <a:r>
              <a:rPr lang="en-US" sz="2000" dirty="0"/>
              <a:t> searches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Searches with photons</a:t>
            </a:r>
          </a:p>
          <a:p>
            <a:endParaRPr lang="en-US" dirty="0"/>
          </a:p>
        </p:txBody>
      </p:sp>
      <p:pic>
        <p:nvPicPr>
          <p:cNvPr id="235524" name="Picture 4" descr="SUSY_Schn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10"/>
          <a:stretch>
            <a:fillRect/>
          </a:stretch>
        </p:blipFill>
        <p:spPr bwMode="auto">
          <a:xfrm>
            <a:off x="3923928" y="3140968"/>
            <a:ext cx="4968180" cy="323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4788024" y="2132856"/>
            <a:ext cx="574675" cy="215900"/>
          </a:xfrm>
          <a:prstGeom prst="leftArrow">
            <a:avLst>
              <a:gd name="adj1" fmla="val 50000"/>
              <a:gd name="adj2" fmla="val 66544"/>
            </a:avLst>
          </a:prstGeom>
          <a:solidFill>
            <a:srgbClr val="FFFF99"/>
          </a:solidFill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 flipH="1">
            <a:off x="1043410" y="2147118"/>
            <a:ext cx="576262" cy="215900"/>
          </a:xfrm>
          <a:prstGeom prst="leftArrow">
            <a:avLst>
              <a:gd name="adj1" fmla="val 50000"/>
              <a:gd name="adj2" fmla="val 66728"/>
            </a:avLst>
          </a:prstGeom>
          <a:solidFill>
            <a:srgbClr val="FFFF99"/>
          </a:solidFill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662" y="260648"/>
            <a:ext cx="7532761" cy="608012"/>
          </a:xfrm>
        </p:spPr>
        <p:txBody>
          <a:bodyPr/>
          <a:lstStyle/>
          <a:p>
            <a:r>
              <a:rPr lang="en-US" sz="2800" dirty="0"/>
              <a:t>All-Hadronic </a:t>
            </a:r>
            <a:r>
              <a:rPr lang="en-US" sz="2800" dirty="0" smtClean="0"/>
              <a:t>Search with M</a:t>
            </a:r>
            <a:r>
              <a:rPr lang="en-US" sz="2800" baseline="-25000" dirty="0" smtClean="0"/>
              <a:t>T2</a:t>
            </a:r>
            <a:r>
              <a:rPr lang="en-US" sz="2800" dirty="0" smtClean="0"/>
              <a:t> Method:</a:t>
            </a:r>
            <a:br>
              <a:rPr lang="en-US" sz="2800" dirty="0" smtClean="0"/>
            </a:br>
            <a:r>
              <a:rPr lang="en-US" sz="2800" dirty="0" smtClean="0"/>
              <a:t>Introduction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2" y="1160463"/>
            <a:ext cx="8424167" cy="5364162"/>
          </a:xfrm>
        </p:spPr>
        <p:txBody>
          <a:bodyPr/>
          <a:lstStyle/>
          <a:p>
            <a:r>
              <a:rPr lang="en-US" dirty="0" smtClean="0"/>
              <a:t>M</a:t>
            </a:r>
            <a:r>
              <a:rPr lang="en-US" baseline="-25000" dirty="0" smtClean="0"/>
              <a:t>T2</a:t>
            </a:r>
            <a:r>
              <a:rPr lang="en-US" dirty="0" smtClean="0"/>
              <a:t>: natural extension of M</a:t>
            </a:r>
            <a:r>
              <a:rPr lang="en-US" baseline="-25000" dirty="0" smtClean="0"/>
              <a:t>T</a:t>
            </a:r>
            <a:r>
              <a:rPr lang="en-US" dirty="0" smtClean="0"/>
              <a:t> in case of SUSY with two colored </a:t>
            </a:r>
            <a:r>
              <a:rPr lang="en-US" dirty="0" err="1" smtClean="0"/>
              <a:t>sparticles</a:t>
            </a:r>
            <a:r>
              <a:rPr lang="en-US" dirty="0" smtClean="0"/>
              <a:t> decaying through cascade of jets (&amp; leptons) to LSPs</a:t>
            </a:r>
          </a:p>
          <a:p>
            <a:r>
              <a:rPr lang="en-US" dirty="0" smtClean="0"/>
              <a:t>M</a:t>
            </a:r>
            <a:r>
              <a:rPr lang="en-US" baseline="-25000" dirty="0" smtClean="0"/>
              <a:t>T2</a:t>
            </a:r>
            <a:r>
              <a:rPr lang="en-US" dirty="0" smtClean="0"/>
              <a:t> reflects masses of produced particles and is much lighter for SM than for most SUSY particles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Definition of M</a:t>
            </a:r>
            <a:r>
              <a:rPr lang="en-US" baseline="-25000" dirty="0" smtClean="0"/>
              <a:t>T2</a:t>
            </a:r>
            <a:r>
              <a:rPr lang="en-US" dirty="0" smtClean="0"/>
              <a:t>: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 smtClean="0"/>
              <a:t>m</a:t>
            </a:r>
            <a:r>
              <a:rPr lang="en-US" baseline="-25000" dirty="0" smtClean="0">
                <a:latin typeface="Symbol" charset="2"/>
                <a:cs typeface="Symbol" charset="2"/>
              </a:rPr>
              <a:t>c</a:t>
            </a:r>
            <a:r>
              <a:rPr lang="en-US" dirty="0" smtClean="0"/>
              <a:t> remains free parameter, minimized fulfilling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miss</a:t>
            </a:r>
            <a:r>
              <a:rPr lang="en-US" dirty="0" smtClean="0"/>
              <a:t> constraint</a:t>
            </a:r>
          </a:p>
          <a:p>
            <a:pPr lvl="1"/>
            <a:r>
              <a:rPr lang="en-US" dirty="0" smtClean="0"/>
              <a:t>For correct m</a:t>
            </a:r>
            <a:r>
              <a:rPr lang="en-US" baseline="-25000" dirty="0" smtClean="0">
                <a:latin typeface="Symbol" charset="2"/>
                <a:cs typeface="Symbol" charset="2"/>
              </a:rPr>
              <a:t>c</a:t>
            </a:r>
            <a:r>
              <a:rPr lang="en-US" dirty="0" smtClean="0"/>
              <a:t>: distributions of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T</a:t>
            </a:r>
            <a:r>
              <a:rPr lang="en-US" baseline="30000" dirty="0" smtClean="0"/>
              <a:t>(</a:t>
            </a:r>
            <a:r>
              <a:rPr lang="en-US" baseline="30000" dirty="0" err="1" smtClean="0"/>
              <a:t>i</a:t>
            </a:r>
            <a:r>
              <a:rPr lang="en-US" baseline="30000" dirty="0" smtClean="0"/>
              <a:t>) </a:t>
            </a:r>
            <a:r>
              <a:rPr lang="en-US" dirty="0" smtClean="0"/>
              <a:t>have an endpoint at value of primary </a:t>
            </a:r>
            <a:r>
              <a:rPr lang="en-US" dirty="0" err="1" smtClean="0"/>
              <a:t>sparticle</a:t>
            </a:r>
            <a:r>
              <a:rPr lang="en-US" dirty="0" smtClean="0"/>
              <a:t> mass </a:t>
            </a:r>
          </a:p>
          <a:p>
            <a:pPr lvl="1"/>
            <a:endParaRPr lang="en-US" baseline="-25000" dirty="0"/>
          </a:p>
          <a:p>
            <a:pPr lvl="1"/>
            <a:endParaRPr lang="en-US" baseline="-25000" dirty="0" smtClean="0"/>
          </a:p>
          <a:p>
            <a:pPr lvl="1"/>
            <a:endParaRPr lang="en-US" baseline="-25000" dirty="0"/>
          </a:p>
          <a:p>
            <a:pPr lvl="1"/>
            <a:endParaRPr lang="en-US" baseline="-25000" dirty="0" smtClean="0"/>
          </a:p>
          <a:p>
            <a:pPr marL="457200" lvl="1" indent="0">
              <a:buNone/>
            </a:pPr>
            <a:r>
              <a:rPr lang="en-US" dirty="0" smtClean="0"/>
              <a:t>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45EE3-9169-DC49-BC30-59766CFC6818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2171948"/>
            <a:ext cx="3537060" cy="1905124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1288160"/>
              </p:ext>
            </p:extLst>
          </p:nvPr>
        </p:nvGraphicFramePr>
        <p:xfrm>
          <a:off x="1259632" y="2852936"/>
          <a:ext cx="3627070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" name="Equation" r:id="rId4" imgW="2159000" imgH="342900" progId="Equation.3">
                  <p:embed/>
                </p:oleObj>
              </mc:Choice>
              <mc:Fallback>
                <p:oleObj name="Equation" r:id="rId4" imgW="21590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59632" y="2852936"/>
                        <a:ext cx="3627070" cy="5760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2961981"/>
              </p:ext>
            </p:extLst>
          </p:nvPr>
        </p:nvGraphicFramePr>
        <p:xfrm>
          <a:off x="1278359" y="4119736"/>
          <a:ext cx="49498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" name="Equation" r:id="rId6" imgW="2946400" imgH="317500" progId="Equation.3">
                  <p:embed/>
                </p:oleObj>
              </mc:Choice>
              <mc:Fallback>
                <p:oleObj name="Equation" r:id="rId6" imgW="29464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78359" y="4119736"/>
                        <a:ext cx="4949825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755576" y="3501008"/>
            <a:ext cx="4824536" cy="595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kumimoji="1" lang="en-US" b="0" kern="0" dirty="0">
                <a:solidFill>
                  <a:srgbClr val="0000CC"/>
                </a:solidFill>
                <a:latin typeface="Tahoma"/>
                <a:ea typeface="ＭＳ Ｐゴシック"/>
              </a:rPr>
              <a:t>with </a:t>
            </a:r>
            <a:r>
              <a:rPr kumimoji="1" lang="en-US" b="0" kern="0" dirty="0" err="1">
                <a:solidFill>
                  <a:srgbClr val="0000CC"/>
                </a:solidFill>
                <a:latin typeface="Tahoma"/>
                <a:ea typeface="ＭＳ Ｐゴシック"/>
              </a:rPr>
              <a:t>m</a:t>
            </a:r>
            <a:r>
              <a:rPr kumimoji="1" lang="en-US" b="0" kern="0" baseline="-25000" dirty="0" err="1">
                <a:solidFill>
                  <a:srgbClr val="0000CC"/>
                </a:solidFill>
                <a:latin typeface="Tahoma"/>
                <a:ea typeface="ＭＳ Ｐゴシック"/>
              </a:rPr>
              <a:t>T</a:t>
            </a:r>
            <a:r>
              <a:rPr kumimoji="1" lang="en-US" b="0" kern="0" dirty="0">
                <a:solidFill>
                  <a:srgbClr val="0000CC"/>
                </a:solidFill>
                <a:latin typeface="Tahoma"/>
                <a:ea typeface="ＭＳ Ｐゴシック"/>
              </a:rPr>
              <a:t>: transverse mass of </a:t>
            </a:r>
            <a:r>
              <a:rPr kumimoji="1" lang="en-US" b="0" kern="0" dirty="0" err="1">
                <a:solidFill>
                  <a:srgbClr val="0000CC"/>
                </a:solidFill>
                <a:latin typeface="Tahoma"/>
                <a:ea typeface="ＭＳ Ｐゴシック"/>
              </a:rPr>
              <a:t>sparticle</a:t>
            </a:r>
            <a:r>
              <a:rPr kumimoji="1" lang="en-US" b="0" kern="0" dirty="0">
                <a:solidFill>
                  <a:srgbClr val="0000CC"/>
                </a:solidFill>
                <a:latin typeface="Tahoma"/>
                <a:ea typeface="ＭＳ Ｐゴシック"/>
              </a:rPr>
              <a:t> </a:t>
            </a:r>
            <a:r>
              <a:rPr kumimoji="1" lang="en-US" b="0" kern="0" dirty="0" smtClean="0">
                <a:solidFill>
                  <a:srgbClr val="0000CC"/>
                </a:solidFill>
                <a:latin typeface="Tahoma"/>
                <a:ea typeface="ＭＳ Ｐゴシック"/>
              </a:rPr>
              <a:t>decaying to visible system + LSP</a:t>
            </a:r>
            <a:endParaRPr kumimoji="1" lang="en-US" b="0" kern="0" dirty="0">
              <a:solidFill>
                <a:srgbClr val="0000CC"/>
              </a:solidFill>
              <a:latin typeface="Tahoma"/>
              <a:ea typeface="ＭＳ Ｐゴシック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57420" y="6144672"/>
            <a:ext cx="2679076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CMS PAS SUS-11-005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509760" y="2979037"/>
            <a:ext cx="610363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chemeClr val="tx1"/>
                </a:solidFill>
                <a:latin typeface="Times"/>
                <a:cs typeface="Times"/>
              </a:rPr>
              <a:t>E</a:t>
            </a:r>
            <a:r>
              <a:rPr lang="en-US" sz="1400" baseline="-25000" dirty="0" err="1">
                <a:solidFill>
                  <a:schemeClr val="tx1"/>
                </a:solidFill>
                <a:latin typeface="Times"/>
                <a:cs typeface="Times"/>
              </a:rPr>
              <a:t>T</a:t>
            </a:r>
            <a:r>
              <a:rPr lang="en-US" sz="1400" baseline="30000" dirty="0" err="1">
                <a:solidFill>
                  <a:schemeClr val="tx1"/>
                </a:solidFill>
                <a:latin typeface="Times"/>
                <a:cs typeface="Times"/>
              </a:rPr>
              <a:t>miss</a:t>
            </a:r>
            <a:endParaRPr lang="en-US" sz="1400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28384" y="2656051"/>
            <a:ext cx="556563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c</a:t>
            </a:r>
            <a:r>
              <a:rPr lang="en-US" sz="1400" baseline="30000" dirty="0" smtClean="0">
                <a:solidFill>
                  <a:schemeClr val="tx1"/>
                </a:solidFill>
                <a:latin typeface="Times"/>
                <a:cs typeface="Times"/>
              </a:rPr>
              <a:t>0</a:t>
            </a:r>
            <a:r>
              <a:rPr lang="en-US" sz="1400" dirty="0" smtClean="0">
                <a:solidFill>
                  <a:schemeClr val="tx1"/>
                </a:solidFill>
                <a:latin typeface="Times"/>
                <a:cs typeface="Times"/>
              </a:rPr>
              <a:t>(1)</a:t>
            </a:r>
            <a:endParaRPr lang="en-US" sz="1400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28384" y="3282432"/>
            <a:ext cx="556563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c</a:t>
            </a:r>
            <a:r>
              <a:rPr lang="en-US" sz="1400" baseline="30000" dirty="0" smtClean="0">
                <a:solidFill>
                  <a:schemeClr val="tx1"/>
                </a:solidFill>
                <a:latin typeface="Times"/>
                <a:cs typeface="Times"/>
              </a:rPr>
              <a:t>0</a:t>
            </a:r>
            <a:r>
              <a:rPr lang="en-US" sz="1400" dirty="0" smtClean="0">
                <a:solidFill>
                  <a:schemeClr val="tx1"/>
                </a:solidFill>
                <a:latin typeface="Times"/>
                <a:cs typeface="Times"/>
              </a:rPr>
              <a:t>(2)</a:t>
            </a:r>
            <a:endParaRPr lang="en-US" sz="1400" dirty="0">
              <a:solidFill>
                <a:schemeClr val="tx1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662112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662" y="260648"/>
            <a:ext cx="7604769" cy="608012"/>
          </a:xfrm>
        </p:spPr>
        <p:txBody>
          <a:bodyPr/>
          <a:lstStyle/>
          <a:p>
            <a:r>
              <a:rPr lang="en-US" sz="2800" dirty="0"/>
              <a:t>All-Hadronic Search </a:t>
            </a:r>
            <a:r>
              <a:rPr lang="en-US" sz="2800" dirty="0" smtClean="0"/>
              <a:t>with M</a:t>
            </a:r>
            <a:r>
              <a:rPr lang="en-US" sz="2800" baseline="-25000" dirty="0" smtClean="0"/>
              <a:t>T2</a:t>
            </a:r>
            <a:r>
              <a:rPr lang="en-US" sz="2800" dirty="0" smtClean="0"/>
              <a:t> Method:</a:t>
            </a:r>
            <a:br>
              <a:rPr lang="en-US" sz="2800" dirty="0" smtClean="0"/>
            </a:br>
            <a:r>
              <a:rPr lang="en-US" sz="2800" dirty="0" smtClean="0"/>
              <a:t>Event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Baseline selection</a:t>
            </a:r>
          </a:p>
          <a:p>
            <a:pPr lvl="1"/>
            <a:r>
              <a:rPr lang="en-US" dirty="0"/>
              <a:t>At least 3 jets with </a:t>
            </a:r>
            <a:r>
              <a:rPr lang="en-US" dirty="0" smtClean="0"/>
              <a:t>p</a:t>
            </a:r>
            <a:r>
              <a:rPr lang="en-US" baseline="-25000" dirty="0" smtClean="0"/>
              <a:t>T</a:t>
            </a:r>
            <a:r>
              <a:rPr lang="en-US" baseline="30000" dirty="0" smtClean="0"/>
              <a:t>jet1,jet2</a:t>
            </a:r>
            <a:r>
              <a:rPr lang="en-US" dirty="0" smtClean="0"/>
              <a:t> </a:t>
            </a:r>
            <a:r>
              <a:rPr lang="en-US" dirty="0"/>
              <a:t>&gt; </a:t>
            </a:r>
            <a:r>
              <a:rPr lang="en-US" dirty="0" smtClean="0"/>
              <a:t>100 </a:t>
            </a:r>
            <a:r>
              <a:rPr lang="en-US" dirty="0" err="1"/>
              <a:t>GeV</a:t>
            </a:r>
            <a:r>
              <a:rPr lang="en-US" dirty="0"/>
              <a:t> and |</a:t>
            </a:r>
            <a:r>
              <a:rPr lang="en-US" dirty="0">
                <a:latin typeface="Symbol" charset="2"/>
                <a:cs typeface="Symbol" charset="2"/>
              </a:rPr>
              <a:t>h</a:t>
            </a:r>
            <a:r>
              <a:rPr lang="en-US" dirty="0"/>
              <a:t>| &lt; </a:t>
            </a:r>
            <a:r>
              <a:rPr lang="en-US" dirty="0" smtClean="0"/>
              <a:t>2.4</a:t>
            </a:r>
            <a:endParaRPr lang="en-US" dirty="0"/>
          </a:p>
          <a:p>
            <a:pPr lvl="1"/>
            <a:r>
              <a:rPr lang="en-US" dirty="0" err="1" smtClean="0">
                <a:solidFill>
                  <a:srgbClr val="800000"/>
                </a:solidFill>
              </a:rPr>
              <a:t>E</a:t>
            </a:r>
            <a:r>
              <a:rPr lang="en-US" baseline="-25000" dirty="0" err="1" smtClean="0">
                <a:solidFill>
                  <a:srgbClr val="800000"/>
                </a:solidFill>
              </a:rPr>
              <a:t>T</a:t>
            </a:r>
            <a:r>
              <a:rPr lang="en-US" baseline="30000" dirty="0" err="1" smtClean="0">
                <a:solidFill>
                  <a:srgbClr val="800000"/>
                </a:solidFill>
              </a:rPr>
              <a:t>miss</a:t>
            </a:r>
            <a:r>
              <a:rPr lang="en-US" dirty="0" smtClean="0">
                <a:solidFill>
                  <a:srgbClr val="800000"/>
                </a:solidFill>
              </a:rPr>
              <a:t> &gt; 30 </a:t>
            </a:r>
          </a:p>
          <a:p>
            <a:pPr lvl="1"/>
            <a:r>
              <a:rPr lang="en-US" dirty="0" smtClean="0"/>
              <a:t>|</a:t>
            </a:r>
            <a:r>
              <a:rPr lang="en-US" dirty="0" err="1" smtClean="0"/>
              <a:t>H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miss</a:t>
            </a:r>
            <a:r>
              <a:rPr lang="en-US" dirty="0" smtClean="0"/>
              <a:t> –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miss</a:t>
            </a:r>
            <a:r>
              <a:rPr lang="en-US" dirty="0" smtClean="0"/>
              <a:t>| &lt; 70 </a:t>
            </a:r>
            <a:r>
              <a:rPr lang="en-US" dirty="0" err="1" smtClean="0"/>
              <a:t>GeV</a:t>
            </a:r>
            <a:endParaRPr lang="en-US" dirty="0"/>
          </a:p>
          <a:p>
            <a:pPr lvl="1"/>
            <a:r>
              <a:rPr lang="en-US" dirty="0" smtClean="0"/>
              <a:t>|</a:t>
            </a:r>
            <a:r>
              <a:rPr lang="en-US" dirty="0" smtClean="0">
                <a:latin typeface="Symbol" charset="2"/>
                <a:cs typeface="Symbol" charset="2"/>
              </a:rPr>
              <a:t>D F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baseline="30000" dirty="0" err="1"/>
              <a:t>jet</a:t>
            </a:r>
            <a:r>
              <a:rPr lang="en-US" dirty="0" smtClean="0"/>
              <a:t>, </a:t>
            </a:r>
            <a:r>
              <a:rPr lang="en-US" dirty="0" err="1"/>
              <a:t>E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miss</a:t>
            </a:r>
            <a:r>
              <a:rPr lang="en-US" dirty="0" smtClean="0"/>
              <a:t>)| &gt; 0.3 </a:t>
            </a:r>
          </a:p>
          <a:p>
            <a:pPr lvl="1"/>
            <a:r>
              <a:rPr lang="en-US" dirty="0" smtClean="0"/>
              <a:t>Veto on isolated muons and electrons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/>
              <a:t>Search </a:t>
            </a:r>
            <a:r>
              <a:rPr lang="en-US" b="1" dirty="0" smtClean="0"/>
              <a:t>regions</a:t>
            </a:r>
          </a:p>
          <a:p>
            <a:pPr lvl="1"/>
            <a:r>
              <a:rPr lang="en-US" i="1" dirty="0" smtClean="0"/>
              <a:t>High M</a:t>
            </a:r>
            <a:r>
              <a:rPr lang="en-US" i="1" baseline="-25000" dirty="0" smtClean="0"/>
              <a:t>T2</a:t>
            </a:r>
            <a:r>
              <a:rPr lang="en-US" i="1" dirty="0" smtClean="0"/>
              <a:t> analysis:</a:t>
            </a:r>
          </a:p>
          <a:p>
            <a:pPr lvl="2"/>
            <a:r>
              <a:rPr lang="en-US" dirty="0">
                <a:solidFill>
                  <a:srgbClr val="800000"/>
                </a:solidFill>
              </a:rPr>
              <a:t>H</a:t>
            </a:r>
            <a:r>
              <a:rPr lang="en-US" baseline="-25000" dirty="0">
                <a:solidFill>
                  <a:srgbClr val="800000"/>
                </a:solidFill>
              </a:rPr>
              <a:t>T</a:t>
            </a:r>
            <a:r>
              <a:rPr lang="en-US" dirty="0">
                <a:solidFill>
                  <a:srgbClr val="800000"/>
                </a:solidFill>
              </a:rPr>
              <a:t> &gt; </a:t>
            </a:r>
            <a:r>
              <a:rPr lang="en-US" dirty="0" smtClean="0">
                <a:solidFill>
                  <a:srgbClr val="800000"/>
                </a:solidFill>
              </a:rPr>
              <a:t>600 </a:t>
            </a:r>
            <a:r>
              <a:rPr lang="en-US" dirty="0" err="1" smtClean="0">
                <a:solidFill>
                  <a:srgbClr val="800000"/>
                </a:solidFill>
              </a:rPr>
              <a:t>GeV</a:t>
            </a:r>
            <a:endParaRPr lang="en-US" dirty="0" smtClean="0">
              <a:solidFill>
                <a:srgbClr val="800000"/>
              </a:solidFill>
            </a:endParaRPr>
          </a:p>
          <a:p>
            <a:pPr lvl="2"/>
            <a:r>
              <a:rPr lang="en-US" dirty="0" smtClean="0">
                <a:solidFill>
                  <a:srgbClr val="800000"/>
                </a:solidFill>
              </a:rPr>
              <a:t>M</a:t>
            </a:r>
            <a:r>
              <a:rPr lang="en-US" baseline="-25000" dirty="0" smtClean="0">
                <a:solidFill>
                  <a:srgbClr val="800000"/>
                </a:solidFill>
              </a:rPr>
              <a:t>T2</a:t>
            </a:r>
            <a:r>
              <a:rPr lang="en-US" dirty="0" smtClean="0">
                <a:solidFill>
                  <a:srgbClr val="800000"/>
                </a:solidFill>
              </a:rPr>
              <a:t> &gt; </a:t>
            </a:r>
            <a:r>
              <a:rPr lang="en-US" dirty="0" smtClean="0">
                <a:solidFill>
                  <a:srgbClr val="800000"/>
                </a:solidFill>
              </a:rPr>
              <a:t>400 </a:t>
            </a:r>
            <a:r>
              <a:rPr lang="en-US" dirty="0" err="1" smtClean="0">
                <a:solidFill>
                  <a:srgbClr val="800000"/>
                </a:solidFill>
              </a:rPr>
              <a:t>GeV</a:t>
            </a:r>
            <a:endParaRPr lang="en-US" dirty="0">
              <a:solidFill>
                <a:srgbClr val="800000"/>
              </a:solidFill>
            </a:endParaRPr>
          </a:p>
          <a:p>
            <a:pPr lvl="1"/>
            <a:r>
              <a:rPr lang="en-US" i="1" dirty="0" smtClean="0"/>
              <a:t>Low M</a:t>
            </a:r>
            <a:r>
              <a:rPr lang="en-US" i="1" baseline="-25000" dirty="0" smtClean="0"/>
              <a:t>T2</a:t>
            </a:r>
            <a:r>
              <a:rPr lang="en-US" i="1" dirty="0" smtClean="0"/>
              <a:t> analysis:</a:t>
            </a:r>
          </a:p>
          <a:p>
            <a:pPr lvl="2"/>
            <a:r>
              <a:rPr lang="en-US" dirty="0" smtClean="0"/>
              <a:t>≥ 4 jets</a:t>
            </a:r>
          </a:p>
          <a:p>
            <a:pPr lvl="2"/>
            <a:r>
              <a:rPr lang="en-US" dirty="0" smtClean="0"/>
              <a:t>≥ 1 b-tagged jet</a:t>
            </a:r>
          </a:p>
          <a:p>
            <a:pPr lvl="2"/>
            <a:r>
              <a:rPr lang="en-US" dirty="0" smtClean="0">
                <a:solidFill>
                  <a:srgbClr val="800000"/>
                </a:solidFill>
              </a:rPr>
              <a:t>H</a:t>
            </a:r>
            <a:r>
              <a:rPr lang="en-US" baseline="-25000" dirty="0" smtClean="0">
                <a:solidFill>
                  <a:srgbClr val="800000"/>
                </a:solidFill>
              </a:rPr>
              <a:t>T</a:t>
            </a:r>
            <a:r>
              <a:rPr lang="en-US" dirty="0" smtClean="0">
                <a:solidFill>
                  <a:srgbClr val="800000"/>
                </a:solidFill>
              </a:rPr>
              <a:t> </a:t>
            </a:r>
            <a:r>
              <a:rPr lang="en-US" dirty="0">
                <a:solidFill>
                  <a:srgbClr val="800000"/>
                </a:solidFill>
              </a:rPr>
              <a:t>&gt; </a:t>
            </a:r>
            <a:r>
              <a:rPr lang="en-US" dirty="0" smtClean="0">
                <a:solidFill>
                  <a:srgbClr val="800000"/>
                </a:solidFill>
              </a:rPr>
              <a:t>650 </a:t>
            </a:r>
            <a:r>
              <a:rPr lang="en-US" dirty="0" err="1">
                <a:solidFill>
                  <a:srgbClr val="800000"/>
                </a:solidFill>
              </a:rPr>
              <a:t>GeV</a:t>
            </a:r>
            <a:r>
              <a:rPr lang="en-US" dirty="0">
                <a:solidFill>
                  <a:srgbClr val="800000"/>
                </a:solidFill>
              </a:rPr>
              <a:t> </a:t>
            </a:r>
          </a:p>
          <a:p>
            <a:pPr lvl="2"/>
            <a:r>
              <a:rPr lang="en-US" dirty="0" smtClean="0">
                <a:solidFill>
                  <a:srgbClr val="800000"/>
                </a:solidFill>
              </a:rPr>
              <a:t>M</a:t>
            </a:r>
            <a:r>
              <a:rPr lang="en-US" baseline="-25000" dirty="0" smtClean="0">
                <a:solidFill>
                  <a:srgbClr val="800000"/>
                </a:solidFill>
              </a:rPr>
              <a:t>T2</a:t>
            </a:r>
            <a:r>
              <a:rPr lang="en-US" dirty="0" smtClean="0">
                <a:solidFill>
                  <a:srgbClr val="800000"/>
                </a:solidFill>
              </a:rPr>
              <a:t> </a:t>
            </a:r>
            <a:r>
              <a:rPr lang="en-US" dirty="0">
                <a:solidFill>
                  <a:srgbClr val="800000"/>
                </a:solidFill>
              </a:rPr>
              <a:t>&gt; </a:t>
            </a:r>
            <a:r>
              <a:rPr lang="en-US" dirty="0" smtClean="0">
                <a:solidFill>
                  <a:srgbClr val="800000"/>
                </a:solidFill>
              </a:rPr>
              <a:t>150 </a:t>
            </a:r>
            <a:r>
              <a:rPr lang="en-US" dirty="0" err="1">
                <a:solidFill>
                  <a:srgbClr val="800000"/>
                </a:solidFill>
              </a:rPr>
              <a:t>GeV</a:t>
            </a:r>
            <a:endParaRPr lang="en-US" dirty="0">
              <a:solidFill>
                <a:srgbClr val="800000"/>
              </a:solidFill>
            </a:endParaRPr>
          </a:p>
          <a:p>
            <a:pPr lvl="1"/>
            <a:endParaRPr lang="en-US" b="1" dirty="0"/>
          </a:p>
          <a:p>
            <a:pPr lvl="1"/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45EE3-9169-DC49-BC30-59766CFC6818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6357420" y="6144672"/>
            <a:ext cx="2679076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CMS PAS SUS-11-005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3042010"/>
            <a:ext cx="4464496" cy="301287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>
            <a:off x="1403648" y="2110176"/>
            <a:ext cx="216024" cy="0"/>
          </a:xfrm>
          <a:prstGeom prst="straightConnector1">
            <a:avLst/>
          </a:prstGeom>
          <a:noFill/>
          <a:ln w="12700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>
            <a:off x="2218416" y="2110176"/>
            <a:ext cx="216024" cy="0"/>
          </a:xfrm>
          <a:prstGeom prst="straightConnector1">
            <a:avLst/>
          </a:prstGeom>
          <a:noFill/>
          <a:ln w="12700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>
            <a:off x="2411760" y="2420888"/>
            <a:ext cx="216024" cy="0"/>
          </a:xfrm>
          <a:prstGeom prst="straightConnector1">
            <a:avLst/>
          </a:prstGeom>
          <a:noFill/>
          <a:ln w="12700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1979712" y="2420888"/>
            <a:ext cx="216024" cy="0"/>
          </a:xfrm>
          <a:prstGeom prst="straightConnector1">
            <a:avLst/>
          </a:prstGeom>
          <a:noFill/>
          <a:ln w="12700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95735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662" y="260648"/>
            <a:ext cx="7676778" cy="608012"/>
          </a:xfrm>
        </p:spPr>
        <p:txBody>
          <a:bodyPr/>
          <a:lstStyle/>
          <a:p>
            <a:r>
              <a:rPr lang="en-US" sz="2800" dirty="0"/>
              <a:t>All-Hadronic Search with M</a:t>
            </a:r>
            <a:r>
              <a:rPr lang="en-US" sz="2800" baseline="-25000" dirty="0"/>
              <a:t>T2</a:t>
            </a:r>
            <a:r>
              <a:rPr lang="en-US" sz="2800" dirty="0"/>
              <a:t> Method:</a:t>
            </a:r>
            <a:br>
              <a:rPr lang="en-US" sz="2800" dirty="0"/>
            </a:br>
            <a:r>
              <a:rPr lang="en-US" sz="2800" dirty="0" smtClean="0"/>
              <a:t>Background </a:t>
            </a:r>
            <a:r>
              <a:rPr lang="en-US" sz="2800" dirty="0" smtClean="0"/>
              <a:t>Estimation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High M</a:t>
            </a:r>
            <a:r>
              <a:rPr lang="en-US" b="1" baseline="-25000" dirty="0" smtClean="0"/>
              <a:t>T2</a:t>
            </a:r>
            <a:r>
              <a:rPr lang="en-US" b="1" dirty="0" smtClean="0"/>
              <a:t> analysis</a:t>
            </a:r>
            <a:r>
              <a:rPr lang="en-US" b="1" dirty="0" smtClean="0"/>
              <a:t>:</a:t>
            </a:r>
            <a:endParaRPr lang="en-US" b="1" dirty="0" smtClean="0"/>
          </a:p>
          <a:p>
            <a:r>
              <a:rPr lang="en-US" dirty="0" smtClean="0"/>
              <a:t>QCD estimation:</a:t>
            </a:r>
          </a:p>
          <a:p>
            <a:pPr lvl="1"/>
            <a:r>
              <a:rPr lang="en-US" dirty="0" smtClean="0"/>
              <a:t>Factorization </a:t>
            </a:r>
            <a:r>
              <a:rPr lang="en-US" dirty="0" smtClean="0"/>
              <a:t>(ABCD) method with </a:t>
            </a:r>
            <a:r>
              <a:rPr lang="en-US" dirty="0" err="1" smtClean="0">
                <a:latin typeface="Symbol" charset="2"/>
                <a:cs typeface="Symbol" charset="2"/>
              </a:rPr>
              <a:t>Df</a:t>
            </a:r>
            <a:r>
              <a:rPr lang="en-US" baseline="-25000" dirty="0" err="1" smtClean="0"/>
              <a:t>min</a:t>
            </a:r>
            <a:r>
              <a:rPr lang="en-US" baseline="-25000" dirty="0" smtClean="0"/>
              <a:t> </a:t>
            </a:r>
            <a:r>
              <a:rPr lang="en-US" dirty="0"/>
              <a:t>(</a:t>
            </a:r>
            <a:r>
              <a:rPr lang="en-US" dirty="0" smtClean="0"/>
              <a:t>azimuth angle between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miss</a:t>
            </a:r>
            <a:r>
              <a:rPr lang="en-US" dirty="0" smtClean="0"/>
              <a:t> and closest jet) and M</a:t>
            </a:r>
            <a:r>
              <a:rPr lang="en-US" baseline="-25000" dirty="0" smtClean="0"/>
              <a:t>T2</a:t>
            </a:r>
          </a:p>
          <a:p>
            <a:pPr lvl="1"/>
            <a:r>
              <a:rPr lang="en-US" dirty="0" smtClean="0"/>
              <a:t>Correlation between </a:t>
            </a:r>
            <a:r>
              <a:rPr lang="en-US" dirty="0" err="1" smtClean="0">
                <a:latin typeface="Symbol" charset="2"/>
                <a:cs typeface="Symbol" charset="2"/>
              </a:rPr>
              <a:t>Df</a:t>
            </a:r>
            <a:r>
              <a:rPr lang="en-US" baseline="-25000" dirty="0" err="1" smtClean="0"/>
              <a:t>min</a:t>
            </a:r>
            <a:r>
              <a:rPr lang="en-US" dirty="0" smtClean="0"/>
              <a:t> and M</a:t>
            </a:r>
            <a:r>
              <a:rPr lang="en-US" baseline="-25000" dirty="0" smtClean="0"/>
              <a:t>T2</a:t>
            </a:r>
            <a:r>
              <a:rPr lang="en-US" dirty="0" smtClean="0"/>
              <a:t> is parameterized in control </a:t>
            </a:r>
            <a:r>
              <a:rPr lang="en-US" dirty="0" smtClean="0"/>
              <a:t>region </a:t>
            </a:r>
            <a:r>
              <a:rPr lang="en-US" dirty="0" smtClean="0"/>
              <a:t>(50 </a:t>
            </a:r>
            <a:r>
              <a:rPr lang="en-US" dirty="0" err="1" smtClean="0"/>
              <a:t>GeV</a:t>
            </a:r>
            <a:r>
              <a:rPr lang="en-US" dirty="0" smtClean="0"/>
              <a:t> &lt; M</a:t>
            </a:r>
            <a:r>
              <a:rPr lang="en-US" baseline="-25000" dirty="0" smtClean="0"/>
              <a:t>T2</a:t>
            </a:r>
            <a:r>
              <a:rPr lang="en-US" dirty="0" smtClean="0"/>
              <a:t> &lt; 80 </a:t>
            </a:r>
            <a:r>
              <a:rPr lang="en-US" dirty="0" err="1" smtClean="0"/>
              <a:t>GeV</a:t>
            </a:r>
            <a:r>
              <a:rPr lang="en-US" dirty="0" smtClean="0"/>
              <a:t>) and extrapolated to </a:t>
            </a:r>
            <a:r>
              <a:rPr lang="en-US" dirty="0" smtClean="0"/>
              <a:t>higher M</a:t>
            </a:r>
            <a:r>
              <a:rPr lang="en-US" baseline="-25000" dirty="0" smtClean="0"/>
              <a:t>T2</a:t>
            </a:r>
            <a:r>
              <a:rPr lang="en-US" dirty="0" smtClean="0"/>
              <a:t> </a:t>
            </a:r>
            <a:endParaRPr lang="en-US" dirty="0" smtClean="0"/>
          </a:p>
          <a:p>
            <a:r>
              <a:rPr lang="en-US" dirty="0" smtClean="0"/>
              <a:t>Background </a:t>
            </a:r>
            <a:r>
              <a:rPr lang="en-US" dirty="0"/>
              <a:t>from </a:t>
            </a:r>
            <a:r>
              <a:rPr lang="en-US" dirty="0" err="1"/>
              <a:t>W+jets</a:t>
            </a:r>
            <a:r>
              <a:rPr lang="en-US" dirty="0"/>
              <a:t>, </a:t>
            </a:r>
            <a:r>
              <a:rPr lang="en-US" dirty="0" err="1"/>
              <a:t>ttbar</a:t>
            </a:r>
            <a:endParaRPr lang="en-US" dirty="0"/>
          </a:p>
          <a:p>
            <a:pPr lvl="1"/>
            <a:r>
              <a:rPr lang="en-US" dirty="0" err="1" smtClean="0"/>
              <a:t>Leptonic</a:t>
            </a:r>
            <a:r>
              <a:rPr lang="en-US" dirty="0" smtClean="0"/>
              <a:t> </a:t>
            </a:r>
            <a:r>
              <a:rPr lang="en-US" dirty="0"/>
              <a:t>W decay </a:t>
            </a:r>
            <a:r>
              <a:rPr lang="en-US" dirty="0" smtClean="0"/>
              <a:t>with </a:t>
            </a:r>
            <a:r>
              <a:rPr lang="en-US" i="1" dirty="0" smtClean="0"/>
              <a:t>lost lepton </a:t>
            </a:r>
            <a:r>
              <a:rPr lang="en-US" dirty="0" smtClean="0"/>
              <a:t>or </a:t>
            </a:r>
            <a:r>
              <a:rPr lang="en-US" i="1" dirty="0" smtClean="0">
                <a:latin typeface="Symbol" charset="2"/>
                <a:cs typeface="Symbol" charset="2"/>
              </a:rPr>
              <a:t>t</a:t>
            </a:r>
            <a:r>
              <a:rPr lang="en-US" i="1" dirty="0" smtClean="0"/>
              <a:t> decays</a:t>
            </a:r>
            <a:r>
              <a:rPr lang="en-US" dirty="0" smtClean="0"/>
              <a:t> </a:t>
            </a:r>
          </a:p>
          <a:p>
            <a:pPr lvl="2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Similar estimation as in previously described analysis</a:t>
            </a:r>
            <a:endParaRPr lang="en-US" dirty="0" smtClean="0"/>
          </a:p>
          <a:p>
            <a:pPr>
              <a:buClr>
                <a:srgbClr val="FFCC00"/>
              </a:buClr>
            </a:pPr>
            <a:r>
              <a:rPr lang="en-US" dirty="0" smtClean="0"/>
              <a:t>Background </a:t>
            </a:r>
            <a:r>
              <a:rPr lang="en-US" dirty="0"/>
              <a:t>from Z </a:t>
            </a:r>
            <a:r>
              <a:rPr lang="en-US" dirty="0">
                <a:sym typeface="Wingdings"/>
              </a:rPr>
              <a:t> </a:t>
            </a:r>
            <a:r>
              <a:rPr lang="en-US" dirty="0" err="1">
                <a:latin typeface="Symbol" charset="2"/>
                <a:cs typeface="Symbol" charset="2"/>
                <a:sym typeface="Wingdings"/>
              </a:rPr>
              <a:t>nn</a:t>
            </a:r>
            <a:endParaRPr lang="en-US" dirty="0"/>
          </a:p>
          <a:p>
            <a:pPr lvl="1">
              <a:buClr>
                <a:srgbClr val="FFCC00"/>
              </a:buClr>
              <a:buFont typeface="Wingdings" charset="0"/>
              <a:buChar char="à"/>
            </a:pPr>
            <a:r>
              <a:rPr lang="en-US" dirty="0"/>
              <a:t>Obtained from W </a:t>
            </a:r>
            <a:r>
              <a:rPr lang="en-US" dirty="0">
                <a:sym typeface="Wingdings"/>
              </a:rPr>
              <a:t> </a:t>
            </a:r>
            <a:r>
              <a:rPr lang="en-US" dirty="0" err="1">
                <a:sym typeface="Wingdings"/>
              </a:rPr>
              <a:t>l</a:t>
            </a:r>
            <a:r>
              <a:rPr lang="en-US" dirty="0" err="1"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dirty="0">
                <a:sym typeface="Wingdings"/>
              </a:rPr>
              <a:t> + jets, where the lepton is added to </a:t>
            </a:r>
            <a:r>
              <a:rPr lang="en-US" dirty="0" err="1" smtClean="0">
                <a:sym typeface="Wingdings"/>
              </a:rPr>
              <a:t>E</a:t>
            </a:r>
            <a:r>
              <a:rPr lang="en-US" baseline="-25000" dirty="0" err="1" smtClean="0">
                <a:sym typeface="Wingdings"/>
              </a:rPr>
              <a:t>T</a:t>
            </a:r>
            <a:r>
              <a:rPr lang="en-US" baseline="30000" dirty="0" err="1" smtClean="0">
                <a:sym typeface="Wingdings"/>
              </a:rPr>
              <a:t>miss</a:t>
            </a:r>
            <a:endParaRPr lang="en-US" dirty="0" smtClean="0"/>
          </a:p>
          <a:p>
            <a:endParaRPr lang="en-US" baseline="-25000" dirty="0"/>
          </a:p>
          <a:p>
            <a:pPr marL="0" indent="0">
              <a:buNone/>
            </a:pPr>
            <a:r>
              <a:rPr lang="en-US" b="1" dirty="0" smtClean="0"/>
              <a:t>Low </a:t>
            </a:r>
            <a:r>
              <a:rPr lang="en-US" b="1" dirty="0"/>
              <a:t>M</a:t>
            </a:r>
            <a:r>
              <a:rPr lang="en-US" b="1" baseline="-25000" dirty="0"/>
              <a:t>T2</a:t>
            </a:r>
            <a:r>
              <a:rPr lang="en-US" b="1" dirty="0"/>
              <a:t> analysis:</a:t>
            </a:r>
          </a:p>
          <a:p>
            <a:r>
              <a:rPr lang="en-US" dirty="0" smtClean="0"/>
              <a:t>Estimated similarly as for high M</a:t>
            </a:r>
            <a:r>
              <a:rPr lang="en-US" baseline="-25000" dirty="0" smtClean="0"/>
              <a:t>T2</a:t>
            </a:r>
            <a:r>
              <a:rPr lang="en-US" dirty="0" smtClean="0"/>
              <a:t> analysis on pre-b-tagged sample to have enough statistics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(Ratio of b-tagged/pre-b-tagged sample constant vs</a:t>
            </a:r>
            <a:r>
              <a:rPr lang="en-US" dirty="0"/>
              <a:t>.</a:t>
            </a:r>
            <a:r>
              <a:rPr lang="en-US" dirty="0" smtClean="0"/>
              <a:t> M</a:t>
            </a:r>
            <a:r>
              <a:rPr lang="en-US" baseline="-25000" dirty="0" smtClean="0"/>
              <a:t>T2</a:t>
            </a:r>
            <a:r>
              <a:rPr lang="en-US" dirty="0" smtClean="0"/>
              <a:t>)</a:t>
            </a:r>
            <a:endParaRPr lang="en-US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45EE3-9169-DC49-BC30-59766CFC6818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357420" y="6144672"/>
            <a:ext cx="2679076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CMS PAS SUS-11-005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370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662" y="260648"/>
            <a:ext cx="7532761" cy="608012"/>
          </a:xfrm>
        </p:spPr>
        <p:txBody>
          <a:bodyPr/>
          <a:lstStyle/>
          <a:p>
            <a:r>
              <a:rPr lang="en-US" sz="2800" dirty="0"/>
              <a:t>All-Hadronic Search with M</a:t>
            </a:r>
            <a:r>
              <a:rPr lang="en-US" sz="2800" baseline="-25000" dirty="0"/>
              <a:t>T2</a:t>
            </a:r>
            <a:r>
              <a:rPr lang="en-US" sz="2800" dirty="0"/>
              <a:t> Method:</a:t>
            </a:r>
            <a:br>
              <a:rPr lang="en-US" sz="2800" dirty="0"/>
            </a:br>
            <a:r>
              <a:rPr lang="en-US" sz="2800" dirty="0" smtClean="0"/>
              <a:t>Results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2849" y="1160463"/>
            <a:ext cx="3455615" cy="5364162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Background in low M</a:t>
            </a:r>
            <a:r>
              <a:rPr lang="en-US" baseline="-25000" dirty="0" smtClean="0"/>
              <a:t>T2</a:t>
            </a:r>
            <a:r>
              <a:rPr lang="en-US" dirty="0" smtClean="0"/>
              <a:t> mass analysis probably underestimated due to statistical fluctuation in the control region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45EE3-9169-DC49-BC30-59766CFC6818}" type="slidenum">
              <a:rPr lang="en-GB" smtClean="0"/>
              <a:pPr/>
              <a:t>18</a:t>
            </a:fld>
            <a:endParaRPr lang="en-GB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769945"/>
              </p:ext>
            </p:extLst>
          </p:nvPr>
        </p:nvGraphicFramePr>
        <p:xfrm>
          <a:off x="899592" y="1124744"/>
          <a:ext cx="7560841" cy="148336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296144"/>
                <a:gridCol w="1944216"/>
                <a:gridCol w="864096"/>
                <a:gridCol w="1728192"/>
                <a:gridCol w="172819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Analysis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Predicted</a:t>
                      </a:r>
                      <a:r>
                        <a:rPr lang="en-US" baseline="0" dirty="0" smtClean="0"/>
                        <a:t> BG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Data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dirty="0" smtClean="0"/>
                        <a:t> x BR (</a:t>
                      </a:r>
                      <a:r>
                        <a:rPr lang="en-US" dirty="0" err="1" smtClean="0"/>
                        <a:t>pb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observed limit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expected limit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High M</a:t>
                      </a:r>
                      <a:r>
                        <a:rPr lang="en-US" baseline="-25000" dirty="0" smtClean="0"/>
                        <a:t>T2</a:t>
                      </a:r>
                      <a:r>
                        <a:rPr lang="en-US" baseline="0" dirty="0" smtClean="0"/>
                        <a:t> 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12.6 ± 1.3 ± 3.5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0.011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Low M</a:t>
                      </a:r>
                      <a:r>
                        <a:rPr lang="en-US" baseline="-25000" dirty="0" smtClean="0"/>
                        <a:t>T2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10.6 ± 1.9 ± 4.8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0.014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5796136" y="5157192"/>
            <a:ext cx="2620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C0000"/>
                </a:solidFill>
              </a:rPr>
              <a:t> No excess observed!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57420" y="6144672"/>
            <a:ext cx="2679076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CMS PAS SUS-11-005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6" y="2852936"/>
            <a:ext cx="5010347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54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Hadronic Analyses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160463"/>
            <a:ext cx="4535735" cy="5364162"/>
          </a:xfrm>
        </p:spPr>
        <p:txBody>
          <a:bodyPr/>
          <a:lstStyle/>
          <a:p>
            <a:r>
              <a:rPr lang="en-US" dirty="0" smtClean="0"/>
              <a:t>Kinematic variable </a:t>
            </a:r>
            <a:r>
              <a:rPr lang="en-US" dirty="0" err="1" smtClean="0">
                <a:latin typeface="Symbol" charset="2"/>
                <a:cs typeface="Symbol" charset="2"/>
              </a:rPr>
              <a:t>a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 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Robus</a:t>
            </a:r>
            <a:r>
              <a:rPr lang="en-US" dirty="0" smtClean="0"/>
              <a:t>t against QCD background</a:t>
            </a:r>
          </a:p>
          <a:p>
            <a:pPr lvl="1"/>
            <a:r>
              <a:rPr lang="en-US" dirty="0" smtClean="0"/>
              <a:t>Updated 2011 with shape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45EE3-9169-DC49-BC30-59766CFC6818}" type="slidenum">
              <a:rPr lang="en-GB" smtClean="0"/>
              <a:pPr/>
              <a:t>19</a:t>
            </a:fld>
            <a:endParaRPr lang="en-GB"/>
          </a:p>
        </p:txBody>
      </p:sp>
      <p:graphicFrame>
        <p:nvGraphicFramePr>
          <p:cNvPr id="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2075910"/>
              </p:ext>
            </p:extLst>
          </p:nvPr>
        </p:nvGraphicFramePr>
        <p:xfrm>
          <a:off x="1331640" y="2060848"/>
          <a:ext cx="1800200" cy="815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823" name="Equation" r:id="rId3" imgW="1206500" imgH="546100" progId="Equation.3">
                  <p:embed/>
                </p:oleObj>
              </mc:Choice>
              <mc:Fallback>
                <p:oleObj name="Equation" r:id="rId3" imgW="1206500" imgH="546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640" y="2060848"/>
                        <a:ext cx="1800200" cy="8158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860032" y="1161182"/>
            <a:ext cx="4031679" cy="536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5"/>
              </a:buBlip>
              <a:defRPr kumimoji="1" sz="18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5"/>
              </a:buBlip>
              <a:defRPr kumimoji="1" sz="1800">
                <a:solidFill>
                  <a:srgbClr val="0000CC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5"/>
              </a:buBlip>
              <a:defRPr kumimoji="1" sz="1800">
                <a:solidFill>
                  <a:srgbClr val="0000CC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kumimoji="1" lang="en-US" sz="1800" dirty="0" smtClean="0">
                <a:solidFill>
                  <a:srgbClr val="0000CC"/>
                </a:solidFill>
                <a:latin typeface="Arial Unicode MS" charset="0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5"/>
              </a:buBlip>
              <a:defRPr kumimoji="1" sz="1800">
                <a:solidFill>
                  <a:srgbClr val="0000CC"/>
                </a:solidFill>
                <a:latin typeface="Arial Unicode MS" charset="0"/>
                <a:ea typeface="+mn-ea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5"/>
              </a:buBlip>
              <a:defRPr kumimoji="1" sz="2000">
                <a:solidFill>
                  <a:srgbClr val="0000CC"/>
                </a:solidFill>
                <a:latin typeface="Arial Unicode MS" charset="0"/>
                <a:ea typeface="+mn-ea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5"/>
              </a:buBlip>
              <a:defRPr kumimoji="1" sz="2000">
                <a:solidFill>
                  <a:srgbClr val="0000CC"/>
                </a:solidFill>
                <a:latin typeface="Arial Unicode MS" charset="0"/>
                <a:ea typeface="+mn-ea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5"/>
              </a:buBlip>
              <a:defRPr kumimoji="1" sz="2000">
                <a:solidFill>
                  <a:srgbClr val="0000CC"/>
                </a:solidFill>
                <a:latin typeface="Arial Unicode MS" charset="0"/>
                <a:ea typeface="+mn-ea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5"/>
              </a:buBlip>
              <a:defRPr kumimoji="1" sz="2000">
                <a:solidFill>
                  <a:srgbClr val="0000CC"/>
                </a:solidFill>
                <a:latin typeface="Arial Unicode MS" charset="0"/>
                <a:ea typeface="+mn-ea"/>
              </a:defRPr>
            </a:lvl9pPr>
          </a:lstStyle>
          <a:p>
            <a:r>
              <a:rPr lang="en-US" b="0" dirty="0" smtClean="0"/>
              <a:t>Razor variables: </a:t>
            </a:r>
          </a:p>
          <a:p>
            <a:pPr lvl="1"/>
            <a:r>
              <a:rPr lang="en-US" b="0" dirty="0" smtClean="0"/>
              <a:t>Designed to characterize pair-production of heavy particles</a:t>
            </a:r>
          </a:p>
          <a:p>
            <a:pPr lvl="1"/>
            <a:r>
              <a:rPr lang="en-US" b="0" dirty="0" smtClean="0"/>
              <a:t>Combine all particles into two hemispheres, then boost back to rest-</a:t>
            </a:r>
            <a:r>
              <a:rPr lang="en-US" b="0" dirty="0" smtClean="0"/>
              <a:t>frame (update soon!)</a:t>
            </a:r>
            <a:endParaRPr lang="en-US" b="0" dirty="0"/>
          </a:p>
        </p:txBody>
      </p:sp>
      <p:sp>
        <p:nvSpPr>
          <p:cNvPr id="9" name="TextBox 8"/>
          <p:cNvSpPr txBox="1"/>
          <p:nvPr/>
        </p:nvSpPr>
        <p:spPr>
          <a:xfrm>
            <a:off x="6357420" y="5879013"/>
            <a:ext cx="2679076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arxiv:1107.1279 </a:t>
            </a:r>
          </a:p>
          <a:p>
            <a:r>
              <a:rPr lang="en-US" dirty="0" smtClean="0"/>
              <a:t>CMS PAS SUS</a:t>
            </a:r>
            <a:r>
              <a:rPr lang="en-US" dirty="0"/>
              <a:t>-10-</a:t>
            </a:r>
            <a:r>
              <a:rPr lang="en-US" dirty="0" smtClean="0"/>
              <a:t>009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52" y="2852936"/>
            <a:ext cx="3672408" cy="27472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5936" y="5625525"/>
            <a:ext cx="4006024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dirty="0"/>
              <a:t>Phys. Lett. B698:196-218 (2011) </a:t>
            </a:r>
            <a:endParaRPr lang="hu-HU" dirty="0" smtClean="0"/>
          </a:p>
          <a:p>
            <a:r>
              <a:rPr lang="en-US" dirty="0" smtClean="0"/>
              <a:t>CMS </a:t>
            </a:r>
            <a:r>
              <a:rPr lang="en-US" dirty="0" smtClean="0"/>
              <a:t>PAS SUS</a:t>
            </a:r>
            <a:r>
              <a:rPr lang="en-US" dirty="0"/>
              <a:t>-10-</a:t>
            </a:r>
            <a:r>
              <a:rPr lang="en-US" dirty="0" smtClean="0"/>
              <a:t>003</a:t>
            </a:r>
          </a:p>
          <a:p>
            <a:r>
              <a:rPr lang="en-US" dirty="0"/>
              <a:t>CMS PAS </a:t>
            </a:r>
            <a:r>
              <a:rPr lang="en-US" dirty="0" smtClean="0"/>
              <a:t>SUS-11</a:t>
            </a:r>
            <a:r>
              <a:rPr lang="en-US" dirty="0"/>
              <a:t>-001</a:t>
            </a:r>
            <a:endParaRPr lang="en-US" dirty="0" smtClean="0"/>
          </a:p>
          <a:p>
            <a:r>
              <a:rPr lang="en-US" dirty="0" smtClean="0"/>
              <a:t>CMS PAS SUS-11-003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9496" y="2996952"/>
            <a:ext cx="3766683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B6955-7AE6-C945-A199-E78FAF4AC780}" type="slidenum">
              <a:rPr lang="en-GB"/>
              <a:pPr/>
              <a:t>2</a:t>
            </a:fld>
            <a:endParaRPr lang="en-GB"/>
          </a:p>
        </p:txBody>
      </p:sp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>
          <a:xfrm>
            <a:off x="855663" y="128588"/>
            <a:ext cx="7677150" cy="608012"/>
          </a:xfrm>
        </p:spPr>
        <p:txBody>
          <a:bodyPr/>
          <a:lstStyle/>
          <a:p>
            <a:r>
              <a:rPr lang="de-DE"/>
              <a:t>Outline</a:t>
            </a:r>
            <a:endParaRPr lang="en-GB"/>
          </a:p>
        </p:txBody>
      </p:sp>
      <p:sp>
        <p:nvSpPr>
          <p:cNvPr id="269315" name="Rectangle 3"/>
          <p:cNvSpPr>
            <a:spLocks noChangeArrowheads="1"/>
          </p:cNvSpPr>
          <p:nvPr/>
        </p:nvSpPr>
        <p:spPr bwMode="auto">
          <a:xfrm>
            <a:off x="457200" y="1273175"/>
            <a:ext cx="81788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Tx/>
              <a:buBlip>
                <a:blip r:embed="rId2"/>
              </a:buBlip>
            </a:pPr>
            <a:r>
              <a:rPr kumimoji="1" lang="en-US" sz="2000" dirty="0" smtClean="0">
                <a:solidFill>
                  <a:schemeClr val="tx2"/>
                </a:solidFill>
              </a:rPr>
              <a:t>The CMS Experiment</a:t>
            </a:r>
            <a:endParaRPr kumimoji="1" lang="en-US" sz="2000" b="0" dirty="0">
              <a:solidFill>
                <a:srgbClr val="0000CC"/>
              </a:solidFill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Tx/>
              <a:buBlip>
                <a:blip r:embed="rId2"/>
              </a:buBlip>
            </a:pPr>
            <a:r>
              <a:rPr kumimoji="1" lang="en-US" sz="2000" b="0" dirty="0" smtClean="0">
                <a:solidFill>
                  <a:srgbClr val="0000CC"/>
                </a:solidFill>
              </a:rPr>
              <a:t>Hadronic searches</a:t>
            </a:r>
            <a:endParaRPr kumimoji="1" lang="en-US" sz="2000" b="0" dirty="0">
              <a:solidFill>
                <a:srgbClr val="0000CC"/>
              </a:solidFill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Tx/>
              <a:buBlip>
                <a:blip r:embed="rId2"/>
              </a:buBlip>
            </a:pPr>
            <a:r>
              <a:rPr kumimoji="1" lang="en-US" sz="2000" b="0" dirty="0" err="1" smtClean="0">
                <a:solidFill>
                  <a:srgbClr val="0000CC"/>
                </a:solidFill>
              </a:rPr>
              <a:t>Leptonic</a:t>
            </a:r>
            <a:r>
              <a:rPr kumimoji="1" lang="en-US" sz="2000" b="0" dirty="0" smtClean="0">
                <a:solidFill>
                  <a:srgbClr val="0000CC"/>
                </a:solidFill>
              </a:rPr>
              <a:t> searches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Blip>
                <a:blip r:embed="rId2"/>
              </a:buBlip>
            </a:pPr>
            <a:r>
              <a:rPr kumimoji="1" lang="en-US" sz="2000" b="0" dirty="0" smtClean="0">
                <a:solidFill>
                  <a:srgbClr val="0000CC"/>
                </a:solidFill>
              </a:rPr>
              <a:t>Searches with photons</a:t>
            </a:r>
            <a:endParaRPr kumimoji="1" lang="en-US" sz="2000" b="0" dirty="0">
              <a:solidFill>
                <a:srgbClr val="0000CC"/>
              </a:solidFill>
            </a:endParaRPr>
          </a:p>
          <a:p>
            <a:pPr lvl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endParaRPr kumimoji="1" lang="en-US" sz="2000" b="0" dirty="0">
              <a:solidFill>
                <a:srgbClr val="0000CC"/>
              </a:solidFill>
            </a:endParaRPr>
          </a:p>
        </p:txBody>
      </p:sp>
      <p:pic>
        <p:nvPicPr>
          <p:cNvPr id="269316" name="Picture 4" descr="SUSY_Schi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26"/>
          <a:stretch>
            <a:fillRect/>
          </a:stretch>
        </p:blipFill>
        <p:spPr bwMode="auto">
          <a:xfrm>
            <a:off x="2243138" y="2708920"/>
            <a:ext cx="5255078" cy="3798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9317" name="AutoShape 5"/>
          <p:cNvSpPr>
            <a:spLocks noChangeArrowheads="1"/>
          </p:cNvSpPr>
          <p:nvPr/>
        </p:nvSpPr>
        <p:spPr bwMode="auto">
          <a:xfrm>
            <a:off x="3995936" y="1341438"/>
            <a:ext cx="574675" cy="215900"/>
          </a:xfrm>
          <a:prstGeom prst="leftArrow">
            <a:avLst>
              <a:gd name="adj1" fmla="val 50000"/>
              <a:gd name="adj2" fmla="val 66544"/>
            </a:avLst>
          </a:prstGeom>
          <a:solidFill>
            <a:srgbClr val="FFFF99"/>
          </a:solidFill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69318" name="AutoShape 6"/>
          <p:cNvSpPr>
            <a:spLocks noChangeArrowheads="1"/>
          </p:cNvSpPr>
          <p:nvPr/>
        </p:nvSpPr>
        <p:spPr bwMode="auto">
          <a:xfrm flipH="1">
            <a:off x="611188" y="1341438"/>
            <a:ext cx="576262" cy="215900"/>
          </a:xfrm>
          <a:prstGeom prst="leftArrow">
            <a:avLst>
              <a:gd name="adj1" fmla="val 50000"/>
              <a:gd name="adj2" fmla="val 66728"/>
            </a:avLst>
          </a:prstGeom>
          <a:solidFill>
            <a:srgbClr val="FFFF99"/>
          </a:solidFill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663" y="260648"/>
            <a:ext cx="7416800" cy="608012"/>
          </a:xfrm>
        </p:spPr>
        <p:txBody>
          <a:bodyPr/>
          <a:lstStyle/>
          <a:p>
            <a:r>
              <a:rPr lang="en-US" sz="2800" dirty="0" smtClean="0"/>
              <a:t>Hadronic Analysis:</a:t>
            </a:r>
            <a:br>
              <a:rPr lang="en-US" sz="2800" dirty="0" smtClean="0"/>
            </a:br>
            <a:r>
              <a:rPr lang="en-US" sz="2800" dirty="0" smtClean="0"/>
              <a:t>Interpretation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Simplified models (on-shell effective theory): </a:t>
            </a:r>
            <a:r>
              <a:rPr lang="en-US" dirty="0"/>
              <a:t>intermediate step between </a:t>
            </a:r>
            <a:r>
              <a:rPr lang="en-US" dirty="0" smtClean="0"/>
              <a:t>a complete </a:t>
            </a:r>
            <a:r>
              <a:rPr lang="en-US" dirty="0"/>
              <a:t>theory and experimental </a:t>
            </a:r>
            <a:r>
              <a:rPr lang="en-US" dirty="0" smtClean="0"/>
              <a:t>signature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45EE3-9169-DC49-BC30-59766CFC6818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772816"/>
            <a:ext cx="5130800" cy="1308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00192" y="1628800"/>
            <a:ext cx="2679076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From data in</a:t>
            </a:r>
          </a:p>
          <a:p>
            <a:r>
              <a:rPr lang="en-US" dirty="0" smtClean="0"/>
              <a:t>CMS </a:t>
            </a:r>
            <a:r>
              <a:rPr lang="en-US" dirty="0" smtClean="0"/>
              <a:t>PAS SUS-11-003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140968"/>
            <a:ext cx="3668189" cy="33123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027" y="3140968"/>
            <a:ext cx="3702341" cy="333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46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400A3-F926-C049-A364-D09F3622495F}" type="slidenum">
              <a:rPr lang="en-GB"/>
              <a:pPr/>
              <a:t>21</a:t>
            </a:fld>
            <a:endParaRPr lang="en-GB"/>
          </a:p>
        </p:txBody>
      </p:sp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>
          <a:xfrm>
            <a:off x="855663" y="128588"/>
            <a:ext cx="7677150" cy="608012"/>
          </a:xfrm>
        </p:spPr>
        <p:txBody>
          <a:bodyPr/>
          <a:lstStyle/>
          <a:p>
            <a:r>
              <a:rPr lang="de-DE"/>
              <a:t>Where we are…</a:t>
            </a:r>
            <a:endParaRPr lang="en-GB"/>
          </a:p>
        </p:txBody>
      </p:sp>
      <p:sp>
        <p:nvSpPr>
          <p:cNvPr id="278531" name="Rectangle 3"/>
          <p:cNvSpPr>
            <a:spLocks noChangeArrowheads="1"/>
          </p:cNvSpPr>
          <p:nvPr/>
        </p:nvSpPr>
        <p:spPr bwMode="auto">
          <a:xfrm>
            <a:off x="457200" y="1273175"/>
            <a:ext cx="81788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Tx/>
              <a:buBlip>
                <a:blip r:embed="rId2"/>
              </a:buBlip>
            </a:pPr>
            <a:r>
              <a:rPr kumimoji="1" lang="en-US" sz="2000" b="0" dirty="0" smtClean="0">
                <a:solidFill>
                  <a:srgbClr val="0000CC"/>
                </a:solidFill>
              </a:rPr>
              <a:t>The CMS Experiment</a:t>
            </a:r>
            <a:endParaRPr kumimoji="1" lang="en-US" sz="2000" b="0" dirty="0">
              <a:solidFill>
                <a:srgbClr val="0000CC"/>
              </a:solidFill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Tx/>
              <a:buBlip>
                <a:blip r:embed="rId2"/>
              </a:buBlip>
            </a:pPr>
            <a:r>
              <a:rPr kumimoji="1" lang="en-US" sz="2000" b="0" dirty="0" smtClean="0">
                <a:solidFill>
                  <a:srgbClr val="0000CC"/>
                </a:solidFill>
              </a:rPr>
              <a:t>Hadronic searches</a:t>
            </a:r>
            <a:endParaRPr kumimoji="1" lang="en-US" sz="2000" b="0" dirty="0">
              <a:solidFill>
                <a:srgbClr val="0000CC"/>
              </a:solidFill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Tx/>
              <a:buBlip>
                <a:blip r:embed="rId2"/>
              </a:buBlip>
            </a:pPr>
            <a:r>
              <a:rPr kumimoji="1" lang="en-US" sz="2000" dirty="0" err="1" smtClean="0">
                <a:solidFill>
                  <a:schemeClr val="tx2"/>
                </a:solidFill>
              </a:rPr>
              <a:t>Leptonic</a:t>
            </a:r>
            <a:r>
              <a:rPr kumimoji="1" lang="en-US" sz="2000" dirty="0" smtClean="0">
                <a:solidFill>
                  <a:schemeClr val="tx2"/>
                </a:solidFill>
              </a:rPr>
              <a:t> searches</a:t>
            </a:r>
            <a:endParaRPr kumimoji="1" lang="en-US" sz="2000" dirty="0">
              <a:solidFill>
                <a:schemeClr val="tx2"/>
              </a:solidFill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kumimoji="1" lang="en-US" sz="2000" b="0" dirty="0">
                <a:solidFill>
                  <a:schemeClr val="tx2"/>
                </a:solidFill>
                <a:sym typeface="Wingdings" charset="0"/>
              </a:rPr>
              <a:t>	 </a:t>
            </a:r>
            <a:r>
              <a:rPr kumimoji="1" lang="en-US" sz="2000" b="0" dirty="0" smtClean="0">
                <a:solidFill>
                  <a:schemeClr val="tx2"/>
                </a:solidFill>
                <a:sym typeface="Wingdings" charset="0"/>
              </a:rPr>
              <a:t>Searches including one lepton 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kumimoji="1" lang="en-US" sz="2000" b="0" dirty="0">
                <a:solidFill>
                  <a:schemeClr val="tx2"/>
                </a:solidFill>
                <a:sym typeface="Wingdings" charset="0"/>
              </a:rPr>
              <a:t>	</a:t>
            </a:r>
            <a:r>
              <a:rPr kumimoji="1" lang="en-US" sz="2000" b="0" dirty="0" smtClean="0">
                <a:solidFill>
                  <a:schemeClr val="tx2"/>
                </a:solidFill>
                <a:sym typeface="Wingdings"/>
              </a:rPr>
              <a:t> Searches with opposite-sign leptons / Z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Blip>
                <a:blip r:embed="rId2"/>
              </a:buBlip>
            </a:pPr>
            <a:r>
              <a:rPr kumimoji="1" lang="en-US" sz="2000" b="0" kern="0" dirty="0">
                <a:solidFill>
                  <a:srgbClr val="0000CC"/>
                </a:solidFill>
                <a:latin typeface="Tahoma"/>
                <a:ea typeface="ＭＳ Ｐゴシック"/>
              </a:rPr>
              <a:t>Searches with photons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endParaRPr kumimoji="1" lang="en-US" sz="2000" b="0" dirty="0" smtClean="0">
              <a:solidFill>
                <a:schemeClr val="tx2"/>
              </a:solidFill>
              <a:sym typeface="Wingdings"/>
            </a:endParaRPr>
          </a:p>
        </p:txBody>
      </p:sp>
      <p:sp>
        <p:nvSpPr>
          <p:cNvPr id="278533" name="AutoShape 5"/>
          <p:cNvSpPr>
            <a:spLocks noChangeArrowheads="1"/>
          </p:cNvSpPr>
          <p:nvPr/>
        </p:nvSpPr>
        <p:spPr bwMode="auto">
          <a:xfrm>
            <a:off x="5055364" y="2243348"/>
            <a:ext cx="574675" cy="215900"/>
          </a:xfrm>
          <a:prstGeom prst="leftArrow">
            <a:avLst>
              <a:gd name="adj1" fmla="val 50000"/>
              <a:gd name="adj2" fmla="val 66544"/>
            </a:avLst>
          </a:prstGeom>
          <a:solidFill>
            <a:srgbClr val="FFFF99"/>
          </a:solidFill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78534" name="AutoShape 6"/>
          <p:cNvSpPr>
            <a:spLocks noChangeArrowheads="1"/>
          </p:cNvSpPr>
          <p:nvPr/>
        </p:nvSpPr>
        <p:spPr bwMode="auto">
          <a:xfrm flipH="1">
            <a:off x="958189" y="2238512"/>
            <a:ext cx="576262" cy="215900"/>
          </a:xfrm>
          <a:prstGeom prst="leftArrow">
            <a:avLst>
              <a:gd name="adj1" fmla="val 50000"/>
              <a:gd name="adj2" fmla="val 66728"/>
            </a:avLst>
          </a:prstGeom>
          <a:solidFill>
            <a:srgbClr val="FFFF99"/>
          </a:solidFill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pic>
        <p:nvPicPr>
          <p:cNvPr id="278535" name="Picture 7" descr="SUSY_Schi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01"/>
          <a:stretch>
            <a:fillRect/>
          </a:stretch>
        </p:blipFill>
        <p:spPr bwMode="auto">
          <a:xfrm>
            <a:off x="4211960" y="3140968"/>
            <a:ext cx="4717032" cy="3204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663" y="260648"/>
            <a:ext cx="7416800" cy="608012"/>
          </a:xfrm>
        </p:spPr>
        <p:txBody>
          <a:bodyPr/>
          <a:lstStyle/>
          <a:p>
            <a:r>
              <a:rPr lang="en-US" sz="2800" dirty="0" smtClean="0"/>
              <a:t>Searches including one Lepton:</a:t>
            </a:r>
            <a:br>
              <a:rPr lang="en-US" sz="2800" dirty="0" smtClean="0"/>
            </a:br>
            <a:r>
              <a:rPr lang="en-US" sz="2800" dirty="0" smtClean="0"/>
              <a:t>Introduction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Signature: </a:t>
            </a:r>
          </a:p>
          <a:p>
            <a:pPr marL="0" indent="0">
              <a:buNone/>
            </a:pPr>
            <a:r>
              <a:rPr lang="en-US" b="1" dirty="0" smtClean="0"/>
              <a:t>Exactly one lepton, several </a:t>
            </a:r>
            <a:r>
              <a:rPr lang="en-US" b="1" dirty="0"/>
              <a:t>jets and large missing transverse energy</a:t>
            </a:r>
          </a:p>
          <a:p>
            <a:r>
              <a:rPr lang="en-US" dirty="0" smtClean="0">
                <a:solidFill>
                  <a:srgbClr val="006600"/>
                </a:solidFill>
              </a:rPr>
              <a:t>QCD background reduced by 1 lepton requirement</a:t>
            </a:r>
            <a:endParaRPr lang="en-US" dirty="0">
              <a:solidFill>
                <a:srgbClr val="006600"/>
              </a:solidFill>
            </a:endParaRPr>
          </a:p>
          <a:p>
            <a:pPr marL="457200" lvl="1" indent="0">
              <a:buNone/>
            </a:pPr>
            <a:endParaRPr lang="en-US" dirty="0" smtClean="0">
              <a:solidFill>
                <a:srgbClr val="CC0000"/>
              </a:solidFill>
              <a:latin typeface="Symbol" charset="2"/>
              <a:cs typeface="Symbol" charset="2"/>
              <a:sym typeface="Wingdings"/>
            </a:endParaRPr>
          </a:p>
          <a:p>
            <a:pPr marL="457200" lvl="1" indent="0">
              <a:buNone/>
            </a:pPr>
            <a:endParaRPr lang="en-US" dirty="0">
              <a:solidFill>
                <a:srgbClr val="CC0000"/>
              </a:solidFill>
              <a:latin typeface="Symbol" charset="2"/>
              <a:cs typeface="Symbol" charset="2"/>
              <a:sym typeface="Wingdings"/>
            </a:endParaRPr>
          </a:p>
          <a:p>
            <a:pPr marL="457200" lvl="1" indent="0">
              <a:buNone/>
            </a:pPr>
            <a:endParaRPr lang="en-US" dirty="0" smtClean="0">
              <a:solidFill>
                <a:srgbClr val="CC0000"/>
              </a:solidFill>
              <a:latin typeface="Symbol" charset="2"/>
              <a:cs typeface="Symbol" charset="2"/>
              <a:sym typeface="Wingdings"/>
            </a:endParaRPr>
          </a:p>
          <a:p>
            <a:pPr marL="457200" lvl="1" indent="0">
              <a:buNone/>
            </a:pPr>
            <a:endParaRPr lang="en-US" dirty="0">
              <a:solidFill>
                <a:srgbClr val="CC0000"/>
              </a:solidFill>
              <a:latin typeface="Symbol" charset="2"/>
              <a:cs typeface="Symbol" charset="2"/>
              <a:sym typeface="Wingdings"/>
            </a:endParaRPr>
          </a:p>
          <a:p>
            <a:pPr marL="457200" lvl="1" indent="0">
              <a:buNone/>
            </a:pPr>
            <a:endParaRPr lang="en-US" dirty="0" smtClean="0">
              <a:solidFill>
                <a:srgbClr val="CC0000"/>
              </a:solidFill>
              <a:latin typeface="Symbol" charset="2"/>
              <a:cs typeface="Symbol" charset="2"/>
              <a:sym typeface="Wingdings"/>
            </a:endParaRPr>
          </a:p>
          <a:p>
            <a:pPr lvl="1"/>
            <a:endParaRPr lang="en-US" dirty="0">
              <a:solidFill>
                <a:srgbClr val="CC0000"/>
              </a:solidFill>
              <a:latin typeface="Symbol" charset="2"/>
              <a:cs typeface="Symbol" charset="2"/>
              <a:sym typeface="Wingdings"/>
            </a:endParaRPr>
          </a:p>
          <a:p>
            <a:r>
              <a:rPr lang="en-US" dirty="0">
                <a:sym typeface="Wingdings"/>
              </a:rPr>
              <a:t>Two complementary methods to determine the remaining background:</a:t>
            </a:r>
          </a:p>
          <a:p>
            <a:pPr lvl="1"/>
            <a:r>
              <a:rPr lang="en-US" i="1" dirty="0" smtClean="0">
                <a:solidFill>
                  <a:srgbClr val="0000FF"/>
                </a:solidFill>
                <a:cs typeface="Symbol" charset="2"/>
                <a:sym typeface="Wingdings"/>
              </a:rPr>
              <a:t>Lepton spectrum method</a:t>
            </a:r>
          </a:p>
          <a:p>
            <a:pPr lvl="2"/>
            <a:r>
              <a:rPr lang="en-US" dirty="0" smtClean="0">
                <a:solidFill>
                  <a:srgbClr val="0000FF"/>
                </a:solidFill>
                <a:cs typeface="Symbol" charset="2"/>
                <a:sym typeface="Wingdings"/>
              </a:rPr>
              <a:t>Prediction of </a:t>
            </a:r>
            <a:r>
              <a:rPr lang="en-US" dirty="0" err="1" smtClean="0">
                <a:solidFill>
                  <a:srgbClr val="0000FF"/>
                </a:solidFill>
                <a:cs typeface="Symbol" charset="2"/>
                <a:sym typeface="Wingdings"/>
              </a:rPr>
              <a:t>E</a:t>
            </a:r>
            <a:r>
              <a:rPr lang="en-US" baseline="-25000" dirty="0" err="1" smtClean="0">
                <a:solidFill>
                  <a:srgbClr val="0000FF"/>
                </a:solidFill>
                <a:cs typeface="Symbol" charset="2"/>
                <a:sym typeface="Wingdings"/>
              </a:rPr>
              <a:t>T</a:t>
            </a:r>
            <a:r>
              <a:rPr lang="en-US" baseline="30000" dirty="0" err="1" smtClean="0">
                <a:solidFill>
                  <a:srgbClr val="0000FF"/>
                </a:solidFill>
                <a:cs typeface="Symbol" charset="2"/>
                <a:sym typeface="Wingdings"/>
              </a:rPr>
              <a:t>miss</a:t>
            </a:r>
            <a:r>
              <a:rPr lang="en-US" dirty="0" smtClean="0">
                <a:solidFill>
                  <a:srgbClr val="0000FF"/>
                </a:solidFill>
                <a:cs typeface="Symbol" charset="2"/>
                <a:sym typeface="Wingdings"/>
              </a:rPr>
              <a:t> spectrum with the observed lepton spectrum</a:t>
            </a:r>
          </a:p>
          <a:p>
            <a:pPr lvl="1"/>
            <a:r>
              <a:rPr lang="en-US" i="1" dirty="0" smtClean="0">
                <a:solidFill>
                  <a:srgbClr val="0000FF"/>
                </a:solidFill>
                <a:cs typeface="Symbol" charset="2"/>
                <a:sym typeface="Wingdings"/>
              </a:rPr>
              <a:t>Lepton projection method</a:t>
            </a:r>
          </a:p>
          <a:p>
            <a:pPr lvl="2"/>
            <a:r>
              <a:rPr lang="en-US" dirty="0" smtClean="0">
                <a:solidFill>
                  <a:srgbClr val="0000FF"/>
                </a:solidFill>
                <a:cs typeface="Symbol" charset="2"/>
                <a:sym typeface="Wingdings"/>
              </a:rPr>
              <a:t>Sensitive to the </a:t>
            </a:r>
            <a:r>
              <a:rPr lang="en-US" dirty="0" err="1" smtClean="0">
                <a:solidFill>
                  <a:srgbClr val="0000FF"/>
                </a:solidFill>
                <a:cs typeface="Symbol" charset="2"/>
                <a:sym typeface="Wingdings"/>
              </a:rPr>
              <a:t>helicity</a:t>
            </a:r>
            <a:r>
              <a:rPr lang="en-US" dirty="0" smtClean="0">
                <a:solidFill>
                  <a:srgbClr val="0000FF"/>
                </a:solidFill>
                <a:cs typeface="Symbol" charset="2"/>
                <a:sym typeface="Wingdings"/>
              </a:rPr>
              <a:t> angle of the lepton in the W rest frame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45EE3-9169-DC49-BC30-59766CFC6818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2204864"/>
            <a:ext cx="2967792" cy="165618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7934094" y="2492896"/>
            <a:ext cx="288032" cy="288032"/>
          </a:xfrm>
          <a:prstGeom prst="ellipse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rgbClr val="003399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84368" y="2348880"/>
            <a:ext cx="377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c</a:t>
            </a:r>
            <a:r>
              <a:rPr lang="en-US" sz="1600" b="0" baseline="300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±</a:t>
            </a:r>
            <a:endParaRPr lang="en-US" sz="1600" b="0" baseline="30000" dirty="0">
              <a:solidFill>
                <a:schemeClr val="tx1"/>
              </a:solidFill>
              <a:latin typeface="Symbol" charset="2"/>
              <a:cs typeface="Symbol" charset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57420" y="6144672"/>
            <a:ext cx="2679076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CMS PAS SUS-11-015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5445224"/>
            <a:ext cx="2160240" cy="64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71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663" y="260648"/>
            <a:ext cx="7416800" cy="608012"/>
          </a:xfrm>
        </p:spPr>
        <p:txBody>
          <a:bodyPr/>
          <a:lstStyle/>
          <a:p>
            <a:r>
              <a:rPr lang="en-US" sz="2800" dirty="0"/>
              <a:t>Searches including one </a:t>
            </a:r>
            <a:r>
              <a:rPr lang="en-US" sz="2800" dirty="0" smtClean="0"/>
              <a:t>Lepton</a:t>
            </a:r>
            <a:r>
              <a:rPr lang="en-US" sz="2800" dirty="0"/>
              <a:t>:</a:t>
            </a:r>
            <a:br>
              <a:rPr lang="en-US" sz="2800" dirty="0"/>
            </a:br>
            <a:r>
              <a:rPr lang="en-US" sz="2800" dirty="0" smtClean="0"/>
              <a:t>Event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2" y="1160463"/>
            <a:ext cx="8424167" cy="5364162"/>
          </a:xfrm>
        </p:spPr>
        <p:txBody>
          <a:bodyPr/>
          <a:lstStyle/>
          <a:p>
            <a:r>
              <a:rPr lang="en-US" b="1" dirty="0"/>
              <a:t>Baseline selection</a:t>
            </a:r>
          </a:p>
          <a:p>
            <a:pPr lvl="1"/>
            <a:r>
              <a:rPr lang="en-US" dirty="0"/>
              <a:t>At least </a:t>
            </a:r>
            <a:r>
              <a:rPr lang="en-US" dirty="0" smtClean="0"/>
              <a:t>3 (4) </a:t>
            </a:r>
            <a:r>
              <a:rPr lang="en-US" dirty="0"/>
              <a:t>jets with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&gt; </a:t>
            </a:r>
            <a:r>
              <a:rPr lang="en-US" dirty="0" smtClean="0"/>
              <a:t>40 </a:t>
            </a:r>
            <a:r>
              <a:rPr lang="en-US" dirty="0" err="1"/>
              <a:t>GeV</a:t>
            </a:r>
            <a:r>
              <a:rPr lang="en-US" dirty="0"/>
              <a:t> and |</a:t>
            </a:r>
            <a:r>
              <a:rPr lang="en-US" dirty="0">
                <a:latin typeface="Symbol" charset="2"/>
                <a:cs typeface="Symbol" charset="2"/>
              </a:rPr>
              <a:t>h</a:t>
            </a:r>
            <a:r>
              <a:rPr lang="en-US" dirty="0"/>
              <a:t>| &lt; </a:t>
            </a:r>
            <a:r>
              <a:rPr lang="en-US" dirty="0" smtClean="0"/>
              <a:t>2.4</a:t>
            </a:r>
          </a:p>
          <a:p>
            <a:pPr lvl="1"/>
            <a:r>
              <a:rPr lang="en-US" dirty="0" smtClean="0"/>
              <a:t>Exactly 1 isolated muon or electron with </a:t>
            </a:r>
          </a:p>
          <a:p>
            <a:pPr lvl="2"/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baseline="30000" dirty="0" err="1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</a:t>
            </a:r>
            <a:r>
              <a:rPr lang="en-US" dirty="0"/>
              <a:t>&gt; </a:t>
            </a:r>
            <a:r>
              <a:rPr lang="en-US" dirty="0" smtClean="0"/>
              <a:t>20 </a:t>
            </a:r>
            <a:r>
              <a:rPr lang="en-US" dirty="0" err="1"/>
              <a:t>GeV</a:t>
            </a:r>
            <a:r>
              <a:rPr lang="en-US" dirty="0"/>
              <a:t> and |</a:t>
            </a:r>
            <a:r>
              <a:rPr lang="en-US" dirty="0">
                <a:latin typeface="Symbol" charset="2"/>
                <a:cs typeface="Symbol" charset="2"/>
              </a:rPr>
              <a:t>h</a:t>
            </a:r>
            <a:r>
              <a:rPr lang="en-US" dirty="0"/>
              <a:t>| &lt; </a:t>
            </a:r>
            <a:r>
              <a:rPr lang="en-US" dirty="0" smtClean="0"/>
              <a:t>2.1</a:t>
            </a:r>
          </a:p>
          <a:p>
            <a:pPr lvl="2"/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baseline="30000" dirty="0" err="1" smtClean="0">
                <a:cs typeface="Symbol" charset="2"/>
              </a:rPr>
              <a:t>e</a:t>
            </a:r>
            <a:r>
              <a:rPr lang="en-US" dirty="0" smtClean="0"/>
              <a:t> </a:t>
            </a:r>
            <a:r>
              <a:rPr lang="en-US" dirty="0"/>
              <a:t>&gt; </a:t>
            </a:r>
            <a:r>
              <a:rPr lang="en-US" dirty="0" smtClean="0"/>
              <a:t>20 </a:t>
            </a:r>
            <a:r>
              <a:rPr lang="en-US" dirty="0" err="1"/>
              <a:t>GeV</a:t>
            </a:r>
            <a:r>
              <a:rPr lang="en-US" dirty="0"/>
              <a:t> and |</a:t>
            </a:r>
            <a:r>
              <a:rPr lang="en-US" dirty="0">
                <a:latin typeface="Symbol" charset="2"/>
                <a:cs typeface="Symbol" charset="2"/>
              </a:rPr>
              <a:t>h</a:t>
            </a:r>
            <a:r>
              <a:rPr lang="en-US" dirty="0"/>
              <a:t>| &lt; </a:t>
            </a:r>
            <a:r>
              <a:rPr lang="en-US" dirty="0" smtClean="0"/>
              <a:t>2.4, excluding 1.44 &lt; </a:t>
            </a:r>
            <a:r>
              <a:rPr lang="en-US" dirty="0"/>
              <a:t>|</a:t>
            </a:r>
            <a:r>
              <a:rPr lang="en-US" dirty="0">
                <a:latin typeface="Symbol" charset="2"/>
                <a:cs typeface="Symbol" charset="2"/>
              </a:rPr>
              <a:t>h</a:t>
            </a:r>
            <a:r>
              <a:rPr lang="en-US" dirty="0"/>
              <a:t>| &lt; </a:t>
            </a:r>
            <a:r>
              <a:rPr lang="en-US" dirty="0" smtClean="0"/>
              <a:t>1.57</a:t>
            </a:r>
          </a:p>
          <a:p>
            <a:pPr lvl="2"/>
            <a:r>
              <a:rPr lang="en-US" dirty="0" smtClean="0"/>
              <a:t>Relative isolation: I = 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(E</a:t>
            </a:r>
            <a:r>
              <a:rPr lang="en-US" baseline="-25000" dirty="0" smtClean="0"/>
              <a:t>T(Cal.)</a:t>
            </a:r>
            <a:r>
              <a:rPr lang="en-US" dirty="0" smtClean="0"/>
              <a:t>+P</a:t>
            </a:r>
            <a:r>
              <a:rPr lang="en-US" baseline="-25000" dirty="0" smtClean="0"/>
              <a:t>T(Tracker)</a:t>
            </a:r>
            <a:r>
              <a:rPr lang="en-US" dirty="0" smtClean="0"/>
              <a:t>)/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lep</a:t>
            </a:r>
            <a:r>
              <a:rPr lang="en-US" dirty="0" smtClean="0"/>
              <a:t> &lt; 0.1 (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), I &lt; 0.3 (e)</a:t>
            </a:r>
          </a:p>
          <a:p>
            <a:pPr marL="914400" lvl="2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45EE3-9169-DC49-BC30-59766CFC6818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6357420" y="6144672"/>
            <a:ext cx="2679076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CMS PAS SUS-11-015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3068960"/>
            <a:ext cx="2520280" cy="34201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3068960"/>
            <a:ext cx="2520280" cy="342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44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825888"/>
            <a:ext cx="2880320" cy="27633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663" y="260648"/>
            <a:ext cx="7416800" cy="608012"/>
          </a:xfrm>
        </p:spPr>
        <p:txBody>
          <a:bodyPr/>
          <a:lstStyle/>
          <a:p>
            <a:r>
              <a:rPr lang="en-US" sz="2800" dirty="0"/>
              <a:t>Searches including one </a:t>
            </a:r>
            <a:r>
              <a:rPr lang="en-US" sz="2800" dirty="0" smtClean="0"/>
              <a:t>Lepton</a:t>
            </a:r>
            <a:r>
              <a:rPr lang="en-US" sz="2800" dirty="0"/>
              <a:t>:</a:t>
            </a:r>
            <a:br>
              <a:rPr lang="en-US" sz="2800" dirty="0"/>
            </a:br>
            <a:r>
              <a:rPr lang="en-US" sz="2800" dirty="0" smtClean="0"/>
              <a:t>BG with Lepton </a:t>
            </a:r>
            <a:r>
              <a:rPr lang="en-US" sz="2800" dirty="0"/>
              <a:t>S</a:t>
            </a:r>
            <a:r>
              <a:rPr lang="en-US" sz="2800" dirty="0" smtClean="0"/>
              <a:t>pectrum </a:t>
            </a:r>
            <a:r>
              <a:rPr lang="en-US" sz="2800" dirty="0"/>
              <a:t>M</a:t>
            </a:r>
            <a:r>
              <a:rPr lang="en-US" sz="2800" dirty="0" smtClean="0"/>
              <a:t>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Idea:</a:t>
            </a:r>
            <a:r>
              <a:rPr lang="en-US" dirty="0"/>
              <a:t> </a:t>
            </a:r>
            <a:r>
              <a:rPr lang="en-US" dirty="0" smtClean="0"/>
              <a:t>in </a:t>
            </a:r>
            <a:r>
              <a:rPr lang="en-US" dirty="0"/>
              <a:t>W </a:t>
            </a:r>
            <a:r>
              <a:rPr lang="en-US" dirty="0" smtClean="0"/>
              <a:t>decays the </a:t>
            </a:r>
            <a:r>
              <a:rPr lang="en-US" dirty="0"/>
              <a:t>charged lepton and neutrino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</a:t>
            </a:r>
            <a:r>
              <a:rPr lang="en-US" dirty="0"/>
              <a:t>spectrum </a:t>
            </a:r>
            <a:r>
              <a:rPr lang="en-US" dirty="0" smtClean="0"/>
              <a:t>are related</a:t>
            </a:r>
            <a:endParaRPr lang="en-US" dirty="0"/>
          </a:p>
          <a:p>
            <a:pPr lvl="1"/>
            <a:r>
              <a:rPr lang="en-US" dirty="0" smtClean="0"/>
              <a:t>Take </a:t>
            </a:r>
            <a:r>
              <a:rPr lang="en-US" dirty="0"/>
              <a:t>muon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</a:t>
            </a:r>
            <a:r>
              <a:rPr lang="en-US" dirty="0"/>
              <a:t>spectrum </a:t>
            </a:r>
          </a:p>
          <a:p>
            <a:pPr lvl="1"/>
            <a:r>
              <a:rPr lang="en-US" dirty="0" smtClean="0"/>
              <a:t>Correct </a:t>
            </a:r>
            <a:r>
              <a:rPr lang="en-US" dirty="0"/>
              <a:t>for acceptance</a:t>
            </a:r>
            <a:r>
              <a:rPr lang="en-US" dirty="0" smtClean="0"/>
              <a:t>, efficiency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/>
              <a:t>polarization </a:t>
            </a:r>
            <a:r>
              <a:rPr lang="en-US" dirty="0" smtClean="0"/>
              <a:t>effects</a:t>
            </a:r>
          </a:p>
          <a:p>
            <a:pPr lvl="1"/>
            <a:r>
              <a:rPr lang="en-US" dirty="0" err="1" smtClean="0"/>
              <a:t>E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miss</a:t>
            </a:r>
            <a:r>
              <a:rPr lang="en-US" dirty="0" smtClean="0"/>
              <a:t> </a:t>
            </a:r>
            <a:r>
              <a:rPr lang="en-US" dirty="0"/>
              <a:t>resolution </a:t>
            </a:r>
            <a:r>
              <a:rPr lang="en-US" dirty="0" smtClean="0"/>
              <a:t>worse </a:t>
            </a:r>
            <a:r>
              <a:rPr lang="en-US" dirty="0"/>
              <a:t>than e/</a:t>
            </a:r>
            <a:r>
              <a:rPr lang="en-US" dirty="0" smtClean="0"/>
              <a:t>mu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smear </a:t>
            </a:r>
            <a:r>
              <a:rPr lang="en-US" dirty="0"/>
              <a:t>muon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endParaRPr lang="en-US" baseline="-25000" dirty="0" smtClean="0"/>
          </a:p>
          <a:p>
            <a:pPr lvl="1"/>
            <a:endParaRPr lang="en-US" baseline="-25000" dirty="0"/>
          </a:p>
          <a:p>
            <a:pPr lvl="1"/>
            <a:endParaRPr lang="en-US" baseline="-25000" dirty="0" smtClean="0"/>
          </a:p>
          <a:p>
            <a:pPr lvl="1"/>
            <a:endParaRPr lang="en-US" baseline="-25000" dirty="0"/>
          </a:p>
          <a:p>
            <a:pPr lvl="1"/>
            <a:endParaRPr lang="en-US" baseline="-25000" dirty="0" smtClean="0"/>
          </a:p>
          <a:p>
            <a:pPr lvl="1"/>
            <a:endParaRPr lang="en-US" baseline="-25000" dirty="0" smtClean="0"/>
          </a:p>
          <a:p>
            <a:pPr lvl="1"/>
            <a:endParaRPr lang="en-US" baseline="-25000" dirty="0" smtClean="0"/>
          </a:p>
          <a:p>
            <a:pPr lvl="1"/>
            <a:endParaRPr lang="en-US" baseline="-25000" dirty="0" smtClean="0"/>
          </a:p>
          <a:p>
            <a:pPr lvl="1"/>
            <a:endParaRPr lang="en-US" baseline="-25000" dirty="0" smtClean="0"/>
          </a:p>
          <a:p>
            <a:pPr lvl="1"/>
            <a:endParaRPr lang="en-US" baseline="-25000" dirty="0" smtClean="0"/>
          </a:p>
          <a:p>
            <a:pPr lvl="1"/>
            <a:endParaRPr lang="en-US" baseline="-25000" dirty="0" smtClean="0"/>
          </a:p>
          <a:p>
            <a:pPr lvl="1"/>
            <a:endParaRPr lang="en-US" baseline="-25000" dirty="0" smtClean="0"/>
          </a:p>
          <a:p>
            <a:pPr lvl="1"/>
            <a:endParaRPr lang="en-US" baseline="-25000" dirty="0" smtClean="0"/>
          </a:p>
          <a:p>
            <a:pPr lvl="1"/>
            <a:endParaRPr lang="en-US" baseline="-25000" dirty="0" smtClean="0"/>
          </a:p>
          <a:p>
            <a:pPr lvl="1"/>
            <a:endParaRPr lang="en-US" baseline="-25000" dirty="0" smtClean="0"/>
          </a:p>
          <a:p>
            <a:pPr marL="457200" lvl="1" indent="0">
              <a:buNone/>
            </a:pPr>
            <a:endParaRPr lang="en-US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45EE3-9169-DC49-BC30-59766CFC6818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6357420" y="6156012"/>
            <a:ext cx="2679076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CMS PAS SUS-11-015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652120" y="2708920"/>
            <a:ext cx="3600400" cy="955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Blip>
                <a:blip r:embed="rId3"/>
              </a:buBlip>
            </a:pPr>
            <a:r>
              <a:rPr kumimoji="1" lang="en-US" b="0" dirty="0">
                <a:solidFill>
                  <a:srgbClr val="000066"/>
                </a:solidFill>
                <a:latin typeface="+mn-lt"/>
                <a:ea typeface="+mn-ea"/>
              </a:rPr>
              <a:t>Remaining background: </a:t>
            </a:r>
          </a:p>
          <a:p>
            <a:pPr marL="1143000" lvl="2" indent="-2286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Blip>
                <a:blip r:embed="rId3"/>
              </a:buBlip>
            </a:pPr>
            <a:r>
              <a:rPr kumimoji="1" lang="en-US" b="0" kern="0" dirty="0">
                <a:solidFill>
                  <a:srgbClr val="0000CC"/>
                </a:solidFill>
                <a:latin typeface="Tahoma"/>
                <a:ea typeface="ＭＳ Ｐゴシック"/>
              </a:rPr>
              <a:t>Di-leptons</a:t>
            </a:r>
          </a:p>
          <a:p>
            <a:pPr marL="1143000" lvl="2" indent="-2286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Blip>
                <a:blip r:embed="rId3"/>
              </a:buBlip>
            </a:pPr>
            <a:r>
              <a:rPr kumimoji="1" lang="en-US" b="0" kern="0" dirty="0">
                <a:solidFill>
                  <a:srgbClr val="0000CC"/>
                </a:solidFill>
                <a:latin typeface="Symbol" charset="2"/>
                <a:ea typeface="ＭＳ Ｐゴシック"/>
                <a:cs typeface="Symbol" charset="2"/>
              </a:rPr>
              <a:t>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8904" y="2852936"/>
            <a:ext cx="2877272" cy="27604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88903" y="3966155"/>
            <a:ext cx="1279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 smtClean="0">
                <a:solidFill>
                  <a:schemeClr val="tx1"/>
                </a:solidFill>
              </a:rPr>
              <a:t>data</a:t>
            </a:r>
          </a:p>
          <a:p>
            <a:r>
              <a:rPr lang="en-US" sz="1200" b="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S</a:t>
            </a:r>
            <a:r>
              <a:rPr lang="en-US" sz="1200" b="0" dirty="0" smtClean="0">
                <a:solidFill>
                  <a:schemeClr val="tx1"/>
                </a:solidFill>
              </a:rPr>
              <a:t> BG prediction</a:t>
            </a:r>
          </a:p>
          <a:p>
            <a:r>
              <a:rPr lang="en-US" sz="1200" b="0" dirty="0">
                <a:solidFill>
                  <a:schemeClr val="tx1"/>
                </a:solidFill>
              </a:rPr>
              <a:t>SM </a:t>
            </a:r>
            <a:r>
              <a:rPr lang="en-US" sz="1200" b="0" dirty="0" err="1">
                <a:solidFill>
                  <a:schemeClr val="tx1"/>
                </a:solidFill>
              </a:rPr>
              <a:t>dilepton</a:t>
            </a:r>
            <a:r>
              <a:rPr lang="en-US" sz="1200" b="0" dirty="0">
                <a:solidFill>
                  <a:schemeClr val="tx1"/>
                </a:solidFill>
              </a:rPr>
              <a:t> </a:t>
            </a:r>
            <a:r>
              <a:rPr lang="en-US" sz="1200" b="0" dirty="0" smtClean="0">
                <a:solidFill>
                  <a:schemeClr val="tx1"/>
                </a:solidFill>
              </a:rPr>
              <a:t>and</a:t>
            </a:r>
          </a:p>
          <a:p>
            <a:r>
              <a:rPr lang="en-US" sz="1200" b="0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τ</a:t>
            </a:r>
            <a:r>
              <a:rPr lang="en-US" sz="1200" b="0" dirty="0" smtClean="0">
                <a:solidFill>
                  <a:schemeClr val="tx1"/>
                </a:solidFill>
              </a:rPr>
              <a:t> </a:t>
            </a:r>
            <a:r>
              <a:rPr lang="en-US" sz="1200" b="0" dirty="0">
                <a:solidFill>
                  <a:schemeClr val="tx1"/>
                </a:solidFill>
              </a:rPr>
              <a:t>→ l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579355" y="4038163"/>
            <a:ext cx="0" cy="14401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4578493" y="4254187"/>
            <a:ext cx="0" cy="144016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4506485" y="4491033"/>
            <a:ext cx="144016" cy="0"/>
          </a:xfrm>
          <a:prstGeom prst="line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Oval 12"/>
          <p:cNvSpPr/>
          <p:nvPr/>
        </p:nvSpPr>
        <p:spPr bwMode="auto">
          <a:xfrm>
            <a:off x="4553594" y="4089349"/>
            <a:ext cx="45719" cy="45719"/>
          </a:xfrm>
          <a:prstGeom prst="ellipse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rgbClr val="003399"/>
              </a:solidFill>
              <a:effectLst/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728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663" y="260648"/>
            <a:ext cx="7416800" cy="608012"/>
          </a:xfrm>
        </p:spPr>
        <p:txBody>
          <a:bodyPr/>
          <a:lstStyle/>
          <a:p>
            <a:r>
              <a:rPr lang="en-US" sz="2800" dirty="0"/>
              <a:t>Searches including one </a:t>
            </a:r>
            <a:r>
              <a:rPr lang="en-US" sz="2800" dirty="0" smtClean="0"/>
              <a:t>Lepton</a:t>
            </a:r>
            <a:r>
              <a:rPr lang="en-US" sz="2800" dirty="0"/>
              <a:t>:</a:t>
            </a:r>
            <a:br>
              <a:rPr lang="en-US" sz="2800" dirty="0"/>
            </a:br>
            <a:r>
              <a:rPr lang="en-US" sz="2800" dirty="0"/>
              <a:t>BG with </a:t>
            </a:r>
            <a:r>
              <a:rPr lang="en-US" sz="2800" dirty="0" smtClean="0"/>
              <a:t>Lepton </a:t>
            </a:r>
            <a:r>
              <a:rPr lang="en-US" sz="2800" dirty="0"/>
              <a:t>P</a:t>
            </a:r>
            <a:r>
              <a:rPr lang="en-US" sz="2800" dirty="0" smtClean="0"/>
              <a:t>rojection </a:t>
            </a:r>
            <a:r>
              <a:rPr lang="en-US" sz="2800" dirty="0"/>
              <a:t>M</a:t>
            </a:r>
            <a:r>
              <a:rPr lang="en-US" sz="2800" dirty="0" smtClean="0"/>
              <a:t>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SM background in signal region predicted by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with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In addition: data-driven estimation of QCD </a:t>
            </a:r>
          </a:p>
          <a:p>
            <a:pPr marL="0" indent="0">
              <a:buNone/>
            </a:pPr>
            <a:r>
              <a:rPr lang="en-US" dirty="0" smtClean="0"/>
              <a:t>background due to fake electrons</a:t>
            </a:r>
            <a:endParaRPr lang="en-US" dirty="0" smtClean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Analysis is performed in several bins of the </a:t>
            </a:r>
            <a:r>
              <a:rPr lang="en-US" dirty="0" smtClean="0"/>
              <a:t>(</a:t>
            </a:r>
            <a:r>
              <a:rPr lang="en-US" dirty="0" err="1" smtClean="0"/>
              <a:t>leptonic</a:t>
            </a:r>
            <a:r>
              <a:rPr lang="en-US" dirty="0" smtClean="0"/>
              <a:t>) </a:t>
            </a:r>
            <a:r>
              <a:rPr lang="en-US" dirty="0" smtClean="0"/>
              <a:t>mass scale:</a:t>
            </a:r>
          </a:p>
          <a:p>
            <a:pPr marL="0" indent="0">
              <a:buNone/>
            </a:pPr>
            <a:r>
              <a:rPr lang="en-US" dirty="0" smtClean="0"/>
              <a:t>     </a:t>
            </a:r>
            <a:r>
              <a:rPr lang="en-US" dirty="0" err="1" smtClean="0"/>
              <a:t>S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lep</a:t>
            </a:r>
            <a:r>
              <a:rPr lang="en-US" dirty="0" smtClean="0"/>
              <a:t> = </a:t>
            </a:r>
            <a:r>
              <a:rPr lang="en-US" dirty="0" smtClean="0"/>
              <a:t>|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lep</a:t>
            </a:r>
            <a:r>
              <a:rPr lang="en-US" dirty="0" smtClean="0"/>
              <a:t>| + |</a:t>
            </a:r>
            <a:r>
              <a:rPr lang="en-US" dirty="0" err="1" smtClean="0"/>
              <a:t>E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miss</a:t>
            </a:r>
            <a:r>
              <a:rPr lang="en-US" dirty="0"/>
              <a:t>|</a:t>
            </a:r>
            <a:endParaRPr lang="en-US" baseline="30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45EE3-9169-DC49-BC30-59766CFC6818}" type="slidenum">
              <a:rPr lang="en-GB" smtClean="0"/>
              <a:pPr/>
              <a:t>25</a:t>
            </a:fld>
            <a:endParaRPr lang="en-GB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9635661"/>
              </p:ext>
            </p:extLst>
          </p:nvPr>
        </p:nvGraphicFramePr>
        <p:xfrm>
          <a:off x="868362" y="1527290"/>
          <a:ext cx="3888432" cy="3999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473" name="Equation" r:id="rId3" imgW="2222500" imgH="228600" progId="Equation.3">
                  <p:embed/>
                </p:oleObj>
              </mc:Choice>
              <mc:Fallback>
                <p:oleObj name="Equation" r:id="rId3" imgW="22225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68362" y="1527290"/>
                        <a:ext cx="3888432" cy="3999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2467223"/>
              </p:ext>
            </p:extLst>
          </p:nvPr>
        </p:nvGraphicFramePr>
        <p:xfrm>
          <a:off x="1414058" y="2532509"/>
          <a:ext cx="2200275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474" name="Equation" r:id="rId5" imgW="1257300" imgH="431800" progId="Equation.3">
                  <p:embed/>
                </p:oleObj>
              </mc:Choice>
              <mc:Fallback>
                <p:oleObj name="Equation" r:id="rId5" imgW="12573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14058" y="2532509"/>
                        <a:ext cx="2200275" cy="752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357420" y="6156012"/>
            <a:ext cx="2679076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CMS PAS SUS-11-015</a:t>
            </a:r>
            <a:endParaRPr lang="en-US" dirty="0"/>
          </a:p>
        </p:txBody>
      </p:sp>
      <p:sp>
        <p:nvSpPr>
          <p:cNvPr id="10" name="Right Brace 9"/>
          <p:cNvSpPr/>
          <p:nvPr/>
        </p:nvSpPr>
        <p:spPr bwMode="auto">
          <a:xfrm rot="5400000">
            <a:off x="1907704" y="1484785"/>
            <a:ext cx="288032" cy="1008112"/>
          </a:xfrm>
          <a:prstGeom prst="rightBrace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rgbClr val="003399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2" name="Right Brace 11"/>
          <p:cNvSpPr/>
          <p:nvPr/>
        </p:nvSpPr>
        <p:spPr bwMode="auto">
          <a:xfrm rot="5400000">
            <a:off x="3995936" y="1484785"/>
            <a:ext cx="288032" cy="1008112"/>
          </a:xfrm>
          <a:prstGeom prst="rightBrace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rgbClr val="003399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31640" y="2051556"/>
            <a:ext cx="1480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800000"/>
                </a:solidFill>
              </a:rPr>
              <a:t>signal region</a:t>
            </a:r>
            <a:endParaRPr lang="en-US" b="0" dirty="0">
              <a:solidFill>
                <a:srgbClr val="8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30820" y="2051556"/>
            <a:ext cx="1495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800000"/>
                </a:solidFill>
              </a:rPr>
              <a:t>norm. region</a:t>
            </a:r>
            <a:endParaRPr lang="en-US" b="0" dirty="0">
              <a:solidFill>
                <a:srgbClr val="8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6225" y="1124744"/>
            <a:ext cx="2866255" cy="417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831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4581127"/>
            <a:ext cx="2016224" cy="19155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4581128"/>
            <a:ext cx="2016224" cy="19155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663" y="260648"/>
            <a:ext cx="7416800" cy="608012"/>
          </a:xfrm>
        </p:spPr>
        <p:txBody>
          <a:bodyPr/>
          <a:lstStyle/>
          <a:p>
            <a:r>
              <a:rPr lang="en-US" sz="2800" dirty="0"/>
              <a:t>Searches including one </a:t>
            </a:r>
            <a:r>
              <a:rPr lang="en-US" sz="2800" dirty="0" smtClean="0"/>
              <a:t>Lepton</a:t>
            </a:r>
            <a:r>
              <a:rPr lang="en-US" sz="2800" dirty="0"/>
              <a:t>:</a:t>
            </a:r>
            <a:br>
              <a:rPr lang="en-US" sz="2800" dirty="0"/>
            </a:br>
            <a:r>
              <a:rPr lang="en-US" sz="2800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Lepton spectrum method</a:t>
            </a:r>
            <a:r>
              <a:rPr lang="en-US" b="1" dirty="0" smtClean="0"/>
              <a:t>: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>
              <a:buClr>
                <a:srgbClr val="FFCC00"/>
              </a:buClr>
            </a:pPr>
            <a:r>
              <a:rPr lang="en-US" b="1" dirty="0"/>
              <a:t>Lepton projection method</a:t>
            </a:r>
            <a:r>
              <a:rPr lang="en-US" b="1" dirty="0" smtClean="0"/>
              <a:t>:</a:t>
            </a:r>
          </a:p>
          <a:p>
            <a:pPr marL="0" indent="0">
              <a:buClr>
                <a:srgbClr val="FFCC00"/>
              </a:buClr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45EE3-9169-DC49-BC30-59766CFC6818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3355234" y="4607550"/>
            <a:ext cx="6407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 smtClean="0">
                <a:solidFill>
                  <a:srgbClr val="000000"/>
                </a:solidFill>
              </a:rPr>
              <a:t>muon</a:t>
            </a:r>
            <a:endParaRPr lang="en-US" sz="1100" b="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37550" y="4604644"/>
            <a:ext cx="6830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0" dirty="0" smtClean="0">
                <a:solidFill>
                  <a:srgbClr val="000000"/>
                </a:solidFill>
              </a:rPr>
              <a:t>electron</a:t>
            </a:r>
            <a:endParaRPr lang="en-US" sz="1100" b="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57420" y="6156012"/>
            <a:ext cx="2679076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CMS PAS SUS-11-015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103589"/>
              </p:ext>
            </p:extLst>
          </p:nvPr>
        </p:nvGraphicFramePr>
        <p:xfrm>
          <a:off x="827584" y="1556791"/>
          <a:ext cx="7416825" cy="108127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472275"/>
                <a:gridCol w="2472275"/>
                <a:gridCol w="2472275"/>
              </a:tblGrid>
              <a:tr h="31203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Sample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Loose</a:t>
                      </a:r>
                      <a:r>
                        <a:rPr lang="en-US" sz="1200" baseline="0" dirty="0" smtClean="0"/>
                        <a:t> selection</a:t>
                      </a:r>
                    </a:p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/>
                        <a:t>H</a:t>
                      </a:r>
                      <a:r>
                        <a:rPr lang="en-US" sz="1200" b="0" baseline="-25000" dirty="0" smtClean="0"/>
                        <a:t>T </a:t>
                      </a:r>
                      <a:r>
                        <a:rPr lang="en-US" sz="1200" b="0" dirty="0" smtClean="0"/>
                        <a:t>&gt; 500 </a:t>
                      </a:r>
                      <a:r>
                        <a:rPr lang="en-US" sz="1200" b="0" dirty="0" err="1" smtClean="0"/>
                        <a:t>GeV</a:t>
                      </a:r>
                      <a:r>
                        <a:rPr lang="en-US" sz="1200" b="0" dirty="0" smtClean="0"/>
                        <a:t>,</a:t>
                      </a:r>
                      <a:r>
                        <a:rPr lang="en-US" sz="1200" b="0" baseline="0" dirty="0" smtClean="0"/>
                        <a:t> </a:t>
                      </a:r>
                      <a:r>
                        <a:rPr lang="en-US" sz="1200" b="0" baseline="0" dirty="0" err="1" smtClean="0"/>
                        <a:t>E</a:t>
                      </a:r>
                      <a:r>
                        <a:rPr lang="en-US" sz="1200" b="0" baseline="-25000" dirty="0" err="1" smtClean="0"/>
                        <a:t>T</a:t>
                      </a:r>
                      <a:r>
                        <a:rPr lang="en-US" sz="1200" b="0" baseline="30000" dirty="0" err="1" smtClean="0"/>
                        <a:t>miss</a:t>
                      </a:r>
                      <a:r>
                        <a:rPr lang="en-US" sz="1200" b="0" baseline="30000" dirty="0" smtClean="0"/>
                        <a:t> </a:t>
                      </a:r>
                      <a:r>
                        <a:rPr lang="en-US" sz="1200" b="0" dirty="0" smtClean="0"/>
                        <a:t>&gt; 250 </a:t>
                      </a:r>
                      <a:r>
                        <a:rPr lang="en-US" sz="1200" b="0" dirty="0" err="1" smtClean="0"/>
                        <a:t>GeV</a:t>
                      </a:r>
                      <a:endParaRPr lang="en-US" sz="12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Tight selection</a:t>
                      </a:r>
                    </a:p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/>
                        <a:t>H</a:t>
                      </a:r>
                      <a:r>
                        <a:rPr lang="en-US" sz="1200" b="0" baseline="-25000" dirty="0" smtClean="0"/>
                        <a:t>T </a:t>
                      </a:r>
                      <a:r>
                        <a:rPr lang="en-US" sz="1200" b="0" dirty="0" smtClean="0"/>
                        <a:t>&gt;</a:t>
                      </a:r>
                      <a:r>
                        <a:rPr lang="en-US" sz="1200" b="0" baseline="0" dirty="0" smtClean="0"/>
                        <a:t> 500 </a:t>
                      </a:r>
                      <a:r>
                        <a:rPr lang="en-US" sz="1200" b="0" baseline="0" dirty="0" err="1" smtClean="0"/>
                        <a:t>G</a:t>
                      </a:r>
                      <a:r>
                        <a:rPr lang="en-US" sz="1200" b="0" dirty="0" err="1" smtClean="0"/>
                        <a:t>eV</a:t>
                      </a:r>
                      <a:r>
                        <a:rPr lang="en-US" sz="1200" b="0" dirty="0" smtClean="0"/>
                        <a:t>,</a:t>
                      </a:r>
                      <a:r>
                        <a:rPr lang="en-US" sz="1200" b="0" baseline="0" dirty="0" smtClean="0"/>
                        <a:t> </a:t>
                      </a:r>
                      <a:r>
                        <a:rPr lang="en-US" sz="1200" b="0" baseline="0" dirty="0" err="1" smtClean="0"/>
                        <a:t>E</a:t>
                      </a:r>
                      <a:r>
                        <a:rPr lang="en-US" sz="1200" b="0" baseline="-25000" dirty="0" err="1" smtClean="0"/>
                        <a:t>T</a:t>
                      </a:r>
                      <a:r>
                        <a:rPr lang="en-US" sz="1200" b="0" baseline="30000" dirty="0" err="1" smtClean="0"/>
                        <a:t>miss</a:t>
                      </a:r>
                      <a:r>
                        <a:rPr lang="en-US" sz="1200" b="0" baseline="30000" dirty="0" smtClean="0"/>
                        <a:t> </a:t>
                      </a:r>
                      <a:r>
                        <a:rPr lang="en-US" sz="1200" b="0" dirty="0" smtClean="0"/>
                        <a:t>&gt; 350 </a:t>
                      </a:r>
                      <a:r>
                        <a:rPr lang="en-US" sz="1200" b="0" dirty="0" err="1" smtClean="0"/>
                        <a:t>GeV</a:t>
                      </a:r>
                      <a:endParaRPr lang="en-US" sz="1200" b="0" dirty="0" smtClean="0"/>
                    </a:p>
                  </a:txBody>
                  <a:tcPr/>
                </a:tc>
              </a:tr>
              <a:tr h="31203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Total predicted SM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/>
                        <a:t>49.8 ± 8.8 ± 10.8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/>
                        <a:t>12.1 ± 4.3 ± 3.6</a:t>
                      </a:r>
                      <a:endParaRPr lang="en-US" sz="1200" dirty="0"/>
                    </a:p>
                  </a:txBody>
                  <a:tcPr/>
                </a:tc>
              </a:tr>
              <a:tr h="31203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Data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/>
                        <a:t>52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884098"/>
              </p:ext>
            </p:extLst>
          </p:nvPr>
        </p:nvGraphicFramePr>
        <p:xfrm>
          <a:off x="827584" y="3049124"/>
          <a:ext cx="7416825" cy="145999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376264"/>
                <a:gridCol w="1512168"/>
                <a:gridCol w="1080120"/>
                <a:gridCol w="1368648"/>
                <a:gridCol w="1079625"/>
              </a:tblGrid>
              <a:tr h="362716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S</a:t>
                      </a:r>
                      <a:r>
                        <a:rPr lang="en-US" sz="1200" baseline="-25000" dirty="0" err="1" smtClean="0"/>
                        <a:t>T</a:t>
                      </a:r>
                      <a:r>
                        <a:rPr lang="en-US" sz="1200" baseline="30000" dirty="0" err="1" smtClean="0"/>
                        <a:t>lep</a:t>
                      </a:r>
                      <a:r>
                        <a:rPr lang="en-US" sz="1200" dirty="0" smtClean="0"/>
                        <a:t> range/</a:t>
                      </a:r>
                      <a:r>
                        <a:rPr lang="en-US" sz="1200" dirty="0" err="1" smtClean="0"/>
                        <a:t>GeV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SM estimate </a:t>
                      </a:r>
                      <a:r>
                        <a:rPr lang="en-US" sz="1400" b="1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endParaRPr lang="en-US" sz="1200" b="1" dirty="0" smtClean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Data </a:t>
                      </a:r>
                      <a:r>
                        <a:rPr lang="en-US" sz="1400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endParaRPr lang="en-US" sz="12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SM estimate 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Data e</a:t>
                      </a:r>
                      <a:endParaRPr lang="en-US" sz="1200" dirty="0"/>
                    </a:p>
                  </a:txBody>
                  <a:tcPr/>
                </a:tc>
              </a:tr>
              <a:tr h="251359"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150 −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250</a:t>
                      </a:r>
                      <a:r>
                        <a:rPr lang="en-US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(control</a:t>
                      </a:r>
                      <a:r>
                        <a:rPr lang="en-US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sample)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70.6 ± 11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61.8±8.7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69</a:t>
                      </a:r>
                      <a:endParaRPr lang="en-US" sz="1200" dirty="0"/>
                    </a:p>
                  </a:txBody>
                  <a:tcPr/>
                </a:tc>
              </a:tr>
              <a:tr h="251359"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250 − 350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27.2 ± 4.6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22.2±4.4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21</a:t>
                      </a:r>
                      <a:endParaRPr lang="en-US" sz="1200" dirty="0"/>
                    </a:p>
                  </a:txBody>
                  <a:tcPr/>
                </a:tc>
              </a:tr>
              <a:tr h="251359"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350 − 450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10.9 ± 2.3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6.9±1.7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</a:t>
                      </a:r>
                      <a:endParaRPr lang="en-US" sz="1200" dirty="0"/>
                    </a:p>
                  </a:txBody>
                  <a:tcPr/>
                </a:tc>
              </a:tr>
              <a:tr h="25135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&gt;450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5.3 ± 1.8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4.3±1.5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4" name="Rectangle 23"/>
          <p:cNvSpPr/>
          <p:nvPr/>
        </p:nvSpPr>
        <p:spPr>
          <a:xfrm>
            <a:off x="6523872" y="5157192"/>
            <a:ext cx="2620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C0000"/>
                </a:solidFill>
              </a:rPr>
              <a:t> No excess observed!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012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154230"/>
            <a:ext cx="6984776" cy="50110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663" y="260648"/>
            <a:ext cx="7416800" cy="608012"/>
          </a:xfrm>
        </p:spPr>
        <p:txBody>
          <a:bodyPr/>
          <a:lstStyle/>
          <a:p>
            <a:r>
              <a:rPr lang="en-US" sz="2800" dirty="0"/>
              <a:t>Searches including one </a:t>
            </a:r>
            <a:r>
              <a:rPr lang="en-US" sz="2800" dirty="0" smtClean="0"/>
              <a:t>Lepton:</a:t>
            </a:r>
            <a:br>
              <a:rPr lang="en-US" sz="2800" dirty="0" smtClean="0"/>
            </a:br>
            <a:r>
              <a:rPr lang="en-US" sz="2800" dirty="0" smtClean="0"/>
              <a:t>Exclusion Limits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45EE3-9169-DC49-BC30-59766CFC6818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6357420" y="6156012"/>
            <a:ext cx="2679076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CMS PAS SUS-11-015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927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AF532-4F82-E442-8A7C-6EB81A91D4A0}" type="slidenum">
              <a:rPr lang="en-GB"/>
              <a:pPr/>
              <a:t>28</a:t>
            </a:fld>
            <a:endParaRPr lang="en-GB"/>
          </a:p>
        </p:txBody>
      </p:sp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>
          <a:xfrm>
            <a:off x="855663" y="128588"/>
            <a:ext cx="7677150" cy="608012"/>
          </a:xfrm>
        </p:spPr>
        <p:txBody>
          <a:bodyPr/>
          <a:lstStyle/>
          <a:p>
            <a:r>
              <a:rPr lang="en-GB" dirty="0" smtClean="0"/>
              <a:t>Where we are…</a:t>
            </a:r>
            <a:endParaRPr lang="en-GB" dirty="0"/>
          </a:p>
        </p:txBody>
      </p:sp>
      <p:sp>
        <p:nvSpPr>
          <p:cNvPr id="281603" name="Rectangle 3"/>
          <p:cNvSpPr>
            <a:spLocks noChangeArrowheads="1"/>
          </p:cNvSpPr>
          <p:nvPr/>
        </p:nvSpPr>
        <p:spPr bwMode="auto">
          <a:xfrm>
            <a:off x="457200" y="1273175"/>
            <a:ext cx="81788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Tx/>
              <a:buBlip>
                <a:blip r:embed="rId2"/>
              </a:buBlip>
            </a:pPr>
            <a:endParaRPr kumimoji="1" lang="en-US" sz="2000" b="0" dirty="0">
              <a:solidFill>
                <a:srgbClr val="0000CC"/>
              </a:solidFill>
            </a:endParaRPr>
          </a:p>
        </p:txBody>
      </p:sp>
      <p:pic>
        <p:nvPicPr>
          <p:cNvPr id="281607" name="Picture 7" descr="SUSY_Wa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83"/>
          <a:stretch>
            <a:fillRect/>
          </a:stretch>
        </p:blipFill>
        <p:spPr bwMode="auto">
          <a:xfrm>
            <a:off x="4139952" y="3262984"/>
            <a:ext cx="4801252" cy="313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09600" y="1425575"/>
            <a:ext cx="81788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Tx/>
              <a:buBlip>
                <a:blip r:embed="rId2"/>
              </a:buBlip>
            </a:pPr>
            <a:r>
              <a:rPr kumimoji="1" lang="en-US" sz="2000" b="0" dirty="0" smtClean="0">
                <a:solidFill>
                  <a:srgbClr val="0000CC"/>
                </a:solidFill>
              </a:rPr>
              <a:t>The CMS Experiment</a:t>
            </a:r>
            <a:endParaRPr kumimoji="1" lang="en-US" sz="2000" b="0" dirty="0">
              <a:solidFill>
                <a:srgbClr val="0000CC"/>
              </a:solidFill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Tx/>
              <a:buBlip>
                <a:blip r:embed="rId2"/>
              </a:buBlip>
            </a:pPr>
            <a:r>
              <a:rPr kumimoji="1" lang="en-US" sz="2000" b="0" dirty="0" smtClean="0">
                <a:solidFill>
                  <a:srgbClr val="0000CC"/>
                </a:solidFill>
              </a:rPr>
              <a:t>Hadronic searches</a:t>
            </a:r>
            <a:endParaRPr kumimoji="1" lang="en-US" sz="2000" b="0" dirty="0">
              <a:solidFill>
                <a:srgbClr val="0000CC"/>
              </a:solidFill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Tx/>
              <a:buBlip>
                <a:blip r:embed="rId2"/>
              </a:buBlip>
            </a:pPr>
            <a:r>
              <a:rPr kumimoji="1" lang="en-US" sz="2000" dirty="0" err="1" smtClean="0">
                <a:solidFill>
                  <a:schemeClr val="tx2"/>
                </a:solidFill>
              </a:rPr>
              <a:t>Leptonic</a:t>
            </a:r>
            <a:r>
              <a:rPr kumimoji="1" lang="en-US" sz="2000" dirty="0" smtClean="0">
                <a:solidFill>
                  <a:schemeClr val="tx2"/>
                </a:solidFill>
              </a:rPr>
              <a:t> searches</a:t>
            </a:r>
            <a:endParaRPr kumimoji="1" lang="en-US" sz="2000" dirty="0">
              <a:solidFill>
                <a:schemeClr val="tx2"/>
              </a:solidFill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kumimoji="1" lang="en-US" sz="2000" b="0" dirty="0">
                <a:solidFill>
                  <a:schemeClr val="tx2"/>
                </a:solidFill>
                <a:sym typeface="Wingdings" charset="0"/>
              </a:rPr>
              <a:t>	 </a:t>
            </a:r>
            <a:r>
              <a:rPr kumimoji="1" lang="en-US" sz="2000" b="0" dirty="0" smtClean="0">
                <a:solidFill>
                  <a:schemeClr val="tx2"/>
                </a:solidFill>
                <a:sym typeface="Wingdings" charset="0"/>
              </a:rPr>
              <a:t>Searches including one lepton 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kumimoji="1" lang="en-US" sz="2000" b="0" dirty="0">
                <a:solidFill>
                  <a:schemeClr val="tx2"/>
                </a:solidFill>
                <a:sym typeface="Wingdings" charset="0"/>
              </a:rPr>
              <a:t>	</a:t>
            </a:r>
            <a:r>
              <a:rPr kumimoji="1" lang="en-US" sz="2000" b="0" dirty="0" smtClean="0">
                <a:solidFill>
                  <a:schemeClr val="tx2"/>
                </a:solidFill>
                <a:sym typeface="Wingdings"/>
              </a:rPr>
              <a:t> </a:t>
            </a:r>
            <a:r>
              <a:rPr kumimoji="1" lang="en-US" sz="2000" b="0" dirty="0">
                <a:solidFill>
                  <a:schemeClr val="tx2"/>
                </a:solidFill>
                <a:sym typeface="Wingdings"/>
              </a:rPr>
              <a:t>Searches with opposite-sign leptons </a:t>
            </a:r>
            <a:endParaRPr kumimoji="1" lang="en-US" sz="2000" b="0" dirty="0" smtClean="0">
              <a:solidFill>
                <a:schemeClr val="tx2"/>
              </a:solidFill>
              <a:sym typeface="Wingdings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Blip>
                <a:blip r:embed="rId2"/>
              </a:buBlip>
            </a:pPr>
            <a:r>
              <a:rPr kumimoji="1" lang="en-US" sz="2000" b="0" kern="0" dirty="0">
                <a:solidFill>
                  <a:srgbClr val="0000CC"/>
                </a:solidFill>
                <a:latin typeface="Tahoma"/>
                <a:ea typeface="ＭＳ Ｐゴシック"/>
              </a:rPr>
              <a:t>Searches with photons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endParaRPr kumimoji="1" lang="en-US" sz="2000" b="0" dirty="0">
              <a:solidFill>
                <a:schemeClr val="tx2"/>
              </a:solidFill>
              <a:sym typeface="Wingdings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endParaRPr kumimoji="1" lang="en-US" sz="2000" b="0" dirty="0" smtClean="0">
              <a:solidFill>
                <a:schemeClr val="tx2"/>
              </a:solidFill>
              <a:sym typeface="Wingdings"/>
            </a:endParaRP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5940152" y="2708920"/>
            <a:ext cx="574675" cy="215900"/>
          </a:xfrm>
          <a:prstGeom prst="leftArrow">
            <a:avLst>
              <a:gd name="adj1" fmla="val 50000"/>
              <a:gd name="adj2" fmla="val 66544"/>
            </a:avLst>
          </a:prstGeom>
          <a:solidFill>
            <a:srgbClr val="FFFF99"/>
          </a:solidFill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 flipH="1">
            <a:off x="1115418" y="2709044"/>
            <a:ext cx="576262" cy="215900"/>
          </a:xfrm>
          <a:prstGeom prst="leftArrow">
            <a:avLst>
              <a:gd name="adj1" fmla="val 50000"/>
              <a:gd name="adj2" fmla="val 66728"/>
            </a:avLst>
          </a:prstGeom>
          <a:solidFill>
            <a:srgbClr val="FFFF99"/>
          </a:solidFill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270" y="1763303"/>
            <a:ext cx="2571658" cy="1907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663" y="260648"/>
            <a:ext cx="7416800" cy="608012"/>
          </a:xfrm>
        </p:spPr>
        <p:txBody>
          <a:bodyPr/>
          <a:lstStyle/>
          <a:p>
            <a:r>
              <a:rPr lang="en-US" sz="2800" dirty="0" smtClean="0"/>
              <a:t>Opposite Sign Di-Leptons:</a:t>
            </a:r>
            <a:br>
              <a:rPr lang="en-US" sz="2800" dirty="0" smtClean="0"/>
            </a:br>
            <a:r>
              <a:rPr lang="en-US" sz="2800" dirty="0" smtClean="0"/>
              <a:t>Introduction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Opposite-sign di-leptons can have two sources:</a:t>
            </a:r>
          </a:p>
          <a:p>
            <a:pPr lvl="1"/>
            <a:r>
              <a:rPr lang="en-US" dirty="0" err="1" smtClean="0"/>
              <a:t>Neutralino</a:t>
            </a:r>
            <a:r>
              <a:rPr lang="en-US" dirty="0" smtClean="0"/>
              <a:t> decays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 smtClean="0"/>
              <a:t>Z production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45EE3-9169-DC49-BC30-59766CFC6818}" type="slidenum">
              <a:rPr lang="en-GB" smtClean="0"/>
              <a:pPr/>
              <a:t>29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7566" t="56509" r="7452"/>
          <a:stretch/>
        </p:blipFill>
        <p:spPr>
          <a:xfrm>
            <a:off x="5061051" y="3976295"/>
            <a:ext cx="3111349" cy="24050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4221088"/>
            <a:ext cx="3048000" cy="2209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403648" y="5261926"/>
            <a:ext cx="1152128" cy="1224136"/>
          </a:xfrm>
          <a:prstGeom prst="rect">
            <a:avLst/>
          </a:prstGeom>
          <a:solidFill>
            <a:srgbClr val="FFFF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rgbClr val="003399"/>
              </a:solidFill>
              <a:effectLst/>
              <a:latin typeface="Tahoma" charset="0"/>
              <a:ea typeface="ＭＳ Ｐゴシック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6323" t="56414" r="59389"/>
          <a:stretch/>
        </p:blipFill>
        <p:spPr>
          <a:xfrm>
            <a:off x="5176762" y="1577278"/>
            <a:ext cx="2995637" cy="23676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724" y="5602014"/>
            <a:ext cx="2679076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CMS PAS SUS-</a:t>
            </a:r>
            <a:r>
              <a:rPr lang="en-US" dirty="0" smtClean="0"/>
              <a:t>10-010</a:t>
            </a:r>
            <a:endParaRPr lang="en-US" dirty="0"/>
          </a:p>
          <a:p>
            <a:r>
              <a:rPr lang="en-US" dirty="0"/>
              <a:t>CMS PAS SUS-11-</a:t>
            </a:r>
            <a:r>
              <a:rPr lang="en-US" dirty="0" smtClean="0"/>
              <a:t>012</a:t>
            </a:r>
            <a:endParaRPr lang="en-US" dirty="0"/>
          </a:p>
          <a:p>
            <a:r>
              <a:rPr lang="en-US" dirty="0" smtClean="0"/>
              <a:t>CMS PAS SUS-11-017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7504" y="3212976"/>
            <a:ext cx="4382029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dirty="0"/>
              <a:t>Phys. Rev. Lett. 106, 211802 (2011) </a:t>
            </a:r>
            <a:endParaRPr lang="hu-HU" dirty="0" smtClean="0"/>
          </a:p>
          <a:p>
            <a:r>
              <a:rPr lang="en-US" dirty="0" smtClean="0"/>
              <a:t>CMS PAS SUS-11-011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40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968F0-8FAC-F048-AE81-B61AA0DB76D8}" type="slidenum">
              <a:rPr lang="en-GB"/>
              <a:pPr/>
              <a:t>3</a:t>
            </a:fld>
            <a:endParaRPr lang="en-GB"/>
          </a:p>
        </p:txBody>
      </p:sp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Compact Muon Solenoid (CMS)</a:t>
            </a:r>
            <a:endParaRPr lang="en-GB"/>
          </a:p>
        </p:txBody>
      </p:sp>
      <p:pic>
        <p:nvPicPr>
          <p:cNvPr id="258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789040"/>
            <a:ext cx="522363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5" descr="myphotobook-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9" b="9766"/>
          <a:stretch>
            <a:fillRect/>
          </a:stretch>
        </p:blipFill>
        <p:spPr bwMode="auto">
          <a:xfrm>
            <a:off x="251520" y="1036174"/>
            <a:ext cx="4680520" cy="276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12A_0016 as Smart Object-1_r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53"/>
          <a:stretch>
            <a:fillRect/>
          </a:stretch>
        </p:blipFill>
        <p:spPr bwMode="auto">
          <a:xfrm>
            <a:off x="234138" y="3933056"/>
            <a:ext cx="3689789" cy="2524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6396" y="1052736"/>
            <a:ext cx="4010100" cy="2664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3E270-5549-1244-BAE4-4B71906B89EB}" type="slidenum">
              <a:rPr lang="en-GB"/>
              <a:pPr/>
              <a:t>30</a:t>
            </a:fld>
            <a:endParaRPr lang="en-GB"/>
          </a:p>
        </p:txBody>
      </p:sp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855663" y="116632"/>
            <a:ext cx="7416800" cy="608012"/>
          </a:xfrm>
        </p:spPr>
        <p:txBody>
          <a:bodyPr/>
          <a:lstStyle/>
          <a:p>
            <a:r>
              <a:rPr lang="en-GB" dirty="0" smtClean="0"/>
              <a:t>Where we are…</a:t>
            </a:r>
            <a:endParaRPr lang="en-GB" dirty="0"/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80000"/>
              </a:lnSpc>
            </a:pPr>
            <a:r>
              <a:rPr lang="en-US" sz="2000" dirty="0"/>
              <a:t>The CMS Experiment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Hadronic searches</a:t>
            </a:r>
          </a:p>
          <a:p>
            <a:pPr lvl="1">
              <a:lnSpc>
                <a:spcPct val="80000"/>
              </a:lnSpc>
              <a:buClr>
                <a:srgbClr val="FFCC00"/>
              </a:buClr>
            </a:pPr>
            <a:r>
              <a:rPr lang="en-US" sz="2000" b="1" kern="1200" dirty="0" err="1">
                <a:solidFill>
                  <a:srgbClr val="800000"/>
                </a:solidFill>
                <a:latin typeface="Tahoma" charset="0"/>
                <a:ea typeface="ＭＳ Ｐゴシック" charset="0"/>
                <a:cs typeface="+mn-cs"/>
              </a:rPr>
              <a:t>Leptonic</a:t>
            </a:r>
            <a:r>
              <a:rPr lang="en-US" sz="2000" b="1" kern="1200" dirty="0">
                <a:solidFill>
                  <a:srgbClr val="800000"/>
                </a:solidFill>
                <a:latin typeface="Tahoma" charset="0"/>
                <a:ea typeface="ＭＳ Ｐゴシック" charset="0"/>
                <a:cs typeface="+mn-cs"/>
              </a:rPr>
              <a:t> searches</a:t>
            </a:r>
          </a:p>
          <a:p>
            <a:pPr lvl="1">
              <a:lnSpc>
                <a:spcPct val="80000"/>
              </a:lnSpc>
              <a:buClr>
                <a:srgbClr val="FFCC00"/>
              </a:buClr>
              <a:buNone/>
            </a:pPr>
            <a:r>
              <a:rPr lang="en-US" sz="2000" kern="1200" dirty="0">
                <a:solidFill>
                  <a:srgbClr val="800000"/>
                </a:solidFill>
                <a:latin typeface="Tahoma" charset="0"/>
                <a:ea typeface="ＭＳ Ｐゴシック" charset="0"/>
                <a:cs typeface="+mn-cs"/>
                <a:sym typeface="Wingdings" charset="0"/>
              </a:rPr>
              <a:t>	 Searches including one lepton </a:t>
            </a:r>
          </a:p>
          <a:p>
            <a:pPr lvl="1">
              <a:lnSpc>
                <a:spcPct val="80000"/>
              </a:lnSpc>
              <a:buClr>
                <a:srgbClr val="FFCC00"/>
              </a:buClr>
              <a:buNone/>
            </a:pPr>
            <a:r>
              <a:rPr lang="en-US" sz="2000" kern="1200" dirty="0">
                <a:solidFill>
                  <a:srgbClr val="800000"/>
                </a:solidFill>
                <a:latin typeface="Tahoma" charset="0"/>
                <a:ea typeface="ＭＳ Ｐゴシック" charset="0"/>
                <a:cs typeface="+mn-cs"/>
                <a:sym typeface="Wingdings" charset="0"/>
              </a:rPr>
              <a:t>	</a:t>
            </a:r>
            <a:r>
              <a:rPr lang="en-US" sz="2000" kern="1200" dirty="0">
                <a:solidFill>
                  <a:srgbClr val="800000"/>
                </a:solidFill>
                <a:latin typeface="Tahoma" charset="0"/>
                <a:ea typeface="ＭＳ Ｐゴシック" charset="0"/>
                <a:cs typeface="+mn-cs"/>
                <a:sym typeface="Wingdings"/>
              </a:rPr>
              <a:t> Searches with opposite-sign leptons </a:t>
            </a:r>
            <a:r>
              <a:rPr lang="en-US" sz="2000" kern="1200" dirty="0" smtClean="0">
                <a:solidFill>
                  <a:srgbClr val="800000"/>
                </a:solidFill>
                <a:latin typeface="Tahoma" charset="0"/>
                <a:ea typeface="ＭＳ Ｐゴシック" charset="0"/>
                <a:cs typeface="+mn-cs"/>
                <a:sym typeface="Wingdings"/>
              </a:rPr>
              <a:t>outside</a:t>
            </a:r>
            <a:r>
              <a:rPr lang="en-US" sz="2000" kern="1200" dirty="0" smtClean="0">
                <a:solidFill>
                  <a:srgbClr val="800000"/>
                </a:solidFill>
                <a:latin typeface="Tahoma" charset="0"/>
                <a:ea typeface="ＭＳ Ｐゴシック" charset="0"/>
                <a:cs typeface="+mn-cs"/>
                <a:sym typeface="Wingdings"/>
              </a:rPr>
              <a:t> </a:t>
            </a:r>
            <a:r>
              <a:rPr lang="en-US" sz="2000" kern="1200" dirty="0">
                <a:solidFill>
                  <a:srgbClr val="800000"/>
                </a:solidFill>
                <a:latin typeface="Tahoma" charset="0"/>
                <a:ea typeface="ＭＳ Ｐゴシック" charset="0"/>
                <a:cs typeface="+mn-cs"/>
                <a:sym typeface="Wingdings"/>
              </a:rPr>
              <a:t>the Z region</a:t>
            </a:r>
          </a:p>
          <a:p>
            <a:pPr lvl="1">
              <a:lnSpc>
                <a:spcPct val="80000"/>
              </a:lnSpc>
              <a:buClr>
                <a:srgbClr val="FFCC00"/>
              </a:buClr>
              <a:buNone/>
            </a:pPr>
            <a:r>
              <a:rPr lang="en-US" sz="2000" kern="1200" dirty="0">
                <a:solidFill>
                  <a:srgbClr val="800000"/>
                </a:solidFill>
                <a:latin typeface="Tahoma" charset="0"/>
                <a:ea typeface="ＭＳ Ｐゴシック" charset="0"/>
                <a:cs typeface="+mn-cs"/>
                <a:sym typeface="Wingdings"/>
              </a:rPr>
              <a:t>	 Searches with opposite-sign leptons in the Z region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Searches </a:t>
            </a:r>
            <a:r>
              <a:rPr lang="en-US" sz="2000" dirty="0"/>
              <a:t>with photons</a:t>
            </a:r>
          </a:p>
          <a:p>
            <a:pPr lvl="1">
              <a:lnSpc>
                <a:spcPct val="80000"/>
              </a:lnSpc>
            </a:pPr>
            <a:endParaRPr lang="en-US" sz="2000" dirty="0">
              <a:solidFill>
                <a:schemeClr val="tx2"/>
              </a:solidFill>
              <a:sym typeface="Wingdings"/>
            </a:endParaRPr>
          </a:p>
          <a:p>
            <a:pPr>
              <a:buFontTx/>
              <a:buNone/>
            </a:pPr>
            <a:endParaRPr lang="en-GB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09600" y="1425575"/>
            <a:ext cx="81788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endParaRPr kumimoji="1" lang="en-US" sz="2000" b="0" dirty="0" smtClean="0">
              <a:solidFill>
                <a:schemeClr val="tx2"/>
              </a:solidFill>
              <a:sym typeface="Wingdings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8029773" y="2420888"/>
            <a:ext cx="574675" cy="215900"/>
          </a:xfrm>
          <a:prstGeom prst="leftArrow">
            <a:avLst>
              <a:gd name="adj1" fmla="val 50000"/>
              <a:gd name="adj2" fmla="val 66544"/>
            </a:avLst>
          </a:prstGeom>
          <a:solidFill>
            <a:srgbClr val="FFFF99"/>
          </a:solidFill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 flipH="1">
            <a:off x="971600" y="2421012"/>
            <a:ext cx="576262" cy="215900"/>
          </a:xfrm>
          <a:prstGeom prst="leftArrow">
            <a:avLst>
              <a:gd name="adj1" fmla="val 50000"/>
              <a:gd name="adj2" fmla="val 66728"/>
            </a:avLst>
          </a:prstGeom>
          <a:solidFill>
            <a:srgbClr val="FFFF99"/>
          </a:solidFill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pic>
        <p:nvPicPr>
          <p:cNvPr id="9" name="Picture 7" descr="SUSY_Voeg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26"/>
          <a:stretch>
            <a:fillRect/>
          </a:stretch>
        </p:blipFill>
        <p:spPr bwMode="auto">
          <a:xfrm>
            <a:off x="4427984" y="3160935"/>
            <a:ext cx="4623370" cy="334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5186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271" t="1587" r="55143" b="50970"/>
          <a:stretch/>
        </p:blipFill>
        <p:spPr>
          <a:xfrm>
            <a:off x="4928829" y="2564905"/>
            <a:ext cx="3675619" cy="3518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88848" t="26437" r="-592" b="28494"/>
          <a:stretch/>
        </p:blipFill>
        <p:spPr>
          <a:xfrm>
            <a:off x="8316416" y="2708920"/>
            <a:ext cx="838178" cy="28032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663" y="260648"/>
            <a:ext cx="7416800" cy="608012"/>
          </a:xfrm>
        </p:spPr>
        <p:txBody>
          <a:bodyPr/>
          <a:lstStyle/>
          <a:p>
            <a:r>
              <a:rPr lang="en-US" sz="2800" dirty="0"/>
              <a:t>Opposite Sign Di-Leptons:</a:t>
            </a:r>
            <a:br>
              <a:rPr lang="en-US" sz="2800" dirty="0"/>
            </a:br>
            <a:r>
              <a:rPr lang="en-US" sz="2800" dirty="0" smtClean="0"/>
              <a:t>Event Selection outside Z-region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2" y="1160463"/>
            <a:ext cx="8352159" cy="5364162"/>
          </a:xfrm>
        </p:spPr>
        <p:txBody>
          <a:bodyPr/>
          <a:lstStyle/>
          <a:p>
            <a:r>
              <a:rPr lang="en-US" b="1" dirty="0" smtClean="0"/>
              <a:t>Baseline selection</a:t>
            </a:r>
          </a:p>
          <a:p>
            <a:pPr lvl="1"/>
            <a:r>
              <a:rPr lang="en-US" dirty="0" smtClean="0"/>
              <a:t>p</a:t>
            </a:r>
            <a:r>
              <a:rPr lang="en-US" baseline="-25000" dirty="0" smtClean="0"/>
              <a:t>T</a:t>
            </a:r>
            <a:r>
              <a:rPr lang="en-US" baseline="30000" dirty="0" smtClean="0"/>
              <a:t>lep1</a:t>
            </a:r>
            <a:r>
              <a:rPr lang="en-US" dirty="0" smtClean="0"/>
              <a:t> &gt; 20 </a:t>
            </a:r>
            <a:r>
              <a:rPr lang="en-US" dirty="0" err="1" smtClean="0"/>
              <a:t>GeV</a:t>
            </a:r>
            <a:r>
              <a:rPr lang="en-US" dirty="0" smtClean="0"/>
              <a:t>, P</a:t>
            </a:r>
            <a:r>
              <a:rPr lang="en-US" baseline="-25000" dirty="0" smtClean="0"/>
              <a:t>T</a:t>
            </a:r>
            <a:r>
              <a:rPr lang="en-US" baseline="30000" dirty="0" smtClean="0"/>
              <a:t>lep2</a:t>
            </a:r>
            <a:r>
              <a:rPr lang="en-US" dirty="0" smtClean="0"/>
              <a:t> &gt; 10 </a:t>
            </a:r>
            <a:r>
              <a:rPr lang="en-US" dirty="0" err="1" smtClean="0"/>
              <a:t>GeV</a:t>
            </a:r>
            <a:r>
              <a:rPr lang="en-US" dirty="0"/>
              <a:t>,</a:t>
            </a:r>
            <a:r>
              <a:rPr lang="en-US" dirty="0" smtClean="0"/>
              <a:t> |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| &lt; 2.4 (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) and </a:t>
            </a:r>
            <a:r>
              <a:rPr lang="en-US" dirty="0"/>
              <a:t>|</a:t>
            </a:r>
            <a:r>
              <a:rPr lang="en-US" dirty="0">
                <a:latin typeface="Symbol" charset="2"/>
                <a:cs typeface="Symbol" charset="2"/>
              </a:rPr>
              <a:t>h</a:t>
            </a:r>
            <a:r>
              <a:rPr lang="en-US" dirty="0"/>
              <a:t>| &lt; </a:t>
            </a:r>
            <a:r>
              <a:rPr lang="en-US" dirty="0" smtClean="0"/>
              <a:t>2.5 (e)</a:t>
            </a:r>
          </a:p>
          <a:p>
            <a:pPr lvl="1"/>
            <a:r>
              <a:rPr lang="en-US" dirty="0" smtClean="0"/>
              <a:t>Relative isolation : </a:t>
            </a:r>
            <a:r>
              <a:rPr lang="en-US" dirty="0"/>
              <a:t>I = </a:t>
            </a:r>
            <a:r>
              <a:rPr lang="en-US" dirty="0">
                <a:latin typeface="Symbol" charset="2"/>
                <a:cs typeface="Symbol" charset="2"/>
              </a:rPr>
              <a:t>S</a:t>
            </a:r>
            <a:r>
              <a:rPr lang="en-US" dirty="0"/>
              <a:t>(E</a:t>
            </a:r>
            <a:r>
              <a:rPr lang="en-US" baseline="-25000" dirty="0"/>
              <a:t>T(Cal.)</a:t>
            </a:r>
            <a:r>
              <a:rPr lang="en-US" dirty="0"/>
              <a:t>+P</a:t>
            </a:r>
            <a:r>
              <a:rPr lang="en-US" baseline="-25000" dirty="0"/>
              <a:t>T(Tracker)</a:t>
            </a:r>
            <a:r>
              <a:rPr lang="en-US" dirty="0" smtClean="0"/>
              <a:t>)/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lep</a:t>
            </a:r>
            <a:r>
              <a:rPr lang="en-US" dirty="0" smtClean="0"/>
              <a:t> </a:t>
            </a:r>
            <a:r>
              <a:rPr lang="en-US" dirty="0"/>
              <a:t>&lt; </a:t>
            </a:r>
            <a:r>
              <a:rPr lang="en-US" dirty="0" smtClean="0"/>
              <a:t>0.15 for leptons</a:t>
            </a:r>
          </a:p>
          <a:p>
            <a:pPr lvl="1"/>
            <a:r>
              <a:rPr lang="en-US" dirty="0" smtClean="0"/>
              <a:t>At least 2 jets with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</a:t>
            </a:r>
            <a:r>
              <a:rPr lang="en-US" dirty="0"/>
              <a:t>&gt; </a:t>
            </a:r>
            <a:r>
              <a:rPr lang="en-US" dirty="0" smtClean="0"/>
              <a:t>30 </a:t>
            </a:r>
            <a:r>
              <a:rPr lang="en-US" dirty="0" err="1"/>
              <a:t>GeV</a:t>
            </a:r>
            <a:r>
              <a:rPr lang="en-US" dirty="0"/>
              <a:t>, |</a:t>
            </a:r>
            <a:r>
              <a:rPr lang="en-US" dirty="0">
                <a:latin typeface="Symbol" charset="2"/>
                <a:cs typeface="Symbol" charset="2"/>
              </a:rPr>
              <a:t>h</a:t>
            </a:r>
            <a:r>
              <a:rPr lang="en-US" dirty="0"/>
              <a:t>| </a:t>
            </a:r>
            <a:r>
              <a:rPr lang="en-US" dirty="0" smtClean="0"/>
              <a:t>&lt; 3 and 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R=0.4 to leptons </a:t>
            </a:r>
          </a:p>
          <a:p>
            <a:pPr lvl="1"/>
            <a:r>
              <a:rPr lang="en-US" dirty="0">
                <a:solidFill>
                  <a:srgbClr val="800000"/>
                </a:solidFill>
              </a:rPr>
              <a:t>H</a:t>
            </a:r>
            <a:r>
              <a:rPr lang="en-US" baseline="-25000" dirty="0">
                <a:solidFill>
                  <a:srgbClr val="800000"/>
                </a:solidFill>
              </a:rPr>
              <a:t>T</a:t>
            </a:r>
            <a:r>
              <a:rPr lang="en-US" dirty="0">
                <a:solidFill>
                  <a:srgbClr val="800000"/>
                </a:solidFill>
              </a:rPr>
              <a:t> &gt; </a:t>
            </a:r>
            <a:r>
              <a:rPr lang="en-US" dirty="0" smtClean="0">
                <a:solidFill>
                  <a:srgbClr val="800000"/>
                </a:solidFill>
              </a:rPr>
              <a:t>100 </a:t>
            </a:r>
            <a:r>
              <a:rPr lang="en-US" dirty="0" err="1" smtClean="0">
                <a:solidFill>
                  <a:srgbClr val="800000"/>
                </a:solidFill>
              </a:rPr>
              <a:t>GeV</a:t>
            </a:r>
            <a:r>
              <a:rPr lang="en-US" dirty="0" smtClean="0">
                <a:solidFill>
                  <a:srgbClr val="800000"/>
                </a:solidFill>
              </a:rPr>
              <a:t>, </a:t>
            </a:r>
            <a:r>
              <a:rPr lang="en-US" dirty="0" err="1" smtClean="0">
                <a:solidFill>
                  <a:srgbClr val="800000"/>
                </a:solidFill>
              </a:rPr>
              <a:t>E</a:t>
            </a:r>
            <a:r>
              <a:rPr lang="en-US" baseline="-25000" dirty="0" err="1" smtClean="0">
                <a:solidFill>
                  <a:srgbClr val="800000"/>
                </a:solidFill>
              </a:rPr>
              <a:t>T</a:t>
            </a:r>
            <a:r>
              <a:rPr lang="en-US" baseline="30000" dirty="0" err="1" smtClean="0">
                <a:solidFill>
                  <a:srgbClr val="800000"/>
                </a:solidFill>
              </a:rPr>
              <a:t>miss</a:t>
            </a:r>
            <a:r>
              <a:rPr lang="en-US" dirty="0" smtClean="0">
                <a:solidFill>
                  <a:srgbClr val="800000"/>
                </a:solidFill>
              </a:rPr>
              <a:t> </a:t>
            </a:r>
            <a:r>
              <a:rPr lang="en-US" dirty="0">
                <a:solidFill>
                  <a:srgbClr val="800000"/>
                </a:solidFill>
              </a:rPr>
              <a:t>&gt; 5</a:t>
            </a:r>
            <a:r>
              <a:rPr lang="en-US" dirty="0" smtClean="0">
                <a:solidFill>
                  <a:srgbClr val="800000"/>
                </a:solidFill>
              </a:rPr>
              <a:t>0 </a:t>
            </a:r>
            <a:r>
              <a:rPr lang="en-US" dirty="0" err="1" smtClean="0">
                <a:solidFill>
                  <a:srgbClr val="800000"/>
                </a:solidFill>
              </a:rPr>
              <a:t>GeV</a:t>
            </a:r>
            <a:endParaRPr lang="en-US" dirty="0" smtClean="0">
              <a:solidFill>
                <a:srgbClr val="800000"/>
              </a:solidFill>
            </a:endParaRPr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b="1" i="1" dirty="0" smtClean="0"/>
              <a:t>Counting </a:t>
            </a:r>
            <a:r>
              <a:rPr lang="en-US" b="1" i="1" dirty="0"/>
              <a:t>experiments:</a:t>
            </a:r>
          </a:p>
          <a:p>
            <a:pPr lvl="1"/>
            <a:r>
              <a:rPr lang="en-US" dirty="0"/>
              <a:t>Exclude Z and low mass </a:t>
            </a:r>
            <a:r>
              <a:rPr lang="en-US" dirty="0" smtClean="0"/>
              <a:t>resonances</a:t>
            </a:r>
          </a:p>
          <a:p>
            <a:pPr marL="514350" lvl="1" indent="0">
              <a:buNone/>
            </a:pPr>
            <a:r>
              <a:rPr lang="en-US" dirty="0" smtClean="0"/>
              <a:t> </a:t>
            </a:r>
            <a:r>
              <a:rPr lang="en-US" dirty="0"/>
              <a:t>		 	</a:t>
            </a:r>
            <a:endParaRPr lang="en-US" b="1" i="1" dirty="0" smtClean="0"/>
          </a:p>
          <a:p>
            <a:r>
              <a:rPr lang="en-US" b="1" i="1" dirty="0" smtClean="0"/>
              <a:t>Kinematic edge measurement:</a:t>
            </a:r>
          </a:p>
          <a:p>
            <a:pPr marL="57150" indent="0">
              <a:buNone/>
            </a:pPr>
            <a:r>
              <a:rPr lang="en-US" dirty="0"/>
              <a:t> </a:t>
            </a:r>
            <a:r>
              <a:rPr lang="en-US" dirty="0" smtClean="0"/>
              <a:t>   Use opposite flavor to determine </a:t>
            </a:r>
            <a:r>
              <a:rPr lang="en-US" dirty="0" err="1" smtClean="0"/>
              <a:t>bkg</a:t>
            </a:r>
            <a:endParaRPr lang="en-US" dirty="0" smtClean="0"/>
          </a:p>
          <a:p>
            <a:pPr marL="57150" indent="0">
              <a:buNone/>
            </a:pPr>
            <a:r>
              <a:rPr lang="en-US" dirty="0"/>
              <a:t>  </a:t>
            </a:r>
            <a:r>
              <a:rPr lang="en-US" dirty="0" smtClean="0"/>
              <a:t>  (signal expected in same flavor sample)</a:t>
            </a:r>
          </a:p>
          <a:p>
            <a:pPr lvl="1"/>
            <a:r>
              <a:rPr lang="en-US" dirty="0" err="1" smtClean="0">
                <a:solidFill>
                  <a:srgbClr val="800000"/>
                </a:solidFill>
              </a:rPr>
              <a:t>E</a:t>
            </a:r>
            <a:r>
              <a:rPr lang="en-US" baseline="-25000" dirty="0" err="1" smtClean="0">
                <a:solidFill>
                  <a:srgbClr val="800000"/>
                </a:solidFill>
              </a:rPr>
              <a:t>T</a:t>
            </a:r>
            <a:r>
              <a:rPr lang="en-US" baseline="30000" dirty="0" err="1" smtClean="0">
                <a:solidFill>
                  <a:srgbClr val="800000"/>
                </a:solidFill>
              </a:rPr>
              <a:t>miss</a:t>
            </a:r>
            <a:r>
              <a:rPr lang="en-US" dirty="0" smtClean="0">
                <a:solidFill>
                  <a:srgbClr val="800000"/>
                </a:solidFill>
              </a:rPr>
              <a:t> </a:t>
            </a:r>
            <a:r>
              <a:rPr lang="en-US" dirty="0">
                <a:solidFill>
                  <a:srgbClr val="800000"/>
                </a:solidFill>
              </a:rPr>
              <a:t>&gt; </a:t>
            </a:r>
            <a:r>
              <a:rPr lang="en-US" dirty="0" smtClean="0">
                <a:solidFill>
                  <a:srgbClr val="800000"/>
                </a:solidFill>
              </a:rPr>
              <a:t>100 </a:t>
            </a:r>
            <a:r>
              <a:rPr lang="en-US" dirty="0" err="1" smtClean="0">
                <a:solidFill>
                  <a:srgbClr val="800000"/>
                </a:solidFill>
              </a:rPr>
              <a:t>GeV</a:t>
            </a:r>
            <a:r>
              <a:rPr lang="en-US" dirty="0" smtClean="0">
                <a:solidFill>
                  <a:srgbClr val="800000"/>
                </a:solidFill>
              </a:rPr>
              <a:t> </a:t>
            </a:r>
            <a:r>
              <a:rPr lang="en-US" dirty="0" smtClean="0"/>
              <a:t>(to remove DY)</a:t>
            </a:r>
            <a:endParaRPr lang="en-US" dirty="0"/>
          </a:p>
          <a:p>
            <a:pPr marL="571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45EE3-9169-DC49-BC30-59766CFC6818}" type="slidenum">
              <a:rPr lang="en-GB" smtClean="0"/>
              <a:pPr/>
              <a:t>31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6372200" y="6156012"/>
            <a:ext cx="2679076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CMS PAS SUS-11-011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584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663" y="260648"/>
            <a:ext cx="7416800" cy="608012"/>
          </a:xfrm>
        </p:spPr>
        <p:txBody>
          <a:bodyPr/>
          <a:lstStyle/>
          <a:p>
            <a:r>
              <a:rPr lang="en-US" sz="2800" dirty="0"/>
              <a:t>Opposite Sign Di-Leptons:</a:t>
            </a:r>
            <a:br>
              <a:rPr lang="en-US" sz="2800" dirty="0"/>
            </a:br>
            <a:r>
              <a:rPr lang="en-US" sz="2800" dirty="0" smtClean="0"/>
              <a:t>Counting 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2" y="1160463"/>
            <a:ext cx="8352159" cy="5364162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Three independent methods to estimate the background (data-driven)</a:t>
            </a:r>
          </a:p>
          <a:p>
            <a:r>
              <a:rPr lang="en-US" dirty="0" smtClean="0"/>
              <a:t>Factorization method (ABCD’) with H</a:t>
            </a:r>
            <a:r>
              <a:rPr lang="en-US" baseline="-25000" dirty="0" smtClean="0"/>
              <a:t>T</a:t>
            </a:r>
            <a:r>
              <a:rPr lang="en-US" dirty="0" smtClean="0"/>
              <a:t> and y=</a:t>
            </a:r>
            <a:r>
              <a:rPr lang="en-US" dirty="0" err="1" smtClean="0"/>
              <a:t>E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miss</a:t>
            </a:r>
            <a:r>
              <a:rPr lang="en-US" dirty="0" smtClean="0"/>
              <a:t>/√H</a:t>
            </a:r>
            <a:r>
              <a:rPr lang="en-US" baseline="-25000" dirty="0" smtClean="0"/>
              <a:t>T</a:t>
            </a:r>
            <a:r>
              <a:rPr lang="en-US" dirty="0" smtClean="0"/>
              <a:t>:</a:t>
            </a:r>
            <a:endParaRPr lang="en-US" baseline="-25000" dirty="0" smtClean="0"/>
          </a:p>
          <a:p>
            <a:pPr lvl="1"/>
            <a:r>
              <a:rPr lang="en-US" dirty="0" smtClean="0"/>
              <a:t>Derive </a:t>
            </a:r>
            <a:r>
              <a:rPr lang="en-US" dirty="0" smtClean="0"/>
              <a:t>background</a:t>
            </a:r>
            <a:r>
              <a:rPr lang="en-US" dirty="0" smtClean="0"/>
              <a:t> </a:t>
            </a:r>
            <a:r>
              <a:rPr lang="en-US" dirty="0" smtClean="0"/>
              <a:t>in signal region D from events in control regions ABC</a:t>
            </a:r>
          </a:p>
          <a:p>
            <a:pPr lvl="1"/>
            <a:r>
              <a:rPr lang="en-US" dirty="0" smtClean="0"/>
              <a:t>Small correlation taken into account including a correction factor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Di-lepton spectrum method: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45EE3-9169-DC49-BC30-59766CFC6818}" type="slidenum">
              <a:rPr lang="en-GB" smtClean="0"/>
              <a:pPr/>
              <a:t>32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467544" y="2977116"/>
            <a:ext cx="4752528" cy="2756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Blip>
                <a:blip r:embed="rId2"/>
              </a:buBlip>
            </a:pPr>
            <a:r>
              <a:rPr kumimoji="1" lang="en-US" b="0" kern="0" dirty="0">
                <a:solidFill>
                  <a:srgbClr val="0000CC"/>
                </a:solidFill>
                <a:latin typeface="Tahoma"/>
                <a:ea typeface="ＭＳ Ｐゴシック"/>
              </a:rPr>
              <a:t>Similar to lepton spectrum method in 1-lepton </a:t>
            </a:r>
            <a:r>
              <a:rPr kumimoji="1" lang="en-US" b="0" kern="0" dirty="0" smtClean="0">
                <a:solidFill>
                  <a:srgbClr val="0000CC"/>
                </a:solidFill>
                <a:latin typeface="Tahoma"/>
                <a:ea typeface="ＭＳ Ｐゴシック"/>
              </a:rPr>
              <a:t>case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endParaRPr kumimoji="1" lang="en-US" b="0" kern="0" dirty="0">
              <a:solidFill>
                <a:srgbClr val="0000CC"/>
              </a:solidFill>
              <a:latin typeface="Tahoma"/>
              <a:ea typeface="ＭＳ Ｐゴシック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Blip>
                <a:blip r:embed="rId2"/>
              </a:buBlip>
            </a:pPr>
            <a:r>
              <a:rPr kumimoji="1" lang="en-US" b="0" kern="0" dirty="0">
                <a:solidFill>
                  <a:srgbClr val="000066"/>
                </a:solidFill>
                <a:latin typeface="Tahoma"/>
                <a:ea typeface="ＭＳ Ｐゴシック"/>
              </a:rPr>
              <a:t>Comparison of same-flavor to different-flavor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Blip>
                <a:blip r:embed="rId2"/>
              </a:buBlip>
            </a:pPr>
            <a:r>
              <a:rPr kumimoji="1" lang="en-US" b="0" kern="0" dirty="0">
                <a:solidFill>
                  <a:srgbClr val="0000CC"/>
                </a:solidFill>
                <a:latin typeface="Tahoma"/>
                <a:ea typeface="ＭＳ Ｐゴシック"/>
              </a:rPr>
              <a:t>Expect excess of same-flavor </a:t>
            </a:r>
            <a:r>
              <a:rPr kumimoji="1" lang="en-US" b="0" kern="0" dirty="0" err="1">
                <a:solidFill>
                  <a:srgbClr val="0000CC"/>
                </a:solidFill>
                <a:latin typeface="Tahoma"/>
                <a:ea typeface="ＭＳ Ｐゴシック"/>
              </a:rPr>
              <a:t>vs</a:t>
            </a:r>
            <a:r>
              <a:rPr kumimoji="1" lang="en-US" b="0" kern="0" dirty="0">
                <a:solidFill>
                  <a:srgbClr val="0000CC"/>
                </a:solidFill>
                <a:latin typeface="Tahoma"/>
                <a:ea typeface="ＭＳ Ｐゴシック"/>
              </a:rPr>
              <a:t> different-flavor events in BSM, while rates should be similar for </a:t>
            </a:r>
            <a:r>
              <a:rPr kumimoji="1" lang="en-US" b="0" kern="0" dirty="0" err="1">
                <a:solidFill>
                  <a:srgbClr val="0000CC"/>
                </a:solidFill>
                <a:latin typeface="Tahoma"/>
                <a:ea typeface="ＭＳ Ｐゴシック"/>
              </a:rPr>
              <a:t>ttbar</a:t>
            </a:r>
            <a:r>
              <a:rPr kumimoji="1" lang="en-US" b="0" kern="0" dirty="0">
                <a:solidFill>
                  <a:srgbClr val="0000CC"/>
                </a:solidFill>
                <a:latin typeface="Tahoma"/>
                <a:ea typeface="ＭＳ Ｐゴシック"/>
              </a:rPr>
              <a:t> (different reconstruction efficiencies for </a:t>
            </a:r>
            <a:r>
              <a:rPr kumimoji="1" lang="en-US" b="0" kern="0" dirty="0">
                <a:solidFill>
                  <a:srgbClr val="0000CC"/>
                </a:solidFill>
                <a:latin typeface="Symbol" charset="2"/>
                <a:ea typeface="ＭＳ Ｐゴシック"/>
                <a:cs typeface="Symbol" charset="2"/>
              </a:rPr>
              <a:t>m</a:t>
            </a:r>
            <a:r>
              <a:rPr kumimoji="1" lang="en-US" b="0" kern="0" dirty="0">
                <a:solidFill>
                  <a:srgbClr val="0000CC"/>
                </a:solidFill>
                <a:latin typeface="Tahoma"/>
                <a:ea typeface="ＭＳ Ｐゴシック"/>
              </a:rPr>
              <a:t> and e taken into account)</a:t>
            </a:r>
          </a:p>
        </p:txBody>
      </p:sp>
      <p:sp>
        <p:nvSpPr>
          <p:cNvPr id="7" name="Rectangle 6"/>
          <p:cNvSpPr/>
          <p:nvPr/>
        </p:nvSpPr>
        <p:spPr>
          <a:xfrm>
            <a:off x="6128336" y="5733256"/>
            <a:ext cx="2620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C0000"/>
                </a:solidFill>
              </a:rPr>
              <a:t> No excess observed!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82610" y="6144482"/>
            <a:ext cx="2679076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CMS PAS SUS-11-011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280" y="2636912"/>
            <a:ext cx="3124200" cy="29974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6266862" y="3146321"/>
            <a:ext cx="11252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/>
              <a:t>High </a:t>
            </a:r>
            <a:r>
              <a:rPr lang="en-US" sz="1600" b="0" dirty="0" err="1" smtClean="0"/>
              <a:t>E</a:t>
            </a:r>
            <a:r>
              <a:rPr lang="en-US" sz="1600" b="0" baseline="-25000" dirty="0" err="1" smtClean="0"/>
              <a:t>T</a:t>
            </a:r>
            <a:r>
              <a:rPr lang="en-US" sz="1600" b="0" baseline="30000" dirty="0" err="1" smtClean="0"/>
              <a:t>miss</a:t>
            </a:r>
            <a:endParaRPr lang="en-US" sz="1600" b="0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8011977" y="3933056"/>
            <a:ext cx="880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rgbClr val="FF0000"/>
                </a:solidFill>
              </a:rPr>
              <a:t>High H</a:t>
            </a:r>
            <a:r>
              <a:rPr lang="en-US" sz="1600" b="0" baseline="-25000" dirty="0" smtClean="0">
                <a:solidFill>
                  <a:srgbClr val="FF0000"/>
                </a:solidFill>
              </a:rPr>
              <a:t>T</a:t>
            </a:r>
            <a:endParaRPr lang="en-US" sz="1600" b="0" baseline="-25000" dirty="0">
              <a:solidFill>
                <a:srgbClr val="FF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6252374" y="1508974"/>
            <a:ext cx="216024" cy="0"/>
          </a:xfrm>
          <a:prstGeom prst="line">
            <a:avLst/>
          </a:prstGeom>
          <a:noFill/>
          <a:ln w="127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162073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663" y="260648"/>
            <a:ext cx="7416800" cy="608012"/>
          </a:xfrm>
        </p:spPr>
        <p:txBody>
          <a:bodyPr/>
          <a:lstStyle/>
          <a:p>
            <a:r>
              <a:rPr lang="en-US" sz="2800" dirty="0"/>
              <a:t>Opposite Sign Di-Leptons:</a:t>
            </a:r>
            <a:br>
              <a:rPr lang="en-US" sz="2800" dirty="0"/>
            </a:br>
            <a:r>
              <a:rPr lang="en-US" sz="2800" dirty="0" smtClean="0"/>
              <a:t>Kinematic Edge Measurement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Dominant background (</a:t>
            </a:r>
            <a:r>
              <a:rPr lang="en-US" dirty="0" err="1" smtClean="0"/>
              <a:t>ttbar</a:t>
            </a:r>
            <a:r>
              <a:rPr lang="en-US" dirty="0" smtClean="0"/>
              <a:t>, WW, DY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tt</a:t>
            </a:r>
            <a:r>
              <a:rPr lang="en-US" dirty="0" smtClean="0"/>
              <a:t>): flavor is uncorrelated</a:t>
            </a:r>
          </a:p>
          <a:p>
            <a:pPr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Use different flavor to predict background in same-flavor signal </a:t>
            </a:r>
            <a:r>
              <a:rPr lang="en-US" dirty="0" smtClean="0">
                <a:sym typeface="Wingdings"/>
              </a:rPr>
              <a:t>sample</a:t>
            </a:r>
            <a:endParaRPr lang="en-US" dirty="0" smtClean="0">
              <a:sym typeface="Wingdings"/>
            </a:endParaRPr>
          </a:p>
          <a:p>
            <a:pPr>
              <a:buFont typeface="Wingdings" charset="0"/>
              <a:buChar char="à"/>
            </a:pPr>
            <a:endParaRPr lang="en-US" sz="900" dirty="0" smtClean="0">
              <a:sym typeface="Wingdings"/>
            </a:endParaRP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Signal fit (edge model for two					 subsequent 2-body decays):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Z </a:t>
            </a:r>
            <a:r>
              <a:rPr lang="en-US" dirty="0" smtClean="0"/>
              <a:t>modeled </a:t>
            </a:r>
            <a:r>
              <a:rPr lang="en-US" dirty="0" smtClean="0"/>
              <a:t>by </a:t>
            </a:r>
            <a:r>
              <a:rPr lang="en-US" dirty="0" err="1" smtClean="0"/>
              <a:t>Breit</a:t>
            </a:r>
            <a:r>
              <a:rPr lang="en-US" dirty="0" smtClean="0"/>
              <a:t>-Wigner 				</a:t>
            </a:r>
            <a:r>
              <a:rPr lang="en-US" dirty="0"/>
              <a:t> </a:t>
            </a:r>
            <a:r>
              <a:rPr lang="en-US" dirty="0" smtClean="0"/>
              <a:t>         convoluted with Gaussian      				                 (fixed Z mass and width</a:t>
            </a:r>
            <a:r>
              <a:rPr lang="en-US" dirty="0"/>
              <a:t>) </a:t>
            </a:r>
            <a:endParaRPr lang="en-US" dirty="0" smtClean="0"/>
          </a:p>
          <a:p>
            <a:r>
              <a:rPr lang="en-US" dirty="0" smtClean="0"/>
              <a:t>Background </a:t>
            </a:r>
            <a:r>
              <a:rPr lang="en-US" dirty="0"/>
              <a:t>fit:</a:t>
            </a: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pPr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Simultaneous, extended,				           </a:t>
            </a:r>
            <a:r>
              <a:rPr lang="en-US" dirty="0" err="1" smtClean="0">
                <a:sym typeface="Wingdings"/>
              </a:rPr>
              <a:t>unbinned</a:t>
            </a:r>
            <a:r>
              <a:rPr lang="en-US" dirty="0" smtClean="0">
                <a:sym typeface="Wingdings"/>
              </a:rPr>
              <a:t> ML fit in SF and  					      DF events</a:t>
            </a:r>
          </a:p>
          <a:p>
            <a:pPr>
              <a:buFont typeface="Wingdings" charset="0"/>
              <a:buChar char="à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732340" y="6427788"/>
            <a:ext cx="1905000" cy="457200"/>
          </a:xfrm>
        </p:spPr>
        <p:txBody>
          <a:bodyPr/>
          <a:lstStyle/>
          <a:p>
            <a:fld id="{11345EE3-9169-DC49-BC30-59766CFC6818}" type="slidenum">
              <a:rPr lang="en-GB" smtClean="0"/>
              <a:pPr/>
              <a:t>33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956" y="2068141"/>
            <a:ext cx="4151276" cy="39531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98996" y="1852117"/>
            <a:ext cx="1611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Same Flavor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99196" y="1852117"/>
            <a:ext cx="2009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Different Flavor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7662816" y="2471495"/>
            <a:ext cx="182708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Control</a:t>
            </a:r>
          </a:p>
          <a:p>
            <a:r>
              <a:rPr lang="en-US" dirty="0" smtClean="0"/>
              <a:t>Region</a:t>
            </a:r>
          </a:p>
          <a:p>
            <a:r>
              <a:rPr kumimoji="1" lang="en-US" sz="1400" b="0" kern="0" dirty="0">
                <a:solidFill>
                  <a:srgbClr val="000066"/>
                </a:solidFill>
                <a:latin typeface="Tahoma"/>
                <a:ea typeface="ＭＳ Ｐゴシック"/>
              </a:rPr>
              <a:t>100 &lt; H</a:t>
            </a:r>
            <a:r>
              <a:rPr kumimoji="1" lang="en-US" sz="1400" b="0" kern="0" baseline="-25000" dirty="0">
                <a:solidFill>
                  <a:srgbClr val="000066"/>
                </a:solidFill>
                <a:latin typeface="Tahoma"/>
                <a:ea typeface="ＭＳ Ｐゴシック"/>
              </a:rPr>
              <a:t>T</a:t>
            </a:r>
            <a:r>
              <a:rPr kumimoji="1" lang="en-US" sz="1400" b="0" kern="0" dirty="0">
                <a:solidFill>
                  <a:srgbClr val="000066"/>
                </a:solidFill>
                <a:latin typeface="Tahoma"/>
                <a:ea typeface="ＭＳ Ｐゴシック"/>
              </a:rPr>
              <a:t> &lt; 300 </a:t>
            </a:r>
            <a:r>
              <a:rPr kumimoji="1" lang="en-US" sz="1400" b="0" kern="0" dirty="0" err="1">
                <a:solidFill>
                  <a:srgbClr val="000066"/>
                </a:solidFill>
                <a:latin typeface="Tahoma"/>
                <a:ea typeface="ＭＳ Ｐゴシック"/>
              </a:rPr>
              <a:t>GeV</a:t>
            </a:r>
            <a:r>
              <a:rPr kumimoji="1" lang="en-US" sz="1400" b="0" kern="0" dirty="0">
                <a:solidFill>
                  <a:srgbClr val="000066"/>
                </a:solidFill>
                <a:latin typeface="Tahoma"/>
                <a:ea typeface="ＭＳ Ｐゴシック"/>
              </a:rPr>
              <a:t> </a:t>
            </a:r>
            <a:endParaRPr lang="en-US" sz="1400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5379697"/>
              </p:ext>
            </p:extLst>
          </p:nvPr>
        </p:nvGraphicFramePr>
        <p:xfrm>
          <a:off x="899592" y="4797152"/>
          <a:ext cx="1659587" cy="373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5330" name="Equation" r:id="rId4" imgW="1016000" imgH="228600" progId="Equation.3">
                  <p:embed/>
                </p:oleObj>
              </mc:Choice>
              <mc:Fallback>
                <p:oleObj name="Equation" r:id="rId4" imgW="1016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99592" y="4797152"/>
                        <a:ext cx="1659587" cy="3734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8682792"/>
              </p:ext>
            </p:extLst>
          </p:nvPr>
        </p:nvGraphicFramePr>
        <p:xfrm>
          <a:off x="827584" y="2780928"/>
          <a:ext cx="3338156" cy="851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5331" name="Equation" r:id="rId6" imgW="2044700" imgH="520700" progId="Equation.3">
                  <p:embed/>
                </p:oleObj>
              </mc:Choice>
              <mc:Fallback>
                <p:oleObj name="Equation" r:id="rId6" imgW="20447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27584" y="2780928"/>
                        <a:ext cx="3338156" cy="851004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2339752" y="6093296"/>
            <a:ext cx="2620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C0000"/>
                </a:solidFill>
              </a:rPr>
              <a:t> No excess observed!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382610" y="6144482"/>
            <a:ext cx="2679076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CMS PAS SUS-11-011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7906491" y="4415712"/>
            <a:ext cx="13463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Signal</a:t>
            </a:r>
            <a:endParaRPr lang="en-US" dirty="0" smtClean="0"/>
          </a:p>
          <a:p>
            <a:r>
              <a:rPr lang="en-US" dirty="0" smtClean="0"/>
              <a:t>Region</a:t>
            </a:r>
          </a:p>
          <a:p>
            <a:r>
              <a:rPr kumimoji="1" lang="en-US" sz="1400" b="0" kern="0" dirty="0" smtClean="0">
                <a:solidFill>
                  <a:srgbClr val="000066"/>
                </a:solidFill>
                <a:latin typeface="Tahoma"/>
                <a:ea typeface="ＭＳ Ｐゴシック"/>
              </a:rPr>
              <a:t> </a:t>
            </a:r>
            <a:r>
              <a:rPr kumimoji="1" lang="en-US" sz="1400" b="0" kern="0" dirty="0">
                <a:solidFill>
                  <a:srgbClr val="000066"/>
                </a:solidFill>
                <a:latin typeface="Tahoma"/>
                <a:ea typeface="ＭＳ Ｐゴシック"/>
              </a:rPr>
              <a:t>H</a:t>
            </a:r>
            <a:r>
              <a:rPr kumimoji="1" lang="en-US" sz="1400" b="0" kern="0" baseline="-25000" dirty="0">
                <a:solidFill>
                  <a:srgbClr val="000066"/>
                </a:solidFill>
                <a:latin typeface="Tahoma"/>
                <a:ea typeface="ＭＳ Ｐゴシック"/>
              </a:rPr>
              <a:t>T</a:t>
            </a:r>
            <a:r>
              <a:rPr kumimoji="1" lang="en-US" sz="1400" b="0" kern="0" dirty="0">
                <a:solidFill>
                  <a:srgbClr val="000066"/>
                </a:solidFill>
                <a:latin typeface="Tahoma"/>
                <a:ea typeface="ＭＳ Ｐゴシック"/>
              </a:rPr>
              <a:t> </a:t>
            </a:r>
            <a:r>
              <a:rPr kumimoji="1" lang="en-US" sz="1400" b="0" kern="0" dirty="0" smtClean="0">
                <a:solidFill>
                  <a:srgbClr val="000066"/>
                </a:solidFill>
                <a:latin typeface="Tahoma"/>
                <a:ea typeface="ＭＳ Ｐゴシック"/>
              </a:rPr>
              <a:t>&gt; </a:t>
            </a:r>
            <a:r>
              <a:rPr kumimoji="1" lang="en-US" sz="1400" b="0" kern="0" dirty="0">
                <a:solidFill>
                  <a:srgbClr val="000066"/>
                </a:solidFill>
                <a:latin typeface="Tahoma"/>
                <a:ea typeface="ＭＳ Ｐゴシック"/>
              </a:rPr>
              <a:t>300 </a:t>
            </a:r>
            <a:r>
              <a:rPr kumimoji="1" lang="en-US" sz="1400" b="0" kern="0" dirty="0" err="1">
                <a:solidFill>
                  <a:srgbClr val="000066"/>
                </a:solidFill>
                <a:latin typeface="Tahoma"/>
                <a:ea typeface="ＭＳ Ｐゴシック"/>
              </a:rPr>
              <a:t>GeV</a:t>
            </a:r>
            <a:r>
              <a:rPr kumimoji="1" lang="en-US" sz="1400" b="0" kern="0" dirty="0">
                <a:solidFill>
                  <a:srgbClr val="000066"/>
                </a:solidFill>
                <a:latin typeface="Tahoma"/>
                <a:ea typeface="ＭＳ Ｐゴシック"/>
              </a:rPr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60115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663" y="260648"/>
            <a:ext cx="7416800" cy="608012"/>
          </a:xfrm>
        </p:spPr>
        <p:txBody>
          <a:bodyPr/>
          <a:lstStyle/>
          <a:p>
            <a:r>
              <a:rPr lang="en-US" sz="2800" dirty="0"/>
              <a:t>Opposite Sign Di-Leptons:</a:t>
            </a:r>
            <a:br>
              <a:rPr lang="en-US" sz="2800" dirty="0"/>
            </a:br>
            <a:r>
              <a:rPr lang="en-US" sz="2800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0801" y="1160463"/>
            <a:ext cx="3959671" cy="5364162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Kinematic edge measurement</a:t>
            </a:r>
          </a:p>
          <a:p>
            <a:r>
              <a:rPr lang="en-US" dirty="0" smtClean="0"/>
              <a:t>95 % CL upper limit on cross section times acceptance as function of the endpoint in the mass spectrum assuming triangular shaped signal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45EE3-9169-DC49-BC30-59766CFC6818}" type="slidenum">
              <a:rPr lang="en-GB" smtClean="0"/>
              <a:pPr/>
              <a:t>34</a:t>
            </a:fld>
            <a:endParaRPr lang="en-GB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44013" y="1161182"/>
            <a:ext cx="3959671" cy="536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2"/>
              </a:buBlip>
              <a:defRPr kumimoji="1" sz="18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2"/>
              </a:buBlip>
              <a:defRPr kumimoji="1" sz="1800">
                <a:solidFill>
                  <a:srgbClr val="0000CC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2"/>
              </a:buBlip>
              <a:defRPr kumimoji="1" sz="1800">
                <a:solidFill>
                  <a:srgbClr val="0000CC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kumimoji="1" lang="en-US" sz="1800" dirty="0" smtClean="0">
                <a:solidFill>
                  <a:srgbClr val="0000CC"/>
                </a:solidFill>
                <a:latin typeface="Arial Unicode MS" charset="0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2"/>
              </a:buBlip>
              <a:defRPr kumimoji="1" sz="1800">
                <a:solidFill>
                  <a:srgbClr val="0000CC"/>
                </a:solidFill>
                <a:latin typeface="Arial Unicode MS" charset="0"/>
                <a:ea typeface="+mn-ea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2"/>
              </a:buBlip>
              <a:defRPr kumimoji="1" sz="2000">
                <a:solidFill>
                  <a:srgbClr val="0000CC"/>
                </a:solidFill>
                <a:latin typeface="Arial Unicode MS" charset="0"/>
                <a:ea typeface="+mn-ea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2"/>
              </a:buBlip>
              <a:defRPr kumimoji="1" sz="2000">
                <a:solidFill>
                  <a:srgbClr val="0000CC"/>
                </a:solidFill>
                <a:latin typeface="Arial Unicode MS" charset="0"/>
                <a:ea typeface="+mn-ea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2"/>
              </a:buBlip>
              <a:defRPr kumimoji="1" sz="2000">
                <a:solidFill>
                  <a:srgbClr val="0000CC"/>
                </a:solidFill>
                <a:latin typeface="Arial Unicode MS" charset="0"/>
                <a:ea typeface="+mn-ea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2"/>
              </a:buBlip>
              <a:defRPr kumimoji="1" sz="2000">
                <a:solidFill>
                  <a:srgbClr val="0000CC"/>
                </a:solidFill>
                <a:latin typeface="Arial Unicode MS" charset="0"/>
                <a:ea typeface="+mn-ea"/>
              </a:defRPr>
            </a:lvl9pPr>
          </a:lstStyle>
          <a:p>
            <a:pPr marL="0" indent="0">
              <a:buNone/>
            </a:pPr>
            <a:r>
              <a:rPr lang="en-US" dirty="0" smtClean="0"/>
              <a:t>Counting experiment</a:t>
            </a:r>
          </a:p>
          <a:p>
            <a:r>
              <a:rPr lang="en-US" b="0" dirty="0" smtClean="0"/>
              <a:t>95 % CL exclusion contour at NLO in the CMSSM plane with   ±1 </a:t>
            </a:r>
            <a:r>
              <a:rPr lang="en-US" b="0" dirty="0" smtClean="0">
                <a:latin typeface="Symbol" charset="2"/>
                <a:cs typeface="Symbol" charset="2"/>
              </a:rPr>
              <a:t>s</a:t>
            </a:r>
            <a:r>
              <a:rPr lang="en-US" b="0" dirty="0" smtClean="0"/>
              <a:t> variation</a:t>
            </a:r>
            <a:endParaRPr lang="en-US" b="0" dirty="0"/>
          </a:p>
          <a:p>
            <a:endParaRPr lang="en-US" b="0" dirty="0" smtClean="0"/>
          </a:p>
          <a:p>
            <a:endParaRPr lang="en-US" b="0" dirty="0"/>
          </a:p>
          <a:p>
            <a:endParaRPr lang="en-US" b="0" dirty="0" smtClean="0"/>
          </a:p>
          <a:p>
            <a:endParaRPr lang="en-US" b="0" dirty="0"/>
          </a:p>
          <a:p>
            <a:endParaRPr lang="en-US" b="0" dirty="0" smtClean="0"/>
          </a:p>
          <a:p>
            <a:endParaRPr lang="en-US" b="0" dirty="0"/>
          </a:p>
          <a:p>
            <a:endParaRPr lang="en-US" b="0" dirty="0" smtClean="0"/>
          </a:p>
          <a:p>
            <a:endParaRPr lang="en-US" b="0" dirty="0"/>
          </a:p>
          <a:p>
            <a:endParaRPr lang="en-US" b="0" dirty="0" smtClean="0"/>
          </a:p>
          <a:p>
            <a:endParaRPr lang="en-US" b="0" dirty="0"/>
          </a:p>
          <a:p>
            <a:endParaRPr lang="en-US" b="0" dirty="0" smtClean="0"/>
          </a:p>
          <a:p>
            <a:endParaRPr lang="en-US" b="0" dirty="0"/>
          </a:p>
          <a:p>
            <a:pPr marL="0" indent="0" algn="r">
              <a:buNone/>
            </a:pPr>
            <a:endParaRPr lang="en-US" b="0" dirty="0"/>
          </a:p>
          <a:p>
            <a:pPr marL="0" indent="0" algn="r">
              <a:buNone/>
            </a:pPr>
            <a:r>
              <a:rPr lang="en-US" b="0" dirty="0" smtClean="0"/>
              <a:t>(More tables with results in backup)</a:t>
            </a:r>
            <a:endParaRPr lang="en-US" b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356" y="2780928"/>
            <a:ext cx="3467100" cy="3340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6" y="2420888"/>
            <a:ext cx="4815396" cy="360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82610" y="6144482"/>
            <a:ext cx="2679076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CMS PAS SUS-11-011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471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3E270-5549-1244-BAE4-4B71906B89EB}" type="slidenum">
              <a:rPr lang="en-GB"/>
              <a:pPr/>
              <a:t>35</a:t>
            </a:fld>
            <a:endParaRPr lang="en-GB"/>
          </a:p>
        </p:txBody>
      </p:sp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855663" y="116632"/>
            <a:ext cx="7416800" cy="608012"/>
          </a:xfrm>
        </p:spPr>
        <p:txBody>
          <a:bodyPr/>
          <a:lstStyle/>
          <a:p>
            <a:r>
              <a:rPr lang="en-GB" dirty="0" smtClean="0"/>
              <a:t>Where we are…</a:t>
            </a:r>
            <a:endParaRPr lang="en-GB" dirty="0"/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80000"/>
              </a:lnSpc>
            </a:pPr>
            <a:r>
              <a:rPr lang="en-US" sz="2000" dirty="0"/>
              <a:t>The CMS Experiment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Hadronic searches</a:t>
            </a:r>
          </a:p>
          <a:p>
            <a:pPr lvl="1">
              <a:lnSpc>
                <a:spcPct val="80000"/>
              </a:lnSpc>
              <a:buClr>
                <a:srgbClr val="FFCC00"/>
              </a:buClr>
            </a:pPr>
            <a:r>
              <a:rPr lang="en-US" sz="2000" b="1" kern="1200" dirty="0" err="1">
                <a:solidFill>
                  <a:srgbClr val="800000"/>
                </a:solidFill>
                <a:latin typeface="Tahoma" charset="0"/>
                <a:ea typeface="ＭＳ Ｐゴシック" charset="0"/>
                <a:cs typeface="+mn-cs"/>
              </a:rPr>
              <a:t>Leptonic</a:t>
            </a:r>
            <a:r>
              <a:rPr lang="en-US" sz="2000" b="1" kern="1200" dirty="0">
                <a:solidFill>
                  <a:srgbClr val="800000"/>
                </a:solidFill>
                <a:latin typeface="Tahoma" charset="0"/>
                <a:ea typeface="ＭＳ Ｐゴシック" charset="0"/>
                <a:cs typeface="+mn-cs"/>
              </a:rPr>
              <a:t> searches</a:t>
            </a:r>
          </a:p>
          <a:p>
            <a:pPr lvl="1">
              <a:lnSpc>
                <a:spcPct val="80000"/>
              </a:lnSpc>
              <a:buClr>
                <a:srgbClr val="FFCC00"/>
              </a:buClr>
              <a:buNone/>
            </a:pPr>
            <a:r>
              <a:rPr lang="en-US" sz="2000" kern="1200" dirty="0">
                <a:solidFill>
                  <a:srgbClr val="800000"/>
                </a:solidFill>
                <a:latin typeface="Tahoma" charset="0"/>
                <a:ea typeface="ＭＳ Ｐゴシック" charset="0"/>
                <a:cs typeface="+mn-cs"/>
                <a:sym typeface="Wingdings" charset="0"/>
              </a:rPr>
              <a:t>	 Searches including one lepton </a:t>
            </a:r>
          </a:p>
          <a:p>
            <a:pPr lvl="1">
              <a:lnSpc>
                <a:spcPct val="80000"/>
              </a:lnSpc>
              <a:buClr>
                <a:srgbClr val="FFCC00"/>
              </a:buClr>
              <a:buNone/>
            </a:pPr>
            <a:r>
              <a:rPr lang="en-US" sz="2000" kern="1200" dirty="0">
                <a:solidFill>
                  <a:srgbClr val="800000"/>
                </a:solidFill>
                <a:latin typeface="Tahoma" charset="0"/>
                <a:ea typeface="ＭＳ Ｐゴシック" charset="0"/>
                <a:cs typeface="+mn-cs"/>
                <a:sym typeface="Wingdings" charset="0"/>
              </a:rPr>
              <a:t>	</a:t>
            </a:r>
            <a:r>
              <a:rPr lang="en-US" sz="2000" kern="1200" dirty="0">
                <a:solidFill>
                  <a:srgbClr val="800000"/>
                </a:solidFill>
                <a:latin typeface="Tahoma" charset="0"/>
                <a:ea typeface="ＭＳ Ｐゴシック" charset="0"/>
                <a:cs typeface="+mn-cs"/>
                <a:sym typeface="Wingdings"/>
              </a:rPr>
              <a:t> Searches with opposite-sign leptons </a:t>
            </a:r>
            <a:r>
              <a:rPr lang="en-US" sz="2000" kern="1200" dirty="0" smtClean="0">
                <a:solidFill>
                  <a:srgbClr val="800000"/>
                </a:solidFill>
                <a:latin typeface="Tahoma" charset="0"/>
                <a:ea typeface="ＭＳ Ｐゴシック" charset="0"/>
                <a:cs typeface="+mn-cs"/>
                <a:sym typeface="Wingdings"/>
              </a:rPr>
              <a:t>outside</a:t>
            </a:r>
            <a:r>
              <a:rPr lang="en-US" sz="2000" kern="1200" dirty="0" smtClean="0">
                <a:solidFill>
                  <a:srgbClr val="800000"/>
                </a:solidFill>
                <a:latin typeface="Tahoma" charset="0"/>
                <a:ea typeface="ＭＳ Ｐゴシック" charset="0"/>
                <a:cs typeface="+mn-cs"/>
                <a:sym typeface="Wingdings"/>
              </a:rPr>
              <a:t> </a:t>
            </a:r>
            <a:r>
              <a:rPr lang="en-US" sz="2000" kern="1200" dirty="0">
                <a:solidFill>
                  <a:srgbClr val="800000"/>
                </a:solidFill>
                <a:latin typeface="Tahoma" charset="0"/>
                <a:ea typeface="ＭＳ Ｐゴシック" charset="0"/>
                <a:cs typeface="+mn-cs"/>
                <a:sym typeface="Wingdings"/>
              </a:rPr>
              <a:t>the Z region</a:t>
            </a:r>
          </a:p>
          <a:p>
            <a:pPr lvl="1">
              <a:lnSpc>
                <a:spcPct val="80000"/>
              </a:lnSpc>
              <a:buClr>
                <a:srgbClr val="FFCC00"/>
              </a:buClr>
              <a:buNone/>
            </a:pPr>
            <a:r>
              <a:rPr lang="en-US" sz="2000" kern="1200" dirty="0">
                <a:solidFill>
                  <a:srgbClr val="800000"/>
                </a:solidFill>
                <a:latin typeface="Tahoma" charset="0"/>
                <a:ea typeface="ＭＳ Ｐゴシック" charset="0"/>
                <a:cs typeface="+mn-cs"/>
                <a:sym typeface="Wingdings"/>
              </a:rPr>
              <a:t>	 Searches with opposite-sign leptons in the Z region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Searches </a:t>
            </a:r>
            <a:r>
              <a:rPr lang="en-US" sz="2000" dirty="0"/>
              <a:t>with photons</a:t>
            </a:r>
          </a:p>
          <a:p>
            <a:pPr lvl="1">
              <a:lnSpc>
                <a:spcPct val="80000"/>
              </a:lnSpc>
            </a:pPr>
            <a:endParaRPr lang="en-US" sz="2000" dirty="0">
              <a:solidFill>
                <a:schemeClr val="tx2"/>
              </a:solidFill>
              <a:sym typeface="Wingdings"/>
            </a:endParaRPr>
          </a:p>
          <a:p>
            <a:pPr>
              <a:buFontTx/>
              <a:buNone/>
            </a:pPr>
            <a:endParaRPr lang="en-GB" dirty="0"/>
          </a:p>
        </p:txBody>
      </p:sp>
      <p:pic>
        <p:nvPicPr>
          <p:cNvPr id="234500" name="Picture 4" descr="SUSY_Flugzeu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10"/>
          <a:stretch>
            <a:fillRect/>
          </a:stretch>
        </p:blipFill>
        <p:spPr bwMode="auto">
          <a:xfrm>
            <a:off x="4283968" y="3356992"/>
            <a:ext cx="4680520" cy="305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09600" y="1425575"/>
            <a:ext cx="81788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endParaRPr kumimoji="1" lang="en-US" sz="2000" b="0" dirty="0" smtClean="0">
              <a:solidFill>
                <a:schemeClr val="tx2"/>
              </a:solidFill>
              <a:sym typeface="Wingdings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7452320" y="2731600"/>
            <a:ext cx="574675" cy="215900"/>
          </a:xfrm>
          <a:prstGeom prst="leftArrow">
            <a:avLst>
              <a:gd name="adj1" fmla="val 50000"/>
              <a:gd name="adj2" fmla="val 66544"/>
            </a:avLst>
          </a:prstGeom>
          <a:solidFill>
            <a:srgbClr val="FFFF99"/>
          </a:solidFill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 flipH="1">
            <a:off x="971600" y="2731724"/>
            <a:ext cx="576262" cy="215900"/>
          </a:xfrm>
          <a:prstGeom prst="leftArrow">
            <a:avLst>
              <a:gd name="adj1" fmla="val 50000"/>
              <a:gd name="adj2" fmla="val 66728"/>
            </a:avLst>
          </a:prstGeom>
          <a:solidFill>
            <a:srgbClr val="FFFF99"/>
          </a:solidFill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663" y="260648"/>
            <a:ext cx="7416800" cy="608012"/>
          </a:xfrm>
        </p:spPr>
        <p:txBody>
          <a:bodyPr/>
          <a:lstStyle/>
          <a:p>
            <a:r>
              <a:rPr lang="en-US" sz="2800" dirty="0"/>
              <a:t>Opposite Sign Di-Leptons:</a:t>
            </a:r>
            <a:br>
              <a:rPr lang="en-US" sz="2800" dirty="0"/>
            </a:br>
            <a:r>
              <a:rPr lang="en-US" sz="2800" dirty="0"/>
              <a:t>Event Selection </a:t>
            </a:r>
            <a:r>
              <a:rPr lang="en-US" sz="2800" dirty="0" smtClean="0"/>
              <a:t>on </a:t>
            </a:r>
            <a:r>
              <a:rPr lang="en-US" sz="2800" dirty="0"/>
              <a:t>Z-region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  <a:ln>
            <a:noFill/>
          </a:ln>
        </p:spPr>
        <p:txBody>
          <a:bodyPr/>
          <a:lstStyle/>
          <a:p>
            <a:r>
              <a:rPr lang="en-US" dirty="0" smtClean="0"/>
              <a:t>New physics expected to connect to EW sector, e.g. </a:t>
            </a:r>
            <a:r>
              <a:rPr lang="en-US" dirty="0" smtClean="0">
                <a:latin typeface="Symbol" charset="2"/>
                <a:cs typeface="Symbol" charset="2"/>
              </a:rPr>
              <a:t></a:t>
            </a:r>
            <a:r>
              <a:rPr lang="en-US" baseline="-25000" dirty="0" smtClean="0"/>
              <a:t>2</a:t>
            </a:r>
            <a:r>
              <a:rPr lang="en-US" baseline="30000" dirty="0" smtClean="0"/>
              <a:t>0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Z </a:t>
            </a:r>
            <a:r>
              <a:rPr lang="en-US" dirty="0" smtClean="0">
                <a:latin typeface="Symbol" charset="2"/>
                <a:cs typeface="Symbol" charset="2"/>
              </a:rPr>
              <a:t></a:t>
            </a:r>
            <a:r>
              <a:rPr lang="en-US" baseline="-25000" dirty="0" smtClean="0"/>
              <a:t>1</a:t>
            </a:r>
            <a:r>
              <a:rPr lang="en-US" baseline="30000" dirty="0" smtClean="0"/>
              <a:t>0</a:t>
            </a:r>
          </a:p>
          <a:p>
            <a:r>
              <a:rPr lang="en-US" b="1" dirty="0"/>
              <a:t>Baseline selection</a:t>
            </a:r>
          </a:p>
          <a:p>
            <a:pPr lvl="1"/>
            <a:r>
              <a:rPr lang="en-US" dirty="0" smtClean="0"/>
              <a:t>p</a:t>
            </a:r>
            <a:r>
              <a:rPr lang="en-US" baseline="-25000" dirty="0" smtClean="0"/>
              <a:t>T</a:t>
            </a:r>
            <a:r>
              <a:rPr lang="en-US" baseline="30000" dirty="0" smtClean="0"/>
              <a:t>lep1,lep2</a:t>
            </a:r>
            <a:r>
              <a:rPr lang="en-US" dirty="0" smtClean="0"/>
              <a:t> </a:t>
            </a:r>
            <a:r>
              <a:rPr lang="en-US" dirty="0"/>
              <a:t>&gt; 20 </a:t>
            </a:r>
            <a:r>
              <a:rPr lang="en-US" dirty="0" err="1" smtClean="0"/>
              <a:t>GeV</a:t>
            </a:r>
            <a:r>
              <a:rPr lang="en-US" dirty="0" smtClean="0"/>
              <a:t>, </a:t>
            </a:r>
            <a:r>
              <a:rPr lang="en-US" dirty="0"/>
              <a:t>|</a:t>
            </a:r>
            <a:r>
              <a:rPr lang="en-US" dirty="0">
                <a:latin typeface="Symbol" charset="2"/>
                <a:cs typeface="Symbol" charset="2"/>
              </a:rPr>
              <a:t>h</a:t>
            </a:r>
            <a:r>
              <a:rPr lang="en-US" dirty="0"/>
              <a:t>| &lt; 2.4 (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) and |</a:t>
            </a:r>
            <a:r>
              <a:rPr lang="en-US" dirty="0">
                <a:latin typeface="Symbol" charset="2"/>
                <a:cs typeface="Symbol" charset="2"/>
              </a:rPr>
              <a:t>h</a:t>
            </a:r>
            <a:r>
              <a:rPr lang="en-US" dirty="0"/>
              <a:t>| &lt; 2.5 (e)</a:t>
            </a:r>
          </a:p>
          <a:p>
            <a:pPr lvl="1"/>
            <a:r>
              <a:rPr lang="en-US" dirty="0"/>
              <a:t>Relative isolation : I = </a:t>
            </a:r>
            <a:r>
              <a:rPr lang="en-US" dirty="0">
                <a:latin typeface="Symbol" charset="2"/>
                <a:cs typeface="Symbol" charset="2"/>
              </a:rPr>
              <a:t>S</a:t>
            </a:r>
            <a:r>
              <a:rPr lang="en-US" dirty="0"/>
              <a:t>(E</a:t>
            </a:r>
            <a:r>
              <a:rPr lang="en-US" baseline="-25000" dirty="0"/>
              <a:t>T(Cal.)</a:t>
            </a:r>
            <a:r>
              <a:rPr lang="en-US" dirty="0"/>
              <a:t>+P</a:t>
            </a:r>
            <a:r>
              <a:rPr lang="en-US" baseline="-25000" dirty="0"/>
              <a:t>T(Tracker)</a:t>
            </a:r>
            <a:r>
              <a:rPr lang="en-US" dirty="0" smtClean="0"/>
              <a:t>)/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baseline="30000" dirty="0" err="1"/>
              <a:t>lep</a:t>
            </a: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/>
              <a:t>&lt; 0.15 for leptons</a:t>
            </a:r>
          </a:p>
          <a:p>
            <a:pPr lvl="1"/>
            <a:r>
              <a:rPr lang="en-US" dirty="0"/>
              <a:t>At least 2 jets with P</a:t>
            </a:r>
            <a:r>
              <a:rPr lang="en-US" baseline="-25000" dirty="0"/>
              <a:t>T</a:t>
            </a:r>
            <a:r>
              <a:rPr lang="en-US" dirty="0"/>
              <a:t> &gt; 30 </a:t>
            </a:r>
            <a:r>
              <a:rPr lang="en-US" dirty="0" err="1"/>
              <a:t>GeV</a:t>
            </a:r>
            <a:r>
              <a:rPr lang="en-US" dirty="0"/>
              <a:t>, |</a:t>
            </a:r>
            <a:r>
              <a:rPr lang="en-US" dirty="0">
                <a:latin typeface="Symbol" charset="2"/>
                <a:cs typeface="Symbol" charset="2"/>
              </a:rPr>
              <a:t>h</a:t>
            </a:r>
            <a:r>
              <a:rPr lang="en-US" dirty="0"/>
              <a:t>| &lt; 3 and </a:t>
            </a:r>
            <a:r>
              <a:rPr lang="en-US" dirty="0">
                <a:latin typeface="Symbol" charset="2"/>
                <a:cs typeface="Symbol" charset="2"/>
              </a:rPr>
              <a:t>D</a:t>
            </a:r>
            <a:r>
              <a:rPr lang="en-US" dirty="0"/>
              <a:t>R=0.4 away from leptons </a:t>
            </a:r>
          </a:p>
          <a:p>
            <a:pPr lvl="1"/>
            <a:r>
              <a:rPr lang="en-US" dirty="0" smtClean="0"/>
              <a:t>81 </a:t>
            </a:r>
            <a:r>
              <a:rPr lang="en-US" dirty="0" err="1"/>
              <a:t>GeV</a:t>
            </a:r>
            <a:r>
              <a:rPr lang="en-US" dirty="0"/>
              <a:t> &gt;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lep,lep</a:t>
            </a:r>
            <a:r>
              <a:rPr lang="en-US" dirty="0" smtClean="0"/>
              <a:t> </a:t>
            </a:r>
            <a:r>
              <a:rPr lang="en-US" dirty="0"/>
              <a:t>&lt; </a:t>
            </a:r>
            <a:r>
              <a:rPr lang="en-US" dirty="0" smtClean="0"/>
              <a:t>101 </a:t>
            </a:r>
            <a:r>
              <a:rPr lang="en-US" dirty="0" err="1"/>
              <a:t>GeV</a:t>
            </a:r>
            <a:r>
              <a:rPr lang="en-US" dirty="0"/>
              <a:t> 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 smtClean="0"/>
              <a:t>Two search strategies</a:t>
            </a:r>
            <a:endParaRPr lang="en-US" b="1" dirty="0"/>
          </a:p>
          <a:p>
            <a:pPr lvl="1"/>
            <a:r>
              <a:rPr lang="en-US" b="1" i="1" dirty="0" err="1"/>
              <a:t>E</a:t>
            </a:r>
            <a:r>
              <a:rPr lang="en-US" b="1" i="1" baseline="-25000" dirty="0" err="1"/>
              <a:t>T</a:t>
            </a:r>
            <a:r>
              <a:rPr lang="en-US" b="1" i="1" baseline="30000" dirty="0" err="1"/>
              <a:t>miss</a:t>
            </a:r>
            <a:r>
              <a:rPr lang="en-US" b="1" i="1" dirty="0"/>
              <a:t> </a:t>
            </a:r>
            <a:r>
              <a:rPr lang="en-US" b="1" i="1" dirty="0" smtClean="0"/>
              <a:t>measurement:</a:t>
            </a:r>
          </a:p>
          <a:p>
            <a:pPr lvl="2"/>
            <a:r>
              <a:rPr lang="en-US" dirty="0" err="1">
                <a:solidFill>
                  <a:srgbClr val="800000"/>
                </a:solidFill>
              </a:rPr>
              <a:t>E</a:t>
            </a:r>
            <a:r>
              <a:rPr lang="en-US" baseline="-25000" dirty="0" err="1">
                <a:solidFill>
                  <a:srgbClr val="800000"/>
                </a:solidFill>
              </a:rPr>
              <a:t>T</a:t>
            </a:r>
            <a:r>
              <a:rPr lang="en-US" baseline="30000" dirty="0" err="1">
                <a:solidFill>
                  <a:srgbClr val="800000"/>
                </a:solidFill>
              </a:rPr>
              <a:t>miss</a:t>
            </a:r>
            <a:r>
              <a:rPr lang="en-US" dirty="0">
                <a:solidFill>
                  <a:srgbClr val="800000"/>
                </a:solidFill>
              </a:rPr>
              <a:t> </a:t>
            </a:r>
            <a:r>
              <a:rPr lang="en-US" dirty="0" smtClean="0">
                <a:solidFill>
                  <a:srgbClr val="800000"/>
                </a:solidFill>
              </a:rPr>
              <a:t> &gt; 100 (200) </a:t>
            </a:r>
            <a:r>
              <a:rPr lang="en-US" dirty="0" err="1" smtClean="0">
                <a:solidFill>
                  <a:srgbClr val="800000"/>
                </a:solidFill>
              </a:rPr>
              <a:t>GeV</a:t>
            </a:r>
            <a:endParaRPr lang="en-US" dirty="0" smtClean="0">
              <a:solidFill>
                <a:srgbClr val="800000"/>
              </a:solidFill>
            </a:endParaRPr>
          </a:p>
          <a:p>
            <a:pPr lvl="1">
              <a:buClr>
                <a:srgbClr val="FFCC00"/>
              </a:buClr>
            </a:pPr>
            <a:r>
              <a:rPr lang="en-US" b="1" i="1" dirty="0" smtClean="0"/>
              <a:t>Jet-Z balance method: </a:t>
            </a:r>
          </a:p>
          <a:p>
            <a:pPr lvl="2">
              <a:buClr>
                <a:srgbClr val="FFCC00"/>
              </a:buClr>
            </a:pPr>
            <a:r>
              <a:rPr lang="en-US" dirty="0"/>
              <a:t>At least </a:t>
            </a:r>
            <a:r>
              <a:rPr lang="en-US" dirty="0" smtClean="0"/>
              <a:t>3 </a:t>
            </a:r>
            <a:r>
              <a:rPr lang="en-US" dirty="0"/>
              <a:t>jets with P</a:t>
            </a:r>
            <a:r>
              <a:rPr lang="en-US" baseline="-25000" dirty="0"/>
              <a:t>T</a:t>
            </a:r>
            <a:r>
              <a:rPr lang="en-US" dirty="0"/>
              <a:t> &gt; 30 </a:t>
            </a:r>
            <a:r>
              <a:rPr lang="en-US" dirty="0" err="1"/>
              <a:t>GeV</a:t>
            </a:r>
            <a:r>
              <a:rPr lang="en-US" dirty="0"/>
              <a:t>, |</a:t>
            </a:r>
            <a:r>
              <a:rPr lang="en-US" dirty="0">
                <a:latin typeface="Symbol" charset="2"/>
                <a:cs typeface="Symbol" charset="2"/>
              </a:rPr>
              <a:t>h</a:t>
            </a:r>
            <a:r>
              <a:rPr lang="en-US" dirty="0"/>
              <a:t>| &lt; 3 and </a:t>
            </a:r>
            <a:r>
              <a:rPr lang="en-US" dirty="0">
                <a:latin typeface="Symbol" charset="2"/>
                <a:cs typeface="Symbol" charset="2"/>
              </a:rPr>
              <a:t>D</a:t>
            </a:r>
            <a:r>
              <a:rPr lang="en-US" dirty="0"/>
              <a:t>R=0.4 away from leptons </a:t>
            </a:r>
            <a:endParaRPr lang="en-US" dirty="0" smtClean="0"/>
          </a:p>
          <a:p>
            <a:pPr lvl="2">
              <a:buClr>
                <a:srgbClr val="FFCC00"/>
              </a:buClr>
            </a:pPr>
            <a:r>
              <a:rPr lang="en-US" i="1" dirty="0" smtClean="0"/>
              <a:t>Loose selection: </a:t>
            </a:r>
            <a:r>
              <a:rPr lang="en-US" dirty="0" smtClean="0">
                <a:solidFill>
                  <a:srgbClr val="800000"/>
                </a:solidFill>
              </a:rPr>
              <a:t>JZB = |</a:t>
            </a:r>
            <a:r>
              <a:rPr lang="en-US" dirty="0" smtClean="0">
                <a:solidFill>
                  <a:srgbClr val="800000"/>
                </a:solidFill>
                <a:latin typeface="Symbol" charset="2"/>
                <a:cs typeface="Symbol" charset="2"/>
              </a:rPr>
              <a:t>S </a:t>
            </a:r>
            <a:r>
              <a:rPr lang="en-US" dirty="0" err="1" smtClean="0">
                <a:solidFill>
                  <a:srgbClr val="800000"/>
                </a:solidFill>
                <a:cs typeface="Symbol" charset="2"/>
              </a:rPr>
              <a:t>p</a:t>
            </a:r>
            <a:r>
              <a:rPr lang="en-US" baseline="-25000" dirty="0" err="1" smtClean="0">
                <a:solidFill>
                  <a:srgbClr val="800000"/>
                </a:solidFill>
              </a:rPr>
              <a:t>T</a:t>
            </a:r>
            <a:r>
              <a:rPr lang="en-US" baseline="30000" dirty="0" err="1" smtClean="0">
                <a:solidFill>
                  <a:srgbClr val="800000"/>
                </a:solidFill>
              </a:rPr>
              <a:t>jets</a:t>
            </a:r>
            <a:r>
              <a:rPr lang="en-US" dirty="0" smtClean="0">
                <a:solidFill>
                  <a:srgbClr val="800000"/>
                </a:solidFill>
              </a:rPr>
              <a:t>| – |</a:t>
            </a:r>
            <a:r>
              <a:rPr lang="en-US" dirty="0" err="1" smtClean="0">
                <a:solidFill>
                  <a:srgbClr val="800000"/>
                </a:solidFill>
                <a:cs typeface="Symbol" charset="2"/>
              </a:rPr>
              <a:t>p</a:t>
            </a:r>
            <a:r>
              <a:rPr lang="en-US" baseline="-25000" dirty="0" err="1" smtClean="0">
                <a:solidFill>
                  <a:srgbClr val="800000"/>
                </a:solidFill>
              </a:rPr>
              <a:t>T</a:t>
            </a:r>
            <a:r>
              <a:rPr lang="en-US" baseline="30000" dirty="0" err="1" smtClean="0">
                <a:solidFill>
                  <a:srgbClr val="800000"/>
                </a:solidFill>
              </a:rPr>
              <a:t>Z</a:t>
            </a:r>
            <a:r>
              <a:rPr lang="en-US" dirty="0" smtClean="0">
                <a:solidFill>
                  <a:srgbClr val="800000"/>
                </a:solidFill>
              </a:rPr>
              <a:t>| &gt; 50 </a:t>
            </a:r>
            <a:r>
              <a:rPr lang="en-US" dirty="0" err="1" smtClean="0">
                <a:solidFill>
                  <a:srgbClr val="800000"/>
                </a:solidFill>
              </a:rPr>
              <a:t>GeV</a:t>
            </a:r>
            <a:endParaRPr lang="en-US" dirty="0" smtClean="0">
              <a:solidFill>
                <a:srgbClr val="800000"/>
              </a:solidFill>
            </a:endParaRPr>
          </a:p>
          <a:p>
            <a:pPr lvl="2">
              <a:buClr>
                <a:srgbClr val="FFCC00"/>
              </a:buClr>
            </a:pPr>
            <a:r>
              <a:rPr lang="en-US" i="1" dirty="0" smtClean="0"/>
              <a:t>Tight selection: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800000"/>
                </a:solidFill>
              </a:rPr>
              <a:t>JZB &gt; 100 </a:t>
            </a:r>
            <a:r>
              <a:rPr lang="en-US" dirty="0" err="1" smtClean="0">
                <a:solidFill>
                  <a:srgbClr val="800000"/>
                </a:solidFill>
              </a:rPr>
              <a:t>GeV</a:t>
            </a:r>
            <a:endParaRPr lang="en-US" dirty="0" smtClean="0">
              <a:solidFill>
                <a:srgbClr val="800000"/>
              </a:solidFill>
            </a:endParaRPr>
          </a:p>
          <a:p>
            <a:pPr lvl="1">
              <a:buClr>
                <a:srgbClr val="FFCC00"/>
              </a:buClr>
            </a:pPr>
            <a:endParaRPr lang="en-US" dirty="0"/>
          </a:p>
          <a:p>
            <a:pPr lvl="1">
              <a:buClr>
                <a:srgbClr val="FFCC00"/>
              </a:buClr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45EE3-9169-DC49-BC30-59766CFC6818}" type="slidenum">
              <a:rPr lang="en-GB" smtClean="0"/>
              <a:pPr/>
              <a:t>36</a:t>
            </a:fld>
            <a:endParaRPr lang="en-GB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4352008" y="5316516"/>
            <a:ext cx="288032" cy="0"/>
          </a:xfrm>
          <a:prstGeom prst="straightConnector1">
            <a:avLst/>
          </a:prstGeom>
          <a:noFill/>
          <a:ln w="12700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" name="Straight Arrow Connector 6"/>
          <p:cNvCxnSpPr/>
          <p:nvPr/>
        </p:nvCxnSpPr>
        <p:spPr bwMode="auto">
          <a:xfrm>
            <a:off x="5231412" y="5301208"/>
            <a:ext cx="288032" cy="0"/>
          </a:xfrm>
          <a:prstGeom prst="straightConnector1">
            <a:avLst/>
          </a:prstGeom>
          <a:noFill/>
          <a:ln w="12700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2708920"/>
            <a:ext cx="3446680" cy="23326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82610" y="5877272"/>
            <a:ext cx="2679076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CMS </a:t>
            </a:r>
            <a:r>
              <a:rPr lang="en-US" dirty="0"/>
              <a:t>PAS SUS-11-</a:t>
            </a:r>
            <a:r>
              <a:rPr lang="en-US" dirty="0" smtClean="0"/>
              <a:t>012</a:t>
            </a:r>
            <a:endParaRPr lang="en-US" dirty="0"/>
          </a:p>
          <a:p>
            <a:r>
              <a:rPr lang="en-US" dirty="0" smtClean="0"/>
              <a:t>CMS PAS SUS-11-017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952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663" y="260648"/>
            <a:ext cx="7416800" cy="608012"/>
          </a:xfrm>
        </p:spPr>
        <p:txBody>
          <a:bodyPr/>
          <a:lstStyle/>
          <a:p>
            <a:r>
              <a:rPr lang="en-US" sz="2800" dirty="0"/>
              <a:t>Opposite Sign Di-Leptons:</a:t>
            </a:r>
            <a:br>
              <a:rPr lang="en-US" sz="2800" dirty="0"/>
            </a:br>
            <a:r>
              <a:rPr lang="en-US" sz="2800" dirty="0" smtClean="0"/>
              <a:t>Background Determination (Z</a:t>
            </a:r>
            <a:r>
              <a:rPr lang="en-US" sz="2800" dirty="0"/>
              <a:t>-</a:t>
            </a:r>
            <a:r>
              <a:rPr lang="en-US" sz="2800" dirty="0" smtClean="0"/>
              <a:t>region)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/>
              <a:t>E</a:t>
            </a:r>
            <a:r>
              <a:rPr lang="en-US" b="1" baseline="-25000" dirty="0" err="1"/>
              <a:t>T</a:t>
            </a:r>
            <a:r>
              <a:rPr lang="en-US" b="1" baseline="30000" dirty="0" err="1"/>
              <a:t>miss</a:t>
            </a:r>
            <a:r>
              <a:rPr lang="en-US" b="1" dirty="0"/>
              <a:t> measurement:</a:t>
            </a:r>
          </a:p>
          <a:p>
            <a:pPr lvl="1">
              <a:buClr>
                <a:srgbClr val="FFCC00"/>
              </a:buClr>
            </a:pPr>
            <a:r>
              <a:rPr lang="en-US" dirty="0" smtClean="0"/>
              <a:t>Artificial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miss</a:t>
            </a:r>
            <a:r>
              <a:rPr lang="en-US" dirty="0" smtClean="0"/>
              <a:t>: use templates from 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err="1" smtClean="0"/>
              <a:t>+jet</a:t>
            </a:r>
            <a:r>
              <a:rPr lang="en-US" dirty="0" smtClean="0"/>
              <a:t> or QCD multi-jet events</a:t>
            </a:r>
          </a:p>
          <a:p>
            <a:pPr lvl="1">
              <a:buClr>
                <a:srgbClr val="FFCC00"/>
              </a:buClr>
            </a:pPr>
            <a:r>
              <a:rPr lang="en-US" dirty="0" err="1" smtClean="0"/>
              <a:t>ttbar</a:t>
            </a:r>
            <a:r>
              <a:rPr lang="en-US" dirty="0" smtClean="0"/>
              <a:t> estimation: subtract different-flavor contribution (without Z mass constraint) from same-flavor sample</a:t>
            </a:r>
          </a:p>
          <a:p>
            <a:pPr marL="457200" lvl="1" indent="0">
              <a:buClr>
                <a:srgbClr val="FFCC00"/>
              </a:buClr>
              <a:buNone/>
            </a:pPr>
            <a:endParaRPr lang="en-US" dirty="0" smtClean="0"/>
          </a:p>
          <a:p>
            <a:pPr>
              <a:buClr>
                <a:srgbClr val="FFCC00"/>
              </a:buClr>
            </a:pPr>
            <a:r>
              <a:rPr lang="en-US" b="1" dirty="0" smtClean="0"/>
              <a:t>Jet</a:t>
            </a:r>
            <a:r>
              <a:rPr lang="en-US" b="1" dirty="0"/>
              <a:t>-Z balance method: </a:t>
            </a:r>
          </a:p>
          <a:p>
            <a:pPr lvl="1"/>
            <a:r>
              <a:rPr lang="en-US" dirty="0" smtClean="0"/>
              <a:t>Total SM background in JZB &gt; 0: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45EE3-9169-DC49-BC30-59766CFC6818}" type="slidenum">
              <a:rPr lang="en-GB" smtClean="0"/>
              <a:pPr/>
              <a:t>37</a:t>
            </a:fld>
            <a:endParaRPr lang="en-GB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122056"/>
              </p:ext>
            </p:extLst>
          </p:nvPr>
        </p:nvGraphicFramePr>
        <p:xfrm>
          <a:off x="1223628" y="3140968"/>
          <a:ext cx="3780420" cy="504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131" name="Equation" r:id="rId3" imgW="2095500" imgH="279400" progId="Equation.3">
                  <p:embed/>
                </p:oleObj>
              </mc:Choice>
              <mc:Fallback>
                <p:oleObj name="Equation" r:id="rId3" imgW="20955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23628" y="3140968"/>
                        <a:ext cx="3780420" cy="5040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382610" y="5877272"/>
            <a:ext cx="2679076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CMS </a:t>
            </a:r>
            <a:r>
              <a:rPr lang="en-US" dirty="0"/>
              <a:t>PAS SUS-11-</a:t>
            </a:r>
            <a:r>
              <a:rPr lang="en-US" dirty="0" smtClean="0"/>
              <a:t>012</a:t>
            </a:r>
            <a:endParaRPr lang="en-US" dirty="0"/>
          </a:p>
          <a:p>
            <a:r>
              <a:rPr lang="en-US" dirty="0" smtClean="0"/>
              <a:t>CMS PAS SUS-11-017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3717032"/>
            <a:ext cx="2736304" cy="26241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1989" y="3717032"/>
            <a:ext cx="2778203" cy="26642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5616" y="3851756"/>
            <a:ext cx="464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SF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923928" y="3861048"/>
            <a:ext cx="493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876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663" y="260648"/>
            <a:ext cx="7416800" cy="608012"/>
          </a:xfrm>
        </p:spPr>
        <p:txBody>
          <a:bodyPr/>
          <a:lstStyle/>
          <a:p>
            <a:r>
              <a:rPr lang="en-US" sz="2800" dirty="0"/>
              <a:t>Opposite Sign Di-Leptons:</a:t>
            </a:r>
            <a:br>
              <a:rPr lang="en-US" sz="2800" dirty="0"/>
            </a:br>
            <a:r>
              <a:rPr lang="en-US" sz="2800" dirty="0" smtClean="0"/>
              <a:t>Results (</a:t>
            </a:r>
            <a:r>
              <a:rPr lang="en-US" sz="2800" dirty="0"/>
              <a:t>Z-region)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/>
              <a:t>E</a:t>
            </a:r>
            <a:r>
              <a:rPr lang="en-US" b="1" baseline="-25000" dirty="0" err="1"/>
              <a:t>T</a:t>
            </a:r>
            <a:r>
              <a:rPr lang="en-US" b="1" baseline="30000" dirty="0" err="1"/>
              <a:t>miss</a:t>
            </a:r>
            <a:r>
              <a:rPr lang="en-US" b="1" dirty="0"/>
              <a:t> measurement</a:t>
            </a:r>
            <a:r>
              <a:rPr lang="en-US" b="1" dirty="0" smtClean="0"/>
              <a:t>:</a:t>
            </a:r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r>
              <a:rPr lang="en-US" b="1" dirty="0" smtClean="0"/>
              <a:t>Jet-Z balance method: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45EE3-9169-DC49-BC30-59766CFC6818}" type="slidenum">
              <a:rPr lang="en-GB" smtClean="0"/>
              <a:pPr/>
              <a:t>38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1052736"/>
            <a:ext cx="4559300" cy="312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800444"/>
            <a:ext cx="1079624" cy="18417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2308" y="1823124"/>
            <a:ext cx="3050132" cy="1833240"/>
          </a:xfrm>
          <a:prstGeom prst="rect">
            <a:avLst/>
          </a:prstGeom>
        </p:spPr>
      </p:pic>
      <p:sp>
        <p:nvSpPr>
          <p:cNvPr id="8" name="Bent Arrow 7"/>
          <p:cNvSpPr/>
          <p:nvPr/>
        </p:nvSpPr>
        <p:spPr bwMode="auto">
          <a:xfrm>
            <a:off x="6417560" y="2204864"/>
            <a:ext cx="144016" cy="1584176"/>
          </a:xfrm>
          <a:prstGeom prst="bentArrow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rgbClr val="003399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9" name="Bent Arrow 8"/>
          <p:cNvSpPr/>
          <p:nvPr/>
        </p:nvSpPr>
        <p:spPr bwMode="auto">
          <a:xfrm>
            <a:off x="7884368" y="2204864"/>
            <a:ext cx="144016" cy="1584176"/>
          </a:xfrm>
          <a:prstGeom prst="bentArrow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rgbClr val="003399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44208" y="2204864"/>
            <a:ext cx="857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Loose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63837" y="2204864"/>
            <a:ext cx="784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Tight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75656" y="1484784"/>
            <a:ext cx="857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Loose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79261" y="1484784"/>
            <a:ext cx="784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Tight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82610" y="5877272"/>
            <a:ext cx="2679076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CMS </a:t>
            </a:r>
            <a:r>
              <a:rPr lang="en-US" dirty="0"/>
              <a:t>PAS SUS-11-</a:t>
            </a:r>
            <a:r>
              <a:rPr lang="en-US" dirty="0" smtClean="0"/>
              <a:t>012</a:t>
            </a:r>
            <a:endParaRPr lang="en-US" dirty="0"/>
          </a:p>
          <a:p>
            <a:r>
              <a:rPr lang="en-US" dirty="0" smtClean="0"/>
              <a:t>CMS PAS SUS-11-017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44" y="4221088"/>
            <a:ext cx="2402769" cy="2304256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1239691"/>
              </p:ext>
            </p:extLst>
          </p:nvPr>
        </p:nvGraphicFramePr>
        <p:xfrm>
          <a:off x="2627784" y="4365104"/>
          <a:ext cx="6264695" cy="1393305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500916"/>
                <a:gridCol w="2387516"/>
                <a:gridCol w="2376263"/>
              </a:tblGrid>
              <a:tr h="31203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Sample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Loose</a:t>
                      </a:r>
                      <a:r>
                        <a:rPr lang="en-US" sz="1200" baseline="0" dirty="0" smtClean="0"/>
                        <a:t> selection</a:t>
                      </a:r>
                    </a:p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/>
                        <a:t>JZB &gt; 50</a:t>
                      </a:r>
                      <a:r>
                        <a:rPr lang="en-US" sz="1200" b="0" baseline="0" dirty="0" smtClean="0"/>
                        <a:t> </a:t>
                      </a:r>
                      <a:r>
                        <a:rPr lang="en-US" sz="1200" b="0" baseline="0" dirty="0" err="1" smtClean="0"/>
                        <a:t>GeV</a:t>
                      </a:r>
                      <a:r>
                        <a:rPr lang="en-US" sz="1200" b="0" dirty="0" smtClean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Tight selection</a:t>
                      </a:r>
                    </a:p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smtClean="0"/>
                        <a:t>JZB &gt; 100 GeV</a:t>
                      </a:r>
                      <a:endParaRPr lang="en-US" sz="1200" b="0" dirty="0" smtClean="0"/>
                    </a:p>
                  </a:txBody>
                  <a:tcPr/>
                </a:tc>
              </a:tr>
              <a:tr h="31203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MC expectation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/>
                        <a:t>16.0 ± 1.2</a:t>
                      </a:r>
                      <a:endParaRPr lang="en-US" sz="12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smtClean="0"/>
                        <a:t>3.6 ± 0.4</a:t>
                      </a:r>
                      <a:endParaRPr lang="en-US" sz="1200" b="0" dirty="0" smtClean="0"/>
                    </a:p>
                  </a:txBody>
                  <a:tcPr/>
                </a:tc>
              </a:tr>
              <a:tr h="31203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Total predicted SM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/>
                        <a:t>24 ± 6</a:t>
                      </a:r>
                      <a:r>
                        <a:rPr lang="en-US" sz="1200" kern="1200" baseline="-25000" dirty="0" smtClean="0"/>
                        <a:t>stat</a:t>
                      </a:r>
                      <a:r>
                        <a:rPr lang="en-US" sz="1200" kern="1200" dirty="0" smtClean="0"/>
                        <a:t> ± 1.4</a:t>
                      </a:r>
                      <a:r>
                        <a:rPr lang="en-US" sz="1200" kern="1200" baseline="-25000" dirty="0" smtClean="0"/>
                        <a:t>peak</a:t>
                      </a:r>
                      <a:r>
                        <a:rPr lang="en-US" sz="1200" kern="1200" dirty="0" smtClean="0"/>
                        <a:t> </a:t>
                      </a:r>
                      <a:r>
                        <a:rPr lang="en-US" sz="1200" kern="1200" baseline="30000" dirty="0" smtClean="0"/>
                        <a:t>+1.2</a:t>
                      </a:r>
                      <a:r>
                        <a:rPr lang="en-US" sz="1200" kern="1200" baseline="-25000" dirty="0" smtClean="0"/>
                        <a:t>-2.4 sys</a:t>
                      </a:r>
                      <a:endParaRPr lang="en-US" sz="12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/>
                        <a:t>8 ± 4</a:t>
                      </a:r>
                      <a:r>
                        <a:rPr lang="en-US" sz="1200" kern="1200" baseline="-25000" dirty="0" smtClean="0"/>
                        <a:t>stat</a:t>
                      </a:r>
                      <a:r>
                        <a:rPr lang="en-US" sz="1200" kern="1200" dirty="0" smtClean="0"/>
                        <a:t> ± 0.1</a:t>
                      </a:r>
                      <a:r>
                        <a:rPr lang="en-US" sz="1200" kern="1200" baseline="-25000" dirty="0" smtClean="0"/>
                        <a:t>peak</a:t>
                      </a:r>
                      <a:r>
                        <a:rPr lang="en-US" sz="1200" kern="1200" dirty="0" smtClean="0"/>
                        <a:t> </a:t>
                      </a:r>
                      <a:r>
                        <a:rPr lang="en-US" sz="1200" kern="1200" baseline="30000" dirty="0" smtClean="0"/>
                        <a:t>+0.4</a:t>
                      </a:r>
                      <a:r>
                        <a:rPr lang="en-US" sz="1200" kern="1200" baseline="-25000" dirty="0" smtClean="0"/>
                        <a:t>-0.8 sys</a:t>
                      </a:r>
                      <a:endParaRPr lang="en-US" sz="1200" baseline="-25000" dirty="0" smtClean="0"/>
                    </a:p>
                  </a:txBody>
                  <a:tcPr/>
                </a:tc>
              </a:tr>
              <a:tr h="31203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Data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/>
                        <a:t>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3275856" y="6011996"/>
            <a:ext cx="2552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CC0000"/>
                </a:solidFill>
              </a:rPr>
              <a:t>No excess observed!</a:t>
            </a:r>
            <a:endParaRPr lang="en-US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136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663" y="260648"/>
            <a:ext cx="7416800" cy="608012"/>
          </a:xfrm>
        </p:spPr>
        <p:txBody>
          <a:bodyPr/>
          <a:lstStyle/>
          <a:p>
            <a:r>
              <a:rPr lang="en-US" sz="2800" dirty="0"/>
              <a:t>Opposite Sign Di-Leptons:</a:t>
            </a:r>
            <a:br>
              <a:rPr lang="en-US" sz="2800" dirty="0"/>
            </a:br>
            <a:r>
              <a:rPr lang="en-US" sz="2800" dirty="0" smtClean="0"/>
              <a:t>Interpretation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Simplified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45EE3-9169-DC49-BC30-59766CFC6818}" type="slidenum">
              <a:rPr lang="en-GB" smtClean="0"/>
              <a:pPr/>
              <a:t>39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844824"/>
            <a:ext cx="2438400" cy="1460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504" y="5879013"/>
            <a:ext cx="2679076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From data in</a:t>
            </a:r>
          </a:p>
          <a:p>
            <a:r>
              <a:rPr lang="en-US" dirty="0" smtClean="0"/>
              <a:t>CMS </a:t>
            </a:r>
            <a:r>
              <a:rPr lang="en-US" dirty="0" smtClean="0"/>
              <a:t>PAS SUS-11-017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1628799"/>
            <a:ext cx="5328592" cy="477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38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Luminosity accumulated so far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than 2.5 fb</a:t>
            </a:r>
            <a:r>
              <a:rPr lang="en-US" baseline="30000" dirty="0" smtClean="0"/>
              <a:t>-1</a:t>
            </a:r>
            <a:r>
              <a:rPr lang="en-US" dirty="0" smtClean="0"/>
              <a:t> accumulated so far</a:t>
            </a:r>
          </a:p>
          <a:p>
            <a:r>
              <a:rPr lang="en-US" dirty="0" smtClean="0"/>
              <a:t>Most analyses presented here are performed with ~ 1 fb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45EE3-9169-DC49-BC30-59766CFC6818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844824"/>
            <a:ext cx="6048672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643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501008"/>
            <a:ext cx="3294655" cy="24671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</a:t>
            </a:r>
            <a:r>
              <a:rPr lang="en-US" dirty="0" err="1" smtClean="0"/>
              <a:t>Leptonic</a:t>
            </a:r>
            <a:r>
              <a:rPr lang="en-US" dirty="0" smtClean="0"/>
              <a:t> Analyses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45EE3-9169-DC49-BC30-59766CFC6818}" type="slidenum">
              <a:rPr lang="en-GB" smtClean="0"/>
              <a:pPr/>
              <a:t>40</a:t>
            </a:fld>
            <a:endParaRPr lang="en-GB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68313" y="1160463"/>
            <a:ext cx="4031679" cy="5364162"/>
          </a:xfrm>
        </p:spPr>
        <p:txBody>
          <a:bodyPr/>
          <a:lstStyle/>
          <a:p>
            <a:r>
              <a:rPr lang="en-US" dirty="0" smtClean="0"/>
              <a:t>Same-sign di-leptons</a:t>
            </a:r>
          </a:p>
          <a:p>
            <a:pPr lvl="1"/>
            <a:r>
              <a:rPr lang="en-US" dirty="0" smtClean="0"/>
              <a:t>Very small background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860032" y="1161182"/>
            <a:ext cx="4031679" cy="536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3"/>
              </a:buBlip>
              <a:defRPr kumimoji="1" sz="18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3"/>
              </a:buBlip>
              <a:defRPr kumimoji="1" sz="1800">
                <a:solidFill>
                  <a:srgbClr val="0000CC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3"/>
              </a:buBlip>
              <a:defRPr kumimoji="1" sz="1800">
                <a:solidFill>
                  <a:srgbClr val="0000CC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kumimoji="1" lang="en-US" sz="1800" dirty="0" smtClean="0">
                <a:solidFill>
                  <a:srgbClr val="0000CC"/>
                </a:solidFill>
                <a:latin typeface="Arial Unicode MS" charset="0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3"/>
              </a:buBlip>
              <a:defRPr kumimoji="1" sz="1800">
                <a:solidFill>
                  <a:srgbClr val="0000CC"/>
                </a:solidFill>
                <a:latin typeface="Arial Unicode MS" charset="0"/>
                <a:ea typeface="+mn-ea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3"/>
              </a:buBlip>
              <a:defRPr kumimoji="1" sz="2000">
                <a:solidFill>
                  <a:srgbClr val="0000CC"/>
                </a:solidFill>
                <a:latin typeface="Arial Unicode MS" charset="0"/>
                <a:ea typeface="+mn-ea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3"/>
              </a:buBlip>
              <a:defRPr kumimoji="1" sz="2000">
                <a:solidFill>
                  <a:srgbClr val="0000CC"/>
                </a:solidFill>
                <a:latin typeface="Arial Unicode MS" charset="0"/>
                <a:ea typeface="+mn-ea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3"/>
              </a:buBlip>
              <a:defRPr kumimoji="1" sz="2000">
                <a:solidFill>
                  <a:srgbClr val="0000CC"/>
                </a:solidFill>
                <a:latin typeface="Arial Unicode MS" charset="0"/>
                <a:ea typeface="+mn-ea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3"/>
              </a:buBlip>
              <a:defRPr kumimoji="1" sz="2000">
                <a:solidFill>
                  <a:srgbClr val="0000CC"/>
                </a:solidFill>
                <a:latin typeface="Arial Unicode MS" charset="0"/>
                <a:ea typeface="+mn-ea"/>
              </a:defRPr>
            </a:lvl9pPr>
          </a:lstStyle>
          <a:p>
            <a:r>
              <a:rPr lang="en-US" b="0" dirty="0" smtClean="0"/>
              <a:t>Three or more leptons</a:t>
            </a:r>
          </a:p>
          <a:p>
            <a:pPr lvl="1">
              <a:buClr>
                <a:srgbClr val="FFCC00"/>
              </a:buClr>
            </a:pPr>
            <a:r>
              <a:rPr lang="en-US" b="0" kern="0" dirty="0"/>
              <a:t>Very small </a:t>
            </a:r>
            <a:r>
              <a:rPr lang="en-US" b="0" kern="0" dirty="0" smtClean="0"/>
              <a:t>background, probes co-NLSP models (GMSM)</a:t>
            </a:r>
            <a:endParaRPr lang="en-US" b="0" kern="0" dirty="0"/>
          </a:p>
          <a:p>
            <a:pPr marL="0" indent="0">
              <a:buNone/>
            </a:pPr>
            <a:endParaRPr lang="en-US" b="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107504" y="5879013"/>
            <a:ext cx="2679076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arXiv:</a:t>
            </a:r>
            <a:r>
              <a:rPr lang="en-US" dirty="0" smtClean="0"/>
              <a:t>1104.3168</a:t>
            </a:r>
          </a:p>
          <a:p>
            <a:r>
              <a:rPr lang="en-US" dirty="0" smtClean="0"/>
              <a:t>CMS PAS SUS-11-010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6" y="2060848"/>
            <a:ext cx="2627784" cy="19159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9192" y="3833316"/>
            <a:ext cx="3297224" cy="24039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48264" y="6156012"/>
            <a:ext cx="2115971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arXiv:</a:t>
            </a:r>
            <a:r>
              <a:rPr lang="en-US" dirty="0" smtClean="0"/>
              <a:t>1106.0933</a:t>
            </a:r>
          </a:p>
        </p:txBody>
      </p:sp>
      <p:pic>
        <p:nvPicPr>
          <p:cNvPr id="12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t="21381" r="51473" b="3800"/>
          <a:stretch/>
        </p:blipFill>
        <p:spPr bwMode="auto">
          <a:xfrm>
            <a:off x="1020357" y="1879514"/>
            <a:ext cx="2831563" cy="1621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6004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82D16-9E36-704E-B09D-5695ED1DC25B}" type="slidenum">
              <a:rPr lang="en-GB"/>
              <a:pPr/>
              <a:t>41</a:t>
            </a:fld>
            <a:endParaRPr lang="en-GB"/>
          </a:p>
        </p:txBody>
      </p:sp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855663" y="116632"/>
            <a:ext cx="7416800" cy="608012"/>
          </a:xfrm>
        </p:spPr>
        <p:txBody>
          <a:bodyPr/>
          <a:lstStyle/>
          <a:p>
            <a:r>
              <a:rPr lang="en-GB" dirty="0" smtClean="0"/>
              <a:t>Where we are …</a:t>
            </a:r>
            <a:endParaRPr lang="en-GB" dirty="0"/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80000"/>
              </a:lnSpc>
            </a:pPr>
            <a:r>
              <a:rPr lang="en-US" sz="2000" dirty="0"/>
              <a:t>The CMS Experiment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Hadronic searches</a:t>
            </a:r>
          </a:p>
          <a:p>
            <a:pPr lvl="1">
              <a:lnSpc>
                <a:spcPct val="80000"/>
              </a:lnSpc>
            </a:pPr>
            <a:r>
              <a:rPr lang="en-US" sz="2000" dirty="0" err="1"/>
              <a:t>Leptonic</a:t>
            </a:r>
            <a:r>
              <a:rPr lang="en-US" sz="2000" dirty="0"/>
              <a:t> searches</a:t>
            </a:r>
          </a:p>
          <a:p>
            <a:pPr lvl="1">
              <a:lnSpc>
                <a:spcPct val="80000"/>
              </a:lnSpc>
            </a:pPr>
            <a:r>
              <a:rPr lang="en-US" sz="2000" b="1" kern="1200" dirty="0" smtClean="0">
                <a:solidFill>
                  <a:srgbClr val="800000"/>
                </a:solidFill>
                <a:latin typeface="Tahoma" charset="0"/>
                <a:ea typeface="ＭＳ Ｐゴシック" charset="0"/>
              </a:rPr>
              <a:t>Searches </a:t>
            </a:r>
            <a:r>
              <a:rPr lang="en-US" sz="2000" b="1" kern="1200" dirty="0">
                <a:solidFill>
                  <a:srgbClr val="800000"/>
                </a:solidFill>
                <a:latin typeface="Tahoma" charset="0"/>
                <a:ea typeface="ＭＳ Ｐゴシック" charset="0"/>
              </a:rPr>
              <a:t>with photons</a:t>
            </a:r>
          </a:p>
          <a:p>
            <a:pPr lvl="1">
              <a:lnSpc>
                <a:spcPct val="80000"/>
              </a:lnSpc>
              <a:buClr>
                <a:srgbClr val="FFCC00"/>
              </a:buClr>
              <a:buNone/>
            </a:pPr>
            <a:r>
              <a:rPr lang="en-US" sz="2000" kern="1200" dirty="0" smtClean="0">
                <a:solidFill>
                  <a:srgbClr val="800000"/>
                </a:solidFill>
                <a:latin typeface="Tahoma" charset="0"/>
                <a:ea typeface="ＭＳ Ｐゴシック" charset="0"/>
                <a:sym typeface="Wingdings" charset="0"/>
              </a:rPr>
              <a:t>	 Search with di-photon</a:t>
            </a:r>
          </a:p>
          <a:p>
            <a:pPr lvl="1">
              <a:lnSpc>
                <a:spcPct val="80000"/>
              </a:lnSpc>
              <a:buClr>
                <a:srgbClr val="FFCC00"/>
              </a:buClr>
              <a:buNone/>
            </a:pPr>
            <a:r>
              <a:rPr lang="en-US" sz="2000" kern="1200" dirty="0" smtClean="0">
                <a:solidFill>
                  <a:srgbClr val="800000"/>
                </a:solidFill>
                <a:latin typeface="Tahoma" charset="0"/>
                <a:ea typeface="ＭＳ Ｐゴシック" charset="0"/>
                <a:sym typeface="Wingdings" charset="0"/>
              </a:rPr>
              <a:t>	</a:t>
            </a:r>
            <a:r>
              <a:rPr lang="en-US" sz="2000" kern="1200" dirty="0" smtClean="0">
                <a:solidFill>
                  <a:srgbClr val="800000"/>
                </a:solidFill>
                <a:latin typeface="Tahoma" charset="0"/>
                <a:ea typeface="ＭＳ Ｐゴシック" charset="0"/>
                <a:sym typeface="Wingdings"/>
              </a:rPr>
              <a:t> Searches with one photon</a:t>
            </a:r>
            <a:endParaRPr lang="en-US" sz="2000" kern="1200" dirty="0" smtClean="0">
              <a:solidFill>
                <a:srgbClr val="800000"/>
              </a:solidFill>
              <a:latin typeface="Tahoma" charset="0"/>
              <a:ea typeface="ＭＳ Ｐゴシック" charset="0"/>
              <a:sym typeface="Wingdings" charset="0"/>
            </a:endParaRPr>
          </a:p>
          <a:p>
            <a:pPr lvl="1">
              <a:lnSpc>
                <a:spcPct val="80000"/>
              </a:lnSpc>
              <a:buClr>
                <a:srgbClr val="FFCC00"/>
              </a:buClr>
              <a:buNone/>
            </a:pPr>
            <a:endParaRPr lang="en-US" sz="2000" kern="1200" dirty="0" smtClean="0">
              <a:solidFill>
                <a:srgbClr val="800000"/>
              </a:solidFill>
              <a:latin typeface="Tahoma" charset="0"/>
              <a:ea typeface="ＭＳ Ｐゴシック" charset="0"/>
              <a:sym typeface="Wingdings"/>
            </a:endParaRPr>
          </a:p>
        </p:txBody>
      </p:sp>
      <p:pic>
        <p:nvPicPr>
          <p:cNvPr id="236548" name="Picture 4" descr="SUSY_Wol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54"/>
          <a:stretch>
            <a:fillRect/>
          </a:stretch>
        </p:blipFill>
        <p:spPr bwMode="auto">
          <a:xfrm>
            <a:off x="4499992" y="3480902"/>
            <a:ext cx="4463430" cy="289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4355976" y="2132856"/>
            <a:ext cx="574675" cy="215900"/>
          </a:xfrm>
          <a:prstGeom prst="leftArrow">
            <a:avLst>
              <a:gd name="adj1" fmla="val 50000"/>
              <a:gd name="adj2" fmla="val 66544"/>
            </a:avLst>
          </a:prstGeom>
          <a:solidFill>
            <a:srgbClr val="FFFF99"/>
          </a:solidFill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 flipH="1">
            <a:off x="611560" y="2132980"/>
            <a:ext cx="576262" cy="215900"/>
          </a:xfrm>
          <a:prstGeom prst="leftArrow">
            <a:avLst>
              <a:gd name="adj1" fmla="val 50000"/>
              <a:gd name="adj2" fmla="val 66728"/>
            </a:avLst>
          </a:prstGeom>
          <a:solidFill>
            <a:srgbClr val="FFFF99"/>
          </a:solidFill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663" y="260648"/>
            <a:ext cx="7416800" cy="608012"/>
          </a:xfrm>
        </p:spPr>
        <p:txBody>
          <a:bodyPr/>
          <a:lstStyle/>
          <a:p>
            <a:r>
              <a:rPr lang="en-US" sz="2800" dirty="0" smtClean="0"/>
              <a:t>Searches with Photons:</a:t>
            </a:r>
            <a:br>
              <a:rPr lang="en-US" sz="2800" dirty="0" smtClean="0"/>
            </a:br>
            <a:r>
              <a:rPr lang="en-US" sz="2800" dirty="0" smtClean="0"/>
              <a:t>Introduction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2" y="1160463"/>
            <a:ext cx="8496176" cy="536416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In General </a:t>
            </a:r>
            <a:r>
              <a:rPr lang="en-US" dirty="0"/>
              <a:t>Gauge Mediated </a:t>
            </a:r>
            <a:r>
              <a:rPr lang="en-US" dirty="0" smtClean="0"/>
              <a:t>SUSY</a:t>
            </a:r>
            <a:endParaRPr lang="en-US" dirty="0"/>
          </a:p>
          <a:p>
            <a:r>
              <a:rPr lang="en-US" dirty="0" err="1" smtClean="0"/>
              <a:t>Gravitino</a:t>
            </a:r>
            <a:r>
              <a:rPr lang="en-US" dirty="0" smtClean="0"/>
              <a:t> is </a:t>
            </a:r>
            <a:r>
              <a:rPr lang="en-US" dirty="0" smtClean="0"/>
              <a:t>LSP </a:t>
            </a:r>
            <a:endParaRPr lang="en-US" dirty="0" smtClean="0"/>
          </a:p>
          <a:p>
            <a:r>
              <a:rPr lang="en-US" dirty="0" err="1" smtClean="0"/>
              <a:t>Neutralino</a:t>
            </a:r>
            <a:r>
              <a:rPr lang="en-US" dirty="0" smtClean="0"/>
              <a:t> </a:t>
            </a:r>
            <a:r>
              <a:rPr lang="en-US" dirty="0"/>
              <a:t>i</a:t>
            </a:r>
            <a:r>
              <a:rPr lang="en-US" dirty="0" smtClean="0"/>
              <a:t>s </a:t>
            </a:r>
            <a:r>
              <a:rPr lang="en-US" dirty="0" smtClean="0"/>
              <a:t>NLSP</a:t>
            </a:r>
            <a:endParaRPr lang="en-US" dirty="0"/>
          </a:p>
          <a:p>
            <a:pPr lvl="1"/>
            <a:r>
              <a:rPr lang="en-US" dirty="0" err="1" smtClean="0"/>
              <a:t>Neutralinos</a:t>
            </a:r>
            <a:r>
              <a:rPr lang="en-US" dirty="0" smtClean="0"/>
              <a:t>: mix </a:t>
            </a:r>
            <a:r>
              <a:rPr lang="en-US" dirty="0"/>
              <a:t>of </a:t>
            </a:r>
            <a:r>
              <a:rPr lang="en-US" dirty="0" err="1"/>
              <a:t>Binos</a:t>
            </a:r>
            <a:r>
              <a:rPr lang="en-US" dirty="0"/>
              <a:t>, neutral Winos, and </a:t>
            </a:r>
            <a:r>
              <a:rPr lang="en-US" dirty="0" err="1" smtClean="0"/>
              <a:t>Higgsinos</a:t>
            </a:r>
            <a:endParaRPr lang="en-US" dirty="0" smtClean="0"/>
          </a:p>
          <a:p>
            <a:pPr lvl="1"/>
            <a:r>
              <a:rPr lang="en-US" dirty="0" smtClean="0"/>
              <a:t>In CMS up to now: interpretation via </a:t>
            </a:r>
            <a:r>
              <a:rPr lang="en-US" dirty="0"/>
              <a:t>a “</a:t>
            </a:r>
            <a:r>
              <a:rPr lang="en-US" dirty="0" err="1"/>
              <a:t>Bino</a:t>
            </a:r>
            <a:r>
              <a:rPr lang="en-US" dirty="0"/>
              <a:t>-like” </a:t>
            </a:r>
            <a:r>
              <a:rPr lang="en-US" dirty="0" err="1"/>
              <a:t>neutralino</a:t>
            </a:r>
            <a:r>
              <a:rPr lang="en-US" dirty="0"/>
              <a:t> model, </a:t>
            </a:r>
            <a:r>
              <a:rPr lang="en-US" dirty="0" smtClean="0"/>
              <a:t>with          </a:t>
            </a:r>
            <a:r>
              <a:rPr lang="en-US" dirty="0" smtClean="0">
                <a:latin typeface="Symbol" charset="2"/>
                <a:cs typeface="Symbol" charset="2"/>
              </a:rPr>
              <a:t>c</a:t>
            </a:r>
            <a:r>
              <a:rPr lang="en-US" baseline="-25000" dirty="0" smtClean="0">
                <a:latin typeface="Symbol" charset="2"/>
                <a:cs typeface="Symbol" charset="2"/>
              </a:rPr>
              <a:t>0</a:t>
            </a:r>
            <a:r>
              <a:rPr lang="en-US" baseline="30000" dirty="0" smtClean="0">
                <a:latin typeface="Symbol" charset="2"/>
                <a:cs typeface="Symbol" charset="2"/>
              </a:rPr>
              <a:t>1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dirty="0" smtClean="0">
                <a:sym typeface="Wingdings"/>
              </a:rPr>
              <a:t> + G </a:t>
            </a:r>
            <a:r>
              <a:rPr lang="en-US" dirty="0" smtClean="0"/>
              <a:t>(undetected G </a:t>
            </a:r>
            <a:r>
              <a:rPr lang="en-US" dirty="0"/>
              <a:t>⇒</a:t>
            </a:r>
            <a:r>
              <a:rPr lang="en-US" dirty="0" err="1" smtClean="0"/>
              <a:t>E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miss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Conserve R parity ⇒ two </a:t>
            </a:r>
            <a:r>
              <a:rPr lang="en-US" dirty="0" err="1"/>
              <a:t>neutralinos</a:t>
            </a:r>
            <a:r>
              <a:rPr lang="en-US" dirty="0"/>
              <a:t> ⇒ </a:t>
            </a:r>
            <a:r>
              <a:rPr lang="en-US" dirty="0" smtClean="0"/>
              <a:t>di-photon </a:t>
            </a:r>
            <a:r>
              <a:rPr lang="en-US" dirty="0"/>
              <a:t>analysis </a:t>
            </a:r>
            <a:endParaRPr lang="en-US" dirty="0" smtClean="0"/>
          </a:p>
          <a:p>
            <a:r>
              <a:rPr lang="en-US" dirty="0" smtClean="0"/>
              <a:t>NEW: Add simplified </a:t>
            </a:r>
            <a:r>
              <a:rPr lang="en-US" dirty="0"/>
              <a:t>model where the Wino is </a:t>
            </a:r>
            <a:r>
              <a:rPr lang="en-US" dirty="0" smtClean="0"/>
              <a:t>less massive </a:t>
            </a:r>
            <a:r>
              <a:rPr lang="en-US" dirty="0"/>
              <a:t>than the </a:t>
            </a:r>
            <a:r>
              <a:rPr lang="en-US" dirty="0" err="1"/>
              <a:t>Bino</a:t>
            </a:r>
            <a:r>
              <a:rPr lang="en-US" dirty="0"/>
              <a:t>, resulting in a </a:t>
            </a:r>
            <a:r>
              <a:rPr lang="en-US" dirty="0" err="1"/>
              <a:t>neutralino-chargino</a:t>
            </a:r>
            <a:r>
              <a:rPr lang="en-US" dirty="0"/>
              <a:t> co-</a:t>
            </a:r>
            <a:r>
              <a:rPr lang="en-US" dirty="0" smtClean="0"/>
              <a:t>NLSP</a:t>
            </a:r>
            <a:endParaRPr lang="en-US" dirty="0"/>
          </a:p>
          <a:p>
            <a:pPr lvl="1"/>
            <a:r>
              <a:rPr lang="en-US" dirty="0" smtClean="0"/>
              <a:t>Photons </a:t>
            </a:r>
            <a:r>
              <a:rPr lang="en-US" dirty="0"/>
              <a:t>not as common as in </a:t>
            </a:r>
            <a:r>
              <a:rPr lang="en-US" dirty="0" err="1"/>
              <a:t>B</a:t>
            </a:r>
            <a:r>
              <a:rPr lang="en-US" dirty="0" err="1" smtClean="0"/>
              <a:t>ino</a:t>
            </a:r>
            <a:r>
              <a:rPr lang="en-US" dirty="0"/>
              <a:t>-like case, but still </a:t>
            </a:r>
            <a:r>
              <a:rPr lang="en-US" dirty="0" err="1" smtClean="0"/>
              <a:t>occuring</a:t>
            </a:r>
            <a:r>
              <a:rPr lang="en-US" dirty="0" smtClean="0"/>
              <a:t>, </a:t>
            </a:r>
            <a:r>
              <a:rPr lang="en-US" dirty="0"/>
              <a:t>most frequently at lower </a:t>
            </a:r>
            <a:r>
              <a:rPr lang="en-US" dirty="0" err="1"/>
              <a:t>neutralino</a:t>
            </a:r>
            <a:r>
              <a:rPr lang="en-US" dirty="0"/>
              <a:t> </a:t>
            </a:r>
            <a:r>
              <a:rPr lang="en-US" dirty="0" smtClean="0"/>
              <a:t>mass ⇒ single </a:t>
            </a:r>
            <a:r>
              <a:rPr lang="en-US" dirty="0"/>
              <a:t>photon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45EE3-9169-DC49-BC30-59766CFC6818}" type="slidenum">
              <a:rPr lang="en-GB" smtClean="0"/>
              <a:pPr/>
              <a:t>42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4509120"/>
            <a:ext cx="2810232" cy="19541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6969" y="4359620"/>
            <a:ext cx="3489527" cy="20937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2267744" y="4437112"/>
            <a:ext cx="1728192" cy="288032"/>
          </a:xfrm>
          <a:prstGeom prst="rect">
            <a:avLst/>
          </a:prstGeom>
          <a:solidFill>
            <a:srgbClr val="FFFF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rgbClr val="003399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213880" y="6309320"/>
            <a:ext cx="1152128" cy="144016"/>
          </a:xfrm>
          <a:prstGeom prst="rect">
            <a:avLst/>
          </a:prstGeom>
          <a:solidFill>
            <a:srgbClr val="FFFF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rgbClr val="003399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491185" y="6303836"/>
            <a:ext cx="1152128" cy="144016"/>
          </a:xfrm>
          <a:prstGeom prst="rect">
            <a:avLst/>
          </a:prstGeom>
          <a:solidFill>
            <a:srgbClr val="FFFF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rgbClr val="003399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4841632" y="4611608"/>
            <a:ext cx="288032" cy="360040"/>
          </a:xfrm>
          <a:prstGeom prst="ellipse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rgbClr val="003399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821312" y="5949280"/>
            <a:ext cx="288032" cy="360040"/>
          </a:xfrm>
          <a:prstGeom prst="ellipse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rgbClr val="003399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8036769" y="5979760"/>
            <a:ext cx="288032" cy="360040"/>
          </a:xfrm>
          <a:prstGeom prst="ellipse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rgbClr val="003399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2724" y="5602014"/>
            <a:ext cx="2679076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dirty="0"/>
              <a:t>Phys. Rev. Lett. 106, </a:t>
            </a:r>
            <a:endParaRPr lang="hu-HU" dirty="0" smtClean="0"/>
          </a:p>
          <a:p>
            <a:r>
              <a:rPr lang="hu-HU" dirty="0" smtClean="0"/>
              <a:t>211802 </a:t>
            </a:r>
            <a:r>
              <a:rPr lang="hu-HU" dirty="0"/>
              <a:t>(2011) </a:t>
            </a:r>
            <a:endParaRPr lang="hu-HU" dirty="0" smtClean="0"/>
          </a:p>
          <a:p>
            <a:r>
              <a:rPr lang="en-US" dirty="0" smtClean="0"/>
              <a:t>CMS PAS SUS-11-009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955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663" y="260648"/>
            <a:ext cx="7416800" cy="608012"/>
          </a:xfrm>
        </p:spPr>
        <p:txBody>
          <a:bodyPr/>
          <a:lstStyle/>
          <a:p>
            <a:r>
              <a:rPr lang="en-US" sz="2800" dirty="0"/>
              <a:t>Searches with </a:t>
            </a:r>
            <a:r>
              <a:rPr lang="en-US" sz="2800" dirty="0" smtClean="0"/>
              <a:t>Photons</a:t>
            </a:r>
            <a:r>
              <a:rPr lang="en-US" sz="2800" dirty="0"/>
              <a:t>:</a:t>
            </a:r>
            <a:br>
              <a:rPr lang="en-US" sz="2800" dirty="0"/>
            </a:br>
            <a:r>
              <a:rPr lang="en-US" sz="2800" dirty="0" smtClean="0"/>
              <a:t>Event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Di-photon analysis:</a:t>
            </a:r>
          </a:p>
          <a:p>
            <a:pPr lvl="1"/>
            <a:r>
              <a:rPr lang="en-US" dirty="0" smtClean="0"/>
              <a:t>At least 2 photons in barrel with p</a:t>
            </a:r>
            <a:r>
              <a:rPr lang="en-US" baseline="-25000" dirty="0" smtClean="0"/>
              <a:t>T</a:t>
            </a:r>
            <a:r>
              <a:rPr lang="en-US" baseline="30000" dirty="0" smtClean="0">
                <a:latin typeface="Symbol" charset="2"/>
                <a:cs typeface="Symbol" charset="2"/>
              </a:rPr>
              <a:t>g</a:t>
            </a:r>
            <a:r>
              <a:rPr lang="en-US" baseline="30000" dirty="0" smtClean="0"/>
              <a:t>1</a:t>
            </a:r>
            <a:r>
              <a:rPr lang="en-US" dirty="0" smtClean="0"/>
              <a:t> &gt; 45 </a:t>
            </a:r>
            <a:r>
              <a:rPr lang="en-US" dirty="0" err="1" smtClean="0"/>
              <a:t>GeV</a:t>
            </a:r>
            <a:r>
              <a:rPr lang="en-US" dirty="0" smtClean="0"/>
              <a:t>, p</a:t>
            </a:r>
            <a:r>
              <a:rPr lang="en-US" baseline="-25000" dirty="0" smtClean="0"/>
              <a:t>T</a:t>
            </a:r>
            <a:r>
              <a:rPr lang="en-US" baseline="30000" dirty="0" smtClean="0">
                <a:latin typeface="Symbol" charset="2"/>
                <a:cs typeface="Symbol" charset="2"/>
              </a:rPr>
              <a:t>g2</a:t>
            </a:r>
            <a:r>
              <a:rPr lang="en-US" dirty="0" smtClean="0"/>
              <a:t> &gt; 30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/>
            <a:r>
              <a:rPr lang="en-US" dirty="0" smtClean="0"/>
              <a:t>At least 1 jet with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 </a:t>
            </a:r>
            <a:r>
              <a:rPr lang="en-US" dirty="0" smtClean="0"/>
              <a:t>&gt; 30 </a:t>
            </a:r>
            <a:r>
              <a:rPr lang="en-US" dirty="0" err="1" smtClean="0"/>
              <a:t>GeV</a:t>
            </a:r>
            <a:r>
              <a:rPr lang="en-US" dirty="0" smtClean="0"/>
              <a:t>, |</a:t>
            </a:r>
            <a:r>
              <a:rPr lang="en-US" dirty="0" err="1" smtClean="0">
                <a:latin typeface="Symbol" charset="2"/>
                <a:cs typeface="Symbol" charset="2"/>
              </a:rPr>
              <a:t>η</a:t>
            </a:r>
            <a:r>
              <a:rPr lang="en-US" dirty="0" smtClean="0"/>
              <a:t>|&lt;2.6</a:t>
            </a:r>
          </a:p>
          <a:p>
            <a:pPr lvl="1"/>
            <a:r>
              <a:rPr lang="en-US" i="1" dirty="0" smtClean="0"/>
              <a:t>Loose signal region: </a:t>
            </a:r>
            <a:r>
              <a:rPr lang="en-US" dirty="0" err="1">
                <a:solidFill>
                  <a:srgbClr val="800000"/>
                </a:solidFill>
              </a:rPr>
              <a:t>E</a:t>
            </a:r>
            <a:r>
              <a:rPr lang="en-US" baseline="-25000" dirty="0" err="1">
                <a:solidFill>
                  <a:srgbClr val="800000"/>
                </a:solidFill>
              </a:rPr>
              <a:t>T</a:t>
            </a:r>
            <a:r>
              <a:rPr lang="en-US" baseline="30000" dirty="0" err="1">
                <a:solidFill>
                  <a:srgbClr val="800000"/>
                </a:solidFill>
              </a:rPr>
              <a:t>miss</a:t>
            </a:r>
            <a:r>
              <a:rPr lang="en-US" dirty="0">
                <a:solidFill>
                  <a:srgbClr val="800000"/>
                </a:solidFill>
              </a:rPr>
              <a:t> </a:t>
            </a:r>
            <a:r>
              <a:rPr lang="en-US" dirty="0" smtClean="0">
                <a:solidFill>
                  <a:srgbClr val="800000"/>
                </a:solidFill>
              </a:rPr>
              <a:t>&gt; 50 </a:t>
            </a:r>
            <a:r>
              <a:rPr lang="en-US" dirty="0" err="1" smtClean="0">
                <a:solidFill>
                  <a:srgbClr val="800000"/>
                </a:solidFill>
              </a:rPr>
              <a:t>GeV</a:t>
            </a:r>
            <a:endParaRPr lang="en-US" dirty="0" smtClean="0">
              <a:solidFill>
                <a:srgbClr val="800000"/>
              </a:solidFill>
            </a:endParaRPr>
          </a:p>
          <a:p>
            <a:pPr lvl="1"/>
            <a:r>
              <a:rPr lang="en-US" i="1" dirty="0" smtClean="0"/>
              <a:t>Tight </a:t>
            </a:r>
            <a:r>
              <a:rPr lang="en-US" i="1" dirty="0"/>
              <a:t>signal region: </a:t>
            </a:r>
            <a:r>
              <a:rPr lang="en-US" dirty="0" err="1">
                <a:solidFill>
                  <a:srgbClr val="800000"/>
                </a:solidFill>
              </a:rPr>
              <a:t>E</a:t>
            </a:r>
            <a:r>
              <a:rPr lang="en-US" baseline="-25000" dirty="0" err="1">
                <a:solidFill>
                  <a:srgbClr val="800000"/>
                </a:solidFill>
              </a:rPr>
              <a:t>T</a:t>
            </a:r>
            <a:r>
              <a:rPr lang="en-US" baseline="30000" dirty="0" err="1">
                <a:solidFill>
                  <a:srgbClr val="800000"/>
                </a:solidFill>
              </a:rPr>
              <a:t>miss</a:t>
            </a:r>
            <a:r>
              <a:rPr lang="en-US" dirty="0">
                <a:solidFill>
                  <a:srgbClr val="800000"/>
                </a:solidFill>
              </a:rPr>
              <a:t> &gt; </a:t>
            </a:r>
            <a:r>
              <a:rPr lang="en-US" dirty="0" smtClean="0">
                <a:solidFill>
                  <a:srgbClr val="800000"/>
                </a:solidFill>
              </a:rPr>
              <a:t>100 </a:t>
            </a:r>
            <a:r>
              <a:rPr lang="en-US" dirty="0" err="1" smtClean="0">
                <a:solidFill>
                  <a:srgbClr val="800000"/>
                </a:solidFill>
              </a:rPr>
              <a:t>GeV</a:t>
            </a:r>
            <a:endParaRPr lang="en-US" dirty="0" smtClean="0">
              <a:solidFill>
                <a:srgbClr val="800000"/>
              </a:solidFill>
            </a:endParaRPr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baseline="30000" dirty="0"/>
          </a:p>
          <a:p>
            <a:r>
              <a:rPr lang="en-US" b="1" dirty="0" smtClean="0"/>
              <a:t>Single photon analysis:</a:t>
            </a:r>
          </a:p>
          <a:p>
            <a:pPr lvl="1"/>
            <a:r>
              <a:rPr lang="en-US" dirty="0" smtClean="0"/>
              <a:t>Exactly 1 photon in barrel with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baseline="30000" dirty="0" err="1" smtClean="0">
                <a:latin typeface="Symbol" charset="2"/>
                <a:cs typeface="Symbol" charset="2"/>
              </a:rPr>
              <a:t>g</a:t>
            </a:r>
            <a:r>
              <a:rPr lang="en-US" baseline="30000" dirty="0">
                <a:cs typeface="Symbol" charset="2"/>
              </a:rPr>
              <a:t> </a:t>
            </a:r>
            <a:r>
              <a:rPr lang="en-US" dirty="0" smtClean="0"/>
              <a:t>&gt; 75 </a:t>
            </a:r>
            <a:r>
              <a:rPr lang="en-US" dirty="0" err="1" smtClean="0"/>
              <a:t>GeV</a:t>
            </a:r>
            <a:r>
              <a:rPr lang="en-US" dirty="0" smtClean="0"/>
              <a:t> (due to trigger constraint)</a:t>
            </a:r>
          </a:p>
          <a:p>
            <a:pPr lvl="1"/>
            <a:r>
              <a:rPr lang="en-US" dirty="0">
                <a:solidFill>
                  <a:srgbClr val="800000"/>
                </a:solidFill>
              </a:rPr>
              <a:t>H</a:t>
            </a:r>
            <a:r>
              <a:rPr lang="en-US" baseline="-25000" dirty="0">
                <a:solidFill>
                  <a:srgbClr val="800000"/>
                </a:solidFill>
              </a:rPr>
              <a:t>T</a:t>
            </a:r>
            <a:r>
              <a:rPr lang="en-US" dirty="0">
                <a:solidFill>
                  <a:srgbClr val="800000"/>
                </a:solidFill>
              </a:rPr>
              <a:t> &gt; 400 </a:t>
            </a:r>
            <a:r>
              <a:rPr lang="en-US" dirty="0" err="1" smtClean="0">
                <a:solidFill>
                  <a:srgbClr val="800000"/>
                </a:solidFill>
              </a:rPr>
              <a:t>GeV</a:t>
            </a:r>
            <a:r>
              <a:rPr lang="en-US" dirty="0" smtClean="0">
                <a:solidFill>
                  <a:srgbClr val="800000"/>
                </a:solidFill>
              </a:rPr>
              <a:t> </a:t>
            </a:r>
            <a:r>
              <a:rPr lang="en-US" dirty="0" smtClean="0"/>
              <a:t>(also </a:t>
            </a:r>
            <a:r>
              <a:rPr lang="en-US" dirty="0"/>
              <a:t>from trigger)</a:t>
            </a:r>
          </a:p>
          <a:p>
            <a:pPr lvl="1"/>
            <a:r>
              <a:rPr lang="en-US" dirty="0" smtClean="0"/>
              <a:t>At least 3 jets with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baseline="-25000" dirty="0"/>
              <a:t> </a:t>
            </a:r>
            <a:r>
              <a:rPr lang="en-US" dirty="0"/>
              <a:t>&gt; 30 </a:t>
            </a:r>
            <a:r>
              <a:rPr lang="en-US" dirty="0" err="1"/>
              <a:t>GeV</a:t>
            </a:r>
            <a:r>
              <a:rPr lang="en-US" dirty="0"/>
              <a:t>, |</a:t>
            </a:r>
            <a:r>
              <a:rPr lang="en-US" dirty="0" err="1">
                <a:latin typeface="Symbol" charset="2"/>
                <a:cs typeface="Symbol" charset="2"/>
              </a:rPr>
              <a:t>η</a:t>
            </a:r>
            <a:r>
              <a:rPr lang="en-US" dirty="0"/>
              <a:t>|&lt;</a:t>
            </a:r>
            <a:r>
              <a:rPr lang="en-US" dirty="0" smtClean="0"/>
              <a:t>2.6</a:t>
            </a:r>
          </a:p>
          <a:p>
            <a:pPr lvl="1"/>
            <a:r>
              <a:rPr lang="en-US" dirty="0" err="1">
                <a:solidFill>
                  <a:srgbClr val="800000"/>
                </a:solidFill>
              </a:rPr>
              <a:t>E</a:t>
            </a:r>
            <a:r>
              <a:rPr lang="en-US" baseline="-25000" dirty="0" err="1">
                <a:solidFill>
                  <a:srgbClr val="800000"/>
                </a:solidFill>
              </a:rPr>
              <a:t>T</a:t>
            </a:r>
            <a:r>
              <a:rPr lang="en-US" baseline="30000" dirty="0" err="1">
                <a:solidFill>
                  <a:srgbClr val="800000"/>
                </a:solidFill>
              </a:rPr>
              <a:t>miss</a:t>
            </a:r>
            <a:r>
              <a:rPr lang="en-US" dirty="0">
                <a:solidFill>
                  <a:srgbClr val="800000"/>
                </a:solidFill>
              </a:rPr>
              <a:t> &gt; </a:t>
            </a:r>
            <a:r>
              <a:rPr lang="en-US" dirty="0" smtClean="0">
                <a:solidFill>
                  <a:srgbClr val="800000"/>
                </a:solidFill>
              </a:rPr>
              <a:t>200 </a:t>
            </a:r>
            <a:r>
              <a:rPr lang="en-US" dirty="0" err="1">
                <a:solidFill>
                  <a:srgbClr val="800000"/>
                </a:solidFill>
              </a:rPr>
              <a:t>GeV</a:t>
            </a:r>
            <a:endParaRPr lang="en-US" dirty="0">
              <a:solidFill>
                <a:srgbClr val="800000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45EE3-9169-DC49-BC30-59766CFC6818}" type="slidenum">
              <a:rPr lang="en-GB" smtClean="0"/>
              <a:pPr/>
              <a:t>43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6382610" y="6144482"/>
            <a:ext cx="2679076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CMS PAS SUS-11-009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955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3555"/>
          <a:stretch/>
        </p:blipFill>
        <p:spPr>
          <a:xfrm>
            <a:off x="5544616" y="2852936"/>
            <a:ext cx="3563888" cy="26553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663" y="260648"/>
            <a:ext cx="7416800" cy="608012"/>
          </a:xfrm>
        </p:spPr>
        <p:txBody>
          <a:bodyPr/>
          <a:lstStyle/>
          <a:p>
            <a:r>
              <a:rPr lang="en-US" sz="2800" dirty="0"/>
              <a:t>Searches with D</a:t>
            </a:r>
            <a:r>
              <a:rPr lang="en-US" sz="2800" dirty="0" smtClean="0"/>
              <a:t>i-Photons</a:t>
            </a:r>
            <a:r>
              <a:rPr lang="en-US" sz="2800" dirty="0"/>
              <a:t>:</a:t>
            </a:r>
            <a:br>
              <a:rPr lang="en-US" sz="2800" dirty="0"/>
            </a:br>
            <a:r>
              <a:rPr lang="en-US" sz="2800" dirty="0" smtClean="0"/>
              <a:t>Background Determination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QCD </a:t>
            </a:r>
            <a:r>
              <a:rPr lang="en-US" b="1" dirty="0" smtClean="0"/>
              <a:t>background (no </a:t>
            </a:r>
            <a:r>
              <a:rPr lang="en-US" b="1" dirty="0" smtClean="0"/>
              <a:t>true </a:t>
            </a:r>
            <a:r>
              <a:rPr lang="en-US" b="1" dirty="0" err="1" smtClean="0"/>
              <a:t>E</a:t>
            </a:r>
            <a:r>
              <a:rPr lang="en-US" b="1" baseline="-25000" dirty="0" err="1" smtClean="0"/>
              <a:t>T</a:t>
            </a:r>
            <a:r>
              <a:rPr lang="en-US" b="1" baseline="30000" dirty="0" err="1" smtClean="0"/>
              <a:t>miss</a:t>
            </a:r>
            <a:r>
              <a:rPr lang="en-US" b="1" dirty="0" smtClean="0"/>
              <a:t>)</a:t>
            </a:r>
            <a:endParaRPr lang="en-US" b="1" dirty="0" smtClean="0"/>
          </a:p>
          <a:p>
            <a:pPr lvl="1"/>
            <a:r>
              <a:rPr lang="en-US" dirty="0" err="1" smtClean="0"/>
              <a:t>Mis</a:t>
            </a:r>
            <a:r>
              <a:rPr lang="en-US" dirty="0"/>
              <a:t>-measurement of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miss</a:t>
            </a:r>
            <a:r>
              <a:rPr lang="en-US" dirty="0" smtClean="0"/>
              <a:t> </a:t>
            </a:r>
            <a:r>
              <a:rPr lang="en-US" dirty="0"/>
              <a:t>in QCD </a:t>
            </a:r>
            <a:r>
              <a:rPr lang="en-US" dirty="0" smtClean="0"/>
              <a:t>processes and/or photon </a:t>
            </a:r>
            <a:r>
              <a:rPr lang="en-US" dirty="0" err="1" smtClean="0"/>
              <a:t>mis</a:t>
            </a:r>
            <a:r>
              <a:rPr lang="en-US" dirty="0" smtClean="0"/>
              <a:t>-identification:</a:t>
            </a:r>
          </a:p>
          <a:p>
            <a:pPr lvl="2"/>
            <a:r>
              <a:rPr lang="en-US" dirty="0"/>
              <a:t>D</a:t>
            </a:r>
            <a:r>
              <a:rPr lang="en-US" dirty="0" smtClean="0"/>
              <a:t>irect di-photon production</a:t>
            </a:r>
          </a:p>
          <a:p>
            <a:pPr lvl="2"/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err="1" smtClean="0"/>
              <a:t>+jets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err="1" smtClean="0"/>
              <a:t>multijet</a:t>
            </a:r>
            <a:r>
              <a:rPr lang="en-US" dirty="0" err="1"/>
              <a:t>s</a:t>
            </a:r>
            <a:r>
              <a:rPr lang="en-US" dirty="0" smtClean="0"/>
              <a:t>, </a:t>
            </a:r>
            <a:r>
              <a:rPr lang="en-US" dirty="0"/>
              <a:t>with jets </a:t>
            </a:r>
            <a:r>
              <a:rPr lang="en-US" dirty="0" smtClean="0"/>
              <a:t>mimicking photons</a:t>
            </a:r>
          </a:p>
          <a:p>
            <a:pPr lvl="1"/>
            <a:r>
              <a:rPr lang="en-US" dirty="0" smtClean="0"/>
              <a:t>Background determined from samples with 2 fake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 or 2 electrons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b="1" dirty="0" smtClean="0"/>
              <a:t>Electroweak </a:t>
            </a:r>
            <a:r>
              <a:rPr lang="en-US" b="1" dirty="0" smtClean="0"/>
              <a:t>background </a:t>
            </a:r>
            <a:r>
              <a:rPr lang="en-US" b="1" dirty="0" smtClean="0"/>
              <a:t>with </a:t>
            </a:r>
            <a:r>
              <a:rPr lang="en-US" b="1" dirty="0"/>
              <a:t>true </a:t>
            </a:r>
            <a:r>
              <a:rPr lang="en-US" b="1" dirty="0" err="1" smtClean="0"/>
              <a:t>E</a:t>
            </a:r>
            <a:r>
              <a:rPr lang="en-US" b="1" baseline="-25000" dirty="0" err="1" smtClean="0"/>
              <a:t>T</a:t>
            </a:r>
            <a:r>
              <a:rPr lang="en-US" b="1" baseline="30000" dirty="0" err="1" smtClean="0"/>
              <a:t>miss</a:t>
            </a:r>
            <a:endParaRPr lang="en-US" b="1" dirty="0" smtClean="0"/>
          </a:p>
          <a:p>
            <a:pPr lvl="1"/>
            <a:r>
              <a:rPr lang="en-US" dirty="0" smtClean="0"/>
              <a:t>Background from events with real or 				    fake photon and W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dirty="0" smtClean="0">
                <a:cs typeface="Symbol" charset="2"/>
                <a:sym typeface="Wingdings"/>
              </a:rPr>
              <a:t>e</a:t>
            </a:r>
            <a:r>
              <a:rPr lang="en-US" dirty="0">
                <a:cs typeface="Symbol" charset="2"/>
                <a:sym typeface="Wingdings"/>
              </a:rPr>
              <a:t> </a:t>
            </a:r>
            <a:r>
              <a:rPr lang="en-US" dirty="0" smtClean="0">
                <a:cs typeface="Symbol" charset="2"/>
                <a:sym typeface="Wingdings"/>
              </a:rPr>
              <a:t>(</a:t>
            </a:r>
            <a:r>
              <a:rPr lang="en-US" dirty="0" smtClean="0"/>
              <a:t>where e is 			      misidentified as </a:t>
            </a:r>
            <a:r>
              <a:rPr lang="en-US" dirty="0" smtClean="0">
                <a:latin typeface="Symbol" charset="2"/>
                <a:cs typeface="Symbol" charset="2"/>
              </a:rPr>
              <a:t>g)</a:t>
            </a:r>
            <a:endParaRPr lang="en-US" dirty="0" smtClean="0">
              <a:cs typeface="Symbol" charset="2"/>
            </a:endParaRPr>
          </a:p>
          <a:p>
            <a:pPr marL="457200" lvl="1" indent="0">
              <a:buNone/>
            </a:pPr>
            <a:endParaRPr lang="en-US" b="1" dirty="0" smtClean="0">
              <a:latin typeface="Symbol" charset="2"/>
              <a:cs typeface="Symbol" charset="2"/>
            </a:endParaRPr>
          </a:p>
          <a:p>
            <a:r>
              <a:rPr lang="en-US" b="1" dirty="0" smtClean="0">
                <a:cs typeface="Symbol" charset="2"/>
              </a:rPr>
              <a:t>Fake rate determination</a:t>
            </a:r>
          </a:p>
          <a:p>
            <a:pPr lvl="1"/>
            <a:r>
              <a:rPr lang="en-US" dirty="0" smtClean="0">
                <a:cs typeface="Symbol" charset="2"/>
              </a:rPr>
              <a:t>Measure rate of events in Z region in </a:t>
            </a:r>
            <a:r>
              <a:rPr lang="en-US" dirty="0" err="1" smtClean="0">
                <a:cs typeface="Symbol" charset="2"/>
              </a:rPr>
              <a:t>e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>
                <a:cs typeface="Symbol" charset="2"/>
              </a:rPr>
              <a:t> </a:t>
            </a:r>
            <a:r>
              <a:rPr lang="en-US" dirty="0" smtClean="0">
                <a:cs typeface="Symbol" charset="2"/>
              </a:rPr>
              <a:t>			      and </a:t>
            </a:r>
            <a:r>
              <a:rPr lang="en-US" dirty="0" err="1" smtClean="0">
                <a:cs typeface="Symbol" charset="2"/>
              </a:rPr>
              <a:t>ee</a:t>
            </a:r>
            <a:r>
              <a:rPr lang="en-US" dirty="0" smtClean="0">
                <a:cs typeface="Symbol" charset="2"/>
              </a:rPr>
              <a:t> sample:</a:t>
            </a:r>
          </a:p>
          <a:p>
            <a:pPr marL="457200" lvl="1" indent="0">
              <a:buNone/>
            </a:pPr>
            <a:r>
              <a:rPr lang="en-US" dirty="0"/>
              <a:t>  </a:t>
            </a:r>
            <a:r>
              <a:rPr lang="en-US" dirty="0" smtClean="0"/>
              <a:t>  </a:t>
            </a:r>
            <a:r>
              <a:rPr lang="el-GR" dirty="0" smtClean="0"/>
              <a:t>f</a:t>
            </a:r>
            <a:r>
              <a:rPr lang="el-GR" baseline="-25000" dirty="0" smtClean="0"/>
              <a:t>e</a:t>
            </a:r>
            <a:r>
              <a:rPr lang="el-GR" baseline="-25000" dirty="0"/>
              <a:t>→</a:t>
            </a:r>
            <a:r>
              <a:rPr lang="el-GR" baseline="-25000" dirty="0">
                <a:latin typeface="Symbol" charset="2"/>
                <a:cs typeface="Symbol" charset="2"/>
              </a:rPr>
              <a:t>γ</a:t>
            </a:r>
            <a:r>
              <a:rPr lang="el-GR" dirty="0"/>
              <a:t> = 0.014 ± 0.0004 (stat.) ± 0.002 (syst.)</a:t>
            </a:r>
            <a:endParaRPr lang="en-US" dirty="0">
              <a:cs typeface="Symbol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45EE3-9169-DC49-BC30-59766CFC6818}" type="slidenum">
              <a:rPr lang="en-GB" smtClean="0"/>
              <a:pPr/>
              <a:t>44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382610" y="6144482"/>
            <a:ext cx="2679076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CMS PAS SUS-11-009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08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663" y="260648"/>
            <a:ext cx="7416800" cy="608012"/>
          </a:xfrm>
        </p:spPr>
        <p:txBody>
          <a:bodyPr/>
          <a:lstStyle/>
          <a:p>
            <a:r>
              <a:rPr lang="en-US" sz="2800" dirty="0"/>
              <a:t>Searches with </a:t>
            </a:r>
            <a:r>
              <a:rPr lang="en-US" sz="2800" dirty="0" smtClean="0"/>
              <a:t>Di-Photons</a:t>
            </a:r>
            <a:r>
              <a:rPr lang="en-US" sz="2800" dirty="0"/>
              <a:t>:</a:t>
            </a:r>
            <a:br>
              <a:rPr lang="en-US" sz="2800" dirty="0"/>
            </a:br>
            <a:r>
              <a:rPr lang="en-US" sz="2800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160463"/>
            <a:ext cx="3959671" cy="5364162"/>
          </a:xfrm>
        </p:spPr>
        <p:txBody>
          <a:bodyPr/>
          <a:lstStyle/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95% CL upper limits on the cross section in </a:t>
            </a:r>
            <a:r>
              <a:rPr lang="en-US" dirty="0" err="1"/>
              <a:t>gluino-squark</a:t>
            </a:r>
            <a:r>
              <a:rPr lang="en-US" dirty="0"/>
              <a:t> mass space for a </a:t>
            </a:r>
            <a:r>
              <a:rPr lang="en-US" dirty="0" err="1"/>
              <a:t>neutralino</a:t>
            </a:r>
            <a:r>
              <a:rPr lang="en-US" dirty="0"/>
              <a:t> mass of </a:t>
            </a:r>
            <a:r>
              <a:rPr lang="en-US" dirty="0" smtClean="0"/>
              <a:t>375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45EE3-9169-DC49-BC30-59766CFC6818}" type="slidenum">
              <a:rPr lang="en-GB" smtClean="0"/>
              <a:pPr/>
              <a:t>45</a:t>
            </a:fld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6488376" y="1988840"/>
            <a:ext cx="2620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C0000"/>
                </a:solidFill>
              </a:rPr>
              <a:t> No excess observed!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82610" y="6144482"/>
            <a:ext cx="2679076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CMS PAS SUS-11-009</a:t>
            </a:r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854910"/>
              </p:ext>
            </p:extLst>
          </p:nvPr>
        </p:nvGraphicFramePr>
        <p:xfrm>
          <a:off x="971600" y="1268760"/>
          <a:ext cx="5472609" cy="108127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824203"/>
                <a:gridCol w="1824203"/>
                <a:gridCol w="1824203"/>
              </a:tblGrid>
              <a:tr h="31203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Sample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Loose</a:t>
                      </a:r>
                      <a:r>
                        <a:rPr lang="en-US" sz="1200" baseline="0" dirty="0" smtClean="0"/>
                        <a:t> selection (</a:t>
                      </a:r>
                      <a:r>
                        <a:rPr lang="en-US" sz="1200" dirty="0" err="1" smtClean="0"/>
                        <a:t>E</a:t>
                      </a:r>
                      <a:r>
                        <a:rPr lang="en-US" sz="1200" baseline="-25000" dirty="0" err="1" smtClean="0"/>
                        <a:t>T</a:t>
                      </a:r>
                      <a:r>
                        <a:rPr lang="en-US" sz="1200" baseline="30000" dirty="0" err="1" smtClean="0"/>
                        <a:t>miss</a:t>
                      </a:r>
                      <a:r>
                        <a:rPr lang="en-US" sz="1200" dirty="0" smtClean="0"/>
                        <a:t> &gt; 50 </a:t>
                      </a:r>
                      <a:r>
                        <a:rPr lang="en-US" sz="1200" dirty="0" err="1" smtClean="0"/>
                        <a:t>GeV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Tight selection   </a:t>
                      </a:r>
                      <a:r>
                        <a:rPr lang="en-US" sz="1200" baseline="0" dirty="0" smtClean="0"/>
                        <a:t>(</a:t>
                      </a:r>
                      <a:r>
                        <a:rPr lang="en-US" sz="1200" dirty="0" err="1" smtClean="0"/>
                        <a:t>E</a:t>
                      </a:r>
                      <a:r>
                        <a:rPr lang="en-US" sz="1200" baseline="-25000" dirty="0" err="1" smtClean="0"/>
                        <a:t>T</a:t>
                      </a:r>
                      <a:r>
                        <a:rPr lang="en-US" sz="1200" baseline="30000" dirty="0" err="1" smtClean="0"/>
                        <a:t>miss</a:t>
                      </a:r>
                      <a:r>
                        <a:rPr lang="en-US" sz="1200" dirty="0" smtClean="0"/>
                        <a:t> &gt;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100 </a:t>
                      </a:r>
                      <a:r>
                        <a:rPr lang="en-US" sz="1200" dirty="0" err="1" smtClean="0"/>
                        <a:t>GeV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/>
                </a:tc>
              </a:tr>
              <a:tr h="31203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Total predicted SM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/>
                        <a:t>11.3 ± 1.9 ± 0.8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/>
                        <a:t>1.5 ± 0.8 ± 0.6</a:t>
                      </a:r>
                      <a:endParaRPr lang="en-US" sz="1200" dirty="0"/>
                    </a:p>
                  </a:txBody>
                  <a:tcPr/>
                </a:tc>
              </a:tr>
              <a:tr h="31203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Data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/>
                        <a:t>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853447"/>
            <a:ext cx="2893444" cy="22398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3789041"/>
            <a:ext cx="2972848" cy="2304256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4572769" y="1161182"/>
            <a:ext cx="3959671" cy="536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4"/>
              </a:buBlip>
              <a:defRPr kumimoji="1" sz="18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4"/>
              </a:buBlip>
              <a:defRPr kumimoji="1" sz="1800">
                <a:solidFill>
                  <a:srgbClr val="0000CC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4"/>
              </a:buBlip>
              <a:defRPr kumimoji="1" sz="1800">
                <a:solidFill>
                  <a:srgbClr val="0000CC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kumimoji="1" lang="en-US" sz="1800" dirty="0" smtClean="0">
                <a:solidFill>
                  <a:srgbClr val="0000CC"/>
                </a:solidFill>
                <a:latin typeface="Arial Unicode MS" charset="0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4"/>
              </a:buBlip>
              <a:defRPr kumimoji="1" sz="1800">
                <a:solidFill>
                  <a:srgbClr val="0000CC"/>
                </a:solidFill>
                <a:latin typeface="Arial Unicode MS" charset="0"/>
                <a:ea typeface="+mn-ea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4"/>
              </a:buBlip>
              <a:defRPr kumimoji="1" sz="2000">
                <a:solidFill>
                  <a:srgbClr val="0000CC"/>
                </a:solidFill>
                <a:latin typeface="Arial Unicode MS" charset="0"/>
                <a:ea typeface="+mn-ea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4"/>
              </a:buBlip>
              <a:defRPr kumimoji="1" sz="2000">
                <a:solidFill>
                  <a:srgbClr val="0000CC"/>
                </a:solidFill>
                <a:latin typeface="Arial Unicode MS" charset="0"/>
                <a:ea typeface="+mn-ea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4"/>
              </a:buBlip>
              <a:defRPr kumimoji="1" sz="2000">
                <a:solidFill>
                  <a:srgbClr val="0000CC"/>
                </a:solidFill>
                <a:latin typeface="Arial Unicode MS" charset="0"/>
                <a:ea typeface="+mn-ea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4"/>
              </a:buBlip>
              <a:defRPr kumimoji="1" sz="2000">
                <a:solidFill>
                  <a:srgbClr val="0000CC"/>
                </a:solidFill>
                <a:latin typeface="Arial Unicode MS" charset="0"/>
                <a:ea typeface="+mn-ea"/>
              </a:defRPr>
            </a:lvl9pPr>
          </a:lstStyle>
          <a:p>
            <a:pPr marL="457200" lvl="1" indent="0">
              <a:buFontTx/>
              <a:buNone/>
            </a:pPr>
            <a:endParaRPr lang="en-US" b="0" dirty="0" smtClean="0"/>
          </a:p>
          <a:p>
            <a:pPr marL="457200" lvl="1" indent="0">
              <a:buFontTx/>
              <a:buNone/>
            </a:pPr>
            <a:endParaRPr lang="en-US" b="0" dirty="0" smtClean="0"/>
          </a:p>
          <a:p>
            <a:pPr marL="457200" lvl="1" indent="0">
              <a:buFontTx/>
              <a:buNone/>
            </a:pPr>
            <a:endParaRPr lang="en-US" b="0" dirty="0" smtClean="0"/>
          </a:p>
          <a:p>
            <a:pPr marL="457200" lvl="1" indent="0">
              <a:buFontTx/>
              <a:buNone/>
            </a:pPr>
            <a:endParaRPr lang="en-US" b="0" dirty="0" smtClean="0"/>
          </a:p>
          <a:p>
            <a:pPr marL="457200" lvl="1" indent="0">
              <a:buFontTx/>
              <a:buNone/>
            </a:pPr>
            <a:endParaRPr lang="en-US" b="0" dirty="0" smtClean="0"/>
          </a:p>
          <a:p>
            <a:r>
              <a:rPr lang="en-US" b="0" dirty="0" smtClean="0"/>
              <a:t>95% CL exclusion contours in </a:t>
            </a:r>
            <a:r>
              <a:rPr lang="en-US" b="0" dirty="0" err="1" smtClean="0"/>
              <a:t>gluino-squark</a:t>
            </a:r>
            <a:r>
              <a:rPr lang="en-US" b="0" dirty="0" smtClean="0"/>
              <a:t> mass space for a </a:t>
            </a:r>
            <a:r>
              <a:rPr lang="en-US" b="0" dirty="0" err="1" smtClean="0"/>
              <a:t>neutralino</a:t>
            </a:r>
            <a:r>
              <a:rPr lang="en-US" b="0" dirty="0" smtClean="0"/>
              <a:t> mass of 375 </a:t>
            </a:r>
            <a:r>
              <a:rPr lang="en-US" b="0" dirty="0" err="1" smtClean="0"/>
              <a:t>GeV</a:t>
            </a:r>
            <a:endParaRPr lang="en-US" sz="1050" b="0" dirty="0"/>
          </a:p>
        </p:txBody>
      </p:sp>
    </p:spTree>
    <p:extLst>
      <p:ext uri="{BB962C8B-B14F-4D97-AF65-F5344CB8AC3E}">
        <p14:creationId xmlns:p14="http://schemas.microsoft.com/office/powerpoint/2010/main" val="1901983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663" y="260648"/>
            <a:ext cx="7416800" cy="608012"/>
          </a:xfrm>
        </p:spPr>
        <p:txBody>
          <a:bodyPr/>
          <a:lstStyle/>
          <a:p>
            <a:r>
              <a:rPr lang="en-US" sz="2800" dirty="0"/>
              <a:t>Searches with S</a:t>
            </a:r>
            <a:r>
              <a:rPr lang="en-US" sz="2800" dirty="0" smtClean="0"/>
              <a:t>ingle Photons</a:t>
            </a:r>
            <a:r>
              <a:rPr lang="en-US" sz="2800" dirty="0"/>
              <a:t>:</a:t>
            </a:r>
            <a:br>
              <a:rPr lang="en-US" sz="2800" dirty="0"/>
            </a:br>
            <a:r>
              <a:rPr lang="en-US" sz="2800" dirty="0" smtClean="0"/>
              <a:t>Background Determination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Background determination similar to di-photon case </a:t>
            </a:r>
          </a:p>
          <a:p>
            <a:r>
              <a:rPr lang="en-US" dirty="0"/>
              <a:t>Additional </a:t>
            </a:r>
            <a:r>
              <a:rPr lang="en-US" dirty="0" smtClean="0"/>
              <a:t>backgrounds: initial </a:t>
            </a:r>
            <a:r>
              <a:rPr lang="en-US" dirty="0"/>
              <a:t>state radiation (ISR) </a:t>
            </a:r>
            <a:r>
              <a:rPr lang="en-US" dirty="0" smtClean="0"/>
              <a:t>and </a:t>
            </a:r>
            <a:r>
              <a:rPr lang="en-US" dirty="0"/>
              <a:t>final state radiation (FSR) of </a:t>
            </a:r>
            <a:r>
              <a:rPr lang="en-US" dirty="0" smtClean="0"/>
              <a:t>photons:</a:t>
            </a:r>
          </a:p>
          <a:p>
            <a:pPr lvl="1"/>
            <a:r>
              <a:rPr lang="en-US" dirty="0" smtClean="0"/>
              <a:t>ISR </a:t>
            </a:r>
            <a:r>
              <a:rPr lang="en-US" dirty="0"/>
              <a:t>and FSR in events </a:t>
            </a:r>
            <a:r>
              <a:rPr lang="en-US" dirty="0" smtClean="0"/>
              <a:t>with electrons </a:t>
            </a:r>
            <a:r>
              <a:rPr lang="en-US" dirty="0"/>
              <a:t>in </a:t>
            </a:r>
            <a:r>
              <a:rPr lang="en-US" dirty="0" smtClean="0"/>
              <a:t>final </a:t>
            </a:r>
            <a:r>
              <a:rPr lang="en-US" dirty="0"/>
              <a:t>state </a:t>
            </a:r>
            <a:r>
              <a:rPr lang="en-US" dirty="0" smtClean="0"/>
              <a:t>covered </a:t>
            </a:r>
            <a:r>
              <a:rPr lang="en-US" dirty="0"/>
              <a:t>by </a:t>
            </a:r>
            <a:r>
              <a:rPr lang="en-US" dirty="0" smtClean="0"/>
              <a:t>EW background </a:t>
            </a:r>
            <a:r>
              <a:rPr lang="en-US" dirty="0"/>
              <a:t>prediction from data </a:t>
            </a:r>
            <a:endParaRPr lang="en-US" dirty="0" smtClean="0"/>
          </a:p>
          <a:p>
            <a:pPr lvl="1"/>
            <a:r>
              <a:rPr lang="en-US" dirty="0"/>
              <a:t>R</a:t>
            </a:r>
            <a:r>
              <a:rPr lang="en-US" dirty="0" smtClean="0"/>
              <a:t>emaining contributions from SM </a:t>
            </a:r>
            <a:r>
              <a:rPr lang="en-US" dirty="0"/>
              <a:t>process are very small </a:t>
            </a:r>
            <a:r>
              <a:rPr lang="en-US" dirty="0" smtClean="0"/>
              <a:t>– taken </a:t>
            </a:r>
            <a:r>
              <a:rPr lang="en-US" dirty="0"/>
              <a:t>from Monte Carlo simulation </a:t>
            </a:r>
            <a:r>
              <a:rPr lang="en-US" dirty="0" smtClean="0"/>
              <a:t>with </a:t>
            </a:r>
            <a:r>
              <a:rPr lang="en-US" dirty="0"/>
              <a:t>a systematic uncertainty of 100%.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45EE3-9169-DC49-BC30-59766CFC6818}" type="slidenum">
              <a:rPr lang="en-GB" smtClean="0"/>
              <a:pPr/>
              <a:t>46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3284984"/>
            <a:ext cx="4995150" cy="1800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08104" y="5373216"/>
            <a:ext cx="2620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C0000"/>
                </a:solidFill>
              </a:rPr>
              <a:t> No excess observed!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44" y="3212976"/>
            <a:ext cx="3450084" cy="33014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82610" y="6144482"/>
            <a:ext cx="2679076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CMS PAS SUS-11-009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554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663" y="260648"/>
            <a:ext cx="7416800" cy="608012"/>
          </a:xfrm>
        </p:spPr>
        <p:txBody>
          <a:bodyPr/>
          <a:lstStyle/>
          <a:p>
            <a:r>
              <a:rPr lang="en-US" sz="2800" dirty="0"/>
              <a:t>Searches with Single Photons:</a:t>
            </a:r>
            <a:br>
              <a:rPr lang="en-US" sz="2800" dirty="0"/>
            </a:br>
            <a:r>
              <a:rPr lang="en-US" sz="2800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8184" y="1160463"/>
            <a:ext cx="1583407" cy="5364162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err="1" smtClean="0"/>
              <a:t>Bino</a:t>
            </a:r>
            <a:r>
              <a:rPr lang="en-US" dirty="0" smtClean="0"/>
              <a:t>-like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</a:t>
            </a:r>
            <a:r>
              <a:rPr lang="en-US" dirty="0" smtClean="0"/>
              <a:t>ino-like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45EE3-9169-DC49-BC30-59766CFC6818}" type="slidenum">
              <a:rPr lang="en-GB" smtClean="0"/>
              <a:pPr/>
              <a:t>47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382610" y="6144482"/>
            <a:ext cx="2679076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CMS PAS SUS-11-009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38" y="1822915"/>
            <a:ext cx="2573824" cy="24701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4534"/>
          <a:stretch/>
        </p:blipFill>
        <p:spPr>
          <a:xfrm>
            <a:off x="3605180" y="1819693"/>
            <a:ext cx="2550996" cy="23372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1414" b="4142"/>
          <a:stretch/>
        </p:blipFill>
        <p:spPr>
          <a:xfrm>
            <a:off x="467544" y="4176307"/>
            <a:ext cx="2601599" cy="23581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b="6529"/>
          <a:stretch/>
        </p:blipFill>
        <p:spPr>
          <a:xfrm>
            <a:off x="3533171" y="4128583"/>
            <a:ext cx="2573825" cy="2308896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39553" y="1196752"/>
            <a:ext cx="2808311" cy="536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6"/>
              </a:buBlip>
              <a:defRPr kumimoji="1" sz="18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6"/>
              </a:buBlip>
              <a:defRPr kumimoji="1" sz="1800">
                <a:solidFill>
                  <a:srgbClr val="0000CC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6"/>
              </a:buBlip>
              <a:defRPr kumimoji="1" sz="1800">
                <a:solidFill>
                  <a:srgbClr val="0000CC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kumimoji="1" lang="en-US" sz="1800" dirty="0" smtClean="0">
                <a:solidFill>
                  <a:srgbClr val="0000CC"/>
                </a:solidFill>
                <a:latin typeface="Arial Unicode MS" charset="0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6"/>
              </a:buBlip>
              <a:defRPr kumimoji="1" sz="1800">
                <a:solidFill>
                  <a:srgbClr val="0000CC"/>
                </a:solidFill>
                <a:latin typeface="Arial Unicode MS" charset="0"/>
                <a:ea typeface="+mn-ea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6"/>
              </a:buBlip>
              <a:defRPr kumimoji="1" sz="2000">
                <a:solidFill>
                  <a:srgbClr val="0000CC"/>
                </a:solidFill>
                <a:latin typeface="Arial Unicode MS" charset="0"/>
                <a:ea typeface="+mn-ea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6"/>
              </a:buBlip>
              <a:defRPr kumimoji="1" sz="2000">
                <a:solidFill>
                  <a:srgbClr val="0000CC"/>
                </a:solidFill>
                <a:latin typeface="Arial Unicode MS" charset="0"/>
                <a:ea typeface="+mn-ea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6"/>
              </a:buBlip>
              <a:defRPr kumimoji="1" sz="2000">
                <a:solidFill>
                  <a:srgbClr val="0000CC"/>
                </a:solidFill>
                <a:latin typeface="Arial Unicode MS" charset="0"/>
                <a:ea typeface="+mn-ea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6"/>
              </a:buBlip>
              <a:defRPr kumimoji="1" sz="2000">
                <a:solidFill>
                  <a:srgbClr val="0000CC"/>
                </a:solidFill>
                <a:latin typeface="Arial Unicode MS" charset="0"/>
                <a:ea typeface="+mn-ea"/>
              </a:defRPr>
            </a:lvl9pPr>
          </a:lstStyle>
          <a:p>
            <a:pPr marL="0" indent="0">
              <a:buNone/>
            </a:pPr>
            <a:r>
              <a:rPr lang="en-US" b="0" dirty="0" smtClean="0"/>
              <a:t>95</a:t>
            </a:r>
            <a:r>
              <a:rPr lang="en-US" b="0" dirty="0"/>
              <a:t>% CL upper limit in </a:t>
            </a:r>
            <a:r>
              <a:rPr lang="en-US" b="0" dirty="0" err="1"/>
              <a:t>gluino-squark</a:t>
            </a:r>
            <a:r>
              <a:rPr lang="en-US" b="0" dirty="0"/>
              <a:t> mass space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3419873" y="1196752"/>
            <a:ext cx="3168351" cy="536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6"/>
              </a:buBlip>
              <a:defRPr kumimoji="1" sz="18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6"/>
              </a:buBlip>
              <a:defRPr kumimoji="1" sz="1800">
                <a:solidFill>
                  <a:srgbClr val="0000CC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6"/>
              </a:buBlip>
              <a:defRPr kumimoji="1" sz="1800">
                <a:solidFill>
                  <a:srgbClr val="0000CC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kumimoji="1" lang="en-US" sz="1800" dirty="0" smtClean="0">
                <a:solidFill>
                  <a:srgbClr val="0000CC"/>
                </a:solidFill>
                <a:latin typeface="Arial Unicode MS" charset="0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6"/>
              </a:buBlip>
              <a:defRPr kumimoji="1" sz="1800">
                <a:solidFill>
                  <a:srgbClr val="0000CC"/>
                </a:solidFill>
                <a:latin typeface="Arial Unicode MS" charset="0"/>
                <a:ea typeface="+mn-ea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6"/>
              </a:buBlip>
              <a:defRPr kumimoji="1" sz="2000">
                <a:solidFill>
                  <a:srgbClr val="0000CC"/>
                </a:solidFill>
                <a:latin typeface="Arial Unicode MS" charset="0"/>
                <a:ea typeface="+mn-ea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6"/>
              </a:buBlip>
              <a:defRPr kumimoji="1" sz="2000">
                <a:solidFill>
                  <a:srgbClr val="0000CC"/>
                </a:solidFill>
                <a:latin typeface="Arial Unicode MS" charset="0"/>
                <a:ea typeface="+mn-ea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6"/>
              </a:buBlip>
              <a:defRPr kumimoji="1" sz="2000">
                <a:solidFill>
                  <a:srgbClr val="0000CC"/>
                </a:solidFill>
                <a:latin typeface="Arial Unicode MS" charset="0"/>
                <a:ea typeface="+mn-ea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6"/>
              </a:buBlip>
              <a:defRPr kumimoji="1" sz="2000">
                <a:solidFill>
                  <a:srgbClr val="0000CC"/>
                </a:solidFill>
                <a:latin typeface="Arial Unicode MS" charset="0"/>
                <a:ea typeface="+mn-ea"/>
              </a:defRPr>
            </a:lvl9pPr>
          </a:lstStyle>
          <a:p>
            <a:pPr marL="0" indent="0">
              <a:buNone/>
            </a:pPr>
            <a:r>
              <a:rPr lang="en-US" b="0" dirty="0" smtClean="0"/>
              <a:t>95</a:t>
            </a:r>
            <a:r>
              <a:rPr lang="en-US" b="0" dirty="0"/>
              <a:t>% CL </a:t>
            </a:r>
            <a:r>
              <a:rPr lang="en-US" b="0" dirty="0" smtClean="0"/>
              <a:t>exclusion contours in </a:t>
            </a:r>
            <a:r>
              <a:rPr lang="en-US" b="0" dirty="0" err="1"/>
              <a:t>gluino-squark</a:t>
            </a:r>
            <a:r>
              <a:rPr lang="en-US" b="0" dirty="0"/>
              <a:t> mass space</a:t>
            </a:r>
          </a:p>
        </p:txBody>
      </p:sp>
    </p:spTree>
    <p:extLst>
      <p:ext uri="{BB962C8B-B14F-4D97-AF65-F5344CB8AC3E}">
        <p14:creationId xmlns:p14="http://schemas.microsoft.com/office/powerpoint/2010/main" val="1111246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74" y="3618335"/>
            <a:ext cx="2980057" cy="26909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663" y="260648"/>
            <a:ext cx="7416800" cy="608012"/>
          </a:xfrm>
        </p:spPr>
        <p:txBody>
          <a:bodyPr/>
          <a:lstStyle/>
          <a:p>
            <a:r>
              <a:rPr lang="en-US" sz="2800" dirty="0" smtClean="0"/>
              <a:t>Summary:</a:t>
            </a:r>
            <a:br>
              <a:rPr lang="en-US" sz="2800" dirty="0" smtClean="0"/>
            </a:br>
            <a:r>
              <a:rPr lang="en-US" sz="2800" dirty="0" smtClean="0"/>
              <a:t>Interpretation with Simplified Models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limits on m(</a:t>
            </a:r>
            <a:r>
              <a:rPr lang="en-US" dirty="0" err="1" smtClean="0"/>
              <a:t>gluino</a:t>
            </a:r>
            <a:r>
              <a:rPr lang="en-US" dirty="0" smtClean="0"/>
              <a:t>): m(</a:t>
            </a:r>
            <a:r>
              <a:rPr lang="en-US" dirty="0" err="1" smtClean="0"/>
              <a:t>squark</a:t>
            </a:r>
            <a:r>
              <a:rPr lang="en-US" dirty="0" smtClean="0"/>
              <a:t>)&gt;&gt;m(</a:t>
            </a:r>
            <a:r>
              <a:rPr lang="en-US" dirty="0" err="1" smtClean="0"/>
              <a:t>gluino</a:t>
            </a:r>
            <a:r>
              <a:rPr lang="en-US" dirty="0" smtClean="0"/>
              <a:t>) and vice verso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45EE3-9169-DC49-BC30-59766CFC6818}" type="slidenum">
              <a:rPr lang="en-GB" smtClean="0"/>
              <a:pPr/>
              <a:t>48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913" b="18414"/>
          <a:stretch/>
        </p:blipFill>
        <p:spPr>
          <a:xfrm>
            <a:off x="2664174" y="1556791"/>
            <a:ext cx="5652241" cy="43204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7594" t="85967" r="64207" b="6711"/>
          <a:stretch/>
        </p:blipFill>
        <p:spPr>
          <a:xfrm>
            <a:off x="107504" y="2636912"/>
            <a:ext cx="2699792" cy="6725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9234" t="81613" r="25089" b="14385"/>
          <a:stretch/>
        </p:blipFill>
        <p:spPr>
          <a:xfrm>
            <a:off x="179511" y="2276874"/>
            <a:ext cx="1914548" cy="4687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92414" y="5949280"/>
            <a:ext cx="10599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0000FF"/>
                </a:solidFill>
              </a:rPr>
              <a:t>m(</a:t>
            </a:r>
            <a:r>
              <a:rPr lang="en-US" b="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c</a:t>
            </a:r>
            <a:r>
              <a:rPr lang="en-US" b="0" baseline="30000" dirty="0" smtClean="0">
                <a:solidFill>
                  <a:srgbClr val="0000FF"/>
                </a:solidFill>
              </a:rPr>
              <a:t>0</a:t>
            </a:r>
            <a:r>
              <a:rPr lang="en-US" b="0" dirty="0" smtClean="0">
                <a:solidFill>
                  <a:srgbClr val="0000FF"/>
                </a:solidFill>
              </a:rPr>
              <a:t>)=0</a:t>
            </a:r>
          </a:p>
          <a:p>
            <a:r>
              <a:rPr lang="en-US" sz="1400" b="0" dirty="0" smtClean="0">
                <a:solidFill>
                  <a:srgbClr val="0000FF"/>
                </a:solidFill>
              </a:rPr>
              <a:t>(dark blue)</a:t>
            </a:r>
            <a:endParaRPr lang="en-US" sz="1400" b="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9425" y="5949280"/>
            <a:ext cx="280076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3366FF"/>
                </a:solidFill>
              </a:rPr>
              <a:t>m(</a:t>
            </a:r>
            <a:r>
              <a:rPr lang="en-US" b="0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c</a:t>
            </a:r>
            <a:r>
              <a:rPr lang="en-US" b="0" baseline="30000" dirty="0" smtClean="0">
                <a:solidFill>
                  <a:srgbClr val="3366FF"/>
                </a:solidFill>
              </a:rPr>
              <a:t>0</a:t>
            </a:r>
            <a:r>
              <a:rPr lang="en-US" b="0" dirty="0" smtClean="0">
                <a:solidFill>
                  <a:srgbClr val="3366FF"/>
                </a:solidFill>
              </a:rPr>
              <a:t>)=m(</a:t>
            </a:r>
            <a:r>
              <a:rPr lang="en-US" b="0" dirty="0" err="1" smtClean="0">
                <a:solidFill>
                  <a:srgbClr val="3366FF"/>
                </a:solidFill>
              </a:rPr>
              <a:t>gluino</a:t>
            </a:r>
            <a:r>
              <a:rPr lang="en-US" b="0" dirty="0" smtClean="0">
                <a:solidFill>
                  <a:srgbClr val="3366FF"/>
                </a:solidFill>
              </a:rPr>
              <a:t>)-200GeV</a:t>
            </a:r>
          </a:p>
          <a:p>
            <a:r>
              <a:rPr lang="en-US" sz="1400" b="0" dirty="0" smtClean="0">
                <a:solidFill>
                  <a:srgbClr val="3366FF"/>
                </a:solidFill>
              </a:rPr>
              <a:t>(light blue)</a:t>
            </a:r>
            <a:endParaRPr lang="en-US" sz="1400" b="0" dirty="0">
              <a:solidFill>
                <a:srgbClr val="3366FF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flipV="1">
            <a:off x="623655" y="4196898"/>
            <a:ext cx="1944216" cy="1656184"/>
          </a:xfrm>
          <a:prstGeom prst="line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1115616" y="5445224"/>
            <a:ext cx="0" cy="504056"/>
          </a:xfrm>
          <a:prstGeom prst="straightConnector1">
            <a:avLst/>
          </a:prstGeom>
          <a:noFill/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 flipV="1">
            <a:off x="1799411" y="5949280"/>
            <a:ext cx="0" cy="504056"/>
          </a:xfrm>
          <a:prstGeom prst="straightConnector1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878492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2573" y="2348880"/>
            <a:ext cx="5623923" cy="4148288"/>
          </a:xfrm>
          <a:prstGeom prst="rect">
            <a:avLst/>
          </a:prstGeom>
        </p:spPr>
      </p:pic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40416-9346-4142-A608-4BD630CC56F5}" type="slidenum">
              <a:rPr lang="en-GB"/>
              <a:pPr/>
              <a:t>49</a:t>
            </a:fld>
            <a:endParaRPr lang="en-GB"/>
          </a:p>
        </p:txBody>
      </p:sp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855663" y="156691"/>
            <a:ext cx="7416800" cy="608013"/>
          </a:xfrm>
        </p:spPr>
        <p:txBody>
          <a:bodyPr/>
          <a:lstStyle/>
          <a:p>
            <a:r>
              <a:rPr lang="en-US" dirty="0" smtClean="0"/>
              <a:t>Summary</a:t>
            </a:r>
            <a:r>
              <a:rPr lang="en-US" dirty="0"/>
              <a:t> </a:t>
            </a:r>
            <a:r>
              <a:rPr lang="en-US" dirty="0" smtClean="0"/>
              <a:t>and Outlook</a:t>
            </a:r>
            <a:endParaRPr lang="en-GB" dirty="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Results from many analysis with 1 fb</a:t>
            </a:r>
            <a:r>
              <a:rPr lang="en-US" sz="2000" baseline="30000" dirty="0" smtClean="0"/>
              <a:t>-1</a:t>
            </a:r>
            <a:r>
              <a:rPr lang="en-US" dirty="0" smtClean="0"/>
              <a:t> have been presented</a:t>
            </a:r>
          </a:p>
          <a:p>
            <a:r>
              <a:rPr lang="en-US" dirty="0" smtClean="0"/>
              <a:t>None of the analysis have observed any significant deviation from the Standard Model </a:t>
            </a:r>
            <a:r>
              <a:rPr lang="en-US" dirty="0" smtClean="0">
                <a:sym typeface="Wingdings"/>
              </a:rPr>
              <a:t></a:t>
            </a:r>
            <a:endParaRPr lang="en-US" dirty="0" smtClean="0"/>
          </a:p>
          <a:p>
            <a:r>
              <a:rPr lang="en-US" dirty="0" smtClean="0"/>
              <a:t>Exclusion limits have been set</a:t>
            </a:r>
            <a:endParaRPr lang="en-US" dirty="0"/>
          </a:p>
          <a:p>
            <a:pPr lvl="1"/>
            <a:r>
              <a:rPr lang="en-US" dirty="0" smtClean="0"/>
              <a:t>Using CMSSM</a:t>
            </a:r>
          </a:p>
          <a:p>
            <a:pPr lvl="1"/>
            <a:r>
              <a:rPr lang="en-US" dirty="0" smtClean="0"/>
              <a:t>In simplified models </a:t>
            </a:r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rgbClr val="008000"/>
                </a:solidFill>
              </a:rPr>
              <a:t>Much </a:t>
            </a:r>
            <a:r>
              <a:rPr lang="en-US" b="1" dirty="0" smtClean="0">
                <a:solidFill>
                  <a:srgbClr val="008000"/>
                </a:solidFill>
              </a:rPr>
              <a:t>more data </a:t>
            </a:r>
            <a:endParaRPr lang="en-US" b="1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8000"/>
                </a:solidFill>
              </a:rPr>
              <a:t>to analyze – stay </a:t>
            </a:r>
            <a:r>
              <a:rPr lang="en-US" b="1" dirty="0" smtClean="0">
                <a:solidFill>
                  <a:srgbClr val="008000"/>
                </a:solidFill>
              </a:rPr>
              <a:t>tuned!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Search Strategy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0913662"/>
              </p:ext>
            </p:extLst>
          </p:nvPr>
        </p:nvGraphicFramePr>
        <p:xfrm>
          <a:off x="251519" y="1124744"/>
          <a:ext cx="8740627" cy="154876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248661"/>
                <a:gridCol w="1248661"/>
                <a:gridCol w="1248661"/>
                <a:gridCol w="1248661"/>
                <a:gridCol w="1248661"/>
                <a:gridCol w="1248661"/>
                <a:gridCol w="1248661"/>
              </a:tblGrid>
              <a:tr h="3600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 leptons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 1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lepton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OSDL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SSDL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≥3 </a:t>
                      </a:r>
                      <a:r>
                        <a:rPr lang="en-US" sz="1600" dirty="0" err="1" smtClean="0"/>
                        <a:t>lep</a:t>
                      </a:r>
                      <a:r>
                        <a:rPr lang="en-US" sz="1600" dirty="0" smtClean="0"/>
                        <a:t>.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 </a:t>
                      </a:r>
                      <a:r>
                        <a:rPr lang="en-US" sz="1600" dirty="0" smtClean="0">
                          <a:latin typeface="Symbol" charset="2"/>
                          <a:cs typeface="Symbol" charset="2"/>
                        </a:rPr>
                        <a:t>g</a:t>
                      </a:r>
                      <a:endParaRPr lang="en-US" sz="16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 </a:t>
                      </a:r>
                      <a:r>
                        <a:rPr lang="en-US" sz="1600" dirty="0" smtClean="0"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600" baseline="0" dirty="0" smtClean="0"/>
                        <a:t>+ 1 </a:t>
                      </a:r>
                      <a:r>
                        <a:rPr lang="en-US" sz="1600" baseline="0" dirty="0" err="1" smtClean="0"/>
                        <a:t>lep</a:t>
                      </a:r>
                      <a:r>
                        <a:rPr lang="en-US" sz="1600" baseline="0" dirty="0" smtClean="0"/>
                        <a:t>.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Jets + </a:t>
                      </a:r>
                      <a:r>
                        <a:rPr lang="en-US" dirty="0" err="1" smtClean="0"/>
                        <a:t>E</a:t>
                      </a:r>
                      <a:r>
                        <a:rPr lang="en-US" baseline="-25000" dirty="0" err="1" smtClean="0"/>
                        <a:t>T</a:t>
                      </a:r>
                      <a:r>
                        <a:rPr lang="en-US" baseline="30000" dirty="0" err="1" smtClean="0"/>
                        <a:t>miss</a:t>
                      </a:r>
                      <a:r>
                        <a:rPr lang="en-US" baseline="30000" dirty="0" smtClean="0"/>
                        <a:t> </a:t>
                      </a:r>
                      <a:r>
                        <a:rPr lang="en-US" baseline="0" dirty="0" smtClean="0"/>
                        <a:t>(+special variables)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Single</a:t>
                      </a:r>
                      <a:r>
                        <a:rPr lang="en-US" baseline="0" dirty="0" smtClean="0"/>
                        <a:t> lepton+ </a:t>
                      </a:r>
                      <a:r>
                        <a:rPr lang="en-US" baseline="0" dirty="0" err="1" smtClean="0"/>
                        <a:t>j</a:t>
                      </a:r>
                      <a:r>
                        <a:rPr lang="en-US" dirty="0" err="1" smtClean="0"/>
                        <a:t>ets+E</a:t>
                      </a:r>
                      <a:r>
                        <a:rPr lang="en-US" baseline="-25000" dirty="0" err="1" smtClean="0"/>
                        <a:t>T</a:t>
                      </a:r>
                      <a:r>
                        <a:rPr lang="en-US" baseline="30000" dirty="0" err="1" smtClean="0"/>
                        <a:t>miss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Opposite sign</a:t>
                      </a:r>
                      <a:r>
                        <a:rPr lang="en-US" baseline="0" dirty="0" smtClean="0"/>
                        <a:t> di-leptons+ </a:t>
                      </a:r>
                      <a:r>
                        <a:rPr lang="en-US" baseline="0" dirty="0" err="1" smtClean="0"/>
                        <a:t>j</a:t>
                      </a:r>
                      <a:r>
                        <a:rPr lang="en-US" dirty="0" err="1" smtClean="0"/>
                        <a:t>ets+E</a:t>
                      </a:r>
                      <a:r>
                        <a:rPr lang="en-US" baseline="-25000" dirty="0" err="1" smtClean="0"/>
                        <a:t>T</a:t>
                      </a:r>
                      <a:r>
                        <a:rPr lang="en-US" baseline="30000" dirty="0" err="1" smtClean="0"/>
                        <a:t>miss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Same-sign</a:t>
                      </a:r>
                      <a:r>
                        <a:rPr lang="en-US" baseline="0" dirty="0" smtClean="0"/>
                        <a:t> di-leptons+ </a:t>
                      </a:r>
                      <a:r>
                        <a:rPr lang="en-US" baseline="0" dirty="0" err="1" smtClean="0"/>
                        <a:t>j</a:t>
                      </a:r>
                      <a:r>
                        <a:rPr lang="en-US" dirty="0" err="1" smtClean="0"/>
                        <a:t>ets+E</a:t>
                      </a:r>
                      <a:r>
                        <a:rPr lang="en-US" baseline="-25000" dirty="0" err="1" smtClean="0"/>
                        <a:t>T</a:t>
                      </a:r>
                      <a:r>
                        <a:rPr lang="en-US" baseline="30000" dirty="0" err="1" smtClean="0"/>
                        <a:t>miss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Multi-leptons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Di-photon</a:t>
                      </a:r>
                      <a:r>
                        <a:rPr lang="en-US" baseline="0" dirty="0" err="1" smtClean="0"/>
                        <a:t>+j</a:t>
                      </a:r>
                      <a:r>
                        <a:rPr lang="en-US" dirty="0" err="1" smtClean="0"/>
                        <a:t>ets+E</a:t>
                      </a:r>
                      <a:r>
                        <a:rPr lang="en-US" baseline="-25000" dirty="0" err="1" smtClean="0"/>
                        <a:t>T</a:t>
                      </a:r>
                      <a:r>
                        <a:rPr lang="en-US" baseline="30000" dirty="0" err="1" smtClean="0"/>
                        <a:t>miss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Photon+lepton+E</a:t>
                      </a:r>
                      <a:r>
                        <a:rPr lang="en-US" baseline="-25000" dirty="0" err="1" smtClean="0"/>
                        <a:t>T</a:t>
                      </a:r>
                      <a:r>
                        <a:rPr lang="en-US" baseline="30000" dirty="0" err="1" smtClean="0"/>
                        <a:t>miss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45EE3-9169-DC49-BC30-59766CFC6818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23528" y="3212976"/>
            <a:ext cx="5687863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2"/>
              </a:buBlip>
              <a:defRPr kumimoji="1" sz="18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2"/>
              </a:buBlip>
              <a:defRPr kumimoji="1" sz="1800">
                <a:solidFill>
                  <a:srgbClr val="0000CC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2"/>
              </a:buBlip>
              <a:defRPr kumimoji="1" sz="1800">
                <a:solidFill>
                  <a:srgbClr val="0000CC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kumimoji="1" lang="en-US" sz="1800" dirty="0" smtClean="0">
                <a:solidFill>
                  <a:srgbClr val="0000CC"/>
                </a:solidFill>
                <a:latin typeface="Arial Unicode MS" charset="0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2"/>
              </a:buBlip>
              <a:defRPr kumimoji="1" sz="1800">
                <a:solidFill>
                  <a:srgbClr val="0000CC"/>
                </a:solidFill>
                <a:latin typeface="Arial Unicode MS" charset="0"/>
                <a:ea typeface="+mn-ea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2"/>
              </a:buBlip>
              <a:defRPr kumimoji="1" sz="2000">
                <a:solidFill>
                  <a:srgbClr val="0000CC"/>
                </a:solidFill>
                <a:latin typeface="Arial Unicode MS" charset="0"/>
                <a:ea typeface="+mn-ea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2"/>
              </a:buBlip>
              <a:defRPr kumimoji="1" sz="2000">
                <a:solidFill>
                  <a:srgbClr val="0000CC"/>
                </a:solidFill>
                <a:latin typeface="Arial Unicode MS" charset="0"/>
                <a:ea typeface="+mn-ea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2"/>
              </a:buBlip>
              <a:defRPr kumimoji="1" sz="2000">
                <a:solidFill>
                  <a:srgbClr val="0000CC"/>
                </a:solidFill>
                <a:latin typeface="Arial Unicode MS" charset="0"/>
                <a:ea typeface="+mn-ea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Blip>
                <a:blip r:embed="rId2"/>
              </a:buBlip>
              <a:defRPr kumimoji="1" sz="2000">
                <a:solidFill>
                  <a:srgbClr val="0000CC"/>
                </a:solidFill>
                <a:latin typeface="Arial Unicode MS" charset="0"/>
                <a:ea typeface="+mn-ea"/>
              </a:defRPr>
            </a:lvl9pPr>
          </a:lstStyle>
          <a:p>
            <a:r>
              <a:rPr lang="en-US" dirty="0" smtClean="0"/>
              <a:t>Topology based searches, not </a:t>
            </a:r>
            <a:r>
              <a:rPr lang="en-US" dirty="0"/>
              <a:t>optimized for any particular SUSY model</a:t>
            </a:r>
          </a:p>
          <a:p>
            <a:r>
              <a:rPr lang="en-US" b="0" dirty="0" smtClean="0"/>
              <a:t>Most</a:t>
            </a:r>
            <a:r>
              <a:rPr lang="en-US" b="0" dirty="0" smtClean="0"/>
              <a:t> </a:t>
            </a:r>
            <a:r>
              <a:rPr lang="en-US" b="0" dirty="0"/>
              <a:t>searches probe tails of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miss</a:t>
            </a:r>
            <a:r>
              <a:rPr lang="en-US" dirty="0" smtClean="0"/>
              <a:t> </a:t>
            </a:r>
            <a:r>
              <a:rPr lang="en-US" b="0" dirty="0" smtClean="0"/>
              <a:t>distribution</a:t>
            </a:r>
          </a:p>
          <a:p>
            <a:r>
              <a:rPr lang="en-US" b="0" dirty="0" smtClean="0"/>
              <a:t>Try to </a:t>
            </a:r>
            <a:r>
              <a:rPr lang="en-US" b="0" dirty="0"/>
              <a:t>cover as much phase space as </a:t>
            </a:r>
            <a:r>
              <a:rPr lang="en-US" b="0" dirty="0" smtClean="0"/>
              <a:t>possible (e.g. as low lepton </a:t>
            </a:r>
            <a:r>
              <a:rPr lang="en-US" b="0" dirty="0" err="1" smtClean="0"/>
              <a:t>p</a:t>
            </a:r>
            <a:r>
              <a:rPr lang="en-US" b="0" baseline="-25000" dirty="0" err="1" smtClean="0"/>
              <a:t>T</a:t>
            </a:r>
            <a:r>
              <a:rPr lang="en-US" b="0" dirty="0" smtClean="0"/>
              <a:t> as possible)</a:t>
            </a:r>
            <a:endParaRPr lang="en-US" b="0" dirty="0"/>
          </a:p>
          <a:p>
            <a:r>
              <a:rPr lang="en-US" b="0" dirty="0" smtClean="0"/>
              <a:t>Estimate </a:t>
            </a:r>
            <a:r>
              <a:rPr lang="en-US" b="0" dirty="0"/>
              <a:t>backgrounds from data (data-driven </a:t>
            </a:r>
            <a:r>
              <a:rPr lang="en-US" b="0" dirty="0" err="1"/>
              <a:t>bkg</a:t>
            </a:r>
            <a:r>
              <a:rPr lang="en-US" b="0" dirty="0"/>
              <a:t> estimate) </a:t>
            </a:r>
            <a:r>
              <a:rPr lang="en-US" b="0" dirty="0" smtClean="0"/>
              <a:t>to minimize </a:t>
            </a:r>
            <a:r>
              <a:rPr lang="en-US" b="0" dirty="0"/>
              <a:t>reliance on </a:t>
            </a:r>
            <a:r>
              <a:rPr lang="en-US" b="0" dirty="0" smtClean="0"/>
              <a:t>MC (e.g. for detector </a:t>
            </a:r>
            <a:r>
              <a:rPr lang="en-US" b="0" dirty="0"/>
              <a:t>(</a:t>
            </a:r>
            <a:r>
              <a:rPr lang="en-US" b="0" dirty="0" err="1"/>
              <a:t>mis</a:t>
            </a:r>
            <a:r>
              <a:rPr lang="en-US" b="0" dirty="0"/>
              <a:t>)reconstruction </a:t>
            </a:r>
            <a:r>
              <a:rPr lang="en-US" b="0" dirty="0" smtClean="0"/>
              <a:t>effects)</a:t>
            </a:r>
            <a:endParaRPr lang="en-US" baseline="30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3284984"/>
            <a:ext cx="2946963" cy="276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57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40416-9346-4142-A608-4BD630CC56F5}" type="slidenum">
              <a:rPr lang="en-GB"/>
              <a:pPr/>
              <a:t>50</a:t>
            </a:fld>
            <a:endParaRPr lang="en-GB"/>
          </a:p>
        </p:txBody>
      </p:sp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855663" y="300707"/>
            <a:ext cx="7416800" cy="608013"/>
          </a:xfrm>
        </p:spPr>
        <p:txBody>
          <a:bodyPr/>
          <a:lstStyle/>
          <a:p>
            <a:r>
              <a:rPr lang="en-US" sz="2800" dirty="0" smtClean="0"/>
              <a:t>Analyses that are presented in parallel talks</a:t>
            </a:r>
            <a:endParaRPr lang="en-GB" sz="2800" dirty="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>
                <a:hlinkClick r:id="rId2"/>
              </a:rPr>
              <a:t>A Search for Supersymmetry Using Events with Photons and Large Missing Transverse Energy at </a:t>
            </a:r>
            <a:r>
              <a:rPr lang="en-US" sz="1600" dirty="0" smtClean="0">
                <a:hlinkClick r:id="rId2"/>
              </a:rPr>
              <a:t>CMS</a:t>
            </a:r>
            <a:r>
              <a:rPr lang="en-US" sz="1600" dirty="0" smtClean="0"/>
              <a:t> </a:t>
            </a:r>
            <a:r>
              <a:rPr lang="en-US" sz="1600" dirty="0" smtClean="0"/>
              <a:t>(</a:t>
            </a:r>
            <a:r>
              <a:rPr lang="en-US" sz="1600" dirty="0" smtClean="0"/>
              <a:t>Rachel </a:t>
            </a:r>
            <a:r>
              <a:rPr lang="en-US" sz="1600" dirty="0" err="1" smtClean="0"/>
              <a:t>Yohay</a:t>
            </a:r>
            <a:r>
              <a:rPr lang="en-US" sz="1600" dirty="0" smtClean="0"/>
              <a:t>)</a:t>
            </a:r>
            <a:endParaRPr lang="en-US" sz="1600" dirty="0" smtClean="0"/>
          </a:p>
          <a:p>
            <a:r>
              <a:rPr lang="en-US" sz="1600" dirty="0" smtClean="0">
                <a:hlinkClick r:id="rId3"/>
              </a:rPr>
              <a:t>A </a:t>
            </a:r>
            <a:r>
              <a:rPr lang="en-US" sz="1600" dirty="0">
                <a:hlinkClick r:id="rId3"/>
              </a:rPr>
              <a:t>Search for New Physics in Events with Jets and Missing Energy at CMS </a:t>
            </a:r>
            <a:r>
              <a:rPr lang="en-US" sz="1600" dirty="0" smtClean="0"/>
              <a:t>(</a:t>
            </a:r>
            <a:r>
              <a:rPr lang="en-US" sz="1600" dirty="0" err="1" smtClean="0"/>
              <a:t>Seema</a:t>
            </a:r>
            <a:r>
              <a:rPr lang="en-US" sz="1600" dirty="0" smtClean="0"/>
              <a:t> Sharma)</a:t>
            </a:r>
          </a:p>
          <a:p>
            <a:r>
              <a:rPr lang="en-US" sz="1600" dirty="0">
                <a:hlinkClick r:id="rId4"/>
              </a:rPr>
              <a:t>Search for Squarks and Gluinos using Kinematic Variables at </a:t>
            </a:r>
            <a:r>
              <a:rPr lang="en-US" sz="1600" dirty="0" smtClean="0">
                <a:hlinkClick r:id="rId4"/>
              </a:rPr>
              <a:t>CMS</a:t>
            </a:r>
            <a:r>
              <a:rPr lang="en-US" sz="1600" dirty="0" smtClean="0"/>
              <a:t> </a:t>
            </a:r>
            <a:r>
              <a:rPr lang="en-US" sz="1600" dirty="0" smtClean="0"/>
              <a:t>(</a:t>
            </a:r>
            <a:r>
              <a:rPr lang="en-US" sz="1600" dirty="0" smtClean="0"/>
              <a:t>Edward Laird</a:t>
            </a:r>
            <a:r>
              <a:rPr lang="en-US" sz="1600" dirty="0" smtClean="0"/>
              <a:t>)</a:t>
            </a:r>
            <a:endParaRPr lang="en-US" sz="1600" dirty="0" smtClean="0"/>
          </a:p>
          <a:p>
            <a:r>
              <a:rPr lang="en-US" sz="1600" dirty="0">
                <a:hlinkClick r:id="rId5"/>
              </a:rPr>
              <a:t>Search for new physics with same-sign isolated dilepton events with jets and missing transverse energy at </a:t>
            </a:r>
            <a:r>
              <a:rPr lang="en-US" sz="1600" dirty="0" smtClean="0">
                <a:hlinkClick r:id="rId5"/>
              </a:rPr>
              <a:t>CMS</a:t>
            </a:r>
            <a:r>
              <a:rPr lang="en-US" sz="1600" dirty="0" smtClean="0"/>
              <a:t> </a:t>
            </a:r>
            <a:r>
              <a:rPr lang="en-US" sz="1600" dirty="0" smtClean="0"/>
              <a:t>(</a:t>
            </a:r>
            <a:r>
              <a:rPr lang="en-US" sz="1600" dirty="0" smtClean="0"/>
              <a:t>Frank Golf) </a:t>
            </a:r>
          </a:p>
          <a:p>
            <a:r>
              <a:rPr lang="en-US" sz="1600" dirty="0">
                <a:hlinkClick r:id="rId6"/>
              </a:rPr>
              <a:t>Search for supersymmetry in events with multiple isolated leptons at </a:t>
            </a:r>
            <a:r>
              <a:rPr lang="en-US" sz="1600" dirty="0" smtClean="0">
                <a:hlinkClick r:id="rId6"/>
              </a:rPr>
              <a:t>CMS</a:t>
            </a:r>
            <a:r>
              <a:rPr lang="en-US" sz="1600" dirty="0" smtClean="0"/>
              <a:t> </a:t>
            </a:r>
            <a:r>
              <a:rPr lang="en-US" sz="1600" dirty="0" smtClean="0"/>
              <a:t>(</a:t>
            </a:r>
            <a:r>
              <a:rPr lang="en-US" sz="1600" dirty="0" smtClean="0"/>
              <a:t>Richard Carl Gray)</a:t>
            </a:r>
          </a:p>
          <a:p>
            <a:r>
              <a:rPr lang="en-US" sz="1600" dirty="0" smtClean="0">
                <a:hlinkClick r:id="rId7"/>
              </a:rPr>
              <a:t>Search </a:t>
            </a:r>
            <a:r>
              <a:rPr lang="en-US" sz="1600" dirty="0">
                <a:hlinkClick r:id="rId7"/>
              </a:rPr>
              <a:t>for supersymmetry in final states with a lepton, jets and missing </a:t>
            </a:r>
            <a:r>
              <a:rPr lang="en-US" sz="1600" dirty="0" smtClean="0">
                <a:hlinkClick r:id="rId7"/>
              </a:rPr>
              <a:t>energy</a:t>
            </a:r>
            <a:r>
              <a:rPr lang="en-US" sz="1600" dirty="0" smtClean="0"/>
              <a:t> </a:t>
            </a:r>
            <a:r>
              <a:rPr lang="en-US" sz="1600" dirty="0" smtClean="0">
                <a:effectLst/>
              </a:rPr>
              <a:t>(</a:t>
            </a:r>
            <a:r>
              <a:rPr lang="en-US" sz="1600" dirty="0"/>
              <a:t>Finn O'Neill </a:t>
            </a:r>
            <a:r>
              <a:rPr lang="en-US" sz="1600" dirty="0" err="1"/>
              <a:t>Rebassoo</a:t>
            </a:r>
            <a:r>
              <a:rPr lang="en-US" sz="1600" dirty="0" smtClean="0">
                <a:effectLst/>
              </a:rPr>
              <a:t>)</a:t>
            </a:r>
          </a:p>
          <a:p>
            <a:r>
              <a:rPr lang="en-US" sz="1600" dirty="0" smtClean="0">
                <a:hlinkClick r:id="rId8"/>
              </a:rPr>
              <a:t>Interpretation </a:t>
            </a:r>
            <a:r>
              <a:rPr lang="en-US" sz="1600" dirty="0">
                <a:hlinkClick r:id="rId8"/>
              </a:rPr>
              <a:t>of CMS searches for beyond-standard-model phenomena </a:t>
            </a:r>
            <a:r>
              <a:rPr lang="en-US" sz="1600" dirty="0" smtClean="0">
                <a:hlinkClick r:id="rId8"/>
              </a:rPr>
              <a:t>in the </a:t>
            </a:r>
            <a:r>
              <a:rPr lang="en-US" sz="1600" dirty="0">
                <a:hlinkClick r:id="rId8"/>
              </a:rPr>
              <a:t>supersymmetry framework with simplified models </a:t>
            </a:r>
            <a:r>
              <a:rPr lang="en-US" sz="1600" dirty="0" smtClean="0"/>
              <a:t>(</a:t>
            </a:r>
            <a:r>
              <a:rPr lang="en-US" sz="1600" dirty="0" err="1" smtClean="0"/>
              <a:t>Mariarosaria</a:t>
            </a:r>
            <a:r>
              <a:rPr lang="en-US" sz="1600" dirty="0" smtClean="0"/>
              <a:t> </a:t>
            </a:r>
            <a:r>
              <a:rPr lang="en-US" sz="1600" dirty="0" err="1" smtClean="0"/>
              <a:t>D'Alfonso</a:t>
            </a:r>
            <a:r>
              <a:rPr lang="en-US" sz="1600" dirty="0" smtClean="0"/>
              <a:t>) </a:t>
            </a:r>
            <a:endParaRPr lang="en-US" sz="1600" dirty="0"/>
          </a:p>
        </p:txBody>
      </p:sp>
      <p:pic>
        <p:nvPicPr>
          <p:cNvPr id="6" name="Picture 4" descr="SUSY_Stern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64"/>
          <a:stretch>
            <a:fillRect/>
          </a:stretch>
        </p:blipFill>
        <p:spPr bwMode="auto">
          <a:xfrm>
            <a:off x="3995936" y="4437112"/>
            <a:ext cx="4987691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3152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A44F-83A0-7745-A1BD-1522D2F21FBD}" type="slidenum">
              <a:rPr lang="en-GB"/>
              <a:pPr/>
              <a:t>51</a:t>
            </a:fld>
            <a:endParaRPr lang="en-GB"/>
          </a:p>
        </p:txBody>
      </p:sp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listening</a:t>
            </a:r>
            <a:endParaRPr lang="en-GB" dirty="0"/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Backup slides follow…</a:t>
            </a:r>
            <a:endParaRPr lang="en-GB"/>
          </a:p>
        </p:txBody>
      </p:sp>
      <p:pic>
        <p:nvPicPr>
          <p:cNvPr id="5" name="Picture 7" descr="SUSY_Badetuech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01"/>
          <a:stretch>
            <a:fillRect/>
          </a:stretch>
        </p:blipFill>
        <p:spPr bwMode="auto">
          <a:xfrm>
            <a:off x="1043608" y="1628800"/>
            <a:ext cx="6912768" cy="469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662" y="260648"/>
            <a:ext cx="7676778" cy="608012"/>
          </a:xfrm>
        </p:spPr>
        <p:txBody>
          <a:bodyPr/>
          <a:lstStyle/>
          <a:p>
            <a:r>
              <a:rPr lang="en-US" sz="2800" dirty="0"/>
              <a:t>All-Hadronic Search with M</a:t>
            </a:r>
            <a:r>
              <a:rPr lang="en-US" sz="2800" baseline="-25000" dirty="0"/>
              <a:t>T2</a:t>
            </a:r>
            <a:r>
              <a:rPr lang="en-US" sz="2800" dirty="0"/>
              <a:t> Method:</a:t>
            </a:r>
            <a:br>
              <a:rPr lang="en-US" sz="2800" dirty="0"/>
            </a:br>
            <a:r>
              <a:rPr lang="en-US" sz="2800" dirty="0" smtClean="0"/>
              <a:t>Background Estimation for QCD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High M</a:t>
            </a:r>
            <a:r>
              <a:rPr lang="en-US" b="1" baseline="-25000" dirty="0" smtClean="0"/>
              <a:t>T2</a:t>
            </a:r>
            <a:r>
              <a:rPr lang="en-US" b="1" dirty="0" smtClean="0"/>
              <a:t> analysis:</a:t>
            </a:r>
          </a:p>
          <a:p>
            <a:r>
              <a:rPr lang="en-US" dirty="0" smtClean="0"/>
              <a:t>Factorization method with </a:t>
            </a:r>
            <a:r>
              <a:rPr lang="en-US" dirty="0" err="1" smtClean="0">
                <a:latin typeface="Symbol" charset="2"/>
                <a:cs typeface="Symbol" charset="2"/>
              </a:rPr>
              <a:t>Df</a:t>
            </a:r>
            <a:r>
              <a:rPr lang="en-US" baseline="-25000" dirty="0" err="1" smtClean="0"/>
              <a:t>min</a:t>
            </a:r>
            <a:r>
              <a:rPr lang="en-US" baseline="-25000" dirty="0" smtClean="0"/>
              <a:t> </a:t>
            </a:r>
            <a:r>
              <a:rPr lang="en-US" dirty="0"/>
              <a:t>(</a:t>
            </a:r>
            <a:r>
              <a:rPr lang="en-US" dirty="0" smtClean="0"/>
              <a:t>azimuth angle between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miss</a:t>
            </a:r>
            <a:r>
              <a:rPr lang="en-US" dirty="0" smtClean="0"/>
              <a:t> vector and closest jet) and M</a:t>
            </a:r>
            <a:r>
              <a:rPr lang="en-US" baseline="-25000" dirty="0" smtClean="0"/>
              <a:t>T2</a:t>
            </a:r>
          </a:p>
          <a:p>
            <a:r>
              <a:rPr lang="en-US" dirty="0" smtClean="0"/>
              <a:t>Correlation between </a:t>
            </a:r>
            <a:r>
              <a:rPr lang="en-US" dirty="0" err="1" smtClean="0">
                <a:latin typeface="Symbol" charset="2"/>
                <a:cs typeface="Symbol" charset="2"/>
              </a:rPr>
              <a:t>Df</a:t>
            </a:r>
            <a:r>
              <a:rPr lang="en-US" baseline="-25000" dirty="0" err="1" smtClean="0"/>
              <a:t>min</a:t>
            </a:r>
            <a:r>
              <a:rPr lang="en-US" dirty="0" smtClean="0"/>
              <a:t> and M</a:t>
            </a:r>
            <a:r>
              <a:rPr lang="en-US" baseline="-25000" dirty="0" smtClean="0"/>
              <a:t>T2</a:t>
            </a:r>
            <a:r>
              <a:rPr lang="en-US" dirty="0" smtClean="0"/>
              <a:t> is parameterized by</a:t>
            </a:r>
          </a:p>
          <a:p>
            <a:endParaRPr lang="en-US" baseline="-25000" dirty="0"/>
          </a:p>
          <a:p>
            <a:endParaRPr lang="en-US" baseline="-25000" dirty="0" smtClean="0"/>
          </a:p>
          <a:p>
            <a:endParaRPr lang="en-US" baseline="-25000" dirty="0"/>
          </a:p>
          <a:p>
            <a:endParaRPr lang="en-US" baseline="-25000" dirty="0" smtClean="0"/>
          </a:p>
          <a:p>
            <a:endParaRPr lang="en-US" baseline="-25000" dirty="0"/>
          </a:p>
          <a:p>
            <a:r>
              <a:rPr lang="en-US" dirty="0" smtClean="0"/>
              <a:t>First validated on MC, then measured with data in the region 	        50 </a:t>
            </a:r>
            <a:r>
              <a:rPr lang="en-US" dirty="0" err="1" smtClean="0"/>
              <a:t>GeV</a:t>
            </a:r>
            <a:r>
              <a:rPr lang="en-US" dirty="0" smtClean="0"/>
              <a:t> &lt; M</a:t>
            </a:r>
            <a:r>
              <a:rPr lang="en-US" baseline="-25000" dirty="0" smtClean="0"/>
              <a:t>T2</a:t>
            </a:r>
            <a:r>
              <a:rPr lang="en-US" dirty="0" smtClean="0"/>
              <a:t> &lt; 80 </a:t>
            </a:r>
            <a:r>
              <a:rPr lang="en-US" dirty="0" err="1" smtClean="0"/>
              <a:t>GeV</a:t>
            </a:r>
            <a:r>
              <a:rPr lang="en-US" dirty="0" smtClean="0"/>
              <a:t>    </a:t>
            </a:r>
          </a:p>
          <a:p>
            <a:r>
              <a:rPr lang="en-US" dirty="0" smtClean="0"/>
              <a:t>Extrapolation to  </a:t>
            </a:r>
            <a:r>
              <a:rPr lang="en-US" dirty="0"/>
              <a:t>M</a:t>
            </a:r>
            <a:r>
              <a:rPr lang="en-US" baseline="-25000" dirty="0"/>
              <a:t>T2</a:t>
            </a:r>
            <a:r>
              <a:rPr lang="en-US" dirty="0"/>
              <a:t> </a:t>
            </a:r>
            <a:r>
              <a:rPr lang="en-US" dirty="0" smtClean="0"/>
              <a:t>&gt; 400 </a:t>
            </a:r>
            <a:r>
              <a:rPr lang="en-US" dirty="0" err="1" smtClean="0"/>
              <a:t>GeV</a:t>
            </a:r>
            <a:r>
              <a:rPr lang="en-US" dirty="0" smtClean="0"/>
              <a:t> gives the number of </a:t>
            </a:r>
            <a:r>
              <a:rPr lang="en-US" dirty="0" err="1" smtClean="0"/>
              <a:t>bg</a:t>
            </a:r>
            <a:r>
              <a:rPr lang="en-US" dirty="0" smtClean="0"/>
              <a:t> events </a:t>
            </a:r>
          </a:p>
          <a:p>
            <a:r>
              <a:rPr lang="en-US" dirty="0" smtClean="0"/>
              <a:t>Conservative uncertainty of 100% assigned </a:t>
            </a:r>
          </a:p>
          <a:p>
            <a:endParaRPr lang="en-US" baseline="-25000" dirty="0"/>
          </a:p>
          <a:p>
            <a:pPr marL="0" indent="0">
              <a:buNone/>
            </a:pPr>
            <a:r>
              <a:rPr lang="en-US" b="1" dirty="0" smtClean="0"/>
              <a:t>Low </a:t>
            </a:r>
            <a:r>
              <a:rPr lang="en-US" b="1" dirty="0"/>
              <a:t>M</a:t>
            </a:r>
            <a:r>
              <a:rPr lang="en-US" b="1" baseline="-25000" dirty="0"/>
              <a:t>T2</a:t>
            </a:r>
            <a:r>
              <a:rPr lang="en-US" b="1" dirty="0"/>
              <a:t> analysis:</a:t>
            </a:r>
          </a:p>
          <a:p>
            <a:r>
              <a:rPr lang="en-US" dirty="0" smtClean="0"/>
              <a:t>Estimated similar as for high M</a:t>
            </a:r>
            <a:r>
              <a:rPr lang="en-US" baseline="-25000" dirty="0" smtClean="0"/>
              <a:t>T2</a:t>
            </a:r>
            <a:r>
              <a:rPr lang="en-US" dirty="0" smtClean="0"/>
              <a:t> analysis on pre-b-tagged sample to have enough statistics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(Ratio of b-tagged/pre-b-tagged sample constant vs</a:t>
            </a:r>
            <a:r>
              <a:rPr lang="en-US" dirty="0"/>
              <a:t>.</a:t>
            </a:r>
            <a:r>
              <a:rPr lang="en-US" dirty="0" smtClean="0"/>
              <a:t> M</a:t>
            </a:r>
            <a:r>
              <a:rPr lang="en-US" baseline="-25000" dirty="0" smtClean="0"/>
              <a:t>T2</a:t>
            </a:r>
            <a:r>
              <a:rPr lang="en-US" dirty="0" smtClean="0"/>
              <a:t>)</a:t>
            </a:r>
            <a:endParaRPr lang="en-US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45EE3-9169-DC49-BC30-59766CFC6818}" type="slidenum">
              <a:rPr lang="en-GB" smtClean="0"/>
              <a:pPr/>
              <a:t>52</a:t>
            </a:fld>
            <a:endParaRPr lang="en-GB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8712960"/>
              </p:ext>
            </p:extLst>
          </p:nvPr>
        </p:nvGraphicFramePr>
        <p:xfrm>
          <a:off x="967364" y="2459476"/>
          <a:ext cx="4828772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090" name="Equation" r:id="rId3" imgW="2895600" imgH="431800" progId="Equation.3">
                  <p:embed/>
                </p:oleObj>
              </mc:Choice>
              <mc:Fallback>
                <p:oleObj name="Equation" r:id="rId3" imgW="28956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67364" y="2459476"/>
                        <a:ext cx="4828772" cy="720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357420" y="6144672"/>
            <a:ext cx="2679076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CMS PAS SUS-11-005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313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663" y="260648"/>
            <a:ext cx="7416800" cy="608012"/>
          </a:xfrm>
        </p:spPr>
        <p:txBody>
          <a:bodyPr/>
          <a:lstStyle/>
          <a:p>
            <a:r>
              <a:rPr lang="en-US" sz="2800" dirty="0"/>
              <a:t>Opposite Sign Di-Leptons:</a:t>
            </a:r>
            <a:br>
              <a:rPr lang="en-US" sz="2800" dirty="0"/>
            </a:br>
            <a:r>
              <a:rPr lang="en-US" sz="2800" dirty="0" smtClean="0"/>
              <a:t>Results from Counting Experiments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45EE3-9169-DC49-BC30-59766CFC6818}" type="slidenum">
              <a:rPr lang="en-GB" smtClean="0"/>
              <a:pPr/>
              <a:t>53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4149080"/>
            <a:ext cx="5854700" cy="1955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124744"/>
            <a:ext cx="58420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576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663" y="260648"/>
            <a:ext cx="7416800" cy="608012"/>
          </a:xfrm>
        </p:spPr>
        <p:txBody>
          <a:bodyPr/>
          <a:lstStyle/>
          <a:p>
            <a:r>
              <a:rPr lang="en-US" sz="2800" dirty="0"/>
              <a:t>Opposite Sign Di-Leptons:</a:t>
            </a:r>
            <a:br>
              <a:rPr lang="en-US" sz="2800" dirty="0"/>
            </a:br>
            <a:r>
              <a:rPr lang="en-US" sz="2800" dirty="0" smtClean="0"/>
              <a:t>Results from Counting Experiments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45EE3-9169-DC49-BC30-59766CFC6818}" type="slidenum">
              <a:rPr lang="en-GB" smtClean="0"/>
              <a:pPr/>
              <a:t>54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2070100"/>
            <a:ext cx="58547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25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48F7F-6CD1-F243-B27E-272742B2FB2F}" type="slidenum">
              <a:rPr lang="en-GB"/>
              <a:pPr/>
              <a:t>55</a:t>
            </a:fld>
            <a:endParaRPr lang="en-GB"/>
          </a:p>
        </p:txBody>
      </p:sp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CMSSM</a:t>
            </a:r>
            <a:endParaRPr lang="en-GB"/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/>
              <a:t>Simplest </a:t>
            </a:r>
            <a:r>
              <a:rPr lang="en-US" dirty="0" err="1"/>
              <a:t>ansatz</a:t>
            </a:r>
            <a:r>
              <a:rPr lang="en-US" dirty="0"/>
              <a:t>: CMSSM – assume universality at high energy scale</a:t>
            </a:r>
          </a:p>
          <a:p>
            <a:pPr lvl="1"/>
            <a:r>
              <a:rPr lang="en-US" dirty="0"/>
              <a:t>Universal scalar masses: m</a:t>
            </a:r>
            <a:r>
              <a:rPr lang="en-US" baseline="30000" dirty="0"/>
              <a:t>2</a:t>
            </a:r>
            <a:r>
              <a:rPr lang="en-US" dirty="0"/>
              <a:t>=m</a:t>
            </a:r>
            <a:r>
              <a:rPr lang="en-US" baseline="-25000" dirty="0"/>
              <a:t>0</a:t>
            </a:r>
            <a:r>
              <a:rPr lang="en-US" baseline="30000" dirty="0"/>
              <a:t>2</a:t>
            </a:r>
            <a:endParaRPr lang="en-US" dirty="0"/>
          </a:p>
          <a:p>
            <a:pPr lvl="1"/>
            <a:r>
              <a:rPr lang="en-US" dirty="0"/>
              <a:t>Universal </a:t>
            </a:r>
            <a:r>
              <a:rPr lang="en-US" dirty="0" err="1"/>
              <a:t>gaugino</a:t>
            </a:r>
            <a:r>
              <a:rPr lang="en-US" dirty="0"/>
              <a:t> masses: </a:t>
            </a:r>
            <a:r>
              <a:rPr lang="en-US" dirty="0" err="1"/>
              <a:t>M</a:t>
            </a:r>
            <a:r>
              <a:rPr lang="en-US" baseline="-25000" dirty="0" err="1"/>
              <a:t>i</a:t>
            </a:r>
            <a:r>
              <a:rPr lang="en-US" dirty="0"/>
              <a:t>=m</a:t>
            </a:r>
            <a:r>
              <a:rPr lang="en-US" baseline="-25000" dirty="0"/>
              <a:t>1/2</a:t>
            </a:r>
            <a:r>
              <a:rPr lang="en-US" dirty="0"/>
              <a:t> (“GUT relation”)</a:t>
            </a:r>
          </a:p>
          <a:p>
            <a:pPr lvl="1"/>
            <a:r>
              <a:rPr lang="en-US" dirty="0"/>
              <a:t>Universality of soft-breaking </a:t>
            </a:r>
            <a:r>
              <a:rPr lang="en-US" dirty="0" err="1"/>
              <a:t>trilinear</a:t>
            </a:r>
            <a:r>
              <a:rPr lang="en-US" dirty="0"/>
              <a:t> terms</a:t>
            </a:r>
            <a:r>
              <a:rPr lang="en-US" dirty="0" smtClean="0"/>
              <a:t>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Results in</a:t>
            </a:r>
            <a:r>
              <a:rPr lang="en-US" dirty="0">
                <a:solidFill>
                  <a:srgbClr val="006600"/>
                </a:solidFill>
              </a:rPr>
              <a:t> </a:t>
            </a:r>
            <a:r>
              <a:rPr lang="en-US" b="1" dirty="0">
                <a:solidFill>
                  <a:srgbClr val="006600"/>
                </a:solidFill>
              </a:rPr>
              <a:t>five</a:t>
            </a:r>
            <a:r>
              <a:rPr lang="en-US" dirty="0"/>
              <a:t> parameters, if possible phases are ignored:</a:t>
            </a:r>
          </a:p>
          <a:p>
            <a:pPr lvl="1">
              <a:buFontTx/>
              <a:buNone/>
            </a:pPr>
            <a:r>
              <a:rPr lang="en-US" dirty="0"/>
              <a:t>    </a:t>
            </a:r>
            <a:r>
              <a:rPr lang="en-US" dirty="0">
                <a:solidFill>
                  <a:srgbClr val="27047E"/>
                </a:solidFill>
              </a:rPr>
              <a:t>m</a:t>
            </a:r>
            <a:r>
              <a:rPr lang="en-US" baseline="-25000" dirty="0">
                <a:solidFill>
                  <a:srgbClr val="27047E"/>
                </a:solidFill>
              </a:rPr>
              <a:t>0</a:t>
            </a:r>
            <a:r>
              <a:rPr lang="en-US" baseline="30000" dirty="0">
                <a:solidFill>
                  <a:srgbClr val="27047E"/>
                </a:solidFill>
              </a:rPr>
              <a:t>2</a:t>
            </a:r>
            <a:r>
              <a:rPr lang="en-US" dirty="0">
                <a:solidFill>
                  <a:srgbClr val="27047E"/>
                </a:solidFill>
              </a:rPr>
              <a:t>,m</a:t>
            </a:r>
            <a:r>
              <a:rPr lang="en-US" baseline="-25000" dirty="0">
                <a:solidFill>
                  <a:srgbClr val="27047E"/>
                </a:solidFill>
              </a:rPr>
              <a:t>1/2</a:t>
            </a:r>
            <a:r>
              <a:rPr lang="en-US" dirty="0">
                <a:solidFill>
                  <a:srgbClr val="27047E"/>
                </a:solidFill>
              </a:rPr>
              <a:t>, A</a:t>
            </a:r>
            <a:r>
              <a:rPr lang="en-US" baseline="-25000" dirty="0">
                <a:solidFill>
                  <a:srgbClr val="27047E"/>
                </a:solidFill>
              </a:rPr>
              <a:t>0</a:t>
            </a:r>
            <a:r>
              <a:rPr lang="en-US" dirty="0">
                <a:solidFill>
                  <a:srgbClr val="27047E"/>
                </a:solidFill>
              </a:rPr>
              <a:t>, b, </a:t>
            </a:r>
            <a:r>
              <a:rPr lang="en-US" dirty="0">
                <a:solidFill>
                  <a:srgbClr val="27047E"/>
                </a:solidFill>
                <a:latin typeface="Symbol" charset="0"/>
              </a:rPr>
              <a:t>m</a:t>
            </a:r>
            <a:endParaRPr lang="en-US" baseline="-25000" dirty="0">
              <a:solidFill>
                <a:srgbClr val="27047E"/>
              </a:solidFill>
              <a:latin typeface="Symbol" charset="0"/>
            </a:endParaRPr>
          </a:p>
          <a:p>
            <a:pPr lvl="1"/>
            <a:r>
              <a:rPr lang="en-US" dirty="0"/>
              <a:t>Require correct value of </a:t>
            </a:r>
            <a:r>
              <a:rPr lang="en-US" dirty="0" err="1"/>
              <a:t>M</a:t>
            </a:r>
            <a:r>
              <a:rPr lang="en-US" baseline="-25000" dirty="0" err="1"/>
              <a:t>z</a:t>
            </a:r>
            <a:r>
              <a:rPr lang="en-US" dirty="0"/>
              <a:t>, </a:t>
            </a:r>
          </a:p>
          <a:p>
            <a:pPr lvl="1">
              <a:buFontTx/>
              <a:buNone/>
            </a:pPr>
            <a:r>
              <a:rPr lang="en-US" dirty="0"/>
              <a:t>   </a:t>
            </a:r>
            <a:r>
              <a:rPr lang="en-US" dirty="0">
                <a:sym typeface="Wingdings" charset="0"/>
              </a:rPr>
              <a:t> </a:t>
            </a:r>
            <a:r>
              <a:rPr lang="en-US" dirty="0"/>
              <a:t>|</a:t>
            </a:r>
            <a:r>
              <a:rPr lang="en-US" dirty="0">
                <a:latin typeface="Symbol" charset="0"/>
              </a:rPr>
              <a:t>m</a:t>
            </a:r>
            <a:r>
              <a:rPr lang="en-US" dirty="0"/>
              <a:t>|, b given in terms of tan </a:t>
            </a:r>
            <a:r>
              <a:rPr lang="en-US" dirty="0">
                <a:latin typeface="Symbol" charset="0"/>
              </a:rPr>
              <a:t>b</a:t>
            </a:r>
            <a:r>
              <a:rPr lang="en-US" dirty="0"/>
              <a:t>=v</a:t>
            </a:r>
            <a:r>
              <a:rPr lang="en-US" baseline="-25000" dirty="0"/>
              <a:t>u</a:t>
            </a:r>
            <a:r>
              <a:rPr lang="en-US" dirty="0"/>
              <a:t>/</a:t>
            </a:r>
            <a:r>
              <a:rPr lang="en-US" dirty="0" err="1"/>
              <a:t>v</a:t>
            </a:r>
            <a:r>
              <a:rPr lang="en-US" baseline="-25000" dirty="0" err="1"/>
              <a:t>d</a:t>
            </a:r>
            <a:r>
              <a:rPr lang="en-US" baseline="-25000" dirty="0"/>
              <a:t> </a:t>
            </a:r>
            <a:r>
              <a:rPr lang="en-US" dirty="0"/>
              <a:t>and sign </a:t>
            </a:r>
            <a:r>
              <a:rPr lang="en-US" dirty="0">
                <a:latin typeface="Symbol" charset="0"/>
              </a:rPr>
              <a:t>m</a:t>
            </a:r>
          </a:p>
          <a:p>
            <a:pPr lvl="1">
              <a:buFontTx/>
              <a:buNone/>
            </a:pPr>
            <a:endParaRPr lang="en-US" dirty="0">
              <a:sym typeface="Wingdings" charset="0"/>
            </a:endParaRPr>
          </a:p>
          <a:p>
            <a:pPr lvl="1">
              <a:buFontTx/>
              <a:buNone/>
            </a:pPr>
            <a:r>
              <a:rPr lang="en-US" dirty="0">
                <a:solidFill>
                  <a:schemeClr val="tx2"/>
                </a:solidFill>
                <a:sym typeface="Wingdings" charset="0"/>
              </a:rPr>
              <a:t> CMSSM parameters: </a:t>
            </a:r>
            <a:endParaRPr lang="en-US" dirty="0">
              <a:solidFill>
                <a:schemeClr val="tx2"/>
              </a:solidFill>
            </a:endParaRPr>
          </a:p>
          <a:p>
            <a:pPr lvl="1">
              <a:buFontTx/>
              <a:buNone/>
            </a:pPr>
            <a:r>
              <a:rPr lang="en-US" dirty="0">
                <a:solidFill>
                  <a:schemeClr val="tx2"/>
                </a:solidFill>
              </a:rPr>
              <a:t>    m</a:t>
            </a:r>
            <a:r>
              <a:rPr lang="en-US" baseline="-25000" dirty="0">
                <a:solidFill>
                  <a:schemeClr val="tx2"/>
                </a:solidFill>
              </a:rPr>
              <a:t>0</a:t>
            </a:r>
            <a:r>
              <a:rPr lang="en-US" baseline="30000" dirty="0">
                <a:solidFill>
                  <a:schemeClr val="tx2"/>
                </a:solidFill>
              </a:rPr>
              <a:t>2</a:t>
            </a:r>
            <a:r>
              <a:rPr lang="en-US" dirty="0">
                <a:solidFill>
                  <a:schemeClr val="tx2"/>
                </a:solidFill>
              </a:rPr>
              <a:t>,m</a:t>
            </a:r>
            <a:r>
              <a:rPr lang="en-US" baseline="-25000" dirty="0">
                <a:solidFill>
                  <a:schemeClr val="tx2"/>
                </a:solidFill>
              </a:rPr>
              <a:t>1/2</a:t>
            </a:r>
            <a:r>
              <a:rPr lang="en-US" dirty="0">
                <a:solidFill>
                  <a:schemeClr val="tx2"/>
                </a:solidFill>
              </a:rPr>
              <a:t>, A</a:t>
            </a:r>
            <a:r>
              <a:rPr lang="en-US" baseline="-25000" dirty="0">
                <a:solidFill>
                  <a:schemeClr val="tx2"/>
                </a:solidFill>
              </a:rPr>
              <a:t>0</a:t>
            </a:r>
            <a:r>
              <a:rPr lang="en-US" dirty="0">
                <a:solidFill>
                  <a:schemeClr val="tx2"/>
                </a:solidFill>
              </a:rPr>
              <a:t>, tan </a:t>
            </a:r>
            <a:r>
              <a:rPr lang="en-US" dirty="0">
                <a:solidFill>
                  <a:schemeClr val="tx2"/>
                </a:solidFill>
                <a:latin typeface="Symbol" charset="0"/>
              </a:rPr>
              <a:t>b</a:t>
            </a:r>
            <a:r>
              <a:rPr lang="en-US" dirty="0">
                <a:solidFill>
                  <a:schemeClr val="tx2"/>
                </a:solidFill>
              </a:rPr>
              <a:t>, sign </a:t>
            </a:r>
            <a:r>
              <a:rPr lang="en-US" dirty="0">
                <a:solidFill>
                  <a:schemeClr val="tx2"/>
                </a:solidFill>
                <a:latin typeface="Symbol" charset="0"/>
              </a:rPr>
              <a:t>m</a:t>
            </a:r>
            <a:endParaRPr lang="en-GB" dirty="0">
              <a:solidFill>
                <a:schemeClr val="tx2"/>
              </a:solidFill>
              <a:latin typeface="Symbol" charset="0"/>
            </a:endParaRPr>
          </a:p>
        </p:txBody>
      </p:sp>
      <p:sp>
        <p:nvSpPr>
          <p:cNvPr id="179204" name="Rectangle 4"/>
          <p:cNvSpPr>
            <a:spLocks noChangeArrowheads="1"/>
          </p:cNvSpPr>
          <p:nvPr/>
        </p:nvSpPr>
        <p:spPr bwMode="auto">
          <a:xfrm>
            <a:off x="4033838" y="1341438"/>
            <a:ext cx="368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sz="2000" b="0">
                <a:solidFill>
                  <a:srgbClr val="0000CC"/>
                </a:solidFill>
              </a:rPr>
              <a:t>~</a:t>
            </a:r>
            <a:endParaRPr kumimoji="1" lang="en-GB" sz="2000" b="0">
              <a:solidFill>
                <a:srgbClr val="0000CC"/>
              </a:solidFill>
            </a:endParaRPr>
          </a:p>
        </p:txBody>
      </p:sp>
      <p:pic>
        <p:nvPicPr>
          <p:cNvPr id="17920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492375"/>
            <a:ext cx="504190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730FD-2DEF-084C-B994-57153F800B11}" type="slidenum">
              <a:rPr lang="en-GB"/>
              <a:pPr/>
              <a:t>56</a:t>
            </a:fld>
            <a:endParaRPr lang="en-GB"/>
          </a:p>
        </p:txBody>
      </p:sp>
      <p:pic>
        <p:nvPicPr>
          <p:cNvPr id="1812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844675"/>
            <a:ext cx="4356100" cy="454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CMS Benchmark Points</a:t>
            </a:r>
            <a:endParaRPr lang="en-GB"/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Interesting for our nearer future are the Low Mass (LM points)</a:t>
            </a:r>
          </a:p>
          <a:p>
            <a:pPr>
              <a:buFontTx/>
              <a:buNone/>
            </a:pPr>
            <a:r>
              <a:rPr lang="en-US"/>
              <a:t>The High Mass (HM) points are close to the ultimate LHC reach…</a:t>
            </a:r>
          </a:p>
        </p:txBody>
      </p:sp>
      <p:pic>
        <p:nvPicPr>
          <p:cNvPr id="1812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3213100"/>
            <a:ext cx="4535487" cy="290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F9B00-3AC3-2D45-AD6F-3D17BDE437CF}" type="slidenum">
              <a:rPr lang="en-GB"/>
              <a:pPr/>
              <a:t>57</a:t>
            </a:fld>
            <a:endParaRPr lang="en-GB"/>
          </a:p>
        </p:txBody>
      </p:sp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>
          <a:xfrm>
            <a:off x="855663" y="300038"/>
            <a:ext cx="7416800" cy="608012"/>
          </a:xfrm>
        </p:spPr>
        <p:txBody>
          <a:bodyPr/>
          <a:lstStyle/>
          <a:p>
            <a:r>
              <a:rPr lang="en-US" sz="2800"/>
              <a:t>CMS Benchmark Point Characteristics</a:t>
            </a:r>
            <a:endParaRPr lang="en-GB" sz="2800"/>
          </a:p>
        </p:txBody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70000"/>
              </a:lnSpc>
            </a:pPr>
            <a:r>
              <a:rPr lang="en-GB" sz="1400" b="1"/>
              <a:t>Point LM1 : </a:t>
            </a:r>
            <a:endParaRPr lang="en-GB" sz="1400"/>
          </a:p>
          <a:p>
            <a:pPr lvl="1">
              <a:lnSpc>
                <a:spcPct val="70000"/>
              </a:lnSpc>
            </a:pPr>
            <a:r>
              <a:rPr lang="en-GB" sz="1400"/>
              <a:t>Same as post-WMAP benchmark point B' and near DAQ TDR point 4. </a:t>
            </a:r>
          </a:p>
          <a:p>
            <a:pPr lvl="1">
              <a:lnSpc>
                <a:spcPct val="70000"/>
              </a:lnSpc>
            </a:pPr>
            <a:r>
              <a:rPr lang="en-GB" sz="1400"/>
              <a:t>M(gluino) &gt; M(squark), hence gluino -&gt; squark+quark is dominant </a:t>
            </a:r>
          </a:p>
          <a:p>
            <a:pPr lvl="1">
              <a:lnSpc>
                <a:spcPct val="70000"/>
              </a:lnSpc>
            </a:pPr>
            <a:r>
              <a:rPr lang="en-GB" sz="1400"/>
              <a:t>B(X02 -&gt; slep_R lept) = 11.2%, B(X02 -&gt; stau_1 tau) = 46%, B(X+1 -&gt; sneut_L lept) = 36% </a:t>
            </a:r>
          </a:p>
          <a:p>
            <a:pPr>
              <a:lnSpc>
                <a:spcPct val="70000"/>
              </a:lnSpc>
            </a:pPr>
            <a:r>
              <a:rPr lang="en-GB" sz="1400" b="1"/>
              <a:t>Point LM2 : </a:t>
            </a:r>
            <a:endParaRPr lang="en-GB" sz="1400"/>
          </a:p>
          <a:p>
            <a:pPr lvl="1">
              <a:lnSpc>
                <a:spcPct val="70000"/>
              </a:lnSpc>
            </a:pPr>
            <a:r>
              <a:rPr lang="en-GB" sz="1400"/>
              <a:t>Same as post-WMAP benchmark point I'. </a:t>
            </a:r>
          </a:p>
          <a:p>
            <a:pPr lvl="1">
              <a:lnSpc>
                <a:spcPct val="70000"/>
              </a:lnSpc>
            </a:pPr>
            <a:r>
              <a:rPr lang="en-GB" sz="1400"/>
              <a:t>M(gluino) &gt; M(squark), hence gluino -&gt; squark+quark is dominant (sbot1+b is 25%) </a:t>
            </a:r>
          </a:p>
          <a:p>
            <a:pPr lvl="1">
              <a:lnSpc>
                <a:spcPct val="70000"/>
              </a:lnSpc>
            </a:pPr>
            <a:r>
              <a:rPr lang="en-GB" sz="1400"/>
              <a:t>B(X02 -&gt; stau_1 tau) = 96%, B(X+1 -&gt; stau_1 nu) = 95% </a:t>
            </a:r>
          </a:p>
          <a:p>
            <a:pPr>
              <a:lnSpc>
                <a:spcPct val="70000"/>
              </a:lnSpc>
            </a:pPr>
            <a:r>
              <a:rPr lang="en-GB" sz="1400" b="1"/>
              <a:t>Point LM3 : </a:t>
            </a:r>
            <a:endParaRPr lang="en-GB" sz="1400"/>
          </a:p>
          <a:p>
            <a:pPr lvl="1">
              <a:lnSpc>
                <a:spcPct val="70000"/>
              </a:lnSpc>
            </a:pPr>
            <a:r>
              <a:rPr lang="en-GB" sz="1400"/>
              <a:t>Same as NUHM point gamma and near DAQ TDR point 6. </a:t>
            </a:r>
          </a:p>
          <a:p>
            <a:pPr lvl="1">
              <a:lnSpc>
                <a:spcPct val="70000"/>
              </a:lnSpc>
            </a:pPr>
            <a:r>
              <a:rPr lang="en-GB" sz="1400"/>
              <a:t>M(gluino) &lt; M(squark), hence gluino -&gt; squark+quark is forbidden except B(gluino -&gt; sbot1,2 bot) = 85% </a:t>
            </a:r>
          </a:p>
          <a:p>
            <a:pPr lvl="1">
              <a:lnSpc>
                <a:spcPct val="70000"/>
              </a:lnSpc>
            </a:pPr>
            <a:r>
              <a:rPr lang="en-GB" sz="1400"/>
              <a:t>decays: B(X02 -&gt; lept lept X01) = 3.3%, B(X02 -&gt; tau tau X01) = 2.2%, B(X+1 -&gt; W+ X01) = 100% </a:t>
            </a:r>
          </a:p>
          <a:p>
            <a:pPr>
              <a:lnSpc>
                <a:spcPct val="70000"/>
              </a:lnSpc>
            </a:pPr>
            <a:r>
              <a:rPr lang="en-GB" sz="1400" b="1"/>
              <a:t>Point LM4 : </a:t>
            </a:r>
            <a:endParaRPr lang="en-GB" sz="1400"/>
          </a:p>
          <a:p>
            <a:pPr lvl="1">
              <a:lnSpc>
                <a:spcPct val="70000"/>
              </a:lnSpc>
            </a:pPr>
            <a:r>
              <a:rPr lang="en-GB" sz="1400"/>
              <a:t>Near NUHM point alpha in on-shell Z0 decay region. </a:t>
            </a:r>
          </a:p>
          <a:p>
            <a:pPr lvl="1">
              <a:lnSpc>
                <a:spcPct val="70000"/>
              </a:lnSpc>
            </a:pPr>
            <a:r>
              <a:rPr lang="en-GB" sz="1400"/>
              <a:t>M(gluino) &gt; M(squark), hence gluino -&gt; squark+quark is dominant with B(gluino -&gt; sbot1 bot) = 24% </a:t>
            </a:r>
          </a:p>
          <a:p>
            <a:pPr lvl="1">
              <a:lnSpc>
                <a:spcPct val="70000"/>
              </a:lnSpc>
            </a:pPr>
            <a:r>
              <a:rPr lang="en-GB" sz="1400"/>
              <a:t>decays: B(X02 -&gt; Z0 X01) = 97%, B(X+1 -&gt; W+ X01) = 100% </a:t>
            </a:r>
          </a:p>
          <a:p>
            <a:pPr>
              <a:lnSpc>
                <a:spcPct val="70000"/>
              </a:lnSpc>
            </a:pPr>
            <a:r>
              <a:rPr lang="en-GB" sz="1400" b="1"/>
              <a:t>Point LM5 : </a:t>
            </a:r>
            <a:endParaRPr lang="en-GB" sz="1400"/>
          </a:p>
          <a:p>
            <a:pPr lvl="1">
              <a:lnSpc>
                <a:spcPct val="70000"/>
              </a:lnSpc>
            </a:pPr>
            <a:r>
              <a:rPr lang="en-GB" sz="1400"/>
              <a:t>In h0 decay region, same as NUHM point beta. </a:t>
            </a:r>
          </a:p>
          <a:p>
            <a:pPr lvl="1">
              <a:lnSpc>
                <a:spcPct val="70000"/>
              </a:lnSpc>
            </a:pPr>
            <a:r>
              <a:rPr lang="en-GB" sz="1400"/>
              <a:t>M(gluino) &gt; M(squark), hence gluino -&gt; squark+quark is dominant with B(gluino -&gt; sbot1 bot) = 19.7% and B(gluino -&gt; stop1 top) = 23.4% </a:t>
            </a:r>
          </a:p>
          <a:p>
            <a:pPr lvl="1">
              <a:lnSpc>
                <a:spcPct val="70000"/>
              </a:lnSpc>
            </a:pPr>
            <a:r>
              <a:rPr lang="en-GB" sz="1400"/>
              <a:t>decays: B(X02 -&gt; h0 X01) = 85%, B(X02 -&gt; Z0 X01) = 11.5%, B(X+1 -&gt; W+ X01) = 97% </a:t>
            </a:r>
          </a:p>
          <a:p>
            <a:pPr>
              <a:lnSpc>
                <a:spcPct val="70000"/>
              </a:lnSpc>
            </a:pPr>
            <a:endParaRPr lang="en-GB" sz="140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D1B66-994B-F84F-B9EF-E9B9995F82B6}" type="slidenum">
              <a:rPr lang="en-GB"/>
              <a:pPr/>
              <a:t>58</a:t>
            </a:fld>
            <a:endParaRPr lang="en-GB"/>
          </a:p>
        </p:txBody>
      </p:sp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>
          <a:xfrm>
            <a:off x="855663" y="300038"/>
            <a:ext cx="7416800" cy="608012"/>
          </a:xfrm>
        </p:spPr>
        <p:txBody>
          <a:bodyPr/>
          <a:lstStyle/>
          <a:p>
            <a:r>
              <a:rPr lang="en-US" sz="2800"/>
              <a:t>CMS Benchmark Point Characteristics (2)</a:t>
            </a:r>
            <a:endParaRPr lang="en-GB" sz="2800"/>
          </a:p>
        </p:txBody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160463"/>
            <a:ext cx="8424862" cy="5364162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GB" sz="1400" b="1"/>
              <a:t>Point LM6 : </a:t>
            </a:r>
            <a:endParaRPr lang="en-GB" sz="1400"/>
          </a:p>
          <a:p>
            <a:pPr lvl="1">
              <a:lnSpc>
                <a:spcPct val="70000"/>
              </a:lnSpc>
            </a:pPr>
            <a:r>
              <a:rPr lang="en-GB" sz="1400"/>
              <a:t>Same as post-WMAP benchmark point C'. </a:t>
            </a:r>
          </a:p>
          <a:p>
            <a:pPr lvl="1">
              <a:lnSpc>
                <a:spcPct val="70000"/>
              </a:lnSpc>
            </a:pPr>
            <a:r>
              <a:rPr lang="en-GB" sz="1400"/>
              <a:t>M(gluino) &gt; M(squark), hence gluino -&gt; squark+quark is dominant </a:t>
            </a:r>
          </a:p>
          <a:p>
            <a:pPr lvl="1">
              <a:lnSpc>
                <a:spcPct val="70000"/>
              </a:lnSpc>
            </a:pPr>
            <a:r>
              <a:rPr lang="en-GB" sz="1400"/>
              <a:t>B(X02 -&gt; slepL lept) = 10.8%, B(X02 -&gt; slepR lept) = 1.9%, B(X02 -&gt; stau1 tau) = 14%, B(X+1 -&gt; sneut lept) = 44% </a:t>
            </a:r>
          </a:p>
          <a:p>
            <a:pPr>
              <a:lnSpc>
                <a:spcPct val="70000"/>
              </a:lnSpc>
            </a:pPr>
            <a:r>
              <a:rPr lang="en-GB" sz="1400" b="1"/>
              <a:t>Point LM7 : </a:t>
            </a:r>
            <a:endParaRPr lang="en-GB" sz="1400"/>
          </a:p>
          <a:p>
            <a:pPr lvl="1">
              <a:lnSpc>
                <a:spcPct val="70000"/>
              </a:lnSpc>
            </a:pPr>
            <a:r>
              <a:rPr lang="en-GB" sz="1400"/>
              <a:t>Very heavy squarks, outside reach, but light gluino. </a:t>
            </a:r>
          </a:p>
          <a:p>
            <a:pPr lvl="1">
              <a:lnSpc>
                <a:spcPct val="70000"/>
              </a:lnSpc>
            </a:pPr>
            <a:r>
              <a:rPr lang="en-GB" sz="1400"/>
              <a:t>M(gluino) = 678 GeV, hence gluino -&gt; 3-body is dominant </a:t>
            </a:r>
          </a:p>
          <a:p>
            <a:pPr lvl="1">
              <a:lnSpc>
                <a:spcPct val="70000"/>
              </a:lnSpc>
            </a:pPr>
            <a:r>
              <a:rPr lang="en-GB" sz="1400"/>
              <a:t>B(X02 -&gt; lept lept X01) = 10%, B(X+1 -&gt; lept nu X01) = 33% </a:t>
            </a:r>
          </a:p>
          <a:p>
            <a:pPr lvl="1">
              <a:lnSpc>
                <a:spcPct val="70000"/>
              </a:lnSpc>
            </a:pPr>
            <a:r>
              <a:rPr lang="en-GB" sz="1400"/>
              <a:t>EW chargino-neutralino production cross-section is about 73% of total. </a:t>
            </a:r>
          </a:p>
          <a:p>
            <a:pPr>
              <a:lnSpc>
                <a:spcPct val="70000"/>
              </a:lnSpc>
            </a:pPr>
            <a:r>
              <a:rPr lang="en-GB" sz="1400" b="1"/>
              <a:t>Point LM8 : </a:t>
            </a:r>
            <a:endParaRPr lang="en-GB" sz="1400"/>
          </a:p>
          <a:p>
            <a:pPr lvl="1">
              <a:lnSpc>
                <a:spcPct val="70000"/>
              </a:lnSpc>
            </a:pPr>
            <a:r>
              <a:rPr lang="en-GB" sz="1400"/>
              <a:t>Gluino lighter than squarks, except sbot1 and stop1. </a:t>
            </a:r>
          </a:p>
          <a:p>
            <a:pPr lvl="1">
              <a:lnSpc>
                <a:spcPct val="70000"/>
              </a:lnSpc>
            </a:pPr>
            <a:r>
              <a:rPr lang="en-GB" sz="1400"/>
              <a:t>M(gluino) = 745 GeV, M(stop1) = 548 GeV (A0 = -300), gluino -&gt; stop1+t is dominant </a:t>
            </a:r>
          </a:p>
          <a:p>
            <a:pPr lvl="1">
              <a:lnSpc>
                <a:spcPct val="70000"/>
              </a:lnSpc>
            </a:pPr>
            <a:r>
              <a:rPr lang="en-GB" sz="1400"/>
              <a:t>B(gluino -&gt; stop1+t) = 81%, B(gluino -&gt; sbot1+b) = 14%, B(squarkL -&gt; q+X02) = 26-27%, </a:t>
            </a:r>
          </a:p>
          <a:p>
            <a:pPr lvl="1">
              <a:lnSpc>
                <a:spcPct val="70000"/>
              </a:lnSpc>
            </a:pPr>
            <a:r>
              <a:rPr lang="en-GB" sz="1400"/>
              <a:t>B(X02 -&gt; Z0 X01) = 100%, B(X+1 -&gt; W+ X01) = 100% </a:t>
            </a:r>
          </a:p>
          <a:p>
            <a:pPr>
              <a:lnSpc>
                <a:spcPct val="70000"/>
              </a:lnSpc>
            </a:pPr>
            <a:r>
              <a:rPr lang="en-GB" sz="1400" b="1"/>
              <a:t>Point LM9 : </a:t>
            </a:r>
            <a:endParaRPr lang="en-GB" sz="1400"/>
          </a:p>
          <a:p>
            <a:pPr lvl="1">
              <a:lnSpc>
                <a:spcPct val="70000"/>
              </a:lnSpc>
            </a:pPr>
            <a:r>
              <a:rPr lang="en-GB" sz="1400"/>
              <a:t>Heavy squarks, light gluino. Consistent with EGRET data on diffuse gamma ray spectrum, WMAP results on CDM and MSUGRA (see W. de Boer et al., astro-ph/0408272 v2). Similar to LM7. </a:t>
            </a:r>
          </a:p>
          <a:p>
            <a:pPr lvl="1">
              <a:lnSpc>
                <a:spcPct val="70000"/>
              </a:lnSpc>
            </a:pPr>
            <a:r>
              <a:rPr lang="en-GB" sz="1400"/>
              <a:t>M(gluino) = 507 GeV, hence gluino -&gt; 3-body is dominant </a:t>
            </a:r>
          </a:p>
          <a:p>
            <a:pPr lvl="1">
              <a:lnSpc>
                <a:spcPct val="70000"/>
              </a:lnSpc>
            </a:pPr>
            <a:r>
              <a:rPr lang="en-GB" sz="1400"/>
              <a:t>B(X02 -&gt; lept lept X01) = 6.5%, B(X+1 -&gt; lept nu X01) = 22% </a:t>
            </a:r>
          </a:p>
          <a:p>
            <a:pPr>
              <a:lnSpc>
                <a:spcPct val="70000"/>
              </a:lnSpc>
            </a:pPr>
            <a:r>
              <a:rPr lang="en-GB" sz="1400" b="1"/>
              <a:t>Point LM10 : </a:t>
            </a:r>
            <a:endParaRPr lang="en-GB" sz="1400"/>
          </a:p>
          <a:p>
            <a:pPr lvl="1">
              <a:lnSpc>
                <a:spcPct val="70000"/>
              </a:lnSpc>
            </a:pPr>
            <a:r>
              <a:rPr lang="en-GB" sz="1400"/>
              <a:t>Similar to LM7, but heavier gauginos. </a:t>
            </a:r>
          </a:p>
          <a:p>
            <a:pPr lvl="1">
              <a:lnSpc>
                <a:spcPct val="70000"/>
              </a:lnSpc>
            </a:pPr>
            <a:r>
              <a:rPr lang="en-GB" sz="1400"/>
              <a:t>Very heavy squarks, outside reach, but lighter gluino. </a:t>
            </a:r>
          </a:p>
          <a:p>
            <a:pPr lvl="1">
              <a:lnSpc>
                <a:spcPct val="70000"/>
              </a:lnSpc>
            </a:pPr>
            <a:r>
              <a:rPr lang="en-GB" sz="1400"/>
              <a:t>M(gluino) = 1295 GeV, hence gluino -&gt; 3-body is dominant </a:t>
            </a:r>
          </a:p>
          <a:p>
            <a:pPr lvl="1">
              <a:lnSpc>
                <a:spcPct val="70000"/>
              </a:lnSpc>
            </a:pPr>
            <a:r>
              <a:rPr lang="en-GB" sz="1400"/>
              <a:t>B(gluino&gt; -&gt; t tbar X04) = 11%, B(gluino -&gt; t b X+2) = 27% </a:t>
            </a:r>
          </a:p>
          <a:p>
            <a:pPr>
              <a:lnSpc>
                <a:spcPct val="70000"/>
              </a:lnSpc>
            </a:pPr>
            <a:endParaRPr lang="en-GB" sz="14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7DE52-FC78-C043-8D33-A471B885C369}" type="slidenum">
              <a:rPr lang="en-GB"/>
              <a:pPr/>
              <a:t>59</a:t>
            </a:fld>
            <a:endParaRPr lang="en-GB"/>
          </a:p>
        </p:txBody>
      </p:sp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Jets</a:t>
            </a:r>
            <a:endParaRPr lang="en-GB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30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38" y="1185863"/>
            <a:ext cx="3663950" cy="519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44004-3496-CE4B-8B83-9D03A6E4F498}" type="slidenum">
              <a:rPr lang="en-GB"/>
              <a:pPr/>
              <a:t>6</a:t>
            </a:fld>
            <a:endParaRPr lang="en-GB"/>
          </a:p>
        </p:txBody>
      </p:sp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855663" y="128588"/>
            <a:ext cx="7677150" cy="608012"/>
          </a:xfrm>
        </p:spPr>
        <p:txBody>
          <a:bodyPr/>
          <a:lstStyle/>
          <a:p>
            <a:r>
              <a:rPr lang="de-DE"/>
              <a:t>Where we are…</a:t>
            </a:r>
            <a:endParaRPr lang="en-GB"/>
          </a:p>
        </p:txBody>
      </p:sp>
      <p:sp>
        <p:nvSpPr>
          <p:cNvPr id="270339" name="Rectangle 3"/>
          <p:cNvSpPr>
            <a:spLocks noChangeArrowheads="1"/>
          </p:cNvSpPr>
          <p:nvPr/>
        </p:nvSpPr>
        <p:spPr bwMode="auto">
          <a:xfrm>
            <a:off x="457200" y="1273175"/>
            <a:ext cx="81788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Tx/>
              <a:buBlip>
                <a:blip r:embed="rId2"/>
              </a:buBlip>
            </a:pPr>
            <a:r>
              <a:rPr kumimoji="1" lang="en-US" sz="2000" b="0" dirty="0" smtClean="0">
                <a:solidFill>
                  <a:srgbClr val="0000CC"/>
                </a:solidFill>
              </a:rPr>
              <a:t>The CMS Experiment</a:t>
            </a:r>
            <a:endParaRPr kumimoji="1" lang="en-US" sz="2000" b="0" dirty="0">
              <a:solidFill>
                <a:srgbClr val="0000CC"/>
              </a:solidFill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Tx/>
              <a:buBlip>
                <a:blip r:embed="rId2"/>
              </a:buBlip>
            </a:pPr>
            <a:r>
              <a:rPr kumimoji="1" lang="en-US" sz="2000" dirty="0" smtClean="0">
                <a:solidFill>
                  <a:schemeClr val="tx2"/>
                </a:solidFill>
              </a:rPr>
              <a:t>Hadronic searches</a:t>
            </a:r>
            <a:endParaRPr kumimoji="1" lang="en-US" sz="2000" dirty="0">
              <a:solidFill>
                <a:schemeClr val="tx2"/>
              </a:solidFill>
            </a:endParaRP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Tx/>
              <a:buBlip>
                <a:blip r:embed="rId2"/>
              </a:buBlip>
            </a:pPr>
            <a:r>
              <a:rPr kumimoji="1" lang="en-US" sz="2000" b="0" dirty="0" smtClean="0">
                <a:solidFill>
                  <a:schemeClr val="tx2"/>
                </a:solidFill>
              </a:rPr>
              <a:t>Inclusive hadronic analysis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Blip>
                <a:blip r:embed="rId2"/>
              </a:buBlip>
            </a:pPr>
            <a:r>
              <a:rPr kumimoji="1" lang="en-US" sz="2000" b="0" kern="0" dirty="0">
                <a:solidFill>
                  <a:srgbClr val="800000"/>
                </a:solidFill>
                <a:latin typeface="Tahoma"/>
                <a:ea typeface="ＭＳ Ｐゴシック"/>
              </a:rPr>
              <a:t>Inclusive analysis with M</a:t>
            </a:r>
            <a:r>
              <a:rPr kumimoji="1" lang="en-US" sz="2000" b="0" kern="0" baseline="-25000" dirty="0">
                <a:solidFill>
                  <a:srgbClr val="800000"/>
                </a:solidFill>
                <a:latin typeface="Tahoma"/>
                <a:ea typeface="ＭＳ Ｐゴシック"/>
              </a:rPr>
              <a:t>T2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Tx/>
              <a:buBlip>
                <a:blip r:embed="rId2"/>
              </a:buBlip>
            </a:pPr>
            <a:r>
              <a:rPr kumimoji="1" lang="en-US" sz="2000" b="0" dirty="0" err="1" smtClean="0">
                <a:solidFill>
                  <a:srgbClr val="0000CC"/>
                </a:solidFill>
              </a:rPr>
              <a:t>Leptonic</a:t>
            </a:r>
            <a:r>
              <a:rPr kumimoji="1" lang="en-US" sz="2000" b="0" dirty="0" smtClean="0">
                <a:solidFill>
                  <a:srgbClr val="0000CC"/>
                </a:solidFill>
              </a:rPr>
              <a:t> searches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Blip>
                <a:blip r:embed="rId2"/>
              </a:buBlip>
            </a:pPr>
            <a:r>
              <a:rPr kumimoji="1" lang="en-US" sz="2000" b="0" dirty="0">
                <a:solidFill>
                  <a:srgbClr val="0000CC"/>
                </a:solidFill>
              </a:rPr>
              <a:t>Searches with photons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endParaRPr kumimoji="1" lang="en-US" sz="2000" b="0" dirty="0" smtClean="0">
              <a:solidFill>
                <a:srgbClr val="0000CC"/>
              </a:solidFill>
            </a:endParaRPr>
          </a:p>
        </p:txBody>
      </p:sp>
      <p:sp>
        <p:nvSpPr>
          <p:cNvPr id="270341" name="AutoShape 5"/>
          <p:cNvSpPr>
            <a:spLocks noChangeArrowheads="1"/>
          </p:cNvSpPr>
          <p:nvPr/>
        </p:nvSpPr>
        <p:spPr bwMode="auto">
          <a:xfrm>
            <a:off x="4788024" y="1916832"/>
            <a:ext cx="574675" cy="215900"/>
          </a:xfrm>
          <a:prstGeom prst="leftArrow">
            <a:avLst>
              <a:gd name="adj1" fmla="val 50000"/>
              <a:gd name="adj2" fmla="val 66544"/>
            </a:avLst>
          </a:prstGeom>
          <a:solidFill>
            <a:srgbClr val="FFFF99"/>
          </a:solidFill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70342" name="AutoShape 6"/>
          <p:cNvSpPr>
            <a:spLocks noChangeArrowheads="1"/>
          </p:cNvSpPr>
          <p:nvPr/>
        </p:nvSpPr>
        <p:spPr bwMode="auto">
          <a:xfrm flipH="1">
            <a:off x="1043410" y="1941254"/>
            <a:ext cx="576262" cy="215900"/>
          </a:xfrm>
          <a:prstGeom prst="leftArrow">
            <a:avLst>
              <a:gd name="adj1" fmla="val 50000"/>
              <a:gd name="adj2" fmla="val 66728"/>
            </a:avLst>
          </a:prstGeom>
          <a:solidFill>
            <a:srgbClr val="FFFF99"/>
          </a:solidFill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pic>
        <p:nvPicPr>
          <p:cNvPr id="270343" name="Picture 7" descr="SUSY_Stra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12"/>
          <a:stretch/>
        </p:blipFill>
        <p:spPr bwMode="auto">
          <a:xfrm>
            <a:off x="3945224" y="3356992"/>
            <a:ext cx="4515207" cy="294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B5E75-947A-7845-A563-DBEA8864A0C3}" type="slidenum">
              <a:rPr lang="en-GB"/>
              <a:pPr/>
              <a:t>60</a:t>
            </a:fld>
            <a:endParaRPr lang="en-GB"/>
          </a:p>
        </p:txBody>
      </p:sp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CMS</a:t>
            </a:r>
            <a:endParaRPr lang="en-GB"/>
          </a:p>
        </p:txBody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7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9"/>
          <a:stretch>
            <a:fillRect/>
          </a:stretch>
        </p:blipFill>
        <p:spPr bwMode="auto">
          <a:xfrm>
            <a:off x="539750" y="1109663"/>
            <a:ext cx="8208963" cy="531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57029" name="Text Box 5"/>
          <p:cNvSpPr txBox="1">
            <a:spLocks noChangeArrowheads="1"/>
          </p:cNvSpPr>
          <p:nvPr/>
        </p:nvSpPr>
        <p:spPr bwMode="auto">
          <a:xfrm>
            <a:off x="611188" y="1268413"/>
            <a:ext cx="3190875" cy="396875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GB" sz="2000">
                <a:solidFill>
                  <a:srgbClr val="27047E"/>
                </a:solidFill>
              </a:rPr>
              <a:t>C</a:t>
            </a:r>
            <a:r>
              <a:rPr lang="en-GB" sz="2000" b="0">
                <a:solidFill>
                  <a:srgbClr val="27047E"/>
                </a:solidFill>
              </a:rPr>
              <a:t>ompact </a:t>
            </a:r>
            <a:r>
              <a:rPr lang="en-GB" sz="2000">
                <a:solidFill>
                  <a:srgbClr val="27047E"/>
                </a:solidFill>
              </a:rPr>
              <a:t>M</a:t>
            </a:r>
            <a:r>
              <a:rPr lang="en-GB" sz="2000" b="0">
                <a:solidFill>
                  <a:srgbClr val="27047E"/>
                </a:solidFill>
              </a:rPr>
              <a:t>uon </a:t>
            </a:r>
            <a:r>
              <a:rPr lang="en-GB" sz="2000">
                <a:solidFill>
                  <a:srgbClr val="27047E"/>
                </a:solidFill>
              </a:rPr>
              <a:t>S</a:t>
            </a:r>
            <a:r>
              <a:rPr lang="en-GB" sz="2000" b="0">
                <a:solidFill>
                  <a:srgbClr val="27047E"/>
                </a:solidFill>
              </a:rPr>
              <a:t>olenoid   </a:t>
            </a:r>
            <a:endParaRPr lang="en-GB" sz="2000">
              <a:solidFill>
                <a:srgbClr val="27047E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880"/>
          <a:stretch/>
        </p:blipFill>
        <p:spPr>
          <a:xfrm>
            <a:off x="5987328" y="1412776"/>
            <a:ext cx="3133343" cy="2636912"/>
          </a:xfrm>
          <a:prstGeom prst="rect">
            <a:avLst/>
          </a:prstGeom>
        </p:spPr>
      </p:pic>
      <p:pic>
        <p:nvPicPr>
          <p:cNvPr id="22938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9" y="1988840"/>
            <a:ext cx="1296541" cy="1125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846D0-5338-C249-9857-59E44C004F8F}" type="slidenum">
              <a:rPr lang="en-GB"/>
              <a:pPr/>
              <a:t>61</a:t>
            </a:fld>
            <a:endParaRPr lang="en-GB"/>
          </a:p>
        </p:txBody>
      </p:sp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>
          <a:xfrm>
            <a:off x="855663" y="260648"/>
            <a:ext cx="7416800" cy="608012"/>
          </a:xfrm>
        </p:spPr>
        <p:txBody>
          <a:bodyPr/>
          <a:lstStyle/>
          <a:p>
            <a:r>
              <a:rPr lang="en-US" sz="2800" dirty="0"/>
              <a:t>Inclusive All-Hadronic Search: Background Estimation for Z </a:t>
            </a:r>
            <a:r>
              <a:rPr lang="en-US" sz="2800" dirty="0">
                <a:sym typeface="Wingdings"/>
              </a:rPr>
              <a:t> </a:t>
            </a:r>
            <a:r>
              <a:rPr lang="en-US" sz="2800" dirty="0" err="1">
                <a:latin typeface="Symbol" charset="2"/>
                <a:cs typeface="Symbol" charset="2"/>
                <a:sym typeface="Wingdings"/>
              </a:rPr>
              <a:t>nn</a:t>
            </a:r>
            <a:r>
              <a:rPr lang="en-US" sz="2800" dirty="0">
                <a:sym typeface="Wingdings"/>
              </a:rPr>
              <a:t> </a:t>
            </a:r>
            <a:endParaRPr lang="en-GB" dirty="0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160463"/>
            <a:ext cx="5903887" cy="5364881"/>
          </a:xfrm>
        </p:spPr>
        <p:txBody>
          <a:bodyPr/>
          <a:lstStyle/>
          <a:p>
            <a:r>
              <a:rPr lang="en-US" b="1" dirty="0" smtClean="0"/>
              <a:t>Background estimation with </a:t>
            </a:r>
            <a:r>
              <a:rPr lang="en-US" b="1" dirty="0" err="1" smtClean="0"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b="1" dirty="0" err="1" smtClean="0">
                <a:sym typeface="Wingdings"/>
              </a:rPr>
              <a:t>+jets</a:t>
            </a:r>
            <a:r>
              <a:rPr lang="en-US" b="1" dirty="0" smtClean="0">
                <a:sym typeface="Wingdings"/>
              </a:rPr>
              <a:t> :</a:t>
            </a:r>
            <a:endParaRPr lang="en-US" dirty="0" smtClean="0">
              <a:sym typeface="Wingdings" charset="0"/>
            </a:endParaRPr>
          </a:p>
          <a:p>
            <a:r>
              <a:rPr lang="en-US" dirty="0" smtClean="0">
                <a:sym typeface="Wingdings" charset="0"/>
              </a:rPr>
              <a:t>Strategy:</a:t>
            </a:r>
            <a:endParaRPr lang="en-US" dirty="0">
              <a:sym typeface="Wingdings" charset="0"/>
            </a:endParaRPr>
          </a:p>
          <a:p>
            <a:pPr lvl="1"/>
            <a:r>
              <a:rPr lang="en-GB" dirty="0">
                <a:sym typeface="Wingdings" charset="0"/>
              </a:rPr>
              <a:t>Declare </a:t>
            </a:r>
            <a:r>
              <a:rPr lang="en-GB" dirty="0" smtClean="0">
                <a:sym typeface="Wingdings" charset="0"/>
              </a:rPr>
              <a:t>photon </a:t>
            </a:r>
            <a:r>
              <a:rPr lang="en-GB" dirty="0">
                <a:sym typeface="Wingdings" charset="0"/>
              </a:rPr>
              <a:t>invisible </a:t>
            </a:r>
            <a:r>
              <a:rPr lang="en-GB" dirty="0" smtClean="0">
                <a:sym typeface="Wingdings" charset="0"/>
              </a:rPr>
              <a:t>to </a:t>
            </a:r>
            <a:r>
              <a:rPr lang="en-GB" dirty="0">
                <a:sym typeface="Wingdings" charset="0"/>
              </a:rPr>
              <a:t>emulate neutrinos</a:t>
            </a:r>
          </a:p>
          <a:p>
            <a:pPr lvl="1"/>
            <a:r>
              <a:rPr lang="en-GB" dirty="0">
                <a:sym typeface="Wingdings" charset="0"/>
              </a:rPr>
              <a:t>Then re-calculate </a:t>
            </a:r>
            <a:r>
              <a:rPr lang="en-GB" dirty="0" err="1">
                <a:sym typeface="Wingdings" charset="0"/>
              </a:rPr>
              <a:t>E</a:t>
            </a:r>
            <a:r>
              <a:rPr lang="en-GB" baseline="-25000" dirty="0" err="1">
                <a:sym typeface="Wingdings" charset="0"/>
              </a:rPr>
              <a:t>T</a:t>
            </a:r>
            <a:r>
              <a:rPr lang="en-GB" baseline="30000" dirty="0" err="1">
                <a:sym typeface="Wingdings" charset="0"/>
              </a:rPr>
              <a:t>miss</a:t>
            </a:r>
            <a:r>
              <a:rPr lang="en-GB" dirty="0">
                <a:sym typeface="Wingdings" charset="0"/>
              </a:rPr>
              <a:t> for this event</a:t>
            </a:r>
          </a:p>
          <a:p>
            <a:pPr lvl="1"/>
            <a:r>
              <a:rPr lang="en-GB" dirty="0">
                <a:sym typeface="Wingdings" charset="0"/>
              </a:rPr>
              <a:t>Correct for the </a:t>
            </a:r>
            <a:r>
              <a:rPr lang="en-GB" dirty="0" smtClean="0">
                <a:sym typeface="Wingdings" charset="0"/>
              </a:rPr>
              <a:t>photon </a:t>
            </a:r>
            <a:r>
              <a:rPr lang="en-GB" dirty="0">
                <a:sym typeface="Wingdings" charset="0"/>
              </a:rPr>
              <a:t>reconstruction efficiency and neutrino branching </a:t>
            </a:r>
            <a:r>
              <a:rPr lang="en-GB" dirty="0" smtClean="0">
                <a:sym typeface="Wingdings" charset="0"/>
              </a:rPr>
              <a:t>ratio</a:t>
            </a:r>
          </a:p>
          <a:p>
            <a:pPr lvl="1"/>
            <a:endParaRPr lang="en-GB" b="1" dirty="0">
              <a:solidFill>
                <a:srgbClr val="006600"/>
              </a:solidFill>
              <a:sym typeface="Wingdings" charset="0"/>
            </a:endParaRPr>
          </a:p>
          <a:p>
            <a:pPr marL="457200" lvl="1" indent="0">
              <a:buNone/>
            </a:pPr>
            <a:endParaRPr lang="en-US" b="1" dirty="0">
              <a:solidFill>
                <a:srgbClr val="006600"/>
              </a:solidFill>
              <a:sym typeface="Wingdings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dirty="0" smtClean="0">
                <a:sym typeface="Wingdings" charset="0"/>
              </a:rPr>
              <a:t>SUSY signals could bias the prediction (depending 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dirty="0" smtClean="0">
                <a:sym typeface="Wingdings" charset="0"/>
              </a:rPr>
              <a:t>the SUSY scenario, more for </a:t>
            </a:r>
            <a:r>
              <a:rPr lang="en-US" dirty="0" err="1">
                <a:sym typeface="Wingdings" charset="0"/>
              </a:rPr>
              <a:t>Z</a:t>
            </a:r>
            <a:r>
              <a:rPr lang="en-US" dirty="0" err="1">
                <a:latin typeface="Symbol" charset="2"/>
                <a:cs typeface="Symbol" charset="2"/>
                <a:sym typeface="Wingdings" charset="0"/>
              </a:rPr>
              <a:t>mm</a:t>
            </a:r>
            <a:r>
              <a:rPr lang="en-US" dirty="0" err="1">
                <a:sym typeface="Wingdings" charset="0"/>
              </a:rPr>
              <a:t>+jets</a:t>
            </a:r>
            <a:r>
              <a:rPr lang="en-US" dirty="0">
                <a:sym typeface="Wingdings" charset="0"/>
              </a:rPr>
              <a:t> </a:t>
            </a:r>
            <a:r>
              <a:rPr lang="en-US" dirty="0" smtClean="0">
                <a:sym typeface="Wingdings" charset="0"/>
              </a:rPr>
              <a:t>(</a:t>
            </a:r>
            <a:r>
              <a:rPr lang="en-US" dirty="0" err="1" smtClean="0">
                <a:sym typeface="Wingdings" charset="0"/>
              </a:rPr>
              <a:t>mSUGRA</a:t>
            </a:r>
            <a:r>
              <a:rPr lang="en-US" dirty="0" smtClean="0">
                <a:sym typeface="Wingdings" charset="0"/>
              </a:rPr>
              <a:t>) or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dirty="0" err="1">
                <a:sym typeface="Wingdings"/>
              </a:rPr>
              <a:t>+jets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 charset="0"/>
              </a:rPr>
              <a:t>(GMSB))</a:t>
            </a:r>
          </a:p>
          <a:p>
            <a:pPr>
              <a:buFont typeface="Wingdings" charset="0"/>
              <a:buChar char="à"/>
            </a:pPr>
            <a:r>
              <a:rPr lang="en-US" dirty="0">
                <a:solidFill>
                  <a:srgbClr val="0000CC"/>
                </a:solidFill>
                <a:sym typeface="Wingdings" charset="0"/>
              </a:rPr>
              <a:t>Useful to have background estimations from different processes, preferably </a:t>
            </a:r>
            <a:r>
              <a:rPr lang="en-US" dirty="0" err="1">
                <a:solidFill>
                  <a:srgbClr val="0000CC"/>
                </a:solidFill>
              </a:rPr>
              <a:t>Z</a:t>
            </a:r>
            <a:r>
              <a:rPr lang="en-US" dirty="0" err="1">
                <a:solidFill>
                  <a:srgbClr val="0000CC"/>
                </a:solidFill>
                <a:sym typeface="Wingdings" charset="0"/>
              </a:rPr>
              <a:t></a:t>
            </a:r>
            <a:r>
              <a:rPr lang="en-US" dirty="0" err="1">
                <a:solidFill>
                  <a:srgbClr val="0000CC"/>
                </a:solidFill>
                <a:latin typeface="Symbol" charset="2"/>
                <a:cs typeface="Symbol" charset="2"/>
                <a:sym typeface="Wingdings" charset="0"/>
              </a:rPr>
              <a:t>mm</a:t>
            </a:r>
            <a:r>
              <a:rPr lang="en-US" dirty="0" err="1">
                <a:solidFill>
                  <a:srgbClr val="0000CC"/>
                </a:solidFill>
                <a:sym typeface="Wingdings" charset="0"/>
              </a:rPr>
              <a:t>+jets</a:t>
            </a:r>
            <a:r>
              <a:rPr lang="en-US" dirty="0">
                <a:solidFill>
                  <a:srgbClr val="0000CC"/>
                </a:solidFill>
                <a:sym typeface="Wingdings" charset="0"/>
              </a:rPr>
              <a:t>: </a:t>
            </a:r>
            <a:endParaRPr lang="en-US" dirty="0" smtClean="0">
              <a:solidFill>
                <a:srgbClr val="0000CC"/>
              </a:solidFill>
              <a:sym typeface="Wingdings" charset="0"/>
            </a:endParaRPr>
          </a:p>
          <a:p>
            <a:pPr lvl="1">
              <a:lnSpc>
                <a:spcPct val="80000"/>
              </a:lnSpc>
            </a:pPr>
            <a:r>
              <a:rPr lang="en-GB" dirty="0" smtClean="0">
                <a:sym typeface="Wingdings" charset="0"/>
              </a:rPr>
              <a:t>Production </a:t>
            </a:r>
            <a:r>
              <a:rPr lang="en-GB" dirty="0">
                <a:sym typeface="Wingdings" charset="0"/>
              </a:rPr>
              <a:t>mechanisms are the same in </a:t>
            </a:r>
            <a:r>
              <a:rPr lang="en-GB" dirty="0" smtClean="0">
                <a:sym typeface="Wingdings" charset="0"/>
              </a:rPr>
              <a:t>both processes </a:t>
            </a:r>
            <a:r>
              <a:rPr lang="en-GB" dirty="0" smtClean="0">
                <a:sym typeface="Wingdings"/>
              </a:rPr>
              <a:t> </a:t>
            </a:r>
            <a:r>
              <a:rPr lang="en-GB" dirty="0" err="1" smtClean="0">
                <a:sym typeface="Wingdings"/>
              </a:rPr>
              <a:t>E</a:t>
            </a:r>
            <a:r>
              <a:rPr lang="en-GB" baseline="-25000" dirty="0" err="1" smtClean="0">
                <a:sym typeface="Wingdings"/>
              </a:rPr>
              <a:t>T</a:t>
            </a:r>
            <a:r>
              <a:rPr lang="en-GB" baseline="30000" dirty="0" err="1" smtClean="0">
                <a:sym typeface="Wingdings"/>
              </a:rPr>
              <a:t>miss</a:t>
            </a:r>
            <a:r>
              <a:rPr lang="en-GB" dirty="0" smtClean="0">
                <a:sym typeface="Wingdings"/>
              </a:rPr>
              <a:t> </a:t>
            </a:r>
            <a:r>
              <a:rPr lang="en-GB" dirty="0" smtClean="0">
                <a:sym typeface="Wingdings" charset="0"/>
              </a:rPr>
              <a:t>is </a:t>
            </a:r>
            <a:r>
              <a:rPr lang="en-GB" dirty="0">
                <a:sym typeface="Wingdings" charset="0"/>
              </a:rPr>
              <a:t>correctly estimated </a:t>
            </a:r>
            <a:r>
              <a:rPr lang="en-GB" dirty="0" smtClean="0">
                <a:sym typeface="Wingdings" charset="0"/>
              </a:rPr>
              <a:t>without</a:t>
            </a:r>
            <a:r>
              <a:rPr lang="en-GB" dirty="0">
                <a:sym typeface="Wingdings" charset="0"/>
              </a:rPr>
              <a:t> </a:t>
            </a:r>
            <a:r>
              <a:rPr lang="en-GB" dirty="0" smtClean="0">
                <a:sym typeface="Wingdings" charset="0"/>
              </a:rPr>
              <a:t>having </a:t>
            </a:r>
            <a:r>
              <a:rPr lang="en-GB" dirty="0">
                <a:sym typeface="Wingdings" charset="0"/>
              </a:rPr>
              <a:t>to rely on Monte Carlo </a:t>
            </a:r>
            <a:r>
              <a:rPr lang="en-GB" dirty="0" smtClean="0">
                <a:sym typeface="Wingdings" charset="0"/>
              </a:rPr>
              <a:t>simulations</a:t>
            </a:r>
          </a:p>
          <a:p>
            <a:pPr lvl="1">
              <a:lnSpc>
                <a:spcPct val="80000"/>
              </a:lnSpc>
            </a:pPr>
            <a:r>
              <a:rPr lang="en-GB" dirty="0" smtClean="0">
                <a:sym typeface="Wingdings" charset="0"/>
              </a:rPr>
              <a:t>Drawback: too low statistics, but comparable result in baseline selection</a:t>
            </a:r>
            <a:endParaRPr lang="en-US" dirty="0" smtClean="0">
              <a:solidFill>
                <a:srgbClr val="006600"/>
              </a:solidFill>
              <a:sym typeface="Wingding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57420" y="6156012"/>
            <a:ext cx="2679076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CMS PAS SUS-11-004</a:t>
            </a:r>
            <a:endParaRPr lang="en-US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941168"/>
            <a:ext cx="2747647" cy="1061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5796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A55D-6F04-C846-A013-9AE35A285630}" type="slidenum">
              <a:rPr lang="en-GB"/>
              <a:pPr/>
              <a:t>62</a:t>
            </a:fld>
            <a:endParaRPr lang="en-GB"/>
          </a:p>
        </p:txBody>
      </p:sp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Interesting Variables: M</a:t>
            </a:r>
            <a:r>
              <a:rPr lang="en-US" baseline="-25000"/>
              <a:t>T</a:t>
            </a:r>
            <a:endParaRPr lang="en-GB" baseline="-25000"/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/>
              <a:t>M</a:t>
            </a:r>
            <a:r>
              <a:rPr lang="en-GB" baseline="-25000"/>
              <a:t>T</a:t>
            </a:r>
            <a:r>
              <a:rPr lang="en-US"/>
              <a:t> is used for single-leptonic analyses:</a:t>
            </a:r>
          </a:p>
          <a:p>
            <a:r>
              <a:rPr lang="en-GB"/>
              <a:t>Measure of the transverse invariant mass of the lepton and the missing momentum (with </a:t>
            </a:r>
            <a:r>
              <a:rPr lang="en-GB">
                <a:latin typeface="Symbol" charset="0"/>
              </a:rPr>
              <a:t>DF</a:t>
            </a:r>
            <a:r>
              <a:rPr lang="en-GB"/>
              <a:t>: angle between lepton and </a:t>
            </a:r>
            <a:r>
              <a:rPr lang="en-US"/>
              <a:t>E</a:t>
            </a:r>
            <a:r>
              <a:rPr lang="en-US" baseline="-25000"/>
              <a:t>T</a:t>
            </a:r>
            <a:r>
              <a:rPr lang="en-US" baseline="30000"/>
              <a:t>miss</a:t>
            </a:r>
            <a:r>
              <a:rPr lang="en-US"/>
              <a:t>)</a:t>
            </a:r>
            <a:endParaRPr lang="en-GB"/>
          </a:p>
          <a:p>
            <a:endParaRPr lang="en-US"/>
          </a:p>
          <a:p>
            <a:endParaRPr lang="en-GB"/>
          </a:p>
          <a:p>
            <a:r>
              <a:rPr lang="en-GB"/>
              <a:t>For an event containing a single W → μ</a:t>
            </a:r>
            <a:r>
              <a:rPr lang="en-GB">
                <a:latin typeface="Symbol" charset="0"/>
              </a:rPr>
              <a:t>n</a:t>
            </a:r>
            <a:r>
              <a:rPr lang="en-GB"/>
              <a:t> decay, </a:t>
            </a:r>
          </a:p>
          <a:p>
            <a:pPr>
              <a:buFontTx/>
              <a:buNone/>
            </a:pPr>
            <a:r>
              <a:rPr lang="en-GB"/>
              <a:t>	M</a:t>
            </a:r>
            <a:r>
              <a:rPr lang="en-GB" baseline="-25000"/>
              <a:t>T</a:t>
            </a:r>
            <a:r>
              <a:rPr lang="en-GB" baseline="30000"/>
              <a:t>2</a:t>
            </a:r>
            <a:r>
              <a:rPr lang="en-GB"/>
              <a:t> = (p(μ) + p(</a:t>
            </a:r>
            <a:r>
              <a:rPr lang="en-GB">
                <a:latin typeface="Symbol" charset="0"/>
              </a:rPr>
              <a:t>n</a:t>
            </a:r>
            <a:r>
              <a:rPr lang="en-GB"/>
              <a:t>))</a:t>
            </a:r>
            <a:r>
              <a:rPr lang="en-GB" baseline="30000"/>
              <a:t>2 </a:t>
            </a:r>
            <a:r>
              <a:rPr lang="en-GB"/>
              <a:t>= M</a:t>
            </a:r>
            <a:r>
              <a:rPr lang="en-GB" baseline="-25000"/>
              <a:t>W</a:t>
            </a:r>
            <a:r>
              <a:rPr lang="en-GB" baseline="30000"/>
              <a:t>2</a:t>
            </a:r>
          </a:p>
          <a:p>
            <a:pPr>
              <a:buFont typeface="Wingdings" charset="0"/>
              <a:buNone/>
            </a:pPr>
            <a:r>
              <a:rPr lang="en-US"/>
              <a:t>	</a:t>
            </a:r>
          </a:p>
          <a:p>
            <a:pPr>
              <a:buFont typeface="Wingdings" charset="0"/>
              <a:buNone/>
            </a:pPr>
            <a:r>
              <a:rPr lang="en-US"/>
              <a:t>	Single W</a:t>
            </a:r>
            <a:r>
              <a:rPr lang="en-US">
                <a:sym typeface="Wingdings" charset="0"/>
              </a:rPr>
              <a:t></a:t>
            </a:r>
            <a:r>
              <a:rPr lang="en-US"/>
              <a:t>μν decays appear as peak with sharp falling edge close to the W mass</a:t>
            </a:r>
          </a:p>
          <a:p>
            <a:pPr>
              <a:buFont typeface="Wingdings" charset="0"/>
              <a:buChar char="à"/>
            </a:pPr>
            <a:r>
              <a:rPr lang="en-US">
                <a:sym typeface="Wingdings" charset="0"/>
              </a:rPr>
              <a:t>If a </a:t>
            </a:r>
            <a:r>
              <a:rPr lang="en-GB"/>
              <a:t>W decay is the source of both the lepton and the </a:t>
            </a:r>
            <a:r>
              <a:rPr lang="en-US"/>
              <a:t>E</a:t>
            </a:r>
            <a:r>
              <a:rPr lang="en-US" baseline="-25000"/>
              <a:t>T</a:t>
            </a:r>
            <a:r>
              <a:rPr lang="en-US" baseline="30000"/>
              <a:t>miss</a:t>
            </a:r>
            <a:r>
              <a:rPr lang="en-GB"/>
              <a:t>, the requirement M</a:t>
            </a:r>
            <a:r>
              <a:rPr lang="en-GB" baseline="-25000"/>
              <a:t>T</a:t>
            </a:r>
            <a:r>
              <a:rPr lang="en-GB"/>
              <a:t> &gt; M</a:t>
            </a:r>
            <a:r>
              <a:rPr lang="en-GB" baseline="-25000"/>
              <a:t>W</a:t>
            </a:r>
            <a:r>
              <a:rPr lang="en-GB"/>
              <a:t> would remove most of the SM events</a:t>
            </a:r>
          </a:p>
          <a:p>
            <a:pPr>
              <a:buFont typeface="Wingdings" charset="0"/>
              <a:buNone/>
            </a:pPr>
            <a:endParaRPr lang="en-GB"/>
          </a:p>
          <a:p>
            <a:r>
              <a:rPr lang="en-GB">
                <a:solidFill>
                  <a:schemeClr val="tx2"/>
                </a:solidFill>
              </a:rPr>
              <a:t>But: this cut also removes a significant fraction of the SUSY events!</a:t>
            </a:r>
          </a:p>
          <a:p>
            <a:r>
              <a:rPr lang="en-US">
                <a:solidFill>
                  <a:schemeClr val="tx2"/>
                </a:solidFill>
              </a:rPr>
              <a:t>Need to combine with another cut…</a:t>
            </a:r>
            <a:endParaRPr lang="en-GB">
              <a:solidFill>
                <a:schemeClr val="tx2"/>
              </a:solidFill>
            </a:endParaRPr>
          </a:p>
        </p:txBody>
      </p:sp>
      <p:graphicFrame>
        <p:nvGraphicFramePr>
          <p:cNvPr id="27955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5788397"/>
              </p:ext>
            </p:extLst>
          </p:nvPr>
        </p:nvGraphicFramePr>
        <p:xfrm>
          <a:off x="900113" y="2060848"/>
          <a:ext cx="4032250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854" name="Equation" r:id="rId3" imgW="1841400" imgH="228600" progId="Equation.3">
                  <p:embed/>
                </p:oleObj>
              </mc:Choice>
              <mc:Fallback>
                <p:oleObj name="Equation" r:id="rId3" imgW="184140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2060848"/>
                        <a:ext cx="4032250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8CD3C-6179-BF44-8520-E71EE11B4852}" type="slidenum">
              <a:rPr lang="en-GB"/>
              <a:pPr/>
              <a:t>63</a:t>
            </a:fld>
            <a:endParaRPr lang="en-GB"/>
          </a:p>
        </p:txBody>
      </p:sp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855663" y="260350"/>
            <a:ext cx="7416800" cy="608013"/>
          </a:xfrm>
        </p:spPr>
        <p:txBody>
          <a:bodyPr/>
          <a:lstStyle/>
          <a:p>
            <a:r>
              <a:rPr lang="en-US" sz="2800"/>
              <a:t>Background determination for </a:t>
            </a:r>
            <a:r>
              <a:rPr lang="en-US" sz="2800">
                <a:latin typeface="Symbol" charset="0"/>
              </a:rPr>
              <a:t>a</a:t>
            </a:r>
            <a:r>
              <a:rPr lang="en-US" sz="2800" baseline="-25000"/>
              <a:t>T</a:t>
            </a:r>
            <a:r>
              <a:rPr lang="en-US" sz="2800"/>
              <a:t>: </a:t>
            </a:r>
            <a:br>
              <a:rPr lang="en-US" sz="2800"/>
            </a:br>
            <a:r>
              <a:rPr lang="en-US" sz="2800"/>
              <a:t>H</a:t>
            </a:r>
            <a:r>
              <a:rPr lang="en-US" sz="2800" baseline="-25000"/>
              <a:t>T</a:t>
            </a:r>
            <a:r>
              <a:rPr lang="en-US" sz="2800"/>
              <a:t> vs |</a:t>
            </a:r>
            <a:r>
              <a:rPr lang="en-US" sz="2800">
                <a:latin typeface="Symbol" charset="0"/>
              </a:rPr>
              <a:t>h</a:t>
            </a:r>
            <a:r>
              <a:rPr lang="en-US" sz="2800"/>
              <a:t>| of leading Jet </a:t>
            </a:r>
            <a:endParaRPr lang="en-GB" sz="2800"/>
          </a:p>
        </p:txBody>
      </p:sp>
      <p:sp>
        <p:nvSpPr>
          <p:cNvPr id="204805" name="Rectangle 5"/>
          <p:cNvSpPr>
            <a:spLocks noChangeArrowheads="1"/>
          </p:cNvSpPr>
          <p:nvPr/>
        </p:nvSpPr>
        <p:spPr bwMode="auto">
          <a:xfrm>
            <a:off x="468313" y="1160463"/>
            <a:ext cx="8178800" cy="536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</a:pPr>
            <a:r>
              <a:rPr kumimoji="1" lang="en-US" sz="2000" b="0">
                <a:solidFill>
                  <a:srgbClr val="000066"/>
                </a:solidFill>
              </a:rPr>
              <a:t>Try to understand the background for </a:t>
            </a:r>
            <a:r>
              <a:rPr kumimoji="1" lang="en-US" sz="2000" b="0">
                <a:solidFill>
                  <a:srgbClr val="000066"/>
                </a:solidFill>
                <a:latin typeface="Symbol" charset="0"/>
              </a:rPr>
              <a:t>a</a:t>
            </a:r>
            <a:r>
              <a:rPr kumimoji="1" lang="en-US" sz="2000" b="0" baseline="-25000">
                <a:solidFill>
                  <a:srgbClr val="000066"/>
                </a:solidFill>
              </a:rPr>
              <a:t>T</a:t>
            </a:r>
            <a:r>
              <a:rPr kumimoji="1" lang="en-US" sz="2000" b="0">
                <a:solidFill>
                  <a:srgbClr val="000066"/>
                </a:solidFill>
              </a:rPr>
              <a:t>: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Tx/>
              <a:buBlip>
                <a:blip r:embed="rId2"/>
              </a:buBlip>
            </a:pPr>
            <a:r>
              <a:rPr kumimoji="1" lang="en-US" sz="2000" b="0">
                <a:solidFill>
                  <a:srgbClr val="0000CC"/>
                </a:solidFill>
              </a:rPr>
              <a:t>SUSY signal is expected to be more central and in higher H</a:t>
            </a:r>
            <a:r>
              <a:rPr kumimoji="1" lang="en-US" sz="2000" b="0" baseline="-25000">
                <a:solidFill>
                  <a:srgbClr val="0000CC"/>
                </a:solidFill>
              </a:rPr>
              <a:t>T</a:t>
            </a:r>
            <a:r>
              <a:rPr kumimoji="1" lang="en-US" sz="2000" b="0">
                <a:solidFill>
                  <a:srgbClr val="0000CC"/>
                </a:solidFill>
              </a:rPr>
              <a:t> region (H</a:t>
            </a:r>
            <a:r>
              <a:rPr kumimoji="1" lang="en-US" sz="2000" b="0" baseline="-25000">
                <a:solidFill>
                  <a:srgbClr val="0000CC"/>
                </a:solidFill>
              </a:rPr>
              <a:t>T</a:t>
            </a:r>
            <a:r>
              <a:rPr kumimoji="1" lang="en-US" sz="2000" b="0">
                <a:solidFill>
                  <a:srgbClr val="0000CC"/>
                </a:solidFill>
              </a:rPr>
              <a:t> = </a:t>
            </a:r>
            <a:r>
              <a:rPr kumimoji="1" lang="en-US" sz="2000" b="0">
                <a:solidFill>
                  <a:srgbClr val="0000CC"/>
                </a:solidFill>
                <a:latin typeface="Symbol" charset="0"/>
              </a:rPr>
              <a:t>S</a:t>
            </a:r>
            <a:r>
              <a:rPr kumimoji="1" lang="en-US" sz="2000" b="0">
                <a:solidFill>
                  <a:srgbClr val="0000CC"/>
                </a:solidFill>
              </a:rPr>
              <a:t> E</a:t>
            </a:r>
            <a:r>
              <a:rPr kumimoji="1" lang="en-US" sz="2000" b="0" baseline="-25000">
                <a:solidFill>
                  <a:srgbClr val="0000CC"/>
                </a:solidFill>
              </a:rPr>
              <a:t>T</a:t>
            </a:r>
            <a:r>
              <a:rPr kumimoji="1" lang="en-US" sz="2000" b="0" baseline="30000">
                <a:solidFill>
                  <a:srgbClr val="0000CC"/>
                </a:solidFill>
              </a:rPr>
              <a:t>jets</a:t>
            </a:r>
            <a:r>
              <a:rPr kumimoji="1" lang="en-US" sz="2000" b="0">
                <a:solidFill>
                  <a:srgbClr val="0000CC"/>
                </a:solidFill>
              </a:rPr>
              <a:t>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Tx/>
              <a:buBlip>
                <a:blip r:embed="rId2"/>
              </a:buBlip>
            </a:pPr>
            <a:r>
              <a:rPr kumimoji="1" lang="en-US" sz="2000" b="0">
                <a:solidFill>
                  <a:srgbClr val="0000CC"/>
                </a:solidFill>
              </a:rPr>
              <a:t>Background relatively flat in |</a:t>
            </a:r>
            <a:r>
              <a:rPr kumimoji="1" lang="en-US" sz="2000" b="0">
                <a:solidFill>
                  <a:srgbClr val="0000CC"/>
                </a:solidFill>
                <a:latin typeface="Symbol" charset="0"/>
              </a:rPr>
              <a:t>h</a:t>
            </a:r>
            <a:r>
              <a:rPr kumimoji="1" lang="en-US" sz="2000" b="0">
                <a:solidFill>
                  <a:srgbClr val="0000CC"/>
                </a:solidFill>
              </a:rPr>
              <a:t>| and H</a:t>
            </a:r>
            <a:r>
              <a:rPr kumimoji="1" lang="en-US" sz="2000" b="0" baseline="-25000">
                <a:solidFill>
                  <a:srgbClr val="0000CC"/>
                </a:solidFill>
              </a:rPr>
              <a:t>T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à"/>
            </a:pPr>
            <a:r>
              <a:rPr kumimoji="1" lang="en-US" sz="2000" b="0">
                <a:solidFill>
                  <a:srgbClr val="0000CC"/>
                </a:solidFill>
                <a:sym typeface="Wingdings" charset="0"/>
              </a:rPr>
              <a:t>Can lower H</a:t>
            </a:r>
            <a:r>
              <a:rPr kumimoji="1" lang="en-US" sz="2000" b="0" baseline="-25000">
                <a:solidFill>
                  <a:srgbClr val="0000CC"/>
                </a:solidFill>
                <a:sym typeface="Wingdings" charset="0"/>
              </a:rPr>
              <a:t>T</a:t>
            </a:r>
            <a:r>
              <a:rPr kumimoji="1" lang="en-US" sz="2000" b="0">
                <a:solidFill>
                  <a:srgbClr val="0000CC"/>
                </a:solidFill>
                <a:sym typeface="Wingdings" charset="0"/>
              </a:rPr>
              <a:t> region be used to extrapolate background expectation to higher H</a:t>
            </a:r>
            <a:r>
              <a:rPr kumimoji="1" lang="en-US" sz="2000" b="0" baseline="-25000">
                <a:solidFill>
                  <a:srgbClr val="0000CC"/>
                </a:solidFill>
                <a:sym typeface="Wingdings" charset="0"/>
              </a:rPr>
              <a:t>T</a:t>
            </a:r>
            <a:r>
              <a:rPr kumimoji="1" lang="en-US" sz="2000" b="0">
                <a:solidFill>
                  <a:srgbClr val="0000CC"/>
                </a:solidFill>
                <a:sym typeface="Wingdings" charset="0"/>
              </a:rPr>
              <a:t> values?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à"/>
            </a:pPr>
            <a:r>
              <a:rPr kumimoji="1" lang="en-US" sz="2000" b="0">
                <a:solidFill>
                  <a:srgbClr val="0000CC"/>
                </a:solidFill>
                <a:sym typeface="Wingdings" charset="0"/>
              </a:rPr>
              <a:t>Check behavior for both </a:t>
            </a:r>
            <a:r>
              <a:rPr kumimoji="1" lang="en-US" sz="2000" b="0">
                <a:solidFill>
                  <a:srgbClr val="0000CC"/>
                </a:solidFill>
                <a:latin typeface="Symbol" charset="0"/>
              </a:rPr>
              <a:t>a</a:t>
            </a:r>
            <a:r>
              <a:rPr kumimoji="1" lang="en-US" sz="2000" b="0" baseline="-25000">
                <a:solidFill>
                  <a:srgbClr val="0000CC"/>
                </a:solidFill>
              </a:rPr>
              <a:t>T</a:t>
            </a:r>
            <a:r>
              <a:rPr kumimoji="1" lang="en-US" sz="2000" b="0">
                <a:solidFill>
                  <a:srgbClr val="0000CC"/>
                </a:solidFill>
                <a:sym typeface="Wingdings" charset="0"/>
              </a:rPr>
              <a:t> regions (signal and bg region):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à"/>
            </a:pPr>
            <a:endParaRPr kumimoji="1" lang="en-GB" sz="2000" b="0">
              <a:solidFill>
                <a:srgbClr val="0000CC"/>
              </a:solidFill>
            </a:endParaRPr>
          </a:p>
        </p:txBody>
      </p:sp>
      <p:pic>
        <p:nvPicPr>
          <p:cNvPr id="204807" name="Picture 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3660775"/>
            <a:ext cx="7518400" cy="2852738"/>
          </a:xfrm>
          <a:noFill/>
          <a:ln/>
          <a:extLst>
            <a:ext uri="{91240B29-F687-4f45-9708-019B960494DF}">
              <a14:hiddenLine xmlns:a14="http://schemas.microsoft.com/office/drawing/2010/main" w="38100" cap="flat" cmpd="sng">
                <a:solidFill>
                  <a:schemeClr val="tx2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4808" name="Text Box 8"/>
          <p:cNvSpPr txBox="1">
            <a:spLocks noChangeArrowheads="1"/>
          </p:cNvSpPr>
          <p:nvPr/>
        </p:nvSpPr>
        <p:spPr bwMode="auto">
          <a:xfrm>
            <a:off x="6011863" y="5318125"/>
            <a:ext cx="3062287" cy="3429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US" sz="1400" b="0">
                <a:solidFill>
                  <a:schemeClr val="tx2"/>
                </a:solidFill>
              </a:rPr>
              <a:t>from CMS MC study on 10 TeV 2009</a:t>
            </a:r>
            <a:endParaRPr lang="en-GB" sz="1400" b="0">
              <a:solidFill>
                <a:schemeClr val="tx2"/>
              </a:solidFill>
            </a:endParaRPr>
          </a:p>
        </p:txBody>
      </p:sp>
      <p:sp>
        <p:nvSpPr>
          <p:cNvPr id="204809" name="Text Box 9"/>
          <p:cNvSpPr txBox="1">
            <a:spLocks noChangeArrowheads="1"/>
          </p:cNvSpPr>
          <p:nvPr/>
        </p:nvSpPr>
        <p:spPr bwMode="auto">
          <a:xfrm>
            <a:off x="2128838" y="3438525"/>
            <a:ext cx="2082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SM+SUSY (LM0)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204810" name="Text Box 10"/>
          <p:cNvSpPr txBox="1">
            <a:spLocks noChangeArrowheads="1"/>
          </p:cNvSpPr>
          <p:nvPr/>
        </p:nvSpPr>
        <p:spPr bwMode="auto">
          <a:xfrm>
            <a:off x="6315075" y="3422650"/>
            <a:ext cx="10842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SM only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204811" name="Text Box 11"/>
          <p:cNvSpPr txBox="1">
            <a:spLocks noChangeArrowheads="1"/>
          </p:cNvSpPr>
          <p:nvPr/>
        </p:nvSpPr>
        <p:spPr bwMode="auto">
          <a:xfrm rot="16200000">
            <a:off x="-171450" y="4314826"/>
            <a:ext cx="10683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(signal)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204812" name="Text Box 12"/>
          <p:cNvSpPr txBox="1">
            <a:spLocks noChangeArrowheads="1"/>
          </p:cNvSpPr>
          <p:nvPr/>
        </p:nvSpPr>
        <p:spPr bwMode="auto">
          <a:xfrm rot="16200000">
            <a:off x="138113" y="4335462"/>
            <a:ext cx="11699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(backgr)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204813" name="Line 13"/>
          <p:cNvSpPr>
            <a:spLocks noChangeShapeType="1"/>
          </p:cNvSpPr>
          <p:nvPr/>
        </p:nvSpPr>
        <p:spPr bwMode="auto">
          <a:xfrm>
            <a:off x="568325" y="3965575"/>
            <a:ext cx="0" cy="1123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2D67E-60A8-3942-8022-5249E0569853}" type="slidenum">
              <a:rPr lang="en-GB"/>
              <a:pPr/>
              <a:t>64</a:t>
            </a:fld>
            <a:endParaRPr lang="en-GB"/>
          </a:p>
        </p:txBody>
      </p:sp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Reconstructed Objects</a:t>
            </a:r>
            <a:endParaRPr lang="en-GB"/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You can reconstruct so called “physics objects”:</a:t>
            </a:r>
          </a:p>
          <a:p>
            <a:pPr lvl="1"/>
            <a:r>
              <a:rPr lang="en-US"/>
              <a:t>Photons: no track but energy in el-m (and not in the hadronic) calorimeter</a:t>
            </a:r>
          </a:p>
          <a:p>
            <a:pPr lvl="1"/>
            <a:r>
              <a:rPr lang="en-US"/>
              <a:t>Electrons: track and energy in el-m (and not in the hadronic) calorimeter</a:t>
            </a:r>
          </a:p>
          <a:p>
            <a:pPr lvl="1"/>
            <a:r>
              <a:rPr lang="en-US"/>
              <a:t>Muons: track in inner tracker and muon chamber</a:t>
            </a:r>
          </a:p>
          <a:p>
            <a:pPr lvl="1"/>
            <a:r>
              <a:rPr lang="en-US"/>
              <a:t>Jets: cluster in hadronic calorimeter</a:t>
            </a:r>
          </a:p>
          <a:p>
            <a:pPr lvl="1"/>
            <a:r>
              <a:rPr lang="en-US"/>
              <a:t>Missing transverse energy (if transverse energy sum is not 0)</a:t>
            </a:r>
          </a:p>
          <a:p>
            <a:pPr lvl="1"/>
            <a:endParaRPr lang="en-US"/>
          </a:p>
          <a:p>
            <a:r>
              <a:rPr lang="en-US"/>
              <a:t>Of course reconstruction is not always simple</a:t>
            </a:r>
          </a:p>
          <a:p>
            <a:r>
              <a:rPr lang="en-US"/>
              <a:t>Different reconstruction algorithms for each object are on the market – need to choose the best one for each analysis</a:t>
            </a:r>
          </a:p>
          <a:p>
            <a:endParaRPr lang="en-US"/>
          </a:p>
          <a:p>
            <a:r>
              <a:rPr lang="en-US"/>
              <a:t>Based on these objects we can select our SUSY events…</a:t>
            </a:r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7E51B-2235-8248-9C89-CE41EBF64453}" type="slidenum">
              <a:rPr lang="en-GB"/>
              <a:pPr/>
              <a:t>65</a:t>
            </a:fld>
            <a:endParaRPr lang="en-GB"/>
          </a:p>
        </p:txBody>
      </p:sp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Pseudorapidity</a:t>
            </a:r>
            <a:endParaRPr lang="en-GB"/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Rapidity</a:t>
            </a:r>
            <a:r>
              <a:rPr lang="en-GB"/>
              <a:t> of a particle of momentum p=(E,0,0,p</a:t>
            </a:r>
            <a:r>
              <a:rPr lang="en-GB" baseline="-25000"/>
              <a:t>z</a:t>
            </a:r>
            <a:r>
              <a:rPr lang="en-GB"/>
              <a:t>) is defined to be</a:t>
            </a:r>
          </a:p>
          <a:p>
            <a:pPr>
              <a:buFontTx/>
              <a:buNone/>
            </a:pPr>
            <a:endParaRPr lang="en-GB"/>
          </a:p>
          <a:p>
            <a:pPr>
              <a:buFontTx/>
              <a:buNone/>
            </a:pPr>
            <a:r>
              <a:rPr lang="en-GB"/>
              <a:t>	 y = ½  log ((E+p</a:t>
            </a:r>
            <a:r>
              <a:rPr lang="en-GB" baseline="-25000"/>
              <a:t>z</a:t>
            </a:r>
            <a:r>
              <a:rPr lang="en-GB"/>
              <a:t>)/(E-p</a:t>
            </a:r>
            <a:r>
              <a:rPr lang="en-GB" baseline="-25000"/>
              <a:t>z</a:t>
            </a:r>
            <a:r>
              <a:rPr lang="en-GB"/>
              <a:t>))</a:t>
            </a:r>
          </a:p>
          <a:p>
            <a:pPr>
              <a:buFontTx/>
              <a:buNone/>
            </a:pPr>
            <a:endParaRPr lang="en-GB"/>
          </a:p>
          <a:p>
            <a:pPr>
              <a:buFontTx/>
              <a:buNone/>
            </a:pPr>
            <a:r>
              <a:rPr lang="en-GB"/>
              <a:t>	Advantage: the rapidity difference is invariant under the longitudinal boost</a:t>
            </a:r>
          </a:p>
          <a:p>
            <a:pPr>
              <a:buFontTx/>
              <a:buNone/>
            </a:pPr>
            <a:endParaRPr lang="en-GB"/>
          </a:p>
          <a:p>
            <a:r>
              <a:rPr lang="en-GB"/>
              <a:t>For massless particles,  p</a:t>
            </a:r>
            <a:r>
              <a:rPr lang="en-GB" baseline="-25000"/>
              <a:t>z</a:t>
            </a:r>
            <a:r>
              <a:rPr lang="en-GB"/>
              <a:t> = E cos θ ,     (θ : polar angle)</a:t>
            </a:r>
          </a:p>
          <a:p>
            <a:pPr>
              <a:buFont typeface="Wingdings" charset="0"/>
              <a:buChar char="à"/>
            </a:pPr>
            <a:endParaRPr lang="en-GB"/>
          </a:p>
          <a:p>
            <a:pPr>
              <a:buFont typeface="Wingdings" charset="0"/>
              <a:buChar char="à"/>
            </a:pPr>
            <a:r>
              <a:rPr lang="en-GB"/>
              <a:t>y = ½  log((1+cos θ)/(1-cos θ)) </a:t>
            </a:r>
          </a:p>
          <a:p>
            <a:pPr>
              <a:buFont typeface="Wingdings" charset="0"/>
              <a:buNone/>
            </a:pPr>
            <a:r>
              <a:rPr lang="en-GB"/>
              <a:t>       = log (cot (θ/2))</a:t>
            </a:r>
          </a:p>
          <a:p>
            <a:pPr>
              <a:buFont typeface="Wingdings" charset="0"/>
              <a:buNone/>
            </a:pPr>
            <a:r>
              <a:rPr lang="en-GB"/>
              <a:t>       =  </a:t>
            </a:r>
            <a:r>
              <a:rPr lang="en-GB">
                <a:latin typeface="Symbol" charset="0"/>
              </a:rPr>
              <a:t>h</a:t>
            </a:r>
            <a:r>
              <a:rPr lang="en-GB"/>
              <a:t> : pseudo-rapidity </a:t>
            </a:r>
          </a:p>
          <a:p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C695E-37A3-2D45-AC91-174DB54A85B4}" type="slidenum">
              <a:rPr lang="en-GB"/>
              <a:pPr/>
              <a:t>66</a:t>
            </a:fld>
            <a:endParaRPr lang="en-GB"/>
          </a:p>
        </p:txBody>
      </p:sp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Interesting Observables: E</a:t>
            </a:r>
            <a:r>
              <a:rPr lang="en-US" baseline="-25000"/>
              <a:t>T</a:t>
            </a:r>
            <a:r>
              <a:rPr lang="en-US" baseline="30000"/>
              <a:t>miss</a:t>
            </a:r>
            <a:r>
              <a:rPr lang="en-US"/>
              <a:t> </a:t>
            </a:r>
            <a:endParaRPr lang="en-GB"/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Missing E</a:t>
            </a:r>
            <a:r>
              <a:rPr lang="en-GB" baseline="-25000" dirty="0"/>
              <a:t>T</a:t>
            </a:r>
            <a:r>
              <a:rPr lang="en-GB" dirty="0"/>
              <a:t>: vector sum of the transverse energy deposited in all calorimeter cells (this combines, ideally, the momenta of all photons, electrons, </a:t>
            </a:r>
            <a:r>
              <a:rPr lang="en-GB" dirty="0" err="1"/>
              <a:t>hadronically</a:t>
            </a:r>
            <a:r>
              <a:rPr lang="en-GB" dirty="0"/>
              <a:t> decaying </a:t>
            </a:r>
            <a:r>
              <a:rPr lang="en-GB" dirty="0" err="1"/>
              <a:t>taus</a:t>
            </a:r>
            <a:r>
              <a:rPr lang="en-GB" dirty="0"/>
              <a:t>, and jets)  and adding to this the transverse momenta of any muons, whose energy is measured using the muon detection system  </a:t>
            </a:r>
          </a:p>
          <a:p>
            <a:endParaRPr lang="en-US" dirty="0"/>
          </a:p>
          <a:p>
            <a:endParaRPr lang="en-US" dirty="0"/>
          </a:p>
          <a:p>
            <a:endParaRPr lang="en-GB" dirty="0"/>
          </a:p>
          <a:p>
            <a:r>
              <a:rPr lang="en-GB" dirty="0"/>
              <a:t>The magnitude of the resultant vector is the missing E</a:t>
            </a:r>
            <a:r>
              <a:rPr lang="en-GB" baseline="-25000" dirty="0"/>
              <a:t>T</a:t>
            </a:r>
            <a:r>
              <a:rPr lang="en-GB" dirty="0"/>
              <a:t>:</a:t>
            </a:r>
          </a:p>
          <a:p>
            <a:endParaRPr lang="en-US" dirty="0"/>
          </a:p>
          <a:p>
            <a:endParaRPr lang="en-US" dirty="0"/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r>
              <a:rPr lang="en-US" dirty="0">
                <a:solidFill>
                  <a:schemeClr val="tx2"/>
                </a:solidFill>
              </a:rPr>
              <a:t>Attention: </a:t>
            </a:r>
          </a:p>
          <a:p>
            <a:pPr>
              <a:buFontTx/>
              <a:buNone/>
            </a:pPr>
            <a:r>
              <a:rPr lang="en-US" dirty="0" err="1">
                <a:solidFill>
                  <a:schemeClr val="tx2"/>
                </a:solidFill>
              </a:rPr>
              <a:t>E</a:t>
            </a:r>
            <a:r>
              <a:rPr lang="en-US" baseline="-25000" dirty="0" err="1">
                <a:solidFill>
                  <a:schemeClr val="tx2"/>
                </a:solidFill>
              </a:rPr>
              <a:t>T</a:t>
            </a:r>
            <a:r>
              <a:rPr lang="en-US" baseline="30000" dirty="0" err="1">
                <a:solidFill>
                  <a:schemeClr val="tx2"/>
                </a:solidFill>
              </a:rPr>
              <a:t>miss</a:t>
            </a:r>
            <a:r>
              <a:rPr lang="en-US" dirty="0">
                <a:solidFill>
                  <a:schemeClr val="tx2"/>
                </a:solidFill>
              </a:rPr>
              <a:t> might be polluted by detector effects!</a:t>
            </a:r>
            <a:endParaRPr lang="en-GB" dirty="0">
              <a:solidFill>
                <a:schemeClr val="tx2"/>
              </a:solidFill>
            </a:endParaRPr>
          </a:p>
        </p:txBody>
      </p:sp>
      <p:graphicFrame>
        <p:nvGraphicFramePr>
          <p:cNvPr id="20070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3322374"/>
              </p:ext>
            </p:extLst>
          </p:nvPr>
        </p:nvGraphicFramePr>
        <p:xfrm>
          <a:off x="990600" y="3861048"/>
          <a:ext cx="1852613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304" name="Equation" r:id="rId3" imgW="825480" imgH="279360" progId="Equation.3">
                  <p:embed/>
                </p:oleObj>
              </mc:Choice>
              <mc:Fallback>
                <p:oleObj name="Equation" r:id="rId3" imgW="825480" imgH="27936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861048"/>
                        <a:ext cx="1852613" cy="627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071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8394320"/>
              </p:ext>
            </p:extLst>
          </p:nvPr>
        </p:nvGraphicFramePr>
        <p:xfrm>
          <a:off x="989013" y="2348880"/>
          <a:ext cx="7183437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305" name="Equation" r:id="rId5" imgW="3200400" imgH="457200" progId="Equation.3">
                  <p:embed/>
                </p:oleObj>
              </mc:Choice>
              <mc:Fallback>
                <p:oleObj name="Equation" r:id="rId5" imgW="3200400" imgH="4572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9013" y="2348880"/>
                        <a:ext cx="7183437" cy="1025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0714" name="Rectangle 10"/>
          <p:cNvSpPr>
            <a:spLocks noChangeArrowheads="1"/>
          </p:cNvSpPr>
          <p:nvPr/>
        </p:nvSpPr>
        <p:spPr bwMode="auto">
          <a:xfrm>
            <a:off x="5267325" y="5567363"/>
            <a:ext cx="144463" cy="1444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74742-EED5-394E-8BDF-9DAC80C81EA9}" type="slidenum">
              <a:rPr lang="en-GB"/>
              <a:pPr/>
              <a:t>67</a:t>
            </a:fld>
            <a:endParaRPr lang="en-GB"/>
          </a:p>
        </p:txBody>
      </p:sp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Interesting Observables: H</a:t>
            </a:r>
            <a:r>
              <a:rPr lang="en-US" baseline="-25000"/>
              <a:t>T</a:t>
            </a:r>
            <a:r>
              <a:rPr lang="en-US" baseline="30000"/>
              <a:t>miss</a:t>
            </a:r>
            <a:endParaRPr lang="en-GB" baseline="30000"/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Analog to E</a:t>
            </a:r>
            <a:r>
              <a:rPr lang="en-US" baseline="-25000"/>
              <a:t>T</a:t>
            </a:r>
            <a:r>
              <a:rPr lang="en-US" baseline="30000"/>
              <a:t>miss</a:t>
            </a:r>
            <a:r>
              <a:rPr lang="en-US"/>
              <a:t>, but using jets above a certain jet threshold only: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pPr>
              <a:buFontTx/>
              <a:buNone/>
            </a:pPr>
            <a:r>
              <a:rPr lang="en-US">
                <a:solidFill>
                  <a:schemeClr val="tx2"/>
                </a:solidFill>
              </a:rPr>
              <a:t>Attention: </a:t>
            </a:r>
          </a:p>
          <a:p>
            <a:r>
              <a:rPr lang="en-US">
                <a:solidFill>
                  <a:schemeClr val="tx2"/>
                </a:solidFill>
              </a:rPr>
              <a:t>You might have a cut on jet momentum of e.g. p</a:t>
            </a:r>
            <a:r>
              <a:rPr lang="en-US" baseline="-25000">
                <a:solidFill>
                  <a:schemeClr val="tx2"/>
                </a:solidFill>
              </a:rPr>
              <a:t>T</a:t>
            </a:r>
            <a:r>
              <a:rPr lang="en-US">
                <a:solidFill>
                  <a:schemeClr val="tx2"/>
                </a:solidFill>
              </a:rPr>
              <a:t>&gt;50 GeV</a:t>
            </a:r>
          </a:p>
          <a:p>
            <a:r>
              <a:rPr lang="en-US">
                <a:solidFill>
                  <a:schemeClr val="tx2"/>
                </a:solidFill>
              </a:rPr>
              <a:t>But there might be several jets below that threshold which could still lead to a considerable amount of ignored momentum in the event!</a:t>
            </a:r>
          </a:p>
          <a:p>
            <a:r>
              <a:rPr lang="en-US">
                <a:solidFill>
                  <a:srgbClr val="006600"/>
                </a:solidFill>
              </a:rPr>
              <a:t>One idea to control this: add cut on ratio R with </a:t>
            </a:r>
          </a:p>
          <a:p>
            <a:endParaRPr lang="en-US">
              <a:solidFill>
                <a:srgbClr val="006600"/>
              </a:solidFill>
            </a:endParaRPr>
          </a:p>
          <a:p>
            <a:endParaRPr lang="en-US"/>
          </a:p>
          <a:p>
            <a:endParaRPr lang="en-US"/>
          </a:p>
          <a:p>
            <a:pPr>
              <a:buFontTx/>
              <a:buNone/>
            </a:pPr>
            <a:r>
              <a:rPr lang="en-US"/>
              <a:t>						(numbers are just examples)</a:t>
            </a:r>
            <a:endParaRPr lang="en-GB"/>
          </a:p>
          <a:p>
            <a:pPr>
              <a:buFontTx/>
              <a:buNone/>
            </a:pPr>
            <a:endParaRPr lang="en-GB"/>
          </a:p>
        </p:txBody>
      </p:sp>
      <p:graphicFrame>
        <p:nvGraphicFramePr>
          <p:cNvPr id="232452" name="Object 4"/>
          <p:cNvGraphicFramePr>
            <a:graphicFrameLocks noChangeAspect="1"/>
          </p:cNvGraphicFramePr>
          <p:nvPr/>
        </p:nvGraphicFramePr>
        <p:xfrm>
          <a:off x="939800" y="1609725"/>
          <a:ext cx="2336800" cy="102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040" name="Equation" r:id="rId3" imgW="1041120" imgH="457200" progId="Equation.3">
                  <p:embed/>
                </p:oleObj>
              </mc:Choice>
              <mc:Fallback>
                <p:oleObj name="Equation" r:id="rId3" imgW="1041120" imgH="457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9800" y="1609725"/>
                        <a:ext cx="2336800" cy="1027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245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756557"/>
              </p:ext>
            </p:extLst>
          </p:nvPr>
        </p:nvGraphicFramePr>
        <p:xfrm>
          <a:off x="827088" y="4149080"/>
          <a:ext cx="6337300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041" name="Equation" r:id="rId5" imgW="3009600" imgH="457200" progId="Equation.3">
                  <p:embed/>
                </p:oleObj>
              </mc:Choice>
              <mc:Fallback>
                <p:oleObj name="Equation" r:id="rId5" imgW="3009600" imgH="457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4149080"/>
                        <a:ext cx="6337300" cy="96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40916-30BA-3D4D-82ED-E3F7658CD812}" type="slidenum">
              <a:rPr lang="en-GB"/>
              <a:pPr/>
              <a:t>68</a:t>
            </a:fld>
            <a:endParaRPr lang="en-GB"/>
          </a:p>
        </p:txBody>
      </p:sp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Interesting Observables: </a:t>
            </a:r>
            <a:r>
              <a:rPr lang="en-US">
                <a:latin typeface="Symbol" charset="0"/>
              </a:rPr>
              <a:t>a</a:t>
            </a:r>
            <a:r>
              <a:rPr lang="en-US" baseline="-25000"/>
              <a:t>T</a:t>
            </a:r>
            <a:endParaRPr lang="en-GB" baseline="-25000"/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Symbol" charset="0"/>
              </a:rPr>
              <a:t>a</a:t>
            </a:r>
            <a:r>
              <a:rPr lang="en-US" dirty="0"/>
              <a:t> is a variable developed for 2-jet events: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lvl="1">
              <a:buFont typeface="Wingdings" charset="0"/>
              <a:buChar char="à"/>
            </a:pPr>
            <a:r>
              <a:rPr lang="en-US" dirty="0"/>
              <a:t>Exactly 0.5 for perfectly measured QCD event</a:t>
            </a:r>
          </a:p>
          <a:p>
            <a:pPr lvl="1">
              <a:buFont typeface="Wingdings" charset="0"/>
              <a:buChar char="à"/>
            </a:pPr>
            <a:r>
              <a:rPr lang="en-US" dirty="0"/>
              <a:t>In addition, as the E</a:t>
            </a:r>
            <a:r>
              <a:rPr lang="en-US" baseline="-25000" dirty="0"/>
              <a:t>T</a:t>
            </a:r>
            <a:r>
              <a:rPr lang="en-US" dirty="0"/>
              <a:t> of the second energetic jet enters in the numerator, uncertainties introduced through energy </a:t>
            </a:r>
            <a:r>
              <a:rPr lang="en-US" dirty="0" err="1"/>
              <a:t>mis</a:t>
            </a:r>
            <a:r>
              <a:rPr lang="en-US" dirty="0"/>
              <a:t>-measurements partly cancel out in </a:t>
            </a:r>
            <a:r>
              <a:rPr lang="en-US" dirty="0">
                <a:latin typeface="Symbol" charset="0"/>
              </a:rPr>
              <a:t>a</a:t>
            </a:r>
            <a:r>
              <a:rPr lang="en-US" i="1" dirty="0"/>
              <a:t> </a:t>
            </a:r>
            <a:r>
              <a:rPr lang="en-US" dirty="0"/>
              <a:t>(if one of the two jet energies is measured wrong by a large amount the order of the two jets will be swapped)</a:t>
            </a:r>
          </a:p>
          <a:p>
            <a:r>
              <a:rPr lang="en-US" dirty="0"/>
              <a:t>You can also use the transverse mass: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 massless particles (with </a:t>
            </a:r>
            <a:r>
              <a:rPr lang="en-US" dirty="0">
                <a:latin typeface="Symbol" charset="0"/>
              </a:rPr>
              <a:t>DF</a:t>
            </a:r>
            <a:r>
              <a:rPr lang="en-US" dirty="0"/>
              <a:t> = difference in azimuthal angle of the jets):</a:t>
            </a:r>
            <a:endParaRPr lang="en-GB" dirty="0"/>
          </a:p>
        </p:txBody>
      </p:sp>
      <p:graphicFrame>
        <p:nvGraphicFramePr>
          <p:cNvPr id="19149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1778521"/>
              </p:ext>
            </p:extLst>
          </p:nvPr>
        </p:nvGraphicFramePr>
        <p:xfrm>
          <a:off x="971550" y="4901406"/>
          <a:ext cx="1439863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402" name="Equation" r:id="rId3" imgW="812520" imgH="469800" progId="Equation.3">
                  <p:embed/>
                </p:oleObj>
              </mc:Choice>
              <mc:Fallback>
                <p:oleObj name="Equation" r:id="rId3" imgW="812520" imgH="469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4901406"/>
                        <a:ext cx="1439863" cy="83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1494" name="Object 6"/>
          <p:cNvGraphicFramePr>
            <a:graphicFrameLocks noChangeAspect="1"/>
          </p:cNvGraphicFramePr>
          <p:nvPr/>
        </p:nvGraphicFramePr>
        <p:xfrm>
          <a:off x="890588" y="1420813"/>
          <a:ext cx="1304925" cy="855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403" name="Equation" r:id="rId5" imgW="736560" imgH="482400" progId="Equation.3">
                  <p:embed/>
                </p:oleObj>
              </mc:Choice>
              <mc:Fallback>
                <p:oleObj name="Equation" r:id="rId5" imgW="736560" imgH="4824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0588" y="1420813"/>
                        <a:ext cx="1304925" cy="855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1495" name="Rectangle 7"/>
          <p:cNvSpPr>
            <a:spLocks noChangeArrowheads="1"/>
          </p:cNvSpPr>
          <p:nvPr/>
        </p:nvSpPr>
        <p:spPr bwMode="auto">
          <a:xfrm>
            <a:off x="3276600" y="1628775"/>
            <a:ext cx="4572000" cy="3429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r>
              <a:rPr lang="en-GB" sz="1400" b="0">
                <a:solidFill>
                  <a:schemeClr val="tx2"/>
                </a:solidFill>
              </a:rPr>
              <a:t>L. Randall and D. Tucker-Smith, arXiv:0806.1049.</a:t>
            </a:r>
          </a:p>
        </p:txBody>
      </p:sp>
      <p:graphicFrame>
        <p:nvGraphicFramePr>
          <p:cNvPr id="191496" name="Object 8"/>
          <p:cNvGraphicFramePr>
            <a:graphicFrameLocks noChangeAspect="1"/>
          </p:cNvGraphicFramePr>
          <p:nvPr/>
        </p:nvGraphicFramePr>
        <p:xfrm>
          <a:off x="1022350" y="5437188"/>
          <a:ext cx="4702175" cy="944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404" name="Equation" r:id="rId7" imgW="2654280" imgH="533160" progId="Equation.3">
                  <p:embed/>
                </p:oleObj>
              </mc:Choice>
              <mc:Fallback>
                <p:oleObj name="Equation" r:id="rId7" imgW="2654280" imgH="53316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2350" y="5437188"/>
                        <a:ext cx="4702175" cy="944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4287129"/>
              </p:ext>
            </p:extLst>
          </p:nvPr>
        </p:nvGraphicFramePr>
        <p:xfrm>
          <a:off x="900113" y="4082653"/>
          <a:ext cx="4032250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405" name="Equation" r:id="rId9" imgW="1841400" imgH="228600" progId="Equation.3">
                  <p:embed/>
                </p:oleObj>
              </mc:Choice>
              <mc:Fallback>
                <p:oleObj name="Equation" r:id="rId9" imgW="1841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4082653"/>
                        <a:ext cx="4032250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DD4E5-006F-E94E-9F14-638F493EFD18}" type="slidenum">
              <a:rPr lang="en-GB"/>
              <a:pPr/>
              <a:t>69</a:t>
            </a:fld>
            <a:endParaRPr lang="en-GB"/>
          </a:p>
        </p:txBody>
      </p:sp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Interesting Observables: </a:t>
            </a:r>
            <a:r>
              <a:rPr lang="en-US">
                <a:latin typeface="Symbol" charset="0"/>
              </a:rPr>
              <a:t>a</a:t>
            </a:r>
            <a:r>
              <a:rPr lang="en-US" baseline="-25000"/>
              <a:t>T </a:t>
            </a:r>
            <a:r>
              <a:rPr lang="en-US"/>
              <a:t>(2)</a:t>
            </a:r>
            <a:endParaRPr lang="en-GB"/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Now extend </a:t>
            </a:r>
            <a:r>
              <a:rPr lang="en-US">
                <a:latin typeface="Symbol" charset="0"/>
              </a:rPr>
              <a:t>a</a:t>
            </a:r>
            <a:r>
              <a:rPr lang="en-US" baseline="-25000"/>
              <a:t>T</a:t>
            </a:r>
            <a:r>
              <a:rPr lang="en-US"/>
              <a:t> to n-jet events:</a:t>
            </a:r>
          </a:p>
          <a:p>
            <a:r>
              <a:rPr lang="en-US"/>
              <a:t>Two pseudo jets are formed which balance each other as good as possible in the “pseudo-jets” H</a:t>
            </a:r>
            <a:r>
              <a:rPr lang="en-US" baseline="-25000"/>
              <a:t>T1</a:t>
            </a:r>
            <a:r>
              <a:rPr lang="en-US"/>
              <a:t> = </a:t>
            </a:r>
            <a:r>
              <a:rPr lang="en-US">
                <a:latin typeface="Symbol" charset="0"/>
              </a:rPr>
              <a:t>S</a:t>
            </a:r>
            <a:r>
              <a:rPr lang="en-US"/>
              <a:t> E</a:t>
            </a:r>
            <a:r>
              <a:rPr lang="en-US" baseline="-25000"/>
              <a:t>Ti </a:t>
            </a:r>
            <a:r>
              <a:rPr lang="en-US"/>
              <a:t>and H</a:t>
            </a:r>
            <a:r>
              <a:rPr lang="en-US" baseline="-25000"/>
              <a:t>T2</a:t>
            </a:r>
            <a:r>
              <a:rPr lang="en-US"/>
              <a:t> = </a:t>
            </a:r>
            <a:r>
              <a:rPr lang="en-US">
                <a:latin typeface="Symbol" charset="0"/>
              </a:rPr>
              <a:t>S</a:t>
            </a:r>
            <a:r>
              <a:rPr lang="en-US"/>
              <a:t> E</a:t>
            </a:r>
            <a:r>
              <a:rPr lang="en-US" baseline="-25000"/>
              <a:t>Tj</a:t>
            </a:r>
            <a:r>
              <a:rPr lang="en-US"/>
              <a:t> (E</a:t>
            </a:r>
            <a:r>
              <a:rPr lang="en-US" baseline="-25000"/>
              <a:t>Ti </a:t>
            </a:r>
            <a:r>
              <a:rPr lang="en-US"/>
              <a:t>and E</a:t>
            </a:r>
            <a:r>
              <a:rPr lang="en-US" baseline="-25000"/>
              <a:t>Tj</a:t>
            </a:r>
            <a:r>
              <a:rPr lang="en-US"/>
              <a:t>: transverse energies of the jets within a pseudo jet)</a:t>
            </a:r>
          </a:p>
          <a:p>
            <a:r>
              <a:rPr lang="en-US"/>
              <a:t>Assuming massless jets, one can write:</a:t>
            </a:r>
          </a:p>
          <a:p>
            <a:endParaRPr lang="en-GB"/>
          </a:p>
        </p:txBody>
      </p:sp>
      <p:graphicFrame>
        <p:nvGraphicFramePr>
          <p:cNvPr id="192516" name="Object 4"/>
          <p:cNvGraphicFramePr>
            <a:graphicFrameLocks noChangeAspect="1"/>
          </p:cNvGraphicFramePr>
          <p:nvPr/>
        </p:nvGraphicFramePr>
        <p:xfrm>
          <a:off x="1042988" y="2716213"/>
          <a:ext cx="5881687" cy="193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817" name="Equation" r:id="rId3" imgW="3009600" imgH="990360" progId="Equation.3">
                  <p:embed/>
                </p:oleObj>
              </mc:Choice>
              <mc:Fallback>
                <p:oleObj name="Equation" r:id="rId3" imgW="3009600" imgH="99036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2716213"/>
                        <a:ext cx="5881687" cy="193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663" y="260648"/>
            <a:ext cx="7416800" cy="608012"/>
          </a:xfrm>
        </p:spPr>
        <p:txBody>
          <a:bodyPr/>
          <a:lstStyle/>
          <a:p>
            <a:r>
              <a:rPr lang="en-US" sz="2800" dirty="0" smtClean="0"/>
              <a:t>Inclusive All-Hadronic Search: Introduction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Signature: </a:t>
            </a:r>
          </a:p>
          <a:p>
            <a:pPr marL="0" indent="0">
              <a:buNone/>
            </a:pPr>
            <a:r>
              <a:rPr lang="en-US" b="1" dirty="0" smtClean="0"/>
              <a:t>Many jets and large missing transverse energy</a:t>
            </a:r>
          </a:p>
          <a:p>
            <a:r>
              <a:rPr lang="en-US" dirty="0" smtClean="0">
                <a:solidFill>
                  <a:srgbClr val="006600"/>
                </a:solidFill>
              </a:rPr>
              <a:t>Least model-dependent analysis</a:t>
            </a:r>
          </a:p>
          <a:p>
            <a:r>
              <a:rPr lang="en-US" dirty="0" smtClean="0">
                <a:solidFill>
                  <a:srgbClr val="CC0000"/>
                </a:solidFill>
              </a:rPr>
              <a:t>Large backgrounds:</a:t>
            </a:r>
          </a:p>
          <a:p>
            <a:pPr lvl="1"/>
            <a:r>
              <a:rPr lang="en-US" dirty="0" err="1" smtClean="0">
                <a:solidFill>
                  <a:srgbClr val="CC0000"/>
                </a:solidFill>
              </a:rPr>
              <a:t>Z+jets</a:t>
            </a:r>
            <a:r>
              <a:rPr lang="en-US" dirty="0" smtClean="0">
                <a:solidFill>
                  <a:srgbClr val="CC0000"/>
                </a:solidFill>
              </a:rPr>
              <a:t> with Z</a:t>
            </a:r>
            <a:r>
              <a:rPr lang="en-US" dirty="0" smtClean="0">
                <a:solidFill>
                  <a:srgbClr val="CC0000"/>
                </a:solidFill>
                <a:sym typeface="Wingdings"/>
              </a:rPr>
              <a:t> </a:t>
            </a:r>
            <a:r>
              <a:rPr lang="en-US" dirty="0" err="1" smtClean="0">
                <a:solidFill>
                  <a:srgbClr val="CC0000"/>
                </a:solidFill>
                <a:latin typeface="Symbol" charset="2"/>
                <a:cs typeface="Symbol" charset="2"/>
                <a:sym typeface="Wingdings"/>
              </a:rPr>
              <a:t>nn</a:t>
            </a:r>
            <a:r>
              <a:rPr lang="en-US" dirty="0" smtClean="0">
                <a:solidFill>
                  <a:srgbClr val="CC0000"/>
                </a:solidFill>
                <a:cs typeface="Symbol" charset="2"/>
                <a:sym typeface="Wingdings"/>
              </a:rPr>
              <a:t> (irreducible)</a:t>
            </a:r>
          </a:p>
          <a:p>
            <a:pPr lvl="1"/>
            <a:r>
              <a:rPr lang="en-US" dirty="0" err="1" smtClean="0">
                <a:solidFill>
                  <a:srgbClr val="CC0000"/>
                </a:solidFill>
                <a:cs typeface="Symbol" charset="2"/>
                <a:sym typeface="Wingdings"/>
              </a:rPr>
              <a:t>W+jets</a:t>
            </a:r>
            <a:r>
              <a:rPr lang="en-US" dirty="0" smtClean="0">
                <a:solidFill>
                  <a:srgbClr val="CC0000"/>
                </a:solidFill>
                <a:cs typeface="Symbol" charset="2"/>
                <a:sym typeface="Wingdings"/>
              </a:rPr>
              <a:t> and </a:t>
            </a:r>
            <a:r>
              <a:rPr lang="en-US" dirty="0" err="1" smtClean="0">
                <a:solidFill>
                  <a:srgbClr val="CC0000"/>
                </a:solidFill>
                <a:cs typeface="Symbol" charset="2"/>
                <a:sym typeface="Wingdings"/>
              </a:rPr>
              <a:t>ttbar</a:t>
            </a:r>
            <a:r>
              <a:rPr lang="en-US" dirty="0" smtClean="0">
                <a:solidFill>
                  <a:srgbClr val="CC0000"/>
                </a:solidFill>
                <a:cs typeface="Symbol" charset="2"/>
                <a:sym typeface="Wingdings"/>
              </a:rPr>
              <a:t> with W  </a:t>
            </a:r>
            <a:r>
              <a:rPr lang="en-US" dirty="0" err="1" smtClean="0">
                <a:solidFill>
                  <a:srgbClr val="CC0000"/>
                </a:solidFill>
                <a:cs typeface="Symbol" charset="2"/>
                <a:sym typeface="Wingdings"/>
              </a:rPr>
              <a:t>l</a:t>
            </a:r>
            <a:r>
              <a:rPr lang="en-US" dirty="0" err="1" smtClean="0">
                <a:solidFill>
                  <a:srgbClr val="CC0000"/>
                </a:solidFill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dirty="0" smtClean="0">
                <a:solidFill>
                  <a:srgbClr val="CC0000"/>
                </a:solidFill>
                <a:cs typeface="Symbol" charset="2"/>
                <a:sym typeface="Wingdings"/>
              </a:rPr>
              <a:t> and lost lepton or </a:t>
            </a:r>
            <a:r>
              <a:rPr lang="en-US" dirty="0" smtClean="0">
                <a:solidFill>
                  <a:srgbClr val="CC0000"/>
                </a:solidFill>
                <a:latin typeface="Symbol" charset="2"/>
                <a:cs typeface="Symbol" charset="2"/>
                <a:sym typeface="Wingdings"/>
              </a:rPr>
              <a:t>t </a:t>
            </a:r>
            <a:r>
              <a:rPr lang="en-US" dirty="0">
                <a:solidFill>
                  <a:srgbClr val="CC0000"/>
                </a:solidFill>
                <a:cs typeface="Symbol" charset="2"/>
                <a:sym typeface="Wingdings"/>
              </a:rPr>
              <a:t> </a:t>
            </a:r>
            <a:r>
              <a:rPr lang="en-US" dirty="0" smtClean="0">
                <a:solidFill>
                  <a:srgbClr val="CC0000"/>
                </a:solidFill>
                <a:cs typeface="Symbol" charset="2"/>
                <a:sym typeface="Wingdings"/>
              </a:rPr>
              <a:t>hadrons + </a:t>
            </a:r>
            <a:r>
              <a:rPr lang="en-US" dirty="0" smtClean="0">
                <a:solidFill>
                  <a:srgbClr val="CC0000"/>
                </a:solidFill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dirty="0" smtClean="0">
                <a:solidFill>
                  <a:srgbClr val="CC0000"/>
                </a:solidFill>
                <a:cs typeface="Symbol" charset="2"/>
                <a:sym typeface="Wingdings"/>
              </a:rPr>
              <a:t> </a:t>
            </a:r>
            <a:r>
              <a:rPr lang="en-US" dirty="0" smtClean="0">
                <a:solidFill>
                  <a:srgbClr val="CC0000"/>
                </a:solidFill>
                <a:latin typeface="Symbol" charset="2"/>
                <a:cs typeface="Symbol" charset="2"/>
                <a:sym typeface="Wingdings"/>
              </a:rPr>
              <a:t> </a:t>
            </a:r>
          </a:p>
          <a:p>
            <a:pPr lvl="1"/>
            <a:r>
              <a:rPr lang="en-US" dirty="0" smtClean="0">
                <a:solidFill>
                  <a:srgbClr val="CC0000"/>
                </a:solidFill>
                <a:cs typeface="Symbol" charset="2"/>
                <a:sym typeface="Wingdings"/>
              </a:rPr>
              <a:t>QCD </a:t>
            </a:r>
            <a:r>
              <a:rPr lang="en-US" dirty="0" err="1" smtClean="0">
                <a:solidFill>
                  <a:srgbClr val="CC0000"/>
                </a:solidFill>
                <a:cs typeface="Symbol" charset="2"/>
                <a:sym typeface="Wingdings"/>
              </a:rPr>
              <a:t>multijet</a:t>
            </a:r>
            <a:r>
              <a:rPr lang="en-US" dirty="0" smtClean="0">
                <a:solidFill>
                  <a:srgbClr val="CC0000"/>
                </a:solidFill>
                <a:cs typeface="Symbol" charset="2"/>
                <a:sym typeface="Wingdings"/>
              </a:rPr>
              <a:t> events with large missing transverse momentum due to:</a:t>
            </a:r>
          </a:p>
          <a:p>
            <a:pPr lvl="2"/>
            <a:r>
              <a:rPr lang="en-US" dirty="0" err="1">
                <a:solidFill>
                  <a:srgbClr val="0000FF"/>
                </a:solidFill>
                <a:cs typeface="Symbol" charset="2"/>
                <a:sym typeface="Wingdings"/>
              </a:rPr>
              <a:t>L</a:t>
            </a:r>
            <a:r>
              <a:rPr lang="en-US" dirty="0" err="1" smtClean="0">
                <a:solidFill>
                  <a:srgbClr val="0000FF"/>
                </a:solidFill>
                <a:cs typeface="Symbol" charset="2"/>
                <a:sym typeface="Wingdings"/>
              </a:rPr>
              <a:t>eptonic</a:t>
            </a:r>
            <a:r>
              <a:rPr lang="en-US" dirty="0" smtClean="0">
                <a:solidFill>
                  <a:srgbClr val="0000FF"/>
                </a:solidFill>
                <a:cs typeface="Symbol" charset="2"/>
                <a:sym typeface="Wingdings"/>
              </a:rPr>
              <a:t> decays of heavy flavor hadrons inside jets</a:t>
            </a:r>
          </a:p>
          <a:p>
            <a:pPr lvl="2"/>
            <a:r>
              <a:rPr lang="en-US" dirty="0">
                <a:solidFill>
                  <a:srgbClr val="0000FF"/>
                </a:solidFill>
                <a:cs typeface="Symbol" charset="2"/>
                <a:sym typeface="Wingdings"/>
              </a:rPr>
              <a:t>J</a:t>
            </a:r>
            <a:r>
              <a:rPr lang="en-US" dirty="0" smtClean="0">
                <a:solidFill>
                  <a:srgbClr val="0000FF"/>
                </a:solidFill>
                <a:cs typeface="Symbol" charset="2"/>
                <a:sym typeface="Wingdings"/>
              </a:rPr>
              <a:t>et energy </a:t>
            </a:r>
            <a:r>
              <a:rPr lang="en-US" dirty="0" err="1" smtClean="0">
                <a:solidFill>
                  <a:srgbClr val="0000FF"/>
                </a:solidFill>
                <a:cs typeface="Symbol" charset="2"/>
                <a:sym typeface="Wingdings"/>
              </a:rPr>
              <a:t>mismeasurement</a:t>
            </a:r>
            <a:endParaRPr lang="en-US" dirty="0" smtClean="0">
              <a:solidFill>
                <a:srgbClr val="0000FF"/>
              </a:solidFill>
              <a:cs typeface="Symbol" charset="2"/>
              <a:sym typeface="Wingdings"/>
            </a:endParaRPr>
          </a:p>
          <a:p>
            <a:pPr lvl="2"/>
            <a:r>
              <a:rPr lang="en-US" dirty="0" smtClean="0">
                <a:solidFill>
                  <a:srgbClr val="0000FF"/>
                </a:solidFill>
                <a:cs typeface="Symbol" charset="2"/>
                <a:sym typeface="Wingdings"/>
              </a:rPr>
              <a:t>Instrumental noise</a:t>
            </a:r>
          </a:p>
          <a:p>
            <a:pPr lvl="2"/>
            <a:r>
              <a:rPr lang="en-US" dirty="0" smtClean="0">
                <a:solidFill>
                  <a:srgbClr val="0000FF"/>
                </a:solidFill>
                <a:cs typeface="Symbol" charset="2"/>
                <a:sym typeface="Wingdings"/>
              </a:rPr>
              <a:t>Non-functioning detector components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45EE3-9169-DC49-BC30-59766CFC6818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5004048" y="5879013"/>
            <a:ext cx="4006024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dirty="0"/>
              <a:t>Phys. Lett. B698:196-218 (2011) </a:t>
            </a:r>
            <a:endParaRPr lang="hu-HU" dirty="0" smtClean="0"/>
          </a:p>
          <a:p>
            <a:r>
              <a:rPr lang="en-US" dirty="0" smtClean="0"/>
              <a:t>CMS PAS SUS-11-004</a:t>
            </a:r>
            <a:endParaRPr lang="en-US" dirty="0"/>
          </a:p>
        </p:txBody>
      </p:sp>
      <p:pic>
        <p:nvPicPr>
          <p:cNvPr id="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645024"/>
            <a:ext cx="2234307" cy="2114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6821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0397B-524C-F943-B428-28E0A0BDB42D}" type="slidenum">
              <a:rPr lang="en-GB"/>
              <a:pPr/>
              <a:t>70</a:t>
            </a:fld>
            <a:endParaRPr lang="en-GB"/>
          </a:p>
        </p:txBody>
      </p:sp>
      <p:sp>
        <p:nvSpPr>
          <p:cNvPr id="211994" name="Rectangle 26"/>
          <p:cNvSpPr>
            <a:spLocks noChangeArrowheads="1"/>
          </p:cNvSpPr>
          <p:nvPr/>
        </p:nvSpPr>
        <p:spPr bwMode="auto">
          <a:xfrm>
            <a:off x="4067175" y="2579688"/>
            <a:ext cx="479425" cy="482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Straightforward method, if two variables are uncorrelated: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Estimate number of background events in signal region: D=C·B/A</a:t>
            </a:r>
          </a:p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Attention: 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most variables are correlated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signal can be spilled into the </a:t>
            </a:r>
            <a:r>
              <a:rPr lang="en-US" dirty="0" err="1">
                <a:solidFill>
                  <a:schemeClr val="tx2"/>
                </a:solidFill>
              </a:rPr>
              <a:t>normalisation</a:t>
            </a:r>
            <a:r>
              <a:rPr lang="en-US" dirty="0">
                <a:solidFill>
                  <a:schemeClr val="tx2"/>
                </a:solidFill>
              </a:rPr>
              <a:t> region</a:t>
            </a:r>
          </a:p>
        </p:txBody>
      </p:sp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Factorisation (ABCD) Method</a:t>
            </a:r>
            <a:endParaRPr lang="en-GB"/>
          </a:p>
        </p:txBody>
      </p:sp>
      <p:sp>
        <p:nvSpPr>
          <p:cNvPr id="211972" name="Line 4"/>
          <p:cNvSpPr>
            <a:spLocks noChangeShapeType="1"/>
          </p:cNvSpPr>
          <p:nvPr/>
        </p:nvSpPr>
        <p:spPr bwMode="auto">
          <a:xfrm flipV="1">
            <a:off x="3060700" y="2205038"/>
            <a:ext cx="0" cy="1655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11973" name="Line 5"/>
          <p:cNvSpPr>
            <a:spLocks noChangeShapeType="1"/>
          </p:cNvSpPr>
          <p:nvPr/>
        </p:nvSpPr>
        <p:spPr bwMode="auto">
          <a:xfrm flipH="1" flipV="1">
            <a:off x="3438525" y="2565400"/>
            <a:ext cx="0" cy="1008063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11974" name="Line 6"/>
          <p:cNvSpPr>
            <a:spLocks noChangeShapeType="1"/>
          </p:cNvSpPr>
          <p:nvPr/>
        </p:nvSpPr>
        <p:spPr bwMode="auto">
          <a:xfrm flipH="1" flipV="1">
            <a:off x="4067175" y="2565400"/>
            <a:ext cx="0" cy="1008063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11975" name="Line 7"/>
          <p:cNvSpPr>
            <a:spLocks noChangeShapeType="1"/>
          </p:cNvSpPr>
          <p:nvPr/>
        </p:nvSpPr>
        <p:spPr bwMode="auto">
          <a:xfrm>
            <a:off x="3060700" y="3860800"/>
            <a:ext cx="20875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11976" name="Line 8"/>
          <p:cNvSpPr>
            <a:spLocks noChangeShapeType="1"/>
          </p:cNvSpPr>
          <p:nvPr/>
        </p:nvSpPr>
        <p:spPr bwMode="auto">
          <a:xfrm flipH="1" flipV="1">
            <a:off x="4552950" y="2565400"/>
            <a:ext cx="0" cy="1008063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11977" name="Line 9"/>
          <p:cNvSpPr>
            <a:spLocks noChangeShapeType="1"/>
          </p:cNvSpPr>
          <p:nvPr/>
        </p:nvSpPr>
        <p:spPr bwMode="auto">
          <a:xfrm>
            <a:off x="3419475" y="2565400"/>
            <a:ext cx="1152525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11978" name="Line 10"/>
          <p:cNvSpPr>
            <a:spLocks noChangeShapeType="1"/>
          </p:cNvSpPr>
          <p:nvPr/>
        </p:nvSpPr>
        <p:spPr bwMode="auto">
          <a:xfrm>
            <a:off x="3419475" y="3068638"/>
            <a:ext cx="1152525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11979" name="Line 11"/>
          <p:cNvSpPr>
            <a:spLocks noChangeShapeType="1"/>
          </p:cNvSpPr>
          <p:nvPr/>
        </p:nvSpPr>
        <p:spPr bwMode="auto">
          <a:xfrm>
            <a:off x="3419475" y="3573463"/>
            <a:ext cx="1152525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11980" name="Text Box 12"/>
          <p:cNvSpPr txBox="1">
            <a:spLocks noChangeArrowheads="1"/>
          </p:cNvSpPr>
          <p:nvPr/>
        </p:nvSpPr>
        <p:spPr bwMode="auto">
          <a:xfrm>
            <a:off x="3586163" y="2651125"/>
            <a:ext cx="3381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US"/>
              <a:t>B</a:t>
            </a:r>
            <a:endParaRPr lang="en-GB"/>
          </a:p>
        </p:txBody>
      </p:sp>
      <p:sp>
        <p:nvSpPr>
          <p:cNvPr id="211981" name="Text Box 13"/>
          <p:cNvSpPr txBox="1">
            <a:spLocks noChangeArrowheads="1"/>
          </p:cNvSpPr>
          <p:nvPr/>
        </p:nvSpPr>
        <p:spPr bwMode="auto">
          <a:xfrm>
            <a:off x="4140200" y="2651125"/>
            <a:ext cx="3540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US"/>
              <a:t>D</a:t>
            </a:r>
            <a:endParaRPr lang="en-GB"/>
          </a:p>
        </p:txBody>
      </p:sp>
      <p:sp>
        <p:nvSpPr>
          <p:cNvPr id="211982" name="Text Box 14"/>
          <p:cNvSpPr txBox="1">
            <a:spLocks noChangeArrowheads="1"/>
          </p:cNvSpPr>
          <p:nvPr/>
        </p:nvSpPr>
        <p:spPr bwMode="auto">
          <a:xfrm>
            <a:off x="3579813" y="3082925"/>
            <a:ext cx="3381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US"/>
              <a:t>A</a:t>
            </a:r>
            <a:endParaRPr lang="en-GB"/>
          </a:p>
        </p:txBody>
      </p:sp>
      <p:sp>
        <p:nvSpPr>
          <p:cNvPr id="211983" name="Text Box 15"/>
          <p:cNvSpPr txBox="1">
            <a:spLocks noChangeArrowheads="1"/>
          </p:cNvSpPr>
          <p:nvPr/>
        </p:nvSpPr>
        <p:spPr bwMode="auto">
          <a:xfrm>
            <a:off x="4133850" y="3082925"/>
            <a:ext cx="333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US"/>
              <a:t>C</a:t>
            </a:r>
            <a:endParaRPr lang="en-GB"/>
          </a:p>
        </p:txBody>
      </p:sp>
      <p:graphicFrame>
        <p:nvGraphicFramePr>
          <p:cNvPr id="211984" name="Object 16"/>
          <p:cNvGraphicFramePr>
            <a:graphicFrameLocks noChangeAspect="1"/>
          </p:cNvGraphicFramePr>
          <p:nvPr/>
        </p:nvGraphicFramePr>
        <p:xfrm>
          <a:off x="5459413" y="2565400"/>
          <a:ext cx="1128712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292" name="Equation" r:id="rId3" imgW="482400" imgH="393480" progId="Equation.3">
                  <p:embed/>
                </p:oleObj>
              </mc:Choice>
              <mc:Fallback>
                <p:oleObj name="Equation" r:id="rId3" imgW="482400" imgH="39348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9413" y="2565400"/>
                        <a:ext cx="1128712" cy="92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1985" name="Text Box 17"/>
          <p:cNvSpPr txBox="1">
            <a:spLocks noChangeArrowheads="1"/>
          </p:cNvSpPr>
          <p:nvPr/>
        </p:nvSpPr>
        <p:spPr bwMode="auto">
          <a:xfrm>
            <a:off x="3124200" y="4070350"/>
            <a:ext cx="1603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US" b="0"/>
              <a:t>model regions</a:t>
            </a:r>
            <a:endParaRPr lang="en-GB" b="0"/>
          </a:p>
        </p:txBody>
      </p:sp>
      <p:sp>
        <p:nvSpPr>
          <p:cNvPr id="211986" name="Line 18"/>
          <p:cNvSpPr>
            <a:spLocks noChangeShapeType="1"/>
          </p:cNvSpPr>
          <p:nvPr/>
        </p:nvSpPr>
        <p:spPr bwMode="auto">
          <a:xfrm flipH="1" flipV="1">
            <a:off x="3851275" y="3429000"/>
            <a:ext cx="215900" cy="576263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11987" name="Line 19"/>
          <p:cNvSpPr>
            <a:spLocks noChangeShapeType="1"/>
          </p:cNvSpPr>
          <p:nvPr/>
        </p:nvSpPr>
        <p:spPr bwMode="auto">
          <a:xfrm flipV="1">
            <a:off x="4067175" y="3429000"/>
            <a:ext cx="217488" cy="576263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11988" name="Text Box 20"/>
          <p:cNvSpPr txBox="1">
            <a:spLocks noChangeArrowheads="1"/>
          </p:cNvSpPr>
          <p:nvPr/>
        </p:nvSpPr>
        <p:spPr bwMode="auto">
          <a:xfrm>
            <a:off x="4132263" y="1773238"/>
            <a:ext cx="1466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US" b="0"/>
              <a:t>signal region</a:t>
            </a:r>
            <a:endParaRPr lang="en-GB" b="0"/>
          </a:p>
        </p:txBody>
      </p:sp>
      <p:sp>
        <p:nvSpPr>
          <p:cNvPr id="211989" name="Line 21"/>
          <p:cNvSpPr>
            <a:spLocks noChangeShapeType="1"/>
          </p:cNvSpPr>
          <p:nvPr/>
        </p:nvSpPr>
        <p:spPr bwMode="auto">
          <a:xfrm flipH="1">
            <a:off x="4356100" y="2133600"/>
            <a:ext cx="215900" cy="5746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11990" name="Text Box 22"/>
          <p:cNvSpPr txBox="1">
            <a:spLocks noChangeArrowheads="1"/>
          </p:cNvSpPr>
          <p:nvPr/>
        </p:nvSpPr>
        <p:spPr bwMode="auto">
          <a:xfrm>
            <a:off x="2595563" y="1484313"/>
            <a:ext cx="16049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b="0"/>
              <a:t>normalisation </a:t>
            </a:r>
          </a:p>
          <a:p>
            <a:pPr algn="ctr"/>
            <a:r>
              <a:rPr lang="en-US" b="0"/>
              <a:t>region</a:t>
            </a:r>
            <a:endParaRPr lang="en-GB" b="0"/>
          </a:p>
        </p:txBody>
      </p:sp>
      <p:sp>
        <p:nvSpPr>
          <p:cNvPr id="211991" name="Line 23"/>
          <p:cNvSpPr>
            <a:spLocks noChangeShapeType="1"/>
          </p:cNvSpPr>
          <p:nvPr/>
        </p:nvSpPr>
        <p:spPr bwMode="auto">
          <a:xfrm>
            <a:off x="3492500" y="2133600"/>
            <a:ext cx="215900" cy="5746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11992" name="Text Box 24"/>
          <p:cNvSpPr txBox="1">
            <a:spLocks noChangeArrowheads="1"/>
          </p:cNvSpPr>
          <p:nvPr/>
        </p:nvSpPr>
        <p:spPr bwMode="auto">
          <a:xfrm>
            <a:off x="4140200" y="3814763"/>
            <a:ext cx="10890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US" b="0">
                <a:solidFill>
                  <a:schemeClr val="tx1"/>
                </a:solidFill>
                <a:latin typeface="Times" charset="0"/>
              </a:rPr>
              <a:t>variable 1</a:t>
            </a:r>
            <a:endParaRPr lang="en-GB" b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211993" name="Text Box 25"/>
          <p:cNvSpPr txBox="1">
            <a:spLocks noChangeArrowheads="1"/>
          </p:cNvSpPr>
          <p:nvPr/>
        </p:nvSpPr>
        <p:spPr bwMode="auto">
          <a:xfrm rot="16200000">
            <a:off x="2331244" y="2494756"/>
            <a:ext cx="1089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US" b="0">
                <a:solidFill>
                  <a:schemeClr val="tx1"/>
                </a:solidFill>
                <a:latin typeface="Times" charset="0"/>
              </a:rPr>
              <a:t>variable 2</a:t>
            </a:r>
            <a:endParaRPr lang="en-GB" b="0">
              <a:solidFill>
                <a:schemeClr val="tx1"/>
              </a:solidFill>
              <a:latin typeface="Time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15FB6-EE1C-F345-AE4F-40EC7DC7517D}" type="slidenum">
              <a:rPr lang="en-GB"/>
              <a:pPr/>
              <a:t>71</a:t>
            </a:fld>
            <a:endParaRPr lang="en-GB"/>
          </a:p>
        </p:txBody>
      </p:sp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855663" y="115888"/>
            <a:ext cx="7416800" cy="608012"/>
          </a:xfrm>
        </p:spPr>
        <p:txBody>
          <a:bodyPr/>
          <a:lstStyle/>
          <a:p>
            <a:r>
              <a:rPr lang="en-US" sz="2800"/>
              <a:t>Prediction from Templates</a:t>
            </a:r>
            <a:endParaRPr lang="en-GB" sz="2800"/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81000" indent="-381000">
              <a:buFont typeface="Wingdings" charset="0"/>
              <a:buChar char="à"/>
            </a:pPr>
            <a:r>
              <a:rPr lang="en-US">
                <a:sym typeface="Wingdings" charset="0"/>
              </a:rPr>
              <a:t>Collect</a:t>
            </a:r>
            <a:r>
              <a:rPr lang="en-US"/>
              <a:t> QCD events with topologies similar to signal events </a:t>
            </a:r>
          </a:p>
          <a:p>
            <a:pPr marL="381000" indent="-381000">
              <a:buFont typeface="Wingdings" charset="0"/>
              <a:buChar char="à"/>
            </a:pPr>
            <a:r>
              <a:rPr lang="en-US"/>
              <a:t>Fill variable to investigate of QCD event in 2-dim matrix </a:t>
            </a:r>
          </a:p>
          <a:p>
            <a:pPr marL="381000" indent="-381000">
              <a:buFont typeface="Wingdings" charset="0"/>
              <a:buChar char="à"/>
            </a:pPr>
            <a:endParaRPr lang="en-US"/>
          </a:p>
          <a:p>
            <a:pPr marL="381000" indent="-381000">
              <a:buFont typeface="Wingdings" charset="0"/>
              <a:buChar char="à"/>
            </a:pPr>
            <a:endParaRPr lang="en-US"/>
          </a:p>
          <a:p>
            <a:pPr marL="381000" indent="-381000">
              <a:buFont typeface="Wingdings" charset="0"/>
              <a:buChar char="à"/>
            </a:pPr>
            <a:endParaRPr lang="en-US"/>
          </a:p>
          <a:p>
            <a:pPr marL="381000" indent="-381000">
              <a:buFont typeface="Wingdings" charset="0"/>
              <a:buChar char="à"/>
            </a:pPr>
            <a:endParaRPr lang="en-US"/>
          </a:p>
          <a:p>
            <a:pPr marL="381000" indent="-381000">
              <a:buFont typeface="Wingdings" charset="0"/>
              <a:buChar char="à"/>
            </a:pPr>
            <a:endParaRPr lang="en-US"/>
          </a:p>
          <a:p>
            <a:pPr marL="381000" indent="-381000">
              <a:buFont typeface="Wingdings" charset="0"/>
              <a:buNone/>
            </a:pPr>
            <a:endParaRPr lang="en-US"/>
          </a:p>
          <a:p>
            <a:pPr marL="381000" indent="-381000">
              <a:buFont typeface="Wingdings" charset="0"/>
              <a:buChar char="à"/>
            </a:pPr>
            <a:endParaRPr lang="en-US"/>
          </a:p>
          <a:p>
            <a:pPr marL="381000" indent="-381000">
              <a:buFont typeface="Wingdings" charset="0"/>
              <a:buChar char="à"/>
            </a:pPr>
            <a:r>
              <a:rPr lang="en-US"/>
              <a:t>Then measure the corresponding variables for your signal candidate event, and extract the predicted value for the background from template for this bin</a:t>
            </a:r>
          </a:p>
        </p:txBody>
      </p:sp>
      <p:sp>
        <p:nvSpPr>
          <p:cNvPr id="205828" name="Line 4"/>
          <p:cNvSpPr>
            <a:spLocks noChangeShapeType="1"/>
          </p:cNvSpPr>
          <p:nvPr/>
        </p:nvSpPr>
        <p:spPr bwMode="auto">
          <a:xfrm flipV="1">
            <a:off x="1692275" y="1911350"/>
            <a:ext cx="0" cy="14398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05829" name="Line 5"/>
          <p:cNvSpPr>
            <a:spLocks noChangeShapeType="1"/>
          </p:cNvSpPr>
          <p:nvPr/>
        </p:nvSpPr>
        <p:spPr bwMode="auto">
          <a:xfrm>
            <a:off x="1677988" y="3351213"/>
            <a:ext cx="16557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05830" name="Text Box 6"/>
          <p:cNvSpPr txBox="1">
            <a:spLocks noChangeArrowheads="1"/>
          </p:cNvSpPr>
          <p:nvPr/>
        </p:nvSpPr>
        <p:spPr bwMode="auto">
          <a:xfrm>
            <a:off x="2187575" y="3638550"/>
            <a:ext cx="1089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US" b="0">
                <a:solidFill>
                  <a:schemeClr val="tx1"/>
                </a:solidFill>
                <a:latin typeface="Times" charset="0"/>
              </a:rPr>
              <a:t>variable 1</a:t>
            </a:r>
            <a:endParaRPr lang="en-GB" b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205831" name="Text Box 7"/>
          <p:cNvSpPr txBox="1">
            <a:spLocks noChangeArrowheads="1"/>
          </p:cNvSpPr>
          <p:nvPr/>
        </p:nvSpPr>
        <p:spPr bwMode="auto">
          <a:xfrm rot="16200000">
            <a:off x="610394" y="2272506"/>
            <a:ext cx="1089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US" b="0">
                <a:solidFill>
                  <a:schemeClr val="tx1"/>
                </a:solidFill>
                <a:latin typeface="Times" charset="0"/>
              </a:rPr>
              <a:t>variable 2</a:t>
            </a:r>
            <a:endParaRPr lang="en-GB" b="0">
              <a:solidFill>
                <a:schemeClr val="tx1"/>
              </a:solidFill>
              <a:latin typeface="Times" charset="0"/>
            </a:endParaRPr>
          </a:p>
        </p:txBody>
      </p:sp>
      <p:graphicFrame>
        <p:nvGraphicFramePr>
          <p:cNvPr id="205852" name="Group 28"/>
          <p:cNvGraphicFramePr>
            <a:graphicFrameLocks noGrp="1"/>
          </p:cNvGraphicFramePr>
          <p:nvPr/>
        </p:nvGraphicFramePr>
        <p:xfrm>
          <a:off x="1692275" y="2055813"/>
          <a:ext cx="1463675" cy="1295400"/>
        </p:xfrm>
        <a:graphic>
          <a:graphicData uri="http://schemas.openxmlformats.org/drawingml/2006/table">
            <a:tbl>
              <a:tblPr/>
              <a:tblGrid>
                <a:gridCol w="487363"/>
                <a:gridCol w="488950"/>
                <a:gridCol w="487362"/>
              </a:tblGrid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t31</a:t>
                      </a:r>
                      <a:endParaRPr kumimoji="1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t32</a:t>
                      </a:r>
                      <a:endParaRPr kumimoji="1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t33</a:t>
                      </a:r>
                      <a:endParaRPr kumimoji="1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t21</a:t>
                      </a:r>
                      <a:endParaRPr kumimoji="1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t22</a:t>
                      </a:r>
                      <a:endParaRPr kumimoji="1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t23</a:t>
                      </a:r>
                      <a:endParaRPr kumimoji="1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t11</a:t>
                      </a:r>
                      <a:endParaRPr kumimoji="1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t12</a:t>
                      </a:r>
                      <a:endParaRPr kumimoji="1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t13</a:t>
                      </a:r>
                      <a:endParaRPr kumimoji="1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5853" name="Line 29"/>
          <p:cNvSpPr>
            <a:spLocks noChangeShapeType="1"/>
          </p:cNvSpPr>
          <p:nvPr/>
        </p:nvSpPr>
        <p:spPr bwMode="auto">
          <a:xfrm>
            <a:off x="2181225" y="3351213"/>
            <a:ext cx="0" cy="1444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05854" name="Line 30"/>
          <p:cNvSpPr>
            <a:spLocks noChangeShapeType="1"/>
          </p:cNvSpPr>
          <p:nvPr/>
        </p:nvSpPr>
        <p:spPr bwMode="auto">
          <a:xfrm>
            <a:off x="2670175" y="3351213"/>
            <a:ext cx="0" cy="1444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05855" name="Line 31"/>
          <p:cNvSpPr>
            <a:spLocks noChangeShapeType="1"/>
          </p:cNvSpPr>
          <p:nvPr/>
        </p:nvSpPr>
        <p:spPr bwMode="auto">
          <a:xfrm>
            <a:off x="3159125" y="3351213"/>
            <a:ext cx="0" cy="1444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05856" name="Line 32"/>
          <p:cNvSpPr>
            <a:spLocks noChangeShapeType="1"/>
          </p:cNvSpPr>
          <p:nvPr/>
        </p:nvSpPr>
        <p:spPr bwMode="auto">
          <a:xfrm>
            <a:off x="1547813" y="2919413"/>
            <a:ext cx="1444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05857" name="Line 33"/>
          <p:cNvSpPr>
            <a:spLocks noChangeShapeType="1"/>
          </p:cNvSpPr>
          <p:nvPr/>
        </p:nvSpPr>
        <p:spPr bwMode="auto">
          <a:xfrm>
            <a:off x="1547813" y="2473325"/>
            <a:ext cx="1444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05858" name="Line 34"/>
          <p:cNvSpPr>
            <a:spLocks noChangeShapeType="1"/>
          </p:cNvSpPr>
          <p:nvPr/>
        </p:nvSpPr>
        <p:spPr bwMode="auto">
          <a:xfrm>
            <a:off x="1547813" y="2055813"/>
            <a:ext cx="1444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05859" name="Text Box 35"/>
          <p:cNvSpPr txBox="1">
            <a:spLocks noChangeArrowheads="1"/>
          </p:cNvSpPr>
          <p:nvPr/>
        </p:nvSpPr>
        <p:spPr bwMode="auto">
          <a:xfrm>
            <a:off x="2030413" y="3422650"/>
            <a:ext cx="295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US" b="0">
                <a:solidFill>
                  <a:schemeClr val="tx1"/>
                </a:solidFill>
                <a:latin typeface="Times" charset="0"/>
              </a:rPr>
              <a:t>1</a:t>
            </a:r>
            <a:endParaRPr lang="en-GB" b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205860" name="Text Box 36"/>
          <p:cNvSpPr txBox="1">
            <a:spLocks noChangeArrowheads="1"/>
          </p:cNvSpPr>
          <p:nvPr/>
        </p:nvSpPr>
        <p:spPr bwMode="auto">
          <a:xfrm>
            <a:off x="2519363" y="3422650"/>
            <a:ext cx="295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US" b="0">
                <a:solidFill>
                  <a:schemeClr val="tx1"/>
                </a:solidFill>
                <a:latin typeface="Times" charset="0"/>
              </a:rPr>
              <a:t>2</a:t>
            </a:r>
            <a:endParaRPr lang="en-GB" b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205861" name="Text Box 37"/>
          <p:cNvSpPr txBox="1">
            <a:spLocks noChangeArrowheads="1"/>
          </p:cNvSpPr>
          <p:nvPr/>
        </p:nvSpPr>
        <p:spPr bwMode="auto">
          <a:xfrm>
            <a:off x="3008313" y="3422650"/>
            <a:ext cx="295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US" b="0">
                <a:solidFill>
                  <a:schemeClr val="tx1"/>
                </a:solidFill>
                <a:latin typeface="Times" charset="0"/>
              </a:rPr>
              <a:t>3</a:t>
            </a:r>
            <a:endParaRPr lang="en-GB" b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205862" name="Text Box 38"/>
          <p:cNvSpPr txBox="1">
            <a:spLocks noChangeArrowheads="1"/>
          </p:cNvSpPr>
          <p:nvPr/>
        </p:nvSpPr>
        <p:spPr bwMode="auto">
          <a:xfrm>
            <a:off x="1303338" y="1882775"/>
            <a:ext cx="295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US" b="0">
                <a:solidFill>
                  <a:schemeClr val="tx1"/>
                </a:solidFill>
                <a:latin typeface="Times" charset="0"/>
              </a:rPr>
              <a:t>3</a:t>
            </a:r>
            <a:endParaRPr lang="en-GB" b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205863" name="Text Box 39"/>
          <p:cNvSpPr txBox="1">
            <a:spLocks noChangeArrowheads="1"/>
          </p:cNvSpPr>
          <p:nvPr/>
        </p:nvSpPr>
        <p:spPr bwMode="auto">
          <a:xfrm>
            <a:off x="1287463" y="2300288"/>
            <a:ext cx="2952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US" b="0">
                <a:solidFill>
                  <a:schemeClr val="tx1"/>
                </a:solidFill>
                <a:latin typeface="Times" charset="0"/>
              </a:rPr>
              <a:t>2</a:t>
            </a:r>
            <a:endParaRPr lang="en-GB" b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205864" name="Text Box 40"/>
          <p:cNvSpPr txBox="1">
            <a:spLocks noChangeArrowheads="1"/>
          </p:cNvSpPr>
          <p:nvPr/>
        </p:nvSpPr>
        <p:spPr bwMode="auto">
          <a:xfrm>
            <a:off x="1295400" y="2725738"/>
            <a:ext cx="2952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US" b="0">
                <a:solidFill>
                  <a:schemeClr val="tx1"/>
                </a:solidFill>
                <a:latin typeface="Times" charset="0"/>
              </a:rPr>
              <a:t>1</a:t>
            </a:r>
            <a:endParaRPr lang="en-GB" b="0">
              <a:solidFill>
                <a:schemeClr val="tx1"/>
              </a:solidFill>
              <a:latin typeface="Time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AAB40-4C7F-E14F-9DAD-612DD515D864}" type="slidenum">
              <a:rPr lang="en-GB"/>
              <a:pPr/>
              <a:t>72</a:t>
            </a:fld>
            <a:endParaRPr lang="en-GB"/>
          </a:p>
        </p:txBody>
      </p:sp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>
          <a:xfrm>
            <a:off x="855663" y="300038"/>
            <a:ext cx="7416800" cy="608012"/>
          </a:xfrm>
        </p:spPr>
        <p:txBody>
          <a:bodyPr/>
          <a:lstStyle/>
          <a:p>
            <a:r>
              <a:rPr lang="en-US" sz="2800"/>
              <a:t>Example for Prediction from Templates: Artificial E</a:t>
            </a:r>
            <a:r>
              <a:rPr lang="en-US" sz="2800" baseline="-25000"/>
              <a:t>T</a:t>
            </a:r>
            <a:r>
              <a:rPr lang="en-US" sz="2800" baseline="30000"/>
              <a:t>miss</a:t>
            </a:r>
            <a:r>
              <a:rPr lang="en-US" sz="2800"/>
              <a:t> </a:t>
            </a:r>
            <a:endParaRPr lang="en-GB" sz="2800"/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/>
              <a:t>Missing transverse energy can have several artificial sources:</a:t>
            </a:r>
          </a:p>
          <a:p>
            <a:pPr lvl="1">
              <a:lnSpc>
                <a:spcPct val="80000"/>
              </a:lnSpc>
            </a:pPr>
            <a:r>
              <a:rPr lang="en-US"/>
              <a:t>Instrumental effects</a:t>
            </a:r>
          </a:p>
          <a:p>
            <a:pPr lvl="1">
              <a:lnSpc>
                <a:spcPct val="80000"/>
              </a:lnSpc>
            </a:pPr>
            <a:r>
              <a:rPr lang="en-US"/>
              <a:t>Software</a:t>
            </a:r>
          </a:p>
          <a:p>
            <a:pPr lvl="1">
              <a:lnSpc>
                <a:spcPct val="80000"/>
              </a:lnSpc>
            </a:pPr>
            <a:r>
              <a:rPr lang="en-US"/>
              <a:t>Collision or non-collision backgrounds</a:t>
            </a:r>
          </a:p>
          <a:p>
            <a:pPr lvl="1">
              <a:lnSpc>
                <a:spcPct val="80000"/>
              </a:lnSpc>
            </a:pPr>
            <a:r>
              <a:rPr lang="en-US"/>
              <a:t>Some effect you haven’t yet thought of…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en-US"/>
          </a:p>
          <a:p>
            <a:pPr>
              <a:lnSpc>
                <a:spcPct val="80000"/>
              </a:lnSpc>
              <a:buFontTx/>
              <a:buNone/>
            </a:pPr>
            <a:r>
              <a:rPr lang="en-US"/>
              <a:t>Predict these effects from data with templates!</a:t>
            </a:r>
          </a:p>
          <a:p>
            <a:pPr>
              <a:lnSpc>
                <a:spcPct val="80000"/>
              </a:lnSpc>
              <a:buFont typeface="Wingdings" charset="0"/>
              <a:buChar char="à"/>
            </a:pPr>
            <a:r>
              <a:rPr lang="en-US"/>
              <a:t>Fill measured E</a:t>
            </a:r>
            <a:r>
              <a:rPr lang="en-US" baseline="-25000"/>
              <a:t>T</a:t>
            </a:r>
            <a:r>
              <a:rPr lang="en-US" baseline="30000"/>
              <a:t>miss</a:t>
            </a:r>
            <a:r>
              <a:rPr lang="en-US"/>
              <a:t> of collected QCD events in 2-dim matrix (e.g. with variable1=N</a:t>
            </a:r>
            <a:r>
              <a:rPr lang="en-US" baseline="-25000"/>
              <a:t>jet</a:t>
            </a:r>
            <a:r>
              <a:rPr lang="en-US"/>
              <a:t>,  variable2=H</a:t>
            </a:r>
            <a:r>
              <a:rPr lang="en-US" baseline="-25000"/>
              <a:t>T</a:t>
            </a:r>
            <a:r>
              <a:rPr lang="en-US"/>
              <a:t>,</a:t>
            </a:r>
            <a:r>
              <a:rPr lang="en-US" baseline="-25000"/>
              <a:t> </a:t>
            </a:r>
            <a:r>
              <a:rPr lang="en-US"/>
              <a:t>which is expected to be less polluted by artificial effects) </a:t>
            </a:r>
          </a:p>
          <a:p>
            <a:pPr>
              <a:lnSpc>
                <a:spcPct val="80000"/>
              </a:lnSpc>
              <a:buFont typeface="Wingdings" charset="0"/>
              <a:buChar char="à"/>
            </a:pPr>
            <a:r>
              <a:rPr lang="en-US"/>
              <a:t>Then measure these variables for your signal candidate event, and extract the E</a:t>
            </a:r>
            <a:r>
              <a:rPr lang="en-US" baseline="-25000"/>
              <a:t>T</a:t>
            </a:r>
            <a:r>
              <a:rPr lang="en-US" baseline="30000"/>
              <a:t>miss</a:t>
            </a:r>
            <a:r>
              <a:rPr lang="en-US"/>
              <a:t> template for this bin</a:t>
            </a:r>
          </a:p>
          <a:p>
            <a:pPr>
              <a:lnSpc>
                <a:spcPct val="80000"/>
              </a:lnSpc>
              <a:buFont typeface="Wingdings" charset="0"/>
              <a:buChar char="à"/>
            </a:pPr>
            <a:endParaRPr lang="en-US"/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>
                <a:solidFill>
                  <a:schemeClr val="tx2"/>
                </a:solidFill>
              </a:rPr>
              <a:t>Sounds straight forward, but attention:</a:t>
            </a:r>
          </a:p>
          <a:p>
            <a:pPr lvl="1">
              <a:lnSpc>
                <a:spcPct val="80000"/>
              </a:lnSpc>
            </a:pPr>
            <a:r>
              <a:rPr lang="en-US"/>
              <a:t>H</a:t>
            </a:r>
            <a:r>
              <a:rPr lang="en-US" baseline="-25000"/>
              <a:t>T</a:t>
            </a:r>
            <a:r>
              <a:rPr lang="en-US"/>
              <a:t> of QCD events lower than expected for SUSY 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>
                <a:sym typeface="Wingdings" charset="0"/>
              </a:rPr>
              <a:t>	 need extrapolation</a:t>
            </a:r>
            <a:endParaRPr lang="en-US"/>
          </a:p>
          <a:p>
            <a:pPr lvl="1">
              <a:lnSpc>
                <a:spcPct val="80000"/>
              </a:lnSpc>
            </a:pPr>
            <a:r>
              <a:rPr lang="en-US"/>
              <a:t>QCD and signal events might be triggered by different (and differently efficient) triggers</a:t>
            </a:r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7A2E2-E344-DD43-84DB-FDACD2DC921F}" type="slidenum">
              <a:rPr lang="en-GB"/>
              <a:pPr/>
              <a:t>73</a:t>
            </a:fld>
            <a:endParaRPr lang="en-GB"/>
          </a:p>
        </p:txBody>
      </p:sp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855663" y="300038"/>
            <a:ext cx="7416800" cy="608012"/>
          </a:xfrm>
        </p:spPr>
        <p:txBody>
          <a:bodyPr/>
          <a:lstStyle/>
          <a:p>
            <a:r>
              <a:rPr lang="en-US" sz="2800"/>
              <a:t>Example for Prediction from Templates: Artificial E</a:t>
            </a:r>
            <a:r>
              <a:rPr lang="en-US" sz="2800" baseline="-25000"/>
              <a:t>T</a:t>
            </a:r>
            <a:r>
              <a:rPr lang="en-US" sz="2800" baseline="30000"/>
              <a:t>miss</a:t>
            </a:r>
            <a:r>
              <a:rPr lang="en-US" sz="2800"/>
              <a:t>(2)</a:t>
            </a:r>
            <a:endParaRPr lang="en-GB" sz="2800"/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How can we check that it works with early data?</a:t>
            </a:r>
          </a:p>
          <a:p>
            <a:pPr>
              <a:buFontTx/>
              <a:buNone/>
            </a:pPr>
            <a:r>
              <a:rPr lang="en-US"/>
              <a:t>Predict the E</a:t>
            </a:r>
            <a:r>
              <a:rPr lang="en-US" baseline="-25000"/>
              <a:t>T</a:t>
            </a:r>
            <a:r>
              <a:rPr lang="en-US" baseline="30000"/>
              <a:t>miss</a:t>
            </a:r>
            <a:r>
              <a:rPr lang="en-US"/>
              <a:t> for </a:t>
            </a:r>
            <a:r>
              <a:rPr lang="en-US">
                <a:latin typeface="Symbol" charset="0"/>
              </a:rPr>
              <a:t>g</a:t>
            </a:r>
            <a:r>
              <a:rPr lang="en-US"/>
              <a:t>+jets events using QCD jets:</a:t>
            </a:r>
          </a:p>
          <a:p>
            <a:pPr>
              <a:buFontTx/>
              <a:buNone/>
            </a:pPr>
            <a:r>
              <a:rPr lang="en-US">
                <a:solidFill>
                  <a:srgbClr val="006600"/>
                </a:solidFill>
                <a:sym typeface="Wingdings" charset="0"/>
              </a:rPr>
              <a:t> Prediction quite good, given that:</a:t>
            </a:r>
          </a:p>
          <a:p>
            <a:pPr lvl="1"/>
            <a:r>
              <a:rPr lang="en-US"/>
              <a:t>Photon sample expected to be polluted by neutral pions</a:t>
            </a:r>
          </a:p>
          <a:p>
            <a:pPr lvl="1"/>
            <a:r>
              <a:rPr lang="en-US"/>
              <a:t>Jet energy scale for jets less well measured than the photon</a:t>
            </a:r>
          </a:p>
          <a:p>
            <a:pPr lvl="1"/>
            <a:r>
              <a:rPr lang="en-US"/>
              <a:t>Different triggers used for the two data samples</a:t>
            </a:r>
            <a:endParaRPr lang="en-GB"/>
          </a:p>
        </p:txBody>
      </p:sp>
      <p:pic>
        <p:nvPicPr>
          <p:cNvPr id="2078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644900"/>
            <a:ext cx="4479925" cy="278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91ADE-79E4-4A46-AD21-4F809F3EFC0E}" type="slidenum">
              <a:rPr lang="en-GB"/>
              <a:pPr/>
              <a:t>74</a:t>
            </a:fld>
            <a:endParaRPr lang="en-GB"/>
          </a:p>
        </p:txBody>
      </p:sp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Jet Smearing – Gaussian Part</a:t>
            </a:r>
            <a:endParaRPr lang="en-GB"/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/>
              <a:t>Idea: 	Generate the </a:t>
            </a:r>
            <a:r>
              <a:rPr lang="en-GB" b="1"/>
              <a:t>Gaussian</a:t>
            </a:r>
            <a:r>
              <a:rPr lang="en-GB"/>
              <a:t> response function                                                        	either with well measured dijet or with</a:t>
            </a:r>
            <a:r>
              <a:rPr lang="en-GB">
                <a:latin typeface="Symbol" charset="0"/>
              </a:rPr>
              <a:t> g</a:t>
            </a:r>
            <a:r>
              <a:rPr lang="en-GB"/>
              <a:t>+jet 			events:</a:t>
            </a:r>
          </a:p>
          <a:p>
            <a:r>
              <a:rPr lang="en-GB"/>
              <a:t>In case of </a:t>
            </a:r>
            <a:r>
              <a:rPr lang="en-GB">
                <a:latin typeface="Symbol" charset="0"/>
              </a:rPr>
              <a:t>g</a:t>
            </a:r>
            <a:r>
              <a:rPr lang="en-GB"/>
              <a:t>+jet events (photon well measured):</a:t>
            </a:r>
          </a:p>
          <a:p>
            <a:pPr lvl="1"/>
            <a:r>
              <a:rPr lang="en-GB"/>
              <a:t>Use transverse momentum conservation in </a:t>
            </a:r>
            <a:r>
              <a:rPr lang="en-GB">
                <a:latin typeface="Symbol" charset="0"/>
              </a:rPr>
              <a:t>g</a:t>
            </a:r>
            <a:r>
              <a:rPr lang="en-GB"/>
              <a:t>+jet events to calculate Gaussian response of calorimeters to jets from the distribution of the photon-jet p</a:t>
            </a:r>
            <a:r>
              <a:rPr lang="en-GB" baseline="-25000"/>
              <a:t>T</a:t>
            </a:r>
            <a:r>
              <a:rPr lang="en-GB"/>
              <a:t> balance (with events containing exactly 1 jet):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r>
              <a:rPr lang="en-US"/>
              <a:t>Measure this distribution in bins of p</a:t>
            </a:r>
            <a:r>
              <a:rPr lang="en-US" baseline="-25000"/>
              <a:t>T</a:t>
            </a:r>
            <a:r>
              <a:rPr lang="en-US" baseline="30000">
                <a:latin typeface="Symbol" charset="0"/>
              </a:rPr>
              <a:t>g</a:t>
            </a:r>
            <a:endParaRPr lang="en-GB" baseline="30000">
              <a:latin typeface="Symbol" charset="0"/>
            </a:endParaRPr>
          </a:p>
        </p:txBody>
      </p:sp>
      <p:graphicFrame>
        <p:nvGraphicFramePr>
          <p:cNvPr id="22221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1434103"/>
              </p:ext>
            </p:extLst>
          </p:nvPr>
        </p:nvGraphicFramePr>
        <p:xfrm>
          <a:off x="1316038" y="3140968"/>
          <a:ext cx="2319337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515" name="Equation" r:id="rId3" imgW="1079280" imgH="533160" progId="Equation.3">
                  <p:embed/>
                </p:oleObj>
              </mc:Choice>
              <mc:Fallback>
                <p:oleObj name="Equation" r:id="rId3" imgW="1079280" imgH="53316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6038" y="3140968"/>
                        <a:ext cx="2319337" cy="1146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9B601-8330-DD45-95FE-684E682D2EF8}" type="slidenum">
              <a:rPr lang="en-GB"/>
              <a:pPr/>
              <a:t>75</a:t>
            </a:fld>
            <a:endParaRPr lang="en-GB"/>
          </a:p>
        </p:txBody>
      </p:sp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Jet Smearing – Gaussian Part (2)</a:t>
            </a:r>
            <a:endParaRPr lang="en-GB" sz="2800"/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case of </a:t>
            </a:r>
            <a:r>
              <a:rPr lang="en-US" dirty="0" err="1"/>
              <a:t>dijet</a:t>
            </a:r>
            <a:r>
              <a:rPr lang="en-US" dirty="0"/>
              <a:t> events:</a:t>
            </a:r>
            <a:endParaRPr lang="en-GB" dirty="0"/>
          </a:p>
          <a:p>
            <a:pPr lvl="1"/>
            <a:r>
              <a:rPr lang="en-GB" dirty="0"/>
              <a:t>Apply jet smearing with the Gaussian jet			 response on low </a:t>
            </a:r>
            <a:r>
              <a:rPr lang="en-GB" dirty="0" err="1"/>
              <a:t>E</a:t>
            </a:r>
            <a:r>
              <a:rPr lang="en-GB" baseline="-25000" dirty="0" err="1"/>
              <a:t>T</a:t>
            </a:r>
            <a:r>
              <a:rPr lang="en-GB" baseline="30000" dirty="0" err="1"/>
              <a:t>miss</a:t>
            </a:r>
            <a:r>
              <a:rPr lang="en-GB" dirty="0"/>
              <a:t>, well measured, </a:t>
            </a:r>
            <a:r>
              <a:rPr lang="en-GB" dirty="0" err="1" smtClean="0"/>
              <a:t>dijet</a:t>
            </a:r>
            <a:r>
              <a:rPr lang="en-GB" dirty="0" smtClean="0"/>
              <a:t> </a:t>
            </a:r>
            <a:r>
              <a:rPr lang="en-GB" dirty="0"/>
              <a:t>seed events </a:t>
            </a:r>
          </a:p>
          <a:p>
            <a:pPr lvl="1"/>
            <a:r>
              <a:rPr lang="en-GB" dirty="0"/>
              <a:t>This produces a set of smeared events</a:t>
            </a:r>
          </a:p>
          <a:p>
            <a:pPr lvl="1"/>
            <a:r>
              <a:rPr lang="en-GB" dirty="0"/>
              <a:t>Compare the </a:t>
            </a:r>
            <a:r>
              <a:rPr lang="en-GB" dirty="0" err="1"/>
              <a:t>E</a:t>
            </a:r>
            <a:r>
              <a:rPr lang="en-GB" baseline="-25000" dirty="0" err="1"/>
              <a:t>T</a:t>
            </a:r>
            <a:r>
              <a:rPr lang="en-GB" baseline="30000" dirty="0" err="1"/>
              <a:t>miss</a:t>
            </a:r>
            <a:r>
              <a:rPr lang="en-GB" dirty="0"/>
              <a:t> distribution of the smeared events with the </a:t>
            </a:r>
            <a:r>
              <a:rPr lang="en-GB" dirty="0" err="1"/>
              <a:t>E</a:t>
            </a:r>
            <a:r>
              <a:rPr lang="en-GB" baseline="-25000" dirty="0" err="1"/>
              <a:t>T</a:t>
            </a:r>
            <a:r>
              <a:rPr lang="en-GB" baseline="30000" dirty="0" err="1"/>
              <a:t>miss</a:t>
            </a:r>
            <a:r>
              <a:rPr lang="en-GB" dirty="0"/>
              <a:t> distribution of all jet data in the low </a:t>
            </a:r>
            <a:r>
              <a:rPr lang="en-GB" dirty="0" err="1"/>
              <a:t>E</a:t>
            </a:r>
            <a:r>
              <a:rPr lang="en-GB" baseline="-25000" dirty="0" err="1"/>
              <a:t>T</a:t>
            </a:r>
            <a:r>
              <a:rPr lang="en-GB" baseline="30000" dirty="0" err="1"/>
              <a:t>miss</a:t>
            </a:r>
            <a:r>
              <a:rPr lang="en-GB" dirty="0"/>
              <a:t> region</a:t>
            </a:r>
          </a:p>
          <a:p>
            <a:pPr lvl="1"/>
            <a:r>
              <a:rPr lang="en-GB" dirty="0"/>
              <a:t>Vary the Gaussian </a:t>
            </a:r>
            <a:r>
              <a:rPr lang="en-GB" dirty="0" err="1"/>
              <a:t>parametrisation</a:t>
            </a:r>
            <a:r>
              <a:rPr lang="en-GB" dirty="0"/>
              <a:t> and repeat the above two steps to find the closest match and therefore the optimal Gaussian fit</a:t>
            </a:r>
          </a:p>
          <a:p>
            <a:endParaRPr lang="en-US" dirty="0"/>
          </a:p>
          <a:p>
            <a:pPr lvl="1"/>
            <a:r>
              <a:rPr lang="en-US" dirty="0"/>
              <a:t>Still need to measure the non-Gaussian part… (see next page)</a:t>
            </a:r>
            <a:endParaRPr lang="en-GB" dirty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B3F94-E618-2146-9802-93D61CB5BC4B}" type="slidenum">
              <a:rPr lang="en-GB"/>
              <a:pPr/>
              <a:t>76</a:t>
            </a:fld>
            <a:endParaRPr lang="en-GB"/>
          </a:p>
        </p:txBody>
      </p:sp>
      <p:pic>
        <p:nvPicPr>
          <p:cNvPr id="22733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403725"/>
            <a:ext cx="2085975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Jet Smearing – Non-Gaussian Part</a:t>
            </a:r>
            <a:endParaRPr lang="en-GB" sz="2800"/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160463"/>
            <a:ext cx="5975350" cy="5364162"/>
          </a:xfrm>
        </p:spPr>
        <p:txBody>
          <a:bodyPr/>
          <a:lstStyle/>
          <a:p>
            <a:r>
              <a:rPr lang="en-GB"/>
              <a:t>Generate the </a:t>
            </a:r>
            <a:r>
              <a:rPr lang="en-GB" b="1"/>
              <a:t>non-Gaussian</a:t>
            </a:r>
            <a:r>
              <a:rPr lang="en-GB"/>
              <a:t> response function with multi-jet events (preferably Mercedes-like events) where exactly one jet </a:t>
            </a:r>
            <a:r>
              <a:rPr lang="ja-JP" altLang="en-GB">
                <a:latin typeface="Arial"/>
              </a:rPr>
              <a:t>‘</a:t>
            </a:r>
            <a:r>
              <a:rPr lang="en-GB"/>
              <a:t>J</a:t>
            </a:r>
            <a:r>
              <a:rPr lang="ja-JP" altLang="en-GB">
                <a:latin typeface="Arial"/>
              </a:rPr>
              <a:t>’</a:t>
            </a:r>
            <a:r>
              <a:rPr lang="en-GB"/>
              <a:t> is parallel to the E</a:t>
            </a:r>
            <a:r>
              <a:rPr lang="en-GB" baseline="-25000"/>
              <a:t>T</a:t>
            </a:r>
            <a:r>
              <a:rPr lang="en-GB" baseline="30000"/>
              <a:t>miss</a:t>
            </a:r>
            <a:endParaRPr lang="en-GB"/>
          </a:p>
          <a:p>
            <a:pPr lvl="1"/>
            <a:r>
              <a:rPr lang="en-US"/>
              <a:t>R</a:t>
            </a:r>
            <a:r>
              <a:rPr lang="en-GB"/>
              <a:t>esponse of the calorimeter to jet J, if its p</a:t>
            </a:r>
            <a:r>
              <a:rPr lang="en-GB" baseline="-25000"/>
              <a:t>T</a:t>
            </a:r>
            <a:r>
              <a:rPr lang="en-GB"/>
              <a:t> lies in the non-Gaussian tail, can be obtained from:</a:t>
            </a:r>
          </a:p>
          <a:p>
            <a:endParaRPr lang="en-GB"/>
          </a:p>
          <a:p>
            <a:endParaRPr lang="en-GB"/>
          </a:p>
        </p:txBody>
      </p:sp>
      <p:graphicFrame>
        <p:nvGraphicFramePr>
          <p:cNvPr id="227332" name="Object 4"/>
          <p:cNvGraphicFramePr>
            <a:graphicFrameLocks noChangeAspect="1"/>
          </p:cNvGraphicFramePr>
          <p:nvPr/>
        </p:nvGraphicFramePr>
        <p:xfrm>
          <a:off x="1260475" y="3068638"/>
          <a:ext cx="5183188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637" name="Equation" r:id="rId4" imgW="2412720" imgH="533160" progId="Equation.3">
                  <p:embed/>
                </p:oleObj>
              </mc:Choice>
              <mc:Fallback>
                <p:oleObj name="Equation" r:id="rId4" imgW="2412720" imgH="53316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0475" y="3068638"/>
                        <a:ext cx="5183188" cy="1146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7336" name="Text Box 8"/>
          <p:cNvSpPr txBox="1">
            <a:spLocks noChangeArrowheads="1"/>
          </p:cNvSpPr>
          <p:nvPr/>
        </p:nvSpPr>
        <p:spPr bwMode="auto">
          <a:xfrm>
            <a:off x="4922838" y="5365750"/>
            <a:ext cx="295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US">
                <a:solidFill>
                  <a:srgbClr val="06417C"/>
                </a:solidFill>
              </a:rPr>
              <a:t>J</a:t>
            </a:r>
            <a:endParaRPr lang="en-GB">
              <a:solidFill>
                <a:srgbClr val="06417C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305D2-C537-1B4C-950B-5FFC3B2C6101}" type="slidenum">
              <a:rPr lang="en-GB"/>
              <a:pPr/>
              <a:t>77</a:t>
            </a:fld>
            <a:endParaRPr lang="en-GB"/>
          </a:p>
        </p:txBody>
      </p:sp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Jet Smearing – Full Jet Response</a:t>
            </a:r>
            <a:endParaRPr lang="en-GB" sz="2800"/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Construct full jet response by approximately normalising the Gaussian and the non-Gaussian components</a:t>
            </a:r>
          </a:p>
          <a:p>
            <a:r>
              <a:rPr lang="en-US"/>
              <a:t>Derive the normalisation by comparing the measured non-Gaussian response with the tail of the dijet balance distribution </a:t>
            </a:r>
          </a:p>
          <a:p>
            <a:r>
              <a:rPr lang="en-US"/>
              <a:t>Use the full response function to 'smear' the four-momenta of jets in events with low </a:t>
            </a:r>
            <a:r>
              <a:rPr lang="en-GB"/>
              <a:t>E</a:t>
            </a:r>
            <a:r>
              <a:rPr lang="en-GB" baseline="-25000"/>
              <a:t>T</a:t>
            </a:r>
            <a:r>
              <a:rPr lang="en-GB" baseline="30000"/>
              <a:t>miss</a:t>
            </a:r>
            <a:endParaRPr lang="en-US"/>
          </a:p>
          <a:p>
            <a:pPr>
              <a:buFont typeface="Wingdings" charset="0"/>
              <a:buChar char="à"/>
            </a:pPr>
            <a:r>
              <a:rPr lang="en-US"/>
              <a:t>The smeared jets can now have sufficient </a:t>
            </a:r>
            <a:r>
              <a:rPr lang="en-GB"/>
              <a:t>E</a:t>
            </a:r>
            <a:r>
              <a:rPr lang="en-GB" baseline="-25000"/>
              <a:t>T</a:t>
            </a:r>
            <a:r>
              <a:rPr lang="en-GB" baseline="30000"/>
              <a:t>miss</a:t>
            </a:r>
            <a:r>
              <a:rPr lang="en-US"/>
              <a:t> to enter the SUSY signal region and hence provide an estimation of the multijet background in this region</a:t>
            </a:r>
          </a:p>
          <a:p>
            <a:pPr>
              <a:buFont typeface="Wingdings" charset="0"/>
              <a:buNone/>
            </a:pPr>
            <a:endParaRPr lang="en-US"/>
          </a:p>
          <a:p>
            <a:endParaRPr lang="en-US"/>
          </a:p>
          <a:p>
            <a:endParaRPr lang="en-GB"/>
          </a:p>
        </p:txBody>
      </p:sp>
      <p:pic>
        <p:nvPicPr>
          <p:cNvPr id="2283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956050"/>
            <a:ext cx="3095625" cy="243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 Smearing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From SUS-11-04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45EE3-9169-DC49-BC30-59766CFC6818}" type="slidenum">
              <a:rPr lang="en-GB" smtClean="0"/>
              <a:pPr/>
              <a:t>78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16" y="1511300"/>
            <a:ext cx="7206776" cy="472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95410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8F769-CE09-7E4C-860D-87861AB80C7A}" type="slidenum">
              <a:rPr lang="en-GB"/>
              <a:pPr/>
              <a:t>79</a:t>
            </a:fld>
            <a:endParaRPr lang="en-GB"/>
          </a:p>
        </p:txBody>
      </p:sp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 for prompt Leptons</a:t>
            </a:r>
            <a:endParaRPr lang="en-GB"/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If SUSY events contain leptons they are prompt!</a:t>
            </a:r>
          </a:p>
          <a:p>
            <a:r>
              <a:rPr lang="en-US"/>
              <a:t>Different sources of background leptons possible:</a:t>
            </a:r>
          </a:p>
          <a:p>
            <a:pPr lvl="1"/>
            <a:r>
              <a:rPr lang="en-US"/>
              <a:t>Non-prompt leptons from semileptonic heavy quark decays</a:t>
            </a:r>
            <a:endParaRPr lang="en-GB"/>
          </a:p>
          <a:p>
            <a:r>
              <a:rPr lang="en-US"/>
              <a:t>For Muons:</a:t>
            </a:r>
          </a:p>
          <a:p>
            <a:pPr lvl="1"/>
            <a:r>
              <a:rPr lang="en-US"/>
              <a:t>Decay of long living kaons and pions</a:t>
            </a:r>
          </a:p>
          <a:p>
            <a:pPr lvl="1"/>
            <a:r>
              <a:rPr lang="en-US"/>
              <a:t>Calorimeter punchthrough (to muon chambers)</a:t>
            </a:r>
          </a:p>
          <a:p>
            <a:r>
              <a:rPr lang="en-US"/>
              <a:t>For Electrons:</a:t>
            </a:r>
          </a:p>
          <a:p>
            <a:pPr lvl="1"/>
            <a:r>
              <a:rPr lang="en-US"/>
              <a:t>Jets mimicking electrons</a:t>
            </a:r>
          </a:p>
          <a:p>
            <a:pPr lvl="1"/>
            <a:r>
              <a:rPr lang="en-US"/>
              <a:t>Photon conversions in tracker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652"/>
          <a:stretch/>
        </p:blipFill>
        <p:spPr>
          <a:xfrm>
            <a:off x="3275856" y="3429000"/>
            <a:ext cx="3074648" cy="30312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663" y="260648"/>
            <a:ext cx="7416800" cy="608012"/>
          </a:xfrm>
        </p:spPr>
        <p:txBody>
          <a:bodyPr/>
          <a:lstStyle/>
          <a:p>
            <a:r>
              <a:rPr lang="en-US" sz="2800" dirty="0" smtClean="0"/>
              <a:t>Inclusive All-Hadronic Search:</a:t>
            </a:r>
            <a:br>
              <a:rPr lang="en-US" sz="2800" dirty="0" smtClean="0"/>
            </a:br>
            <a:r>
              <a:rPr lang="en-US" sz="2800" dirty="0" smtClean="0"/>
              <a:t>Event Selection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2" y="1161182"/>
            <a:ext cx="8352159" cy="5364162"/>
          </a:xfrm>
        </p:spPr>
        <p:txBody>
          <a:bodyPr/>
          <a:lstStyle/>
          <a:p>
            <a:r>
              <a:rPr lang="en-US" b="1" dirty="0" smtClean="0"/>
              <a:t>Baseline selection</a:t>
            </a:r>
          </a:p>
          <a:p>
            <a:pPr lvl="1"/>
            <a:r>
              <a:rPr lang="en-US" dirty="0" smtClean="0"/>
              <a:t>At least 3 jets with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baseline="30000" dirty="0" err="1"/>
              <a:t>jet</a:t>
            </a:r>
            <a:r>
              <a:rPr lang="en-US" dirty="0" smtClean="0"/>
              <a:t> &gt; 50 </a:t>
            </a:r>
            <a:r>
              <a:rPr lang="en-US" dirty="0" err="1" smtClean="0"/>
              <a:t>GeV</a:t>
            </a:r>
            <a:r>
              <a:rPr lang="en-US" dirty="0" smtClean="0"/>
              <a:t> and |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| &lt; 2.5</a:t>
            </a:r>
          </a:p>
          <a:p>
            <a:pPr lvl="1"/>
            <a:r>
              <a:rPr lang="en-US" dirty="0" smtClean="0">
                <a:solidFill>
                  <a:srgbClr val="800000"/>
                </a:solidFill>
              </a:rPr>
              <a:t>H</a:t>
            </a:r>
            <a:r>
              <a:rPr lang="en-US" baseline="-25000" dirty="0" smtClean="0">
                <a:solidFill>
                  <a:srgbClr val="800000"/>
                </a:solidFill>
              </a:rPr>
              <a:t>T</a:t>
            </a:r>
            <a:r>
              <a:rPr lang="en-US" dirty="0" smtClean="0">
                <a:solidFill>
                  <a:srgbClr val="800000"/>
                </a:solidFill>
              </a:rPr>
              <a:t> &gt; 350 </a:t>
            </a:r>
            <a:r>
              <a:rPr lang="en-US" dirty="0" err="1" smtClean="0">
                <a:solidFill>
                  <a:srgbClr val="800000"/>
                </a:solidFill>
              </a:rPr>
              <a:t>GeV</a:t>
            </a:r>
            <a:r>
              <a:rPr lang="en-US" dirty="0" smtClean="0">
                <a:solidFill>
                  <a:srgbClr val="800000"/>
                </a:solidFill>
              </a:rPr>
              <a:t> </a:t>
            </a:r>
          </a:p>
          <a:p>
            <a:pPr lvl="1"/>
            <a:r>
              <a:rPr lang="en-US" dirty="0" err="1" smtClean="0">
                <a:solidFill>
                  <a:srgbClr val="800000"/>
                </a:solidFill>
              </a:rPr>
              <a:t>H</a:t>
            </a:r>
            <a:r>
              <a:rPr lang="en-US" baseline="-25000" dirty="0" err="1" smtClean="0">
                <a:solidFill>
                  <a:srgbClr val="800000"/>
                </a:solidFill>
              </a:rPr>
              <a:t>T</a:t>
            </a:r>
            <a:r>
              <a:rPr lang="en-US" baseline="30000" dirty="0" err="1" smtClean="0">
                <a:solidFill>
                  <a:srgbClr val="800000"/>
                </a:solidFill>
              </a:rPr>
              <a:t>miss</a:t>
            </a:r>
            <a:r>
              <a:rPr lang="en-US" dirty="0" smtClean="0">
                <a:solidFill>
                  <a:srgbClr val="800000"/>
                </a:solidFill>
              </a:rPr>
              <a:t> &gt; 200 </a:t>
            </a:r>
            <a:r>
              <a:rPr lang="en-US" dirty="0" err="1" smtClean="0">
                <a:solidFill>
                  <a:srgbClr val="800000"/>
                </a:solidFill>
              </a:rPr>
              <a:t>GeV</a:t>
            </a:r>
            <a:r>
              <a:rPr lang="en-US" dirty="0" smtClean="0">
                <a:solidFill>
                  <a:srgbClr val="800000"/>
                </a:solidFill>
              </a:rPr>
              <a:t> </a:t>
            </a:r>
          </a:p>
          <a:p>
            <a:pPr lvl="1"/>
            <a:r>
              <a:rPr lang="en-US" dirty="0" smtClean="0"/>
              <a:t>|</a:t>
            </a:r>
            <a:r>
              <a:rPr lang="en-US" dirty="0" smtClean="0">
                <a:latin typeface="Symbol" charset="2"/>
                <a:cs typeface="Symbol" charset="2"/>
              </a:rPr>
              <a:t>D F</a:t>
            </a:r>
            <a:r>
              <a:rPr lang="en-US" dirty="0" smtClean="0"/>
              <a:t> (J</a:t>
            </a:r>
            <a:r>
              <a:rPr lang="en-US" baseline="-25000" dirty="0" smtClean="0"/>
              <a:t>1,2</a:t>
            </a:r>
            <a:r>
              <a:rPr lang="en-US" dirty="0" smtClean="0"/>
              <a:t>, </a:t>
            </a:r>
            <a:r>
              <a:rPr lang="en-US" dirty="0" err="1" smtClean="0"/>
              <a:t>H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miss</a:t>
            </a:r>
            <a:r>
              <a:rPr lang="en-US" dirty="0" smtClean="0"/>
              <a:t>)| &gt; 0.5 and |</a:t>
            </a:r>
            <a:r>
              <a:rPr lang="en-US" dirty="0" smtClean="0">
                <a:latin typeface="Symbol" charset="2"/>
                <a:cs typeface="Symbol" charset="2"/>
              </a:rPr>
              <a:t>D F</a:t>
            </a:r>
            <a:r>
              <a:rPr lang="en-US" dirty="0" smtClean="0"/>
              <a:t> (J</a:t>
            </a:r>
            <a:r>
              <a:rPr lang="en-US" baseline="-25000" dirty="0"/>
              <a:t>3</a:t>
            </a:r>
            <a:r>
              <a:rPr lang="en-US" dirty="0" smtClean="0"/>
              <a:t>, </a:t>
            </a:r>
            <a:r>
              <a:rPr lang="en-US" dirty="0" err="1" smtClean="0"/>
              <a:t>H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miss</a:t>
            </a:r>
            <a:r>
              <a:rPr lang="en-US" dirty="0" smtClean="0"/>
              <a:t>)| &gt; 0.3 to veto events where </a:t>
            </a:r>
            <a:r>
              <a:rPr lang="en-US" dirty="0" err="1" smtClean="0"/>
              <a:t>H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miss</a:t>
            </a:r>
            <a:r>
              <a:rPr lang="en-US" dirty="0" smtClean="0"/>
              <a:t>  is aligned in transverse plane with one of the 3 leading jets</a:t>
            </a:r>
          </a:p>
          <a:p>
            <a:pPr lvl="1"/>
            <a:r>
              <a:rPr lang="en-US" dirty="0" smtClean="0"/>
              <a:t>Veto on isolated muons and electrons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45EE3-9169-DC49-BC30-59766CFC6818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6357420" y="6093296"/>
            <a:ext cx="2679076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CMS PAS SUS-11-004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7884368" y="4221088"/>
            <a:ext cx="216024" cy="0"/>
          </a:xfrm>
          <a:prstGeom prst="straightConnector1">
            <a:avLst/>
          </a:prstGeom>
          <a:noFill/>
          <a:ln w="12700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>
            <a:off x="8216186" y="4628946"/>
            <a:ext cx="216024" cy="0"/>
          </a:xfrm>
          <a:prstGeom prst="straightConnector1">
            <a:avLst/>
          </a:prstGeom>
          <a:noFill/>
          <a:ln w="12700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41" y="3429000"/>
            <a:ext cx="3158415" cy="30312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948264" y="4149080"/>
            <a:ext cx="1736373" cy="784830"/>
          </a:xfrm>
          <a:prstGeom prst="rect">
            <a:avLst/>
          </a:prstGeom>
          <a:noFill/>
          <a:ln w="38100" cmpd="sng"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r>
              <a:rPr kumimoji="1" lang="en-US" b="0" kern="0" dirty="0">
                <a:solidFill>
                  <a:srgbClr val="000066"/>
                </a:solidFill>
                <a:latin typeface="Tahoma"/>
                <a:ea typeface="ＭＳ Ｐゴシック"/>
              </a:rPr>
              <a:t>H</a:t>
            </a:r>
            <a:r>
              <a:rPr kumimoji="1" lang="en-US" b="0" kern="0" baseline="-25000" dirty="0">
                <a:solidFill>
                  <a:srgbClr val="000066"/>
                </a:solidFill>
                <a:latin typeface="Tahoma"/>
                <a:ea typeface="ＭＳ Ｐゴシック"/>
                <a:cs typeface="Symbol" charset="2"/>
              </a:rPr>
              <a:t>T</a:t>
            </a:r>
            <a:r>
              <a:rPr kumimoji="1" lang="en-US" b="0" kern="0" dirty="0">
                <a:solidFill>
                  <a:srgbClr val="000066"/>
                </a:solidFill>
                <a:latin typeface="Tahoma"/>
                <a:ea typeface="ＭＳ Ｐゴシック"/>
              </a:rPr>
              <a:t> = </a:t>
            </a:r>
            <a:r>
              <a:rPr kumimoji="1" lang="en-US" b="0" kern="0" dirty="0">
                <a:solidFill>
                  <a:srgbClr val="000066"/>
                </a:solidFill>
                <a:latin typeface="Symbol" charset="2"/>
                <a:ea typeface="ＭＳ Ｐゴシック"/>
                <a:cs typeface="Symbol" charset="2"/>
              </a:rPr>
              <a:t>S|</a:t>
            </a:r>
            <a:r>
              <a:rPr kumimoji="1" lang="en-US" b="0" kern="0" dirty="0">
                <a:solidFill>
                  <a:srgbClr val="000066"/>
                </a:solidFill>
                <a:latin typeface="Tahoma"/>
                <a:ea typeface="ＭＳ Ｐゴシック"/>
              </a:rPr>
              <a:t> </a:t>
            </a:r>
            <a:r>
              <a:rPr kumimoji="1" lang="en-US" b="0" kern="0" dirty="0" err="1">
                <a:solidFill>
                  <a:srgbClr val="000066"/>
                </a:solidFill>
                <a:latin typeface="Tahoma"/>
                <a:ea typeface="ＭＳ Ｐゴシック"/>
              </a:rPr>
              <a:t>p</a:t>
            </a:r>
            <a:r>
              <a:rPr kumimoji="1" lang="en-US" b="0" kern="0" baseline="-25000" dirty="0" err="1">
                <a:solidFill>
                  <a:srgbClr val="000066"/>
                </a:solidFill>
                <a:latin typeface="Tahoma"/>
                <a:ea typeface="ＭＳ Ｐゴシック"/>
              </a:rPr>
              <a:t>T</a:t>
            </a:r>
            <a:r>
              <a:rPr kumimoji="1" lang="en-US" b="0" kern="0" baseline="30000" dirty="0" err="1">
                <a:solidFill>
                  <a:srgbClr val="000066"/>
                </a:solidFill>
                <a:latin typeface="Tahoma"/>
                <a:ea typeface="ＭＳ Ｐゴシック"/>
              </a:rPr>
              <a:t>jet</a:t>
            </a:r>
            <a:r>
              <a:rPr kumimoji="1" lang="en-US" b="0" kern="0" dirty="0" smtClean="0">
                <a:solidFill>
                  <a:srgbClr val="000066"/>
                </a:solidFill>
                <a:latin typeface="Tahoma"/>
                <a:ea typeface="ＭＳ Ｐゴシック"/>
              </a:rPr>
              <a:t>|</a:t>
            </a:r>
          </a:p>
          <a:p>
            <a:endParaRPr kumimoji="1" lang="en-US" sz="900" b="0" kern="0" dirty="0" smtClean="0">
              <a:solidFill>
                <a:srgbClr val="000066"/>
              </a:solidFill>
              <a:latin typeface="Tahoma"/>
              <a:ea typeface="ＭＳ Ｐゴシック"/>
            </a:endParaRPr>
          </a:p>
          <a:p>
            <a:r>
              <a:rPr kumimoji="1" lang="en-US" b="0" kern="0" dirty="0" err="1">
                <a:solidFill>
                  <a:srgbClr val="000066"/>
                </a:solidFill>
                <a:latin typeface="Tahoma"/>
                <a:ea typeface="ＭＳ Ｐゴシック"/>
              </a:rPr>
              <a:t>H</a:t>
            </a:r>
            <a:r>
              <a:rPr kumimoji="1" lang="en-US" b="0" kern="0" baseline="-25000" dirty="0" err="1">
                <a:solidFill>
                  <a:srgbClr val="000066"/>
                </a:solidFill>
                <a:latin typeface="Tahoma"/>
                <a:ea typeface="ＭＳ Ｐゴシック"/>
                <a:cs typeface="Symbol" charset="2"/>
              </a:rPr>
              <a:t>T</a:t>
            </a:r>
            <a:r>
              <a:rPr kumimoji="1" lang="en-US" b="0" kern="0" baseline="30000" dirty="0" err="1">
                <a:solidFill>
                  <a:srgbClr val="000066"/>
                </a:solidFill>
                <a:latin typeface="Tahoma"/>
                <a:ea typeface="ＭＳ Ｐゴシック"/>
                <a:cs typeface="Symbol" charset="2"/>
              </a:rPr>
              <a:t>miss</a:t>
            </a:r>
            <a:r>
              <a:rPr kumimoji="1" lang="en-US" b="0" kern="0" dirty="0">
                <a:solidFill>
                  <a:srgbClr val="000066"/>
                </a:solidFill>
                <a:latin typeface="Tahoma"/>
                <a:ea typeface="ＭＳ Ｐゴシック"/>
              </a:rPr>
              <a:t> = </a:t>
            </a:r>
            <a:r>
              <a:rPr kumimoji="1" lang="en-US" b="0" kern="0" dirty="0" smtClean="0">
                <a:solidFill>
                  <a:srgbClr val="000066"/>
                </a:solidFill>
                <a:latin typeface="Tahoma"/>
                <a:ea typeface="ＭＳ Ｐゴシック"/>
              </a:rPr>
              <a:t>-</a:t>
            </a:r>
            <a:r>
              <a:rPr kumimoji="1" lang="en-US" b="0" kern="0" dirty="0" smtClean="0">
                <a:solidFill>
                  <a:srgbClr val="000066"/>
                </a:solidFill>
                <a:latin typeface="Symbol" charset="2"/>
                <a:ea typeface="ＭＳ Ｐゴシック"/>
                <a:cs typeface="Symbol" charset="2"/>
              </a:rPr>
              <a:t>S</a:t>
            </a:r>
            <a:r>
              <a:rPr kumimoji="1" lang="en-US" b="0" kern="0" dirty="0" smtClean="0">
                <a:solidFill>
                  <a:srgbClr val="000066"/>
                </a:solidFill>
                <a:latin typeface="Tahoma"/>
                <a:ea typeface="ＭＳ Ｐゴシック"/>
              </a:rPr>
              <a:t> </a:t>
            </a:r>
            <a:r>
              <a:rPr kumimoji="1" lang="en-US" b="0" kern="0" dirty="0" err="1" smtClean="0">
                <a:solidFill>
                  <a:srgbClr val="000066"/>
                </a:solidFill>
                <a:latin typeface="Tahoma"/>
                <a:ea typeface="ＭＳ Ｐゴシック"/>
              </a:rPr>
              <a:t>p</a:t>
            </a:r>
            <a:r>
              <a:rPr kumimoji="1" lang="en-US" b="0" kern="0" baseline="-25000" dirty="0" err="1" smtClean="0">
                <a:solidFill>
                  <a:srgbClr val="000066"/>
                </a:solidFill>
                <a:latin typeface="Tahoma"/>
                <a:ea typeface="ＭＳ Ｐゴシック"/>
              </a:rPr>
              <a:t>T</a:t>
            </a:r>
            <a:r>
              <a:rPr kumimoji="1" lang="en-US" b="0" kern="0" baseline="30000" dirty="0" err="1" smtClean="0">
                <a:solidFill>
                  <a:srgbClr val="000066"/>
                </a:solidFill>
                <a:latin typeface="Tahoma"/>
                <a:ea typeface="ＭＳ Ｐゴシック"/>
              </a:rPr>
              <a:t>jet</a:t>
            </a:r>
            <a:r>
              <a:rPr kumimoji="1" lang="en-US" b="0" kern="0" dirty="0" smtClean="0">
                <a:solidFill>
                  <a:srgbClr val="000066"/>
                </a:solidFill>
                <a:latin typeface="Tahoma"/>
                <a:ea typeface="ＭＳ Ｐゴシック"/>
              </a:rPr>
              <a:t> 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7092280" y="4628946"/>
            <a:ext cx="216024" cy="0"/>
          </a:xfrm>
          <a:prstGeom prst="straightConnector1">
            <a:avLst/>
          </a:prstGeom>
          <a:noFill/>
          <a:ln w="12700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2411760" y="2420888"/>
            <a:ext cx="216024" cy="0"/>
          </a:xfrm>
          <a:prstGeom prst="straightConnector1">
            <a:avLst/>
          </a:prstGeom>
          <a:noFill/>
          <a:ln w="12700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1907704" y="2420888"/>
            <a:ext cx="216024" cy="0"/>
          </a:xfrm>
          <a:prstGeom prst="straightConnector1">
            <a:avLst/>
          </a:prstGeom>
          <a:noFill/>
          <a:ln w="12700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5220072" y="2420888"/>
            <a:ext cx="216024" cy="0"/>
          </a:xfrm>
          <a:prstGeom prst="straightConnector1">
            <a:avLst/>
          </a:prstGeom>
          <a:noFill/>
          <a:ln w="12700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4802135" y="2420888"/>
            <a:ext cx="216024" cy="0"/>
          </a:xfrm>
          <a:prstGeom prst="straightConnector1">
            <a:avLst/>
          </a:prstGeom>
          <a:noFill/>
          <a:ln w="12700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79063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A08B2F-6D4F-4F4C-B161-986C286E5644}" type="slidenum">
              <a:rPr lang="en-GB"/>
              <a:pPr/>
              <a:t>80</a:t>
            </a:fld>
            <a:endParaRPr lang="en-GB"/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160463"/>
            <a:ext cx="8496300" cy="5364162"/>
          </a:xfrm>
        </p:spPr>
        <p:txBody>
          <a:bodyPr/>
          <a:lstStyle/>
          <a:p>
            <a:r>
              <a:rPr lang="en-US" dirty="0"/>
              <a:t>SUSY (and EW) leptons are prompt </a:t>
            </a:r>
            <a:r>
              <a:rPr lang="en-US" dirty="0">
                <a:sym typeface="Wingdings" charset="0"/>
              </a:rPr>
              <a:t></a:t>
            </a:r>
            <a:r>
              <a:rPr lang="en-US" dirty="0"/>
              <a:t> should be isolated</a:t>
            </a:r>
          </a:p>
          <a:p>
            <a:r>
              <a:rPr lang="en-US" dirty="0"/>
              <a:t>Check e.g. the combined relative isolation (with </a:t>
            </a:r>
            <a:r>
              <a:rPr lang="en-US" dirty="0">
                <a:latin typeface="Symbol" charset="0"/>
              </a:rPr>
              <a:t>D</a:t>
            </a:r>
            <a:r>
              <a:rPr lang="en-US" dirty="0"/>
              <a:t>R = </a:t>
            </a:r>
            <a:r>
              <a:rPr lang="en-US" dirty="0">
                <a:sym typeface="Symbol" charset="0"/>
              </a:rPr>
              <a:t></a:t>
            </a:r>
            <a:r>
              <a:rPr lang="en-US" dirty="0">
                <a:latin typeface="Symbol" charset="0"/>
                <a:sym typeface="Symbol" charset="0"/>
              </a:rPr>
              <a:t>Dh</a:t>
            </a:r>
            <a:r>
              <a:rPr lang="en-US" baseline="30000" dirty="0">
                <a:sym typeface="Symbol" charset="0"/>
              </a:rPr>
              <a:t>2</a:t>
            </a:r>
            <a:r>
              <a:rPr lang="en-US" dirty="0">
                <a:sym typeface="Symbol" charset="0"/>
              </a:rPr>
              <a:t>+</a:t>
            </a:r>
            <a:r>
              <a:rPr lang="en-US" dirty="0">
                <a:latin typeface="Symbol" charset="0"/>
                <a:sym typeface="Symbol" charset="0"/>
              </a:rPr>
              <a:t>Df</a:t>
            </a:r>
            <a:r>
              <a:rPr lang="en-US" baseline="30000" dirty="0">
                <a:sym typeface="Symbol" charset="0"/>
              </a:rPr>
              <a:t>2</a:t>
            </a:r>
            <a:r>
              <a:rPr lang="en-US" dirty="0">
                <a:sym typeface="Symbol" charset="0"/>
              </a:rPr>
              <a:t>)</a:t>
            </a:r>
          </a:p>
          <a:p>
            <a:endParaRPr lang="en-US" dirty="0">
              <a:sym typeface="Symbol" charset="0"/>
            </a:endParaRPr>
          </a:p>
          <a:p>
            <a:endParaRPr lang="en-US" dirty="0">
              <a:sym typeface="Symbol" charset="0"/>
            </a:endParaRPr>
          </a:p>
          <a:p>
            <a:endParaRPr lang="en-US" dirty="0">
              <a:sym typeface="Symbol" charset="0"/>
            </a:endParaRPr>
          </a:p>
          <a:p>
            <a:pPr>
              <a:buFontTx/>
              <a:buNone/>
            </a:pPr>
            <a:r>
              <a:rPr lang="en-US" dirty="0"/>
              <a:t>	Attention: </a:t>
            </a:r>
            <a:r>
              <a:rPr lang="en-US" dirty="0">
                <a:solidFill>
                  <a:srgbClr val="0000CC"/>
                </a:solidFill>
              </a:rPr>
              <a:t>Sums in Isolation exclude the energy and momentum </a:t>
            </a:r>
            <a:r>
              <a:rPr lang="en-US" dirty="0" smtClean="0">
                <a:solidFill>
                  <a:srgbClr val="0000CC"/>
                </a:solidFill>
              </a:rPr>
              <a:t>of the </a:t>
            </a:r>
            <a:r>
              <a:rPr lang="en-US" dirty="0">
                <a:solidFill>
                  <a:srgbClr val="0000CC"/>
                </a:solidFill>
              </a:rPr>
              <a:t>investigated lepton</a:t>
            </a:r>
          </a:p>
          <a:p>
            <a:pPr>
              <a:buFont typeface="Wingdings" charset="0"/>
              <a:buChar char="à"/>
            </a:pPr>
            <a:r>
              <a:rPr lang="en-US" dirty="0">
                <a:sym typeface="Wingdings" charset="0"/>
              </a:rPr>
              <a:t>Expect value close to 0 (essentially &lt;0.1) for isolated leptons</a:t>
            </a:r>
          </a:p>
          <a:p>
            <a:pPr>
              <a:buFont typeface="Wingdings" charset="0"/>
              <a:buChar char="à"/>
            </a:pPr>
            <a:r>
              <a:rPr lang="en-US" dirty="0">
                <a:sym typeface="Wingdings" charset="0"/>
              </a:rPr>
              <a:t>Background mainly &gt;0.3 </a:t>
            </a:r>
          </a:p>
          <a:p>
            <a:pPr>
              <a:buFont typeface="Wingdings" charset="0"/>
              <a:buChar char="à"/>
            </a:pPr>
            <a:endParaRPr lang="en-US" dirty="0">
              <a:sym typeface="Wingdings" charset="0"/>
            </a:endParaRPr>
          </a:p>
          <a:p>
            <a:pPr>
              <a:buFont typeface="Wingdings" charset="0"/>
              <a:buNone/>
            </a:pPr>
            <a:r>
              <a:rPr lang="en-US" dirty="0">
                <a:sym typeface="Wingdings" charset="0"/>
              </a:rPr>
              <a:t>	Try it yourself! These numbers are just examples, and you could also  use single isolation for each detector component</a:t>
            </a:r>
          </a:p>
          <a:p>
            <a:pPr>
              <a:buFont typeface="Wingdings" charset="0"/>
              <a:buChar char="à"/>
            </a:pPr>
            <a:endParaRPr lang="en-US" dirty="0">
              <a:sym typeface="Wingdings" charset="0"/>
            </a:endParaRPr>
          </a:p>
          <a:p>
            <a:pPr>
              <a:buFont typeface="Wingdings" charset="0"/>
              <a:buNone/>
            </a:pPr>
            <a:r>
              <a:rPr lang="en-US" b="1" dirty="0">
                <a:solidFill>
                  <a:schemeClr val="tx2"/>
                </a:solidFill>
                <a:sym typeface="Wingdings" charset="0"/>
              </a:rPr>
              <a:t>But Attention: </a:t>
            </a:r>
          </a:p>
          <a:p>
            <a:pPr>
              <a:buFont typeface="Wingdings" charset="0"/>
              <a:buNone/>
            </a:pPr>
            <a:r>
              <a:rPr lang="en-US" b="1" dirty="0">
                <a:solidFill>
                  <a:schemeClr val="tx2"/>
                </a:solidFill>
                <a:sym typeface="Wingdings" charset="0"/>
              </a:rPr>
              <a:t>EW background (</a:t>
            </a:r>
            <a:r>
              <a:rPr lang="en-US" b="1" dirty="0" err="1">
                <a:solidFill>
                  <a:schemeClr val="tx2"/>
                </a:solidFill>
                <a:sym typeface="Wingdings" charset="0"/>
              </a:rPr>
              <a:t>Wl</a:t>
            </a:r>
            <a:r>
              <a:rPr lang="en-US" b="1" dirty="0" err="1">
                <a:solidFill>
                  <a:schemeClr val="tx2"/>
                </a:solidFill>
                <a:latin typeface="Symbol" charset="0"/>
                <a:sym typeface="Wingdings" charset="0"/>
              </a:rPr>
              <a:t>n</a:t>
            </a:r>
            <a:r>
              <a:rPr lang="en-US" b="1" dirty="0">
                <a:solidFill>
                  <a:schemeClr val="tx2"/>
                </a:solidFill>
                <a:sym typeface="Wingdings" charset="0"/>
              </a:rPr>
              <a:t>) is located in SUSY signal region!</a:t>
            </a:r>
          </a:p>
          <a:p>
            <a:pPr>
              <a:buFont typeface="Wingdings" charset="0"/>
              <a:buNone/>
            </a:pPr>
            <a:endParaRPr lang="en-US" b="1" dirty="0">
              <a:solidFill>
                <a:schemeClr val="tx2"/>
              </a:solidFill>
            </a:endParaRPr>
          </a:p>
        </p:txBody>
      </p:sp>
      <p:graphicFrame>
        <p:nvGraphicFramePr>
          <p:cNvPr id="209924" name="Object 4"/>
          <p:cNvGraphicFramePr>
            <a:graphicFrameLocks noChangeAspect="1"/>
          </p:cNvGraphicFramePr>
          <p:nvPr/>
        </p:nvGraphicFramePr>
        <p:xfrm>
          <a:off x="1050925" y="1989138"/>
          <a:ext cx="7624763" cy="63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23" name="Equation" r:id="rId3" imgW="4152600" imgH="342720" progId="Equation.3">
                  <p:embed/>
                </p:oleObj>
              </mc:Choice>
              <mc:Fallback>
                <p:oleObj name="Equation" r:id="rId3" imgW="4152600" imgH="34272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0925" y="1989138"/>
                        <a:ext cx="7624763" cy="630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9925" name="Rectangle 5"/>
          <p:cNvSpPr>
            <a:spLocks noChangeArrowheads="1"/>
          </p:cNvSpPr>
          <p:nvPr/>
        </p:nvSpPr>
        <p:spPr bwMode="auto">
          <a:xfrm>
            <a:off x="855663" y="128588"/>
            <a:ext cx="7416800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kumimoji="1" lang="en-US" sz="3200" b="0">
                <a:solidFill>
                  <a:srgbClr val="000066"/>
                </a:solidFill>
                <a:latin typeface="Arial Black" charset="0"/>
              </a:rPr>
              <a:t>Lepton Isolation Predictions</a:t>
            </a:r>
            <a:endParaRPr kumimoji="1" lang="en-GB" sz="3200" b="0">
              <a:solidFill>
                <a:srgbClr val="000066"/>
              </a:solidFill>
              <a:latin typeface="Arial Black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4880A-45AE-3E4F-8923-2E01FA799483}" type="slidenum">
              <a:rPr lang="en-GB"/>
              <a:pPr/>
              <a:t>81</a:t>
            </a:fld>
            <a:endParaRPr lang="en-GB"/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Using the combined relative isolation described before:</a:t>
            </a:r>
          </a:p>
          <a:p>
            <a:pPr lvl="1"/>
            <a:r>
              <a:rPr lang="en-US"/>
              <a:t>SUSY signal and EW decays are mainly in Isolation&lt;0.15</a:t>
            </a:r>
          </a:p>
          <a:p>
            <a:pPr lvl="1"/>
            <a:r>
              <a:rPr lang="en-US"/>
              <a:t>Background more or less in region Isolation&gt;0.3 </a:t>
            </a:r>
          </a:p>
          <a:p>
            <a:r>
              <a:rPr lang="en-US"/>
              <a:t>Idea: produce background enhanced sample and fit this in  the background region  </a:t>
            </a:r>
          </a:p>
          <a:p>
            <a:pPr lvl="1"/>
            <a:r>
              <a:rPr lang="en-US"/>
              <a:t>Test different fits/fit regions etc. on this sample (e.g. for small E</a:t>
            </a:r>
            <a:r>
              <a:rPr lang="en-US" baseline="-25000"/>
              <a:t>T</a:t>
            </a:r>
            <a:r>
              <a:rPr lang="en-US" baseline="30000"/>
              <a:t>miss</a:t>
            </a:r>
            <a:r>
              <a:rPr lang="en-US"/>
              <a:t>) </a:t>
            </a:r>
          </a:p>
          <a:p>
            <a:pPr lvl="1"/>
            <a:r>
              <a:rPr lang="en-US"/>
              <a:t>Then apply the best fit to data which could contain a signal (e.g. for large E</a:t>
            </a:r>
            <a:r>
              <a:rPr lang="en-US" baseline="-25000"/>
              <a:t>T</a:t>
            </a:r>
            <a:r>
              <a:rPr lang="en-US" baseline="30000"/>
              <a:t>miss</a:t>
            </a:r>
            <a:r>
              <a:rPr lang="en-US"/>
              <a:t>) </a:t>
            </a:r>
          </a:p>
          <a:p>
            <a:pPr lvl="1"/>
            <a:r>
              <a:rPr lang="en-US"/>
              <a:t>From this fit predict the number of background events in signal region </a:t>
            </a:r>
          </a:p>
          <a:p>
            <a:r>
              <a:rPr lang="en-US"/>
              <a:t>Or use templates:</a:t>
            </a:r>
          </a:p>
          <a:p>
            <a:pPr lvl="1"/>
            <a:r>
              <a:rPr lang="en-US"/>
              <a:t>Instead of fit use directly a template data sample (extracted by anti-selection)</a:t>
            </a:r>
            <a:endParaRPr lang="en-GB"/>
          </a:p>
        </p:txBody>
      </p:sp>
      <p:sp>
        <p:nvSpPr>
          <p:cNvPr id="230405" name="Rectangle 5"/>
          <p:cNvSpPr>
            <a:spLocks noGrp="1" noChangeArrowheads="1"/>
          </p:cNvSpPr>
          <p:nvPr>
            <p:ph type="title"/>
          </p:nvPr>
        </p:nvSpPr>
        <p:spPr>
          <a:xfrm>
            <a:off x="855663" y="300038"/>
            <a:ext cx="7416800" cy="608012"/>
          </a:xfrm>
          <a:noFill/>
          <a:ln/>
        </p:spPr>
        <p:txBody>
          <a:bodyPr/>
          <a:lstStyle/>
          <a:p>
            <a:r>
              <a:rPr lang="en-US" sz="2400"/>
              <a:t>Lepton Background Predictions using </a:t>
            </a:r>
            <a:br>
              <a:rPr lang="en-US" sz="2400"/>
            </a:br>
            <a:r>
              <a:rPr lang="en-US" sz="2400"/>
              <a:t>Fit and Extrapolation for Isolation</a:t>
            </a:r>
            <a:endParaRPr lang="en-GB" sz="2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880"/>
          <a:stretch/>
        </p:blipFill>
        <p:spPr>
          <a:xfrm>
            <a:off x="4211960" y="2708920"/>
            <a:ext cx="4475369" cy="3766314"/>
          </a:xfrm>
          <a:prstGeom prst="rect">
            <a:avLst/>
          </a:prstGeom>
        </p:spPr>
      </p:pic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846D0-5338-C249-9857-59E44C004F8F}" type="slidenum">
              <a:rPr lang="en-GB"/>
              <a:pPr/>
              <a:t>9</a:t>
            </a:fld>
            <a:endParaRPr lang="en-GB"/>
          </a:p>
        </p:txBody>
      </p:sp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>
          <a:xfrm>
            <a:off x="855663" y="260648"/>
            <a:ext cx="7416800" cy="608012"/>
          </a:xfrm>
        </p:spPr>
        <p:txBody>
          <a:bodyPr/>
          <a:lstStyle/>
          <a:p>
            <a:r>
              <a:rPr lang="en-US" sz="2800" dirty="0"/>
              <a:t>Inclusive All-Hadronic Search: Background Estimation for Z </a:t>
            </a:r>
            <a:r>
              <a:rPr lang="en-US" sz="2800" dirty="0">
                <a:sym typeface="Wingdings"/>
              </a:rPr>
              <a:t> </a:t>
            </a:r>
            <a:r>
              <a:rPr lang="en-US" sz="2800" dirty="0" err="1">
                <a:latin typeface="Symbol" charset="2"/>
                <a:cs typeface="Symbol" charset="2"/>
                <a:sym typeface="Wingdings"/>
              </a:rPr>
              <a:t>nn</a:t>
            </a:r>
            <a:r>
              <a:rPr lang="en-US" sz="2800" dirty="0">
                <a:sym typeface="Wingdings"/>
              </a:rPr>
              <a:t> </a:t>
            </a:r>
            <a:endParaRPr lang="en-GB" dirty="0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160463"/>
            <a:ext cx="5903887" cy="5364881"/>
          </a:xfrm>
        </p:spPr>
        <p:txBody>
          <a:bodyPr/>
          <a:lstStyle/>
          <a:p>
            <a:r>
              <a:rPr lang="en-US" b="1" dirty="0" smtClean="0"/>
              <a:t>Background estimation with </a:t>
            </a:r>
            <a:r>
              <a:rPr lang="en-US" b="1" dirty="0" err="1" smtClean="0"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b="1" dirty="0" err="1" smtClean="0">
                <a:sym typeface="Wingdings"/>
              </a:rPr>
              <a:t>+jets</a:t>
            </a:r>
            <a:r>
              <a:rPr lang="en-US" b="1" dirty="0" smtClean="0">
                <a:sym typeface="Wingdings"/>
              </a:rPr>
              <a:t> :</a:t>
            </a:r>
            <a:endParaRPr lang="en-US" dirty="0" smtClean="0">
              <a:sym typeface="Wingdings" charset="0"/>
            </a:endParaRPr>
          </a:p>
          <a:p>
            <a:r>
              <a:rPr lang="en-US" dirty="0" smtClean="0">
                <a:sym typeface="Wingdings" charset="0"/>
              </a:rPr>
              <a:t>Strategy:</a:t>
            </a:r>
            <a:endParaRPr lang="en-US" dirty="0">
              <a:sym typeface="Wingdings" charset="0"/>
            </a:endParaRPr>
          </a:p>
          <a:p>
            <a:pPr lvl="1"/>
            <a:r>
              <a:rPr lang="en-GB" dirty="0">
                <a:sym typeface="Wingdings" charset="0"/>
              </a:rPr>
              <a:t>Declare </a:t>
            </a:r>
            <a:r>
              <a:rPr lang="en-GB" dirty="0" smtClean="0">
                <a:sym typeface="Wingdings" charset="0"/>
              </a:rPr>
              <a:t>photon </a:t>
            </a:r>
            <a:r>
              <a:rPr lang="en-GB" dirty="0">
                <a:sym typeface="Wingdings" charset="0"/>
              </a:rPr>
              <a:t>invisible </a:t>
            </a:r>
            <a:r>
              <a:rPr lang="en-GB" dirty="0" smtClean="0">
                <a:sym typeface="Wingdings" charset="0"/>
              </a:rPr>
              <a:t>to </a:t>
            </a:r>
            <a:r>
              <a:rPr lang="en-GB" dirty="0">
                <a:sym typeface="Wingdings" charset="0"/>
              </a:rPr>
              <a:t>emulate neutrinos</a:t>
            </a:r>
          </a:p>
          <a:p>
            <a:pPr lvl="1"/>
            <a:r>
              <a:rPr lang="en-GB" dirty="0">
                <a:sym typeface="Wingdings" charset="0"/>
              </a:rPr>
              <a:t>Then re-calculate </a:t>
            </a:r>
            <a:r>
              <a:rPr lang="en-GB" dirty="0" err="1">
                <a:sym typeface="Wingdings" charset="0"/>
              </a:rPr>
              <a:t>E</a:t>
            </a:r>
            <a:r>
              <a:rPr lang="en-GB" baseline="-25000" dirty="0" err="1">
                <a:sym typeface="Wingdings" charset="0"/>
              </a:rPr>
              <a:t>T</a:t>
            </a:r>
            <a:r>
              <a:rPr lang="en-GB" baseline="30000" dirty="0" err="1">
                <a:sym typeface="Wingdings" charset="0"/>
              </a:rPr>
              <a:t>miss</a:t>
            </a:r>
            <a:r>
              <a:rPr lang="en-GB" dirty="0">
                <a:sym typeface="Wingdings" charset="0"/>
              </a:rPr>
              <a:t> for this event</a:t>
            </a:r>
          </a:p>
          <a:p>
            <a:pPr lvl="1"/>
            <a:r>
              <a:rPr lang="en-GB" dirty="0">
                <a:sym typeface="Wingdings" charset="0"/>
              </a:rPr>
              <a:t>Correct for the </a:t>
            </a:r>
            <a:r>
              <a:rPr lang="en-GB" dirty="0" smtClean="0">
                <a:sym typeface="Wingdings" charset="0"/>
              </a:rPr>
              <a:t>photon </a:t>
            </a:r>
            <a:r>
              <a:rPr lang="en-GB" dirty="0">
                <a:sym typeface="Wingdings" charset="0"/>
              </a:rPr>
              <a:t>reconstruction efficiency and neutrino branching </a:t>
            </a:r>
            <a:r>
              <a:rPr lang="en-GB" dirty="0" smtClean="0">
                <a:sym typeface="Wingdings" charset="0"/>
              </a:rPr>
              <a:t>ratio</a:t>
            </a:r>
          </a:p>
          <a:p>
            <a:pPr lvl="1"/>
            <a:endParaRPr lang="en-GB" b="1" dirty="0">
              <a:solidFill>
                <a:srgbClr val="006600"/>
              </a:solidFill>
              <a:sym typeface="Wingdings" charset="0"/>
            </a:endParaRPr>
          </a:p>
          <a:p>
            <a:pPr marL="457200" lvl="1" indent="0">
              <a:buNone/>
            </a:pPr>
            <a:endParaRPr lang="en-US" b="1" dirty="0" smtClean="0">
              <a:solidFill>
                <a:srgbClr val="006600"/>
              </a:solidFill>
              <a:sym typeface="Wingdings" charset="0"/>
            </a:endParaRPr>
          </a:p>
          <a:p>
            <a:pPr marL="457200" lvl="1" indent="0">
              <a:buNone/>
            </a:pPr>
            <a:endParaRPr lang="en-US" b="1" dirty="0">
              <a:solidFill>
                <a:srgbClr val="006600"/>
              </a:solidFill>
              <a:sym typeface="Wingdings" charset="0"/>
            </a:endParaRPr>
          </a:p>
          <a:p>
            <a:pPr marL="457200" lvl="1" indent="0">
              <a:buNone/>
            </a:pPr>
            <a:endParaRPr lang="en-US" b="1" dirty="0" smtClean="0">
              <a:solidFill>
                <a:srgbClr val="006600"/>
              </a:solidFill>
              <a:sym typeface="Wingdings" charset="0"/>
            </a:endParaRPr>
          </a:p>
          <a:p>
            <a:pPr marL="457200" lvl="1" indent="0">
              <a:buNone/>
            </a:pPr>
            <a:endParaRPr lang="en-US" b="1" dirty="0">
              <a:solidFill>
                <a:srgbClr val="006600"/>
              </a:solidFill>
              <a:sym typeface="Wingdings" charset="0"/>
            </a:endParaRPr>
          </a:p>
          <a:p>
            <a:pPr marL="457200" lvl="1" indent="0">
              <a:buNone/>
            </a:pPr>
            <a:endParaRPr lang="en-US" b="1" dirty="0">
              <a:solidFill>
                <a:srgbClr val="006600"/>
              </a:solidFill>
              <a:sym typeface="Wingding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57420" y="6156012"/>
            <a:ext cx="2679076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CMS PAS SUS-11-004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67736" y="3717032"/>
            <a:ext cx="3222104" cy="2202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90000"/>
              </a:lnSpc>
              <a:buClr>
                <a:srgbClr val="FFCC00"/>
              </a:buClr>
            </a:pPr>
            <a:r>
              <a:rPr kumimoji="1" lang="en-US" b="0" kern="0" dirty="0">
                <a:solidFill>
                  <a:srgbClr val="000066"/>
                </a:solidFill>
                <a:latin typeface="Tahoma"/>
                <a:ea typeface="ＭＳ Ｐゴシック"/>
                <a:sym typeface="Wingdings" charset="0"/>
              </a:rPr>
              <a:t>SUSY signals could bias </a:t>
            </a:r>
            <a:r>
              <a:rPr kumimoji="1" lang="en-US" b="0" kern="0" dirty="0" smtClean="0">
                <a:solidFill>
                  <a:srgbClr val="000066"/>
                </a:solidFill>
                <a:latin typeface="Tahoma"/>
                <a:ea typeface="ＭＳ Ｐゴシック"/>
                <a:sym typeface="Wingdings" charset="0"/>
              </a:rPr>
              <a:t>the </a:t>
            </a:r>
          </a:p>
          <a:p>
            <a:pPr marL="342900" lvl="0" indent="-342900">
              <a:lnSpc>
                <a:spcPct val="90000"/>
              </a:lnSpc>
              <a:buClr>
                <a:srgbClr val="FFCC00"/>
              </a:buClr>
            </a:pPr>
            <a:r>
              <a:rPr kumimoji="1" lang="en-US" b="0" kern="0" dirty="0" smtClean="0">
                <a:solidFill>
                  <a:srgbClr val="000066"/>
                </a:solidFill>
                <a:latin typeface="Tahoma"/>
                <a:ea typeface="ＭＳ Ｐゴシック"/>
                <a:sym typeface="Wingdings" charset="0"/>
              </a:rPr>
              <a:t>prediction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Wingdings" charset="0"/>
              <a:buChar char="à"/>
            </a:pPr>
            <a:r>
              <a:rPr kumimoji="1" lang="en-US" b="0" kern="0" dirty="0" smtClean="0">
                <a:solidFill>
                  <a:srgbClr val="0000CC"/>
                </a:solidFill>
                <a:latin typeface="Tahoma"/>
                <a:ea typeface="ＭＳ Ｐゴシック"/>
              </a:rPr>
              <a:t>Crosscheck with </a:t>
            </a:r>
            <a:r>
              <a:rPr kumimoji="1" lang="en-US" b="0" kern="0" dirty="0" err="1" smtClean="0">
                <a:solidFill>
                  <a:srgbClr val="0000CC"/>
                </a:solidFill>
                <a:latin typeface="Tahoma"/>
                <a:ea typeface="ＭＳ Ｐゴシック"/>
              </a:rPr>
              <a:t>Z</a:t>
            </a:r>
            <a:r>
              <a:rPr kumimoji="1" lang="en-US" b="0" kern="0" dirty="0" err="1" smtClean="0">
                <a:solidFill>
                  <a:srgbClr val="0000CC"/>
                </a:solidFill>
                <a:latin typeface="Tahoma"/>
                <a:ea typeface="ＭＳ Ｐゴシック"/>
                <a:sym typeface="Wingdings" charset="0"/>
              </a:rPr>
              <a:t></a:t>
            </a:r>
            <a:r>
              <a:rPr kumimoji="1" lang="en-US" b="0" kern="0" dirty="0" err="1" smtClean="0">
                <a:solidFill>
                  <a:srgbClr val="0000CC"/>
                </a:solidFill>
                <a:latin typeface="Symbol" charset="2"/>
                <a:ea typeface="ＭＳ Ｐゴシック"/>
                <a:cs typeface="Symbol" charset="2"/>
                <a:sym typeface="Wingdings" charset="0"/>
              </a:rPr>
              <a:t>mm</a:t>
            </a:r>
            <a:r>
              <a:rPr kumimoji="1" lang="en-US" b="0" kern="0" dirty="0" err="1" smtClean="0">
                <a:solidFill>
                  <a:srgbClr val="0000CC"/>
                </a:solidFill>
                <a:latin typeface="Tahoma"/>
                <a:ea typeface="ＭＳ Ｐゴシック"/>
                <a:sym typeface="Wingdings" charset="0"/>
              </a:rPr>
              <a:t>+jets</a:t>
            </a:r>
            <a:r>
              <a:rPr kumimoji="1" lang="en-US" b="0" kern="0" dirty="0" smtClean="0">
                <a:solidFill>
                  <a:srgbClr val="0000CC"/>
                </a:solidFill>
                <a:latin typeface="Tahoma"/>
                <a:ea typeface="ＭＳ Ｐゴシック"/>
                <a:sym typeface="Wingdings" charset="0"/>
              </a:rPr>
              <a:t>: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Wingdings" charset="0"/>
              <a:buChar char="à"/>
            </a:pPr>
            <a:r>
              <a:rPr kumimoji="1" lang="en-GB" b="0" kern="0" dirty="0" smtClean="0">
                <a:solidFill>
                  <a:srgbClr val="000066"/>
                </a:solidFill>
                <a:latin typeface="Tahoma"/>
                <a:ea typeface="ＭＳ Ｐゴシック"/>
                <a:sym typeface="Wingdings" charset="0"/>
              </a:rPr>
              <a:t>Drawback</a:t>
            </a:r>
            <a:r>
              <a:rPr kumimoji="1" lang="en-GB" b="0" kern="0" dirty="0">
                <a:solidFill>
                  <a:srgbClr val="000066"/>
                </a:solidFill>
                <a:latin typeface="Tahoma"/>
                <a:ea typeface="ＭＳ Ｐゴシック"/>
                <a:sym typeface="Wingdings" charset="0"/>
              </a:rPr>
              <a:t>: Low statistics in signal region, but comparable result in baseline selection</a:t>
            </a:r>
            <a:endParaRPr kumimoji="1" lang="en-US" b="0" kern="0" dirty="0">
              <a:solidFill>
                <a:srgbClr val="006600"/>
              </a:solidFill>
              <a:latin typeface="Tahoma"/>
              <a:ea typeface="ＭＳ Ｐゴシック"/>
              <a:sym typeface="Wingdings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24328" y="2996952"/>
            <a:ext cx="903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dirty="0" err="1">
                <a:sym typeface="Wingdings"/>
              </a:rPr>
              <a:t>+jets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 bwMode="auto">
          <a:xfrm flipH="1">
            <a:off x="6444208" y="2060848"/>
            <a:ext cx="432048" cy="288032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6588224" y="2060848"/>
            <a:ext cx="288032" cy="432048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H="1">
            <a:off x="6516216" y="2060848"/>
            <a:ext cx="360040" cy="36004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6876256" y="2060848"/>
            <a:ext cx="288032" cy="36004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6876256" y="2060848"/>
            <a:ext cx="432048" cy="288032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>
            <a:off x="6876256" y="2060848"/>
            <a:ext cx="432048" cy="36004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>
            <a:off x="6876256" y="1628800"/>
            <a:ext cx="0" cy="432048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7668344" y="2060848"/>
            <a:ext cx="432048" cy="288032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 flipH="1">
            <a:off x="7812360" y="2060848"/>
            <a:ext cx="288032" cy="432048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 flipH="1">
            <a:off x="7740352" y="2060848"/>
            <a:ext cx="360040" cy="36004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>
            <a:off x="8100392" y="2060848"/>
            <a:ext cx="288032" cy="36004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/>
        </p:nvCxnSpPr>
        <p:spPr bwMode="auto">
          <a:xfrm>
            <a:off x="8100392" y="2060848"/>
            <a:ext cx="432048" cy="288032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/>
        </p:nvCxnSpPr>
        <p:spPr bwMode="auto">
          <a:xfrm>
            <a:off x="8100392" y="2060848"/>
            <a:ext cx="432048" cy="36004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2" name="Straight Connector 31"/>
          <p:cNvCxnSpPr/>
          <p:nvPr/>
        </p:nvCxnSpPr>
        <p:spPr bwMode="auto">
          <a:xfrm>
            <a:off x="7956376" y="1628800"/>
            <a:ext cx="144016" cy="432048"/>
          </a:xfrm>
          <a:prstGeom prst="line">
            <a:avLst/>
          </a:prstGeom>
          <a:noFill/>
          <a:ln w="38100" cap="flat" cmpd="sng" algn="ctr">
            <a:solidFill>
              <a:schemeClr val="tx2">
                <a:lumMod val="20000"/>
                <a:lumOff val="8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8" name="Straight Connector 47"/>
          <p:cNvCxnSpPr/>
          <p:nvPr/>
        </p:nvCxnSpPr>
        <p:spPr bwMode="auto">
          <a:xfrm flipH="1">
            <a:off x="8100392" y="1628800"/>
            <a:ext cx="72008" cy="432048"/>
          </a:xfrm>
          <a:prstGeom prst="line">
            <a:avLst/>
          </a:prstGeom>
          <a:noFill/>
          <a:ln w="38100" cap="flat" cmpd="sng" algn="ctr">
            <a:solidFill>
              <a:schemeClr val="tx2">
                <a:lumMod val="20000"/>
                <a:lumOff val="8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29384" name="Rectangle 229383"/>
          <p:cNvSpPr/>
          <p:nvPr/>
        </p:nvSpPr>
        <p:spPr>
          <a:xfrm>
            <a:off x="6648048" y="1484784"/>
            <a:ext cx="287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>
                  <a:solidFill>
                    <a:srgbClr val="0000FF"/>
                  </a:solidFill>
                </a:ln>
                <a:latin typeface="Symbol" charset="2"/>
                <a:cs typeface="Symbol" charset="2"/>
                <a:sym typeface="Wingdings"/>
              </a:rPr>
              <a:t>g</a:t>
            </a:r>
            <a:endParaRPr lang="en-US" dirty="0">
              <a:ln>
                <a:solidFill>
                  <a:srgbClr val="0000FF"/>
                </a:solidFill>
              </a:ln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715478" y="1484784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latin typeface="Symbol" charset="2"/>
                <a:cs typeface="Symbol" charset="2"/>
                <a:sym typeface="Wingdings"/>
              </a:rPr>
              <a:t>n</a:t>
            </a:r>
            <a:endParaRPr lang="en-US" dirty="0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8134568" y="1484784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latin typeface="Symbol" charset="2"/>
                <a:cs typeface="Symbol" charset="2"/>
                <a:sym typeface="Wingdings"/>
              </a:rPr>
              <a:t>n</a:t>
            </a:r>
            <a:endParaRPr lang="en-US" dirty="0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a:endParaRPr>
          </a:p>
        </p:txBody>
      </p:sp>
      <p:cxnSp>
        <p:nvCxnSpPr>
          <p:cNvPr id="229386" name="Straight Arrow Connector 229385"/>
          <p:cNvCxnSpPr/>
          <p:nvPr/>
        </p:nvCxnSpPr>
        <p:spPr bwMode="auto">
          <a:xfrm>
            <a:off x="7164288" y="1916832"/>
            <a:ext cx="576064" cy="0"/>
          </a:xfrm>
          <a:prstGeom prst="straightConnector1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5" name="Rectangle 54"/>
          <p:cNvSpPr/>
          <p:nvPr/>
        </p:nvSpPr>
        <p:spPr>
          <a:xfrm>
            <a:off x="6720145" y="1691516"/>
            <a:ext cx="325730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ONTPORT">
  <a:themeElements>
    <a:clrScheme name="CONTPORT 4">
      <a:dk1>
        <a:srgbClr val="000000"/>
      </a:dk1>
      <a:lt1>
        <a:srgbClr val="FFFFFF"/>
      </a:lt1>
      <a:dk2>
        <a:srgbClr val="8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FF0000"/>
      </a:hlink>
      <a:folHlink>
        <a:srgbClr val="FFFFCC"/>
      </a:folHlink>
    </a:clrScheme>
    <a:fontScheme name="CONTPORT">
      <a:majorFont>
        <a:latin typeface="Arial Black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0000" tIns="46800" rIns="90000" bIns="4680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>
            <a:ln>
              <a:noFill/>
            </a:ln>
            <a:solidFill>
              <a:srgbClr val="003399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0000" tIns="46800" rIns="90000" bIns="4680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>
            <a:ln>
              <a:noFill/>
            </a:ln>
            <a:solidFill>
              <a:srgbClr val="003399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CONTPOR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POR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POR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POR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POR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POR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POR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CONTPORT</Template>
  <TotalTime>27102</TotalTime>
  <Words>6275</Words>
  <Application>Microsoft Macintosh PowerPoint</Application>
  <PresentationFormat>On-screen Show (4:3)</PresentationFormat>
  <Paragraphs>1128</Paragraphs>
  <Slides>81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3" baseType="lpstr">
      <vt:lpstr>CONTPORT</vt:lpstr>
      <vt:lpstr>Equation</vt:lpstr>
      <vt:lpstr> SUSY Searches at CMS</vt:lpstr>
      <vt:lpstr>Outline</vt:lpstr>
      <vt:lpstr>Compact Muon Solenoid (CMS)</vt:lpstr>
      <vt:lpstr>Luminosity accumulated so far</vt:lpstr>
      <vt:lpstr>CMS Search Strategy</vt:lpstr>
      <vt:lpstr>Where we are…</vt:lpstr>
      <vt:lpstr>Inclusive All-Hadronic Search: Introduction</vt:lpstr>
      <vt:lpstr>Inclusive All-Hadronic Search: Event Selection </vt:lpstr>
      <vt:lpstr>Inclusive All-Hadronic Search: Background Estimation for Z  nn </vt:lpstr>
      <vt:lpstr>Inclusive All-Hadronic Search:  W and Top Background Estimation</vt:lpstr>
      <vt:lpstr>Inclusive All-Hadronic Search:  QCD Background Estimation</vt:lpstr>
      <vt:lpstr>Inclusive All-Hadronic Search:  Results</vt:lpstr>
      <vt:lpstr>Inclusive All-Hadronic Search:  Exclusion Plot</vt:lpstr>
      <vt:lpstr>Where we are…</vt:lpstr>
      <vt:lpstr>All-Hadronic Search with MT2 Method: Introduction</vt:lpstr>
      <vt:lpstr>All-Hadronic Search with MT2 Method: Event Selection</vt:lpstr>
      <vt:lpstr>All-Hadronic Search with MT2 Method: Background Estimation</vt:lpstr>
      <vt:lpstr>All-Hadronic Search with MT2 Method: Results</vt:lpstr>
      <vt:lpstr>Other Hadronic Analyses</vt:lpstr>
      <vt:lpstr>Hadronic Analysis: Interpretation</vt:lpstr>
      <vt:lpstr>Where we are…</vt:lpstr>
      <vt:lpstr>Searches including one Lepton: Introduction</vt:lpstr>
      <vt:lpstr>Searches including one Lepton: Event selection</vt:lpstr>
      <vt:lpstr>Searches including one Lepton: BG with Lepton Spectrum Method</vt:lpstr>
      <vt:lpstr>Searches including one Lepton: BG with Lepton Projection Method</vt:lpstr>
      <vt:lpstr>Searches including one Lepton: Results</vt:lpstr>
      <vt:lpstr>Searches including one Lepton: Exclusion Limits</vt:lpstr>
      <vt:lpstr>Where we are…</vt:lpstr>
      <vt:lpstr>Opposite Sign Di-Leptons: Introduction</vt:lpstr>
      <vt:lpstr>Where we are…</vt:lpstr>
      <vt:lpstr>Opposite Sign Di-Leptons: Event Selection outside Z-region</vt:lpstr>
      <vt:lpstr>Opposite Sign Di-Leptons: Counting Experiments</vt:lpstr>
      <vt:lpstr>Opposite Sign Di-Leptons: Kinematic Edge Measurement</vt:lpstr>
      <vt:lpstr>Opposite Sign Di-Leptons: Results</vt:lpstr>
      <vt:lpstr>Where we are…</vt:lpstr>
      <vt:lpstr>Opposite Sign Di-Leptons: Event Selection on Z-region</vt:lpstr>
      <vt:lpstr>Opposite Sign Di-Leptons: Background Determination (Z-region)</vt:lpstr>
      <vt:lpstr>Opposite Sign Di-Leptons: Results (Z-region)</vt:lpstr>
      <vt:lpstr>Opposite Sign Di-Leptons: Interpretation</vt:lpstr>
      <vt:lpstr>Other Leptonic Analyses</vt:lpstr>
      <vt:lpstr>Where we are …</vt:lpstr>
      <vt:lpstr>Searches with Photons: Introduction</vt:lpstr>
      <vt:lpstr>Searches with Photons: Event Selection</vt:lpstr>
      <vt:lpstr>Searches with Di-Photons: Background Determination </vt:lpstr>
      <vt:lpstr>Searches with Di-Photons: Results</vt:lpstr>
      <vt:lpstr>Searches with Single Photons: Background Determination</vt:lpstr>
      <vt:lpstr>Searches with Single Photons: Results</vt:lpstr>
      <vt:lpstr>Summary: Interpretation with Simplified Models</vt:lpstr>
      <vt:lpstr>Summary and Outlook</vt:lpstr>
      <vt:lpstr>Analyses that are presented in parallel talks</vt:lpstr>
      <vt:lpstr>Thank you for listening</vt:lpstr>
      <vt:lpstr>All-Hadronic Search with MT2 Method: Background Estimation for QCD</vt:lpstr>
      <vt:lpstr>Opposite Sign Di-Leptons: Results from Counting Experiments</vt:lpstr>
      <vt:lpstr>Opposite Sign Di-Leptons: Results from Counting Experiments</vt:lpstr>
      <vt:lpstr>CMSSM</vt:lpstr>
      <vt:lpstr>CMS Benchmark Points</vt:lpstr>
      <vt:lpstr>CMS Benchmark Point Characteristics</vt:lpstr>
      <vt:lpstr>CMS Benchmark Point Characteristics (2)</vt:lpstr>
      <vt:lpstr>Jets</vt:lpstr>
      <vt:lpstr>CMS</vt:lpstr>
      <vt:lpstr>Inclusive All-Hadronic Search: Background Estimation for Z  nn </vt:lpstr>
      <vt:lpstr>Interesting Variables: MT</vt:lpstr>
      <vt:lpstr>Background determination for aT:  HT vs |h| of leading Jet </vt:lpstr>
      <vt:lpstr>Reconstructed Objects</vt:lpstr>
      <vt:lpstr>Pseudorapidity</vt:lpstr>
      <vt:lpstr>Interesting Observables: ETmiss </vt:lpstr>
      <vt:lpstr>Interesting Observables: HTmiss</vt:lpstr>
      <vt:lpstr>Interesting Observables: aT</vt:lpstr>
      <vt:lpstr>Interesting Observables: aT (2)</vt:lpstr>
      <vt:lpstr>Factorisation (ABCD) Method</vt:lpstr>
      <vt:lpstr>Prediction from Templates</vt:lpstr>
      <vt:lpstr>Example for Prediction from Templates: Artificial ETmiss </vt:lpstr>
      <vt:lpstr>Example for Prediction from Templates: Artificial ETmiss(2)</vt:lpstr>
      <vt:lpstr>Jet Smearing – Gaussian Part</vt:lpstr>
      <vt:lpstr>Jet Smearing – Gaussian Part (2)</vt:lpstr>
      <vt:lpstr>Jet Smearing – Non-Gaussian Part</vt:lpstr>
      <vt:lpstr>Jet Smearing – Full Jet Response</vt:lpstr>
      <vt:lpstr>Jet Smearing</vt:lpstr>
      <vt:lpstr>Background for prompt Leptons</vt:lpstr>
      <vt:lpstr>PowerPoint Presentation</vt:lpstr>
      <vt:lpstr>Lepton Background Predictions using  Fit and Extrapolation for Isolation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Supersymmetry at the Terascale</dc:title>
  <dc:creator>Isabell Melzer</dc:creator>
  <cp:lastModifiedBy>Isabell Melzer-Pellmann</cp:lastModifiedBy>
  <cp:revision>1123</cp:revision>
  <cp:lastPrinted>2011-08-29T14:40:33Z</cp:lastPrinted>
  <dcterms:created xsi:type="dcterms:W3CDTF">2008-10-27T10:18:55Z</dcterms:created>
  <dcterms:modified xsi:type="dcterms:W3CDTF">2011-08-30T11:45:07Z</dcterms:modified>
</cp:coreProperties>
</file>