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7"/>
  </p:notesMasterIdLst>
  <p:handoutMasterIdLst>
    <p:handoutMasterId r:id="rId88"/>
  </p:handoutMasterIdLst>
  <p:sldIdLst>
    <p:sldId id="257" r:id="rId2"/>
    <p:sldId id="344" r:id="rId3"/>
    <p:sldId id="345" r:id="rId4"/>
    <p:sldId id="354" r:id="rId5"/>
    <p:sldId id="378" r:id="rId6"/>
    <p:sldId id="355" r:id="rId7"/>
    <p:sldId id="346" r:id="rId8"/>
    <p:sldId id="347" r:id="rId9"/>
    <p:sldId id="348" r:id="rId10"/>
    <p:sldId id="356" r:id="rId11"/>
    <p:sldId id="335" r:id="rId12"/>
    <p:sldId id="349" r:id="rId13"/>
    <p:sldId id="350" r:id="rId14"/>
    <p:sldId id="357" r:id="rId15"/>
    <p:sldId id="341" r:id="rId16"/>
    <p:sldId id="334" r:id="rId17"/>
    <p:sldId id="259" r:id="rId18"/>
    <p:sldId id="351" r:id="rId19"/>
    <p:sldId id="352" r:id="rId20"/>
    <p:sldId id="260" r:id="rId21"/>
    <p:sldId id="379" r:id="rId22"/>
    <p:sldId id="381" r:id="rId23"/>
    <p:sldId id="380" r:id="rId24"/>
    <p:sldId id="261" r:id="rId25"/>
    <p:sldId id="353" r:id="rId26"/>
    <p:sldId id="358" r:id="rId27"/>
    <p:sldId id="359" r:id="rId28"/>
    <p:sldId id="337" r:id="rId29"/>
    <p:sldId id="338" r:id="rId30"/>
    <p:sldId id="339" r:id="rId31"/>
    <p:sldId id="360" r:id="rId32"/>
    <p:sldId id="263" r:id="rId33"/>
    <p:sldId id="262" r:id="rId34"/>
    <p:sldId id="264" r:id="rId35"/>
    <p:sldId id="340" r:id="rId36"/>
    <p:sldId id="363" r:id="rId37"/>
    <p:sldId id="362" r:id="rId38"/>
    <p:sldId id="265" r:id="rId39"/>
    <p:sldId id="361" r:id="rId40"/>
    <p:sldId id="336" r:id="rId41"/>
    <p:sldId id="364" r:id="rId42"/>
    <p:sldId id="343" r:id="rId43"/>
    <p:sldId id="365" r:id="rId44"/>
    <p:sldId id="366" r:id="rId45"/>
    <p:sldId id="367" r:id="rId46"/>
    <p:sldId id="267" r:id="rId47"/>
    <p:sldId id="266" r:id="rId48"/>
    <p:sldId id="269" r:id="rId49"/>
    <p:sldId id="270" r:id="rId50"/>
    <p:sldId id="268" r:id="rId51"/>
    <p:sldId id="283" r:id="rId52"/>
    <p:sldId id="368" r:id="rId53"/>
    <p:sldId id="271" r:id="rId54"/>
    <p:sldId id="273" r:id="rId55"/>
    <p:sldId id="274" r:id="rId56"/>
    <p:sldId id="272" r:id="rId57"/>
    <p:sldId id="369" r:id="rId58"/>
    <p:sldId id="276" r:id="rId59"/>
    <p:sldId id="275" r:id="rId60"/>
    <p:sldId id="277" r:id="rId61"/>
    <p:sldId id="371" r:id="rId62"/>
    <p:sldId id="370" r:id="rId63"/>
    <p:sldId id="278" r:id="rId64"/>
    <p:sldId id="279" r:id="rId65"/>
    <p:sldId id="372" r:id="rId66"/>
    <p:sldId id="281" r:id="rId67"/>
    <p:sldId id="282" r:id="rId68"/>
    <p:sldId id="373" r:id="rId69"/>
    <p:sldId id="284" r:id="rId70"/>
    <p:sldId id="285" r:id="rId71"/>
    <p:sldId id="374" r:id="rId72"/>
    <p:sldId id="286" r:id="rId73"/>
    <p:sldId id="287" r:id="rId74"/>
    <p:sldId id="288" r:id="rId75"/>
    <p:sldId id="375" r:id="rId76"/>
    <p:sldId id="376" r:id="rId77"/>
    <p:sldId id="313" r:id="rId78"/>
    <p:sldId id="342" r:id="rId79"/>
    <p:sldId id="314" r:id="rId80"/>
    <p:sldId id="377" r:id="rId81"/>
    <p:sldId id="332" r:id="rId82"/>
    <p:sldId id="258" r:id="rId83"/>
    <p:sldId id="333" r:id="rId84"/>
    <p:sldId id="315" r:id="rId85"/>
    <p:sldId id="316"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4694" autoAdjust="0"/>
  </p:normalViewPr>
  <p:slideViewPr>
    <p:cSldViewPr>
      <p:cViewPr>
        <p:scale>
          <a:sx n="75" d="100"/>
          <a:sy n="75" d="100"/>
        </p:scale>
        <p:origin x="-5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B6E614-D65D-48F9-8679-689D0D34AD9E}" type="datetimeFigureOut">
              <a:rPr lang="en-US" smtClean="0"/>
              <a:pPr/>
              <a:t>10/12/2010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5DD494-E20C-4617-97A1-0765CED23D9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6FD591-573A-450C-BEAE-CCE9B1F80613}" type="datetimeFigureOut">
              <a:rPr lang="en-US" smtClean="0"/>
              <a:pPr/>
              <a:t>10/12/2010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5B2B48-0D08-4C42-8261-83B741AAE8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6444EB-5300-4672-93F0-B0C5A1FE0FE0}"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B94C2E-DF33-4080-9CBB-C72B312FA1D2}" type="datetime1">
              <a:rPr lang="en-US" smtClean="0"/>
              <a:pPr/>
              <a:t>10/12/2010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3F6D-4EDF-4F15-933D-0E2E74EF67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0D324-9294-48AF-BF98-78390856EDFE}" type="datetime1">
              <a:rPr lang="en-US" smtClean="0"/>
              <a:pPr/>
              <a:t>10/12/2010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3F6D-4EDF-4F15-933D-0E2E74EF67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51F0C-0B8F-4380-94AA-9C21EBA1BA31}" type="datetime1">
              <a:rPr lang="en-US" smtClean="0"/>
              <a:pPr/>
              <a:t>10/12/2010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3F6D-4EDF-4F15-933D-0E2E74EF67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757994-354A-4AF7-8A5B-B5D0905332A0}" type="datetime1">
              <a:rPr lang="en-US" smtClean="0"/>
              <a:pPr/>
              <a:t>10/12/2010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3F6D-4EDF-4F15-933D-0E2E74EF67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2D237A-C1B8-48C9-8159-AFAE17D441EF}" type="datetime1">
              <a:rPr lang="en-US" smtClean="0"/>
              <a:pPr/>
              <a:t>10/12/2010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3F6D-4EDF-4F15-933D-0E2E74EF67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FB92C2-72E9-437E-B062-4D9011C0D53F}" type="datetime1">
              <a:rPr lang="en-US" smtClean="0"/>
              <a:pPr/>
              <a:t>10/12/2010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E3F6D-4EDF-4F15-933D-0E2E74EF67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0DD30-344A-4E5D-8685-563045B41FF0}" type="datetime1">
              <a:rPr lang="en-US" smtClean="0"/>
              <a:pPr/>
              <a:t>10/12/2010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0E3F6D-4EDF-4F15-933D-0E2E74EF67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DA49F1-394B-4453-8FCF-612AB767E082}" type="datetime1">
              <a:rPr lang="en-US" smtClean="0"/>
              <a:pPr/>
              <a:t>10/12/2010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0E3F6D-4EDF-4F15-933D-0E2E74EF67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B521E-6845-4F3B-9769-D6DE63B89A6E}" type="datetime1">
              <a:rPr lang="en-US" smtClean="0"/>
              <a:pPr/>
              <a:t>10/12/2010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0E3F6D-4EDF-4F15-933D-0E2E74EF67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5803A-8B40-44DD-9513-2284946E2D57}" type="datetime1">
              <a:rPr lang="en-US" smtClean="0"/>
              <a:pPr/>
              <a:t>10/12/2010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E3F6D-4EDF-4F15-933D-0E2E74EF67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F376DF-B6CB-47FE-8DED-351B04072544}" type="datetime1">
              <a:rPr lang="en-US" smtClean="0"/>
              <a:pPr/>
              <a:t>10/12/2010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E3F6D-4EDF-4F15-933D-0E2E74EF67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E5955-AB1E-421F-8964-11C9041C4ABB}" type="datetime1">
              <a:rPr lang="en-US" smtClean="0"/>
              <a:pPr/>
              <a:t>10/12/2010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E3F6D-4EDF-4F15-933D-0E2E74EF67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view001 final.jpg"/>
          <p:cNvPicPr>
            <a:picLocks noGrp="1" noChangeAspect="1"/>
          </p:cNvPicPr>
          <p:nvPr>
            <p:ph idx="1"/>
          </p:nvPr>
        </p:nvPicPr>
        <p:blipFill>
          <a:blip r:embed="rId3" cstate="print"/>
          <a:srcRect b="22070"/>
          <a:stretch>
            <a:fillRect/>
          </a:stretch>
        </p:blipFill>
        <p:spPr>
          <a:xfrm>
            <a:off x="17834" y="0"/>
            <a:ext cx="9126166" cy="5334000"/>
          </a:xfrm>
        </p:spPr>
      </p:pic>
      <p:sp>
        <p:nvSpPr>
          <p:cNvPr id="14" name="TextBox 13"/>
          <p:cNvSpPr txBox="1"/>
          <p:nvPr/>
        </p:nvSpPr>
        <p:spPr>
          <a:xfrm>
            <a:off x="0" y="1"/>
            <a:ext cx="9144000" cy="1738938"/>
          </a:xfrm>
          <a:prstGeom prst="rect">
            <a:avLst/>
          </a:prstGeom>
          <a:noFill/>
        </p:spPr>
        <p:txBody>
          <a:bodyPr wrap="square" rtlCol="0">
            <a:spAutoFit/>
          </a:bodyPr>
          <a:lstStyle/>
          <a:p>
            <a:pPr algn="ctr"/>
            <a:r>
              <a:rPr lang="en-US" sz="2800" b="1" dirty="0" smtClean="0"/>
              <a:t>Office, Technical, &amp; Education Building</a:t>
            </a:r>
          </a:p>
          <a:p>
            <a:pPr algn="ctr"/>
            <a:r>
              <a:rPr lang="en-US" b="1" dirty="0" smtClean="0"/>
              <a:t>at the Illinois Accelerator Research Center</a:t>
            </a:r>
          </a:p>
          <a:p>
            <a:pPr algn="ctr"/>
            <a:r>
              <a:rPr lang="en-US" i="1" dirty="0" smtClean="0"/>
              <a:t>Fermi National Accelerator Laboratory</a:t>
            </a:r>
          </a:p>
          <a:p>
            <a:pPr algn="ctr"/>
            <a:r>
              <a:rPr lang="en-US" i="1" dirty="0" smtClean="0"/>
              <a:t>WFO FRA-2010-0002</a:t>
            </a:r>
          </a:p>
          <a:p>
            <a:pPr algn="ctr"/>
            <a:endParaRPr lang="en-US" sz="1100" i="1" dirty="0"/>
          </a:p>
          <a:p>
            <a:pPr algn="ctr"/>
            <a:endParaRPr lang="en-US" sz="1400" i="1" dirty="0"/>
          </a:p>
        </p:txBody>
      </p:sp>
      <p:sp>
        <p:nvSpPr>
          <p:cNvPr id="18" name="TextBox 17"/>
          <p:cNvSpPr txBox="1"/>
          <p:nvPr/>
        </p:nvSpPr>
        <p:spPr>
          <a:xfrm>
            <a:off x="5257800" y="5410200"/>
            <a:ext cx="3886200" cy="523220"/>
          </a:xfrm>
          <a:prstGeom prst="rect">
            <a:avLst/>
          </a:prstGeom>
          <a:noFill/>
        </p:spPr>
        <p:txBody>
          <a:bodyPr wrap="square" rtlCol="0">
            <a:spAutoFit/>
          </a:bodyPr>
          <a:lstStyle/>
          <a:p>
            <a:pPr algn="r"/>
            <a:r>
              <a:rPr lang="en-US" sz="1400" i="1" dirty="0" smtClean="0"/>
              <a:t>Robert Kephart- Project Director</a:t>
            </a:r>
          </a:p>
          <a:p>
            <a:pPr algn="r"/>
            <a:r>
              <a:rPr lang="en-US" sz="1400" i="1" dirty="0" smtClean="0"/>
              <a:t>Rhonda Merchut- Project Manager</a:t>
            </a:r>
            <a:endParaRPr lang="en-US" sz="1400" i="1" dirty="0"/>
          </a:p>
        </p:txBody>
      </p:sp>
      <p:sp>
        <p:nvSpPr>
          <p:cNvPr id="19" name="TextBox 18"/>
          <p:cNvSpPr txBox="1"/>
          <p:nvPr/>
        </p:nvSpPr>
        <p:spPr>
          <a:xfrm>
            <a:off x="0" y="5334000"/>
            <a:ext cx="4953000" cy="461665"/>
          </a:xfrm>
          <a:prstGeom prst="rect">
            <a:avLst/>
          </a:prstGeom>
          <a:noFill/>
        </p:spPr>
        <p:txBody>
          <a:bodyPr wrap="square" rtlCol="0">
            <a:spAutoFit/>
          </a:bodyPr>
          <a:lstStyle/>
          <a:p>
            <a:r>
              <a:rPr lang="en-US" sz="2400" b="1" i="1" dirty="0" smtClean="0"/>
              <a:t>Director’s Review – October 13, 2010</a:t>
            </a:r>
          </a:p>
        </p:txBody>
      </p:sp>
      <p:pic>
        <p:nvPicPr>
          <p:cNvPr id="21" name="Picture 20" descr="footer.jpg"/>
          <p:cNvPicPr>
            <a:picLocks noChangeAspect="1"/>
          </p:cNvPicPr>
          <p:nvPr/>
        </p:nvPicPr>
        <p:blipFill>
          <a:blip r:embed="rId4" cstate="print"/>
          <a:srcRect t="15556" b="78888"/>
          <a:stretch>
            <a:fillRect/>
          </a:stretch>
        </p:blipFill>
        <p:spPr>
          <a:xfrm>
            <a:off x="0" y="6236854"/>
            <a:ext cx="9144000" cy="392546"/>
          </a:xfrm>
          <a:prstGeom prst="rect">
            <a:avLst/>
          </a:prstGeom>
        </p:spPr>
      </p:pic>
      <p:sp>
        <p:nvSpPr>
          <p:cNvPr id="8" name="Slide Number Placeholder 7"/>
          <p:cNvSpPr>
            <a:spLocks noGrp="1"/>
          </p:cNvSpPr>
          <p:nvPr>
            <p:ph type="sldNum" sz="quarter" idx="12"/>
          </p:nvPr>
        </p:nvSpPr>
        <p:spPr/>
        <p:txBody>
          <a:bodyPr/>
          <a:lstStyle/>
          <a:p>
            <a:fld id="{AF0E3F6D-4EDF-4F15-933D-0E2E74EF67AB}"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indent="0">
              <a:spcBef>
                <a:spcPts val="2400"/>
              </a:spcBef>
              <a:buNone/>
            </a:pPr>
            <a:endParaRPr lang="en-US" sz="3600" dirty="0" smtClean="0"/>
          </a:p>
          <a:p>
            <a:pPr indent="0">
              <a:spcBef>
                <a:spcPts val="2400"/>
              </a:spcBef>
              <a:buNone/>
            </a:pPr>
            <a:r>
              <a:rPr lang="en-US" sz="3600" dirty="0" smtClean="0"/>
              <a:t>Today’s Director’s Review will focus on the project’s readiness to move forward into final design and construction.</a:t>
            </a:r>
            <a:endParaRPr lang="en-US" sz="3600" dirty="0"/>
          </a:p>
        </p:txBody>
      </p:sp>
      <p:sp>
        <p:nvSpPr>
          <p:cNvPr id="4" name="Slide Number Placeholder 3"/>
          <p:cNvSpPr>
            <a:spLocks noGrp="1"/>
          </p:cNvSpPr>
          <p:nvPr>
            <p:ph type="sldNum" sz="quarter" idx="12"/>
          </p:nvPr>
        </p:nvSpPr>
        <p:spPr/>
        <p:txBody>
          <a:bodyPr/>
          <a:lstStyle/>
          <a:p>
            <a:fld id="{AF0E3F6D-4EDF-4F15-933D-0E2E74EF67AB}" type="slidenum">
              <a:rPr lang="en-US" smtClean="0"/>
              <a:pPr/>
              <a:t>10</a:t>
            </a:fld>
            <a:endParaRPr lang="en-US" dirty="0"/>
          </a:p>
        </p:txBody>
      </p:sp>
      <p:pic>
        <p:nvPicPr>
          <p:cNvPr id="7" name="Picture 6"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Key Facts</a:t>
            </a:r>
            <a:endParaRPr lang="en-US" b="1" dirty="0"/>
          </a:p>
        </p:txBody>
      </p:sp>
      <p:sp>
        <p:nvSpPr>
          <p:cNvPr id="3" name="Content Placeholder 2"/>
          <p:cNvSpPr>
            <a:spLocks noGrp="1"/>
          </p:cNvSpPr>
          <p:nvPr>
            <p:ph idx="1"/>
          </p:nvPr>
        </p:nvSpPr>
        <p:spPr>
          <a:xfrm>
            <a:off x="457200" y="1600201"/>
            <a:ext cx="8229600" cy="3962400"/>
          </a:xfrm>
        </p:spPr>
        <p:txBody>
          <a:bodyPr>
            <a:normAutofit fontScale="92500" lnSpcReduction="20000"/>
          </a:bodyPr>
          <a:lstStyle/>
          <a:p>
            <a:pPr indent="-274320">
              <a:spcBef>
                <a:spcPts val="1200"/>
              </a:spcBef>
            </a:pPr>
            <a:r>
              <a:rPr lang="en-US" b="1" dirty="0" smtClean="0"/>
              <a:t>The new Office, Technical, and Education Building at IARC </a:t>
            </a:r>
            <a:r>
              <a:rPr lang="en-US" b="1" dirty="0"/>
              <a:t>will be </a:t>
            </a:r>
            <a:r>
              <a:rPr lang="en-US" b="1" dirty="0" smtClean="0"/>
              <a:t>primarily funded </a:t>
            </a:r>
            <a:r>
              <a:rPr lang="en-US" b="1" dirty="0"/>
              <a:t>via </a:t>
            </a:r>
            <a:r>
              <a:rPr lang="en-US" b="1" dirty="0" smtClean="0"/>
              <a:t>$20M in grants </a:t>
            </a:r>
            <a:r>
              <a:rPr lang="en-US" b="1" dirty="0"/>
              <a:t>from Illinois Department of Commerce and Economic </a:t>
            </a:r>
            <a:r>
              <a:rPr lang="en-US" b="1" dirty="0" smtClean="0"/>
              <a:t>Opportunity (DCEO). </a:t>
            </a:r>
          </a:p>
          <a:p>
            <a:pPr indent="0">
              <a:spcBef>
                <a:spcPts val="2400"/>
              </a:spcBef>
              <a:buNone/>
            </a:pPr>
            <a:r>
              <a:rPr lang="en-US" dirty="0" smtClean="0"/>
              <a:t>The terms and conditions of the grants are the governing processes.</a:t>
            </a:r>
          </a:p>
          <a:p>
            <a:pPr indent="0">
              <a:spcBef>
                <a:spcPts val="2400"/>
              </a:spcBef>
              <a:buNone/>
            </a:pPr>
            <a:r>
              <a:rPr lang="en-US" dirty="0" smtClean="0"/>
              <a:t>The grant funds have been received in full by Fermilab.</a:t>
            </a:r>
          </a:p>
          <a:p>
            <a:pPr indent="-365760">
              <a:spcBef>
                <a:spcPts val="1200"/>
              </a:spcBef>
              <a:buNone/>
            </a:pPr>
            <a:endParaRPr lang="en-US" dirty="0" smtClean="0"/>
          </a:p>
        </p:txBody>
      </p:sp>
      <p:pic>
        <p:nvPicPr>
          <p:cNvPr id="5" name="Picture 4" descr="footer.jpg"/>
          <p:cNvPicPr>
            <a:picLocks noChangeAspect="1"/>
          </p:cNvPicPr>
          <p:nvPr/>
        </p:nvPicPr>
        <p:blipFill>
          <a:blip r:embed="rId2" cstate="print"/>
          <a:srcRect t="15556" b="78888"/>
          <a:stretch>
            <a:fillRect/>
          </a:stretch>
        </p:blipFill>
        <p:spPr>
          <a:xfrm>
            <a:off x="0" y="5867400"/>
            <a:ext cx="9144000" cy="392546"/>
          </a:xfrm>
          <a:prstGeom prst="rect">
            <a:avLst/>
          </a:prstGeom>
        </p:spPr>
      </p:pic>
      <p:sp>
        <p:nvSpPr>
          <p:cNvPr id="6" name="Slide Number Placeholder 5"/>
          <p:cNvSpPr>
            <a:spLocks noGrp="1"/>
          </p:cNvSpPr>
          <p:nvPr>
            <p:ph type="sldNum" sz="quarter" idx="12"/>
          </p:nvPr>
        </p:nvSpPr>
        <p:spPr>
          <a:xfrm>
            <a:off x="8229600" y="6356350"/>
            <a:ext cx="457200" cy="365125"/>
          </a:xfrm>
        </p:spPr>
        <p:txBody>
          <a:bodyPr/>
          <a:lstStyle/>
          <a:p>
            <a:fld id="{E7BB9F89-71A9-45E5-B86A-EEE90D017ECF}"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Key Facts</a:t>
            </a:r>
            <a:endParaRPr lang="en-US" b="1" dirty="0"/>
          </a:p>
        </p:txBody>
      </p:sp>
      <p:sp>
        <p:nvSpPr>
          <p:cNvPr id="3" name="Content Placeholder 2"/>
          <p:cNvSpPr>
            <a:spLocks noGrp="1"/>
          </p:cNvSpPr>
          <p:nvPr>
            <p:ph idx="1"/>
          </p:nvPr>
        </p:nvSpPr>
        <p:spPr>
          <a:xfrm>
            <a:off x="457200" y="1600201"/>
            <a:ext cx="8229600" cy="3962400"/>
          </a:xfrm>
        </p:spPr>
        <p:txBody>
          <a:bodyPr>
            <a:normAutofit/>
          </a:bodyPr>
          <a:lstStyle/>
          <a:p>
            <a:pPr indent="-365760">
              <a:spcBef>
                <a:spcPts val="1200"/>
              </a:spcBef>
            </a:pPr>
            <a:r>
              <a:rPr lang="en-US" sz="3600" b="1" dirty="0" smtClean="0"/>
              <a:t>The work is authorized by a WFO.</a:t>
            </a:r>
          </a:p>
          <a:p>
            <a:pPr indent="0">
              <a:spcBef>
                <a:spcPts val="2400"/>
              </a:spcBef>
              <a:buNone/>
            </a:pPr>
            <a:r>
              <a:rPr lang="en-US" dirty="0" smtClean="0"/>
              <a:t>This is Fermilab’s 1</a:t>
            </a:r>
            <a:r>
              <a:rPr lang="en-US" baseline="30000" dirty="0" smtClean="0"/>
              <a:t>st</a:t>
            </a:r>
            <a:r>
              <a:rPr lang="en-US" dirty="0" smtClean="0"/>
              <a:t> on-site experience with a WFO for civil construction.</a:t>
            </a:r>
          </a:p>
          <a:p>
            <a:pPr indent="0">
              <a:spcBef>
                <a:spcPts val="2400"/>
              </a:spcBef>
              <a:buNone/>
            </a:pPr>
            <a:r>
              <a:rPr lang="en-US" dirty="0" smtClean="0"/>
              <a:t>DOE will serve in an advisory role to Fermilab for the project. </a:t>
            </a:r>
          </a:p>
        </p:txBody>
      </p:sp>
      <p:pic>
        <p:nvPicPr>
          <p:cNvPr id="5" name="Picture 4" descr="footer.jpg"/>
          <p:cNvPicPr>
            <a:picLocks noChangeAspect="1"/>
          </p:cNvPicPr>
          <p:nvPr/>
        </p:nvPicPr>
        <p:blipFill>
          <a:blip r:embed="rId2" cstate="print"/>
          <a:srcRect t="15556" b="78888"/>
          <a:stretch>
            <a:fillRect/>
          </a:stretch>
        </p:blipFill>
        <p:spPr>
          <a:xfrm>
            <a:off x="0" y="5867400"/>
            <a:ext cx="9144000" cy="392546"/>
          </a:xfrm>
          <a:prstGeom prst="rect">
            <a:avLst/>
          </a:prstGeom>
        </p:spPr>
      </p:pic>
      <p:sp>
        <p:nvSpPr>
          <p:cNvPr id="6" name="Slide Number Placeholder 5"/>
          <p:cNvSpPr>
            <a:spLocks noGrp="1"/>
          </p:cNvSpPr>
          <p:nvPr>
            <p:ph type="sldNum" sz="quarter" idx="12"/>
          </p:nvPr>
        </p:nvSpPr>
        <p:spPr>
          <a:xfrm>
            <a:off x="8305800" y="6356350"/>
            <a:ext cx="381000" cy="365125"/>
          </a:xfrm>
        </p:spPr>
        <p:txBody>
          <a:bodyPr/>
          <a:lstStyle/>
          <a:p>
            <a:fld id="{AF0E3F6D-4EDF-4F15-933D-0E2E74EF67A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b="1" dirty="0" smtClean="0"/>
              <a:t>Key Facts</a:t>
            </a:r>
            <a:endParaRPr lang="en-US" b="1" dirty="0"/>
          </a:p>
        </p:txBody>
      </p:sp>
      <p:sp>
        <p:nvSpPr>
          <p:cNvPr id="3" name="Content Placeholder 2"/>
          <p:cNvSpPr>
            <a:spLocks noGrp="1"/>
          </p:cNvSpPr>
          <p:nvPr>
            <p:ph idx="1"/>
          </p:nvPr>
        </p:nvSpPr>
        <p:spPr>
          <a:xfrm>
            <a:off x="457200" y="1447800"/>
            <a:ext cx="8229600" cy="4114801"/>
          </a:xfrm>
        </p:spPr>
        <p:txBody>
          <a:bodyPr>
            <a:normAutofit/>
          </a:bodyPr>
          <a:lstStyle/>
          <a:p>
            <a:pPr indent="-365760">
              <a:spcBef>
                <a:spcPts val="1200"/>
              </a:spcBef>
            </a:pPr>
            <a:r>
              <a:rPr lang="en-US" b="1" dirty="0" smtClean="0"/>
              <a:t>DOE O 413.3A &amp; GPP process not strictly applicable</a:t>
            </a:r>
            <a:r>
              <a:rPr lang="en-US" dirty="0" smtClean="0"/>
              <a:t>.  </a:t>
            </a:r>
          </a:p>
          <a:p>
            <a:pPr indent="0">
              <a:spcBef>
                <a:spcPts val="1800"/>
              </a:spcBef>
              <a:buNone/>
            </a:pPr>
            <a:r>
              <a:rPr lang="en-US" dirty="0" smtClean="0"/>
              <a:t>However, based on discussions and guidance from OHEP &amp; Fermi Site Office, we are incorporating many of the principles into the project plan. </a:t>
            </a:r>
          </a:p>
        </p:txBody>
      </p:sp>
      <p:pic>
        <p:nvPicPr>
          <p:cNvPr id="5" name="Picture 4" descr="footer.jpg"/>
          <p:cNvPicPr>
            <a:picLocks noChangeAspect="1"/>
          </p:cNvPicPr>
          <p:nvPr/>
        </p:nvPicPr>
        <p:blipFill>
          <a:blip r:embed="rId2" cstate="print"/>
          <a:srcRect t="15556" b="78888"/>
          <a:stretch>
            <a:fillRect/>
          </a:stretch>
        </p:blipFill>
        <p:spPr>
          <a:xfrm>
            <a:off x="0" y="5867400"/>
            <a:ext cx="9144000" cy="392546"/>
          </a:xfrm>
          <a:prstGeom prst="rect">
            <a:avLst/>
          </a:prstGeom>
        </p:spPr>
      </p:pic>
      <p:sp>
        <p:nvSpPr>
          <p:cNvPr id="6" name="Slide Number Placeholder 5"/>
          <p:cNvSpPr>
            <a:spLocks noGrp="1"/>
          </p:cNvSpPr>
          <p:nvPr>
            <p:ph type="sldNum" sz="quarter" idx="12"/>
          </p:nvPr>
        </p:nvSpPr>
        <p:spPr>
          <a:xfrm>
            <a:off x="8229600" y="6356350"/>
            <a:ext cx="457200" cy="365125"/>
          </a:xfrm>
        </p:spPr>
        <p:txBody>
          <a:bodyPr/>
          <a:lstStyle/>
          <a:p>
            <a:fld id="{AF0E3F6D-4EDF-4F15-933D-0E2E74EF67AB}"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b="1" dirty="0" smtClean="0"/>
              <a:t>Key Facts</a:t>
            </a:r>
            <a:endParaRPr lang="en-US" b="1" dirty="0"/>
          </a:p>
        </p:txBody>
      </p:sp>
      <p:sp>
        <p:nvSpPr>
          <p:cNvPr id="3" name="Content Placeholder 2"/>
          <p:cNvSpPr>
            <a:spLocks noGrp="1"/>
          </p:cNvSpPr>
          <p:nvPr>
            <p:ph idx="1"/>
          </p:nvPr>
        </p:nvSpPr>
        <p:spPr>
          <a:xfrm>
            <a:off x="457200" y="1066800"/>
            <a:ext cx="8229600" cy="4495801"/>
          </a:xfrm>
        </p:spPr>
        <p:txBody>
          <a:bodyPr>
            <a:normAutofit/>
          </a:bodyPr>
          <a:lstStyle/>
          <a:p>
            <a:pPr indent="0">
              <a:spcBef>
                <a:spcPts val="1800"/>
              </a:spcBef>
              <a:buNone/>
            </a:pPr>
            <a:r>
              <a:rPr lang="en-US" dirty="0" smtClean="0"/>
              <a:t>The GPP process will largely be followed while accommodating the unique funding &amp; grant requirements as well as the size of the project.</a:t>
            </a:r>
          </a:p>
          <a:p>
            <a:pPr indent="-365760">
              <a:spcBef>
                <a:spcPts val="1800"/>
              </a:spcBef>
            </a:pPr>
            <a:r>
              <a:rPr lang="en-US" dirty="0" smtClean="0"/>
              <a:t>Added emphasis has been given to the Integrated Project Team</a:t>
            </a:r>
          </a:p>
          <a:p>
            <a:pPr indent="-365760">
              <a:spcBef>
                <a:spcPts val="1800"/>
              </a:spcBef>
            </a:pPr>
            <a:r>
              <a:rPr lang="en-US" dirty="0" smtClean="0"/>
              <a:t>A Project Management Group has been formed to provide oversight for scope, schedule and budget</a:t>
            </a:r>
            <a:endParaRPr lang="en-US" dirty="0"/>
          </a:p>
        </p:txBody>
      </p:sp>
      <p:pic>
        <p:nvPicPr>
          <p:cNvPr id="5" name="Picture 4" descr="footer.jpg"/>
          <p:cNvPicPr>
            <a:picLocks noChangeAspect="1"/>
          </p:cNvPicPr>
          <p:nvPr/>
        </p:nvPicPr>
        <p:blipFill>
          <a:blip r:embed="rId2" cstate="print"/>
          <a:srcRect t="15556" b="78888"/>
          <a:stretch>
            <a:fillRect/>
          </a:stretch>
        </p:blipFill>
        <p:spPr>
          <a:xfrm>
            <a:off x="0" y="5867400"/>
            <a:ext cx="9144000" cy="392546"/>
          </a:xfrm>
          <a:prstGeom prst="rect">
            <a:avLst/>
          </a:prstGeom>
        </p:spPr>
      </p:pic>
      <p:sp>
        <p:nvSpPr>
          <p:cNvPr id="6" name="Slide Number Placeholder 5"/>
          <p:cNvSpPr>
            <a:spLocks noGrp="1"/>
          </p:cNvSpPr>
          <p:nvPr>
            <p:ph type="sldNum" sz="quarter" idx="12"/>
          </p:nvPr>
        </p:nvSpPr>
        <p:spPr>
          <a:xfrm>
            <a:off x="8305800" y="6356350"/>
            <a:ext cx="381000" cy="365125"/>
          </a:xfrm>
        </p:spPr>
        <p:txBody>
          <a:bodyPr/>
          <a:lstStyle/>
          <a:p>
            <a:fld id="{AF0E3F6D-4EDF-4F15-933D-0E2E74EF67AB}"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Based on discussions with OHEP, FSO, &amp; the Fermilab Director, the grant money is to be maximized as “bricks &amp; mortar” </a:t>
            </a:r>
          </a:p>
          <a:p>
            <a:pPr indent="0">
              <a:buNone/>
            </a:pPr>
            <a:r>
              <a:rPr lang="en-US" dirty="0" smtClean="0"/>
              <a:t>DOE has agreed to “back-stopping” an additional $2,000,000.</a:t>
            </a:r>
            <a:endParaRPr lang="en-US" dirty="0"/>
          </a:p>
        </p:txBody>
      </p:sp>
      <p:pic>
        <p:nvPicPr>
          <p:cNvPr id="4" name="Picture 3"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5" name="Slide Number Placeholder 4"/>
          <p:cNvSpPr>
            <a:spLocks noGrp="1"/>
          </p:cNvSpPr>
          <p:nvPr>
            <p:ph type="sldNum" sz="quarter" idx="12"/>
          </p:nvPr>
        </p:nvSpPr>
        <p:spPr/>
        <p:txBody>
          <a:bodyPr/>
          <a:lstStyle/>
          <a:p>
            <a:fld id="{AF0E3F6D-4EDF-4F15-933D-0E2E74EF67AB}" type="slidenum">
              <a:rPr lang="en-US" smtClean="0"/>
              <a:pPr/>
              <a:t>15</a:t>
            </a:fld>
            <a:endParaRPr lang="en-US" dirty="0"/>
          </a:p>
        </p:txBody>
      </p:sp>
      <p:sp>
        <p:nvSpPr>
          <p:cNvPr id="6" name="Rectangle 5"/>
          <p:cNvSpPr/>
          <p:nvPr/>
        </p:nvSpPr>
        <p:spPr>
          <a:xfrm>
            <a:off x="685800" y="457200"/>
            <a:ext cx="6705600" cy="646331"/>
          </a:xfrm>
          <a:prstGeom prst="rect">
            <a:avLst/>
          </a:prstGeom>
        </p:spPr>
        <p:txBody>
          <a:bodyPr wrap="square">
            <a:spAutoFit/>
          </a:bodyPr>
          <a:lstStyle/>
          <a:p>
            <a:r>
              <a:rPr lang="en-US" sz="3600" b="1" dirty="0" smtClean="0"/>
              <a:t>Key Facts</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b="1" dirty="0" smtClean="0"/>
              <a:t>DCEO Goals for the Project</a:t>
            </a:r>
            <a:endParaRPr lang="en-US" b="1"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pPr marL="512763" indent="-225425">
              <a:lnSpc>
                <a:spcPct val="110000"/>
              </a:lnSpc>
              <a:spcBef>
                <a:spcPts val="1800"/>
              </a:spcBef>
            </a:pPr>
            <a:r>
              <a:rPr lang="en-US" sz="4100" dirty="0" smtClean="0"/>
              <a:t>To make </a:t>
            </a:r>
            <a:r>
              <a:rPr lang="en-US" sz="4100" dirty="0"/>
              <a:t>Northern Illinois a center for accelerator development </a:t>
            </a:r>
            <a:endParaRPr lang="en-US" sz="4100" dirty="0" smtClean="0"/>
          </a:p>
          <a:p>
            <a:pPr marL="512763" indent="-225425">
              <a:lnSpc>
                <a:spcPct val="110000"/>
              </a:lnSpc>
              <a:spcBef>
                <a:spcPts val="1800"/>
              </a:spcBef>
            </a:pPr>
            <a:r>
              <a:rPr lang="en-US" sz="4100" dirty="0" smtClean="0"/>
              <a:t>To initiate, promote, &amp; support </a:t>
            </a:r>
            <a:r>
              <a:rPr lang="en-US" sz="4100" dirty="0"/>
              <a:t>related industry in Illinois.  </a:t>
            </a:r>
            <a:endParaRPr lang="en-US" sz="4100" dirty="0" smtClean="0"/>
          </a:p>
          <a:p>
            <a:pPr marL="512763" indent="-225425">
              <a:spcBef>
                <a:spcPts val="1800"/>
              </a:spcBef>
            </a:pPr>
            <a:r>
              <a:rPr lang="en-US" sz="4100" dirty="0" smtClean="0"/>
              <a:t>To provide </a:t>
            </a:r>
            <a:r>
              <a:rPr lang="en-US" sz="4100" dirty="0"/>
              <a:t>office space and infrastructure that will increase the probability that new </a:t>
            </a:r>
            <a:r>
              <a:rPr lang="en-US" sz="4100" dirty="0" smtClean="0"/>
              <a:t>accelerator projects </a:t>
            </a:r>
            <a:r>
              <a:rPr lang="en-US" sz="4100" dirty="0"/>
              <a:t>like Project X and ILC are sited at </a:t>
            </a:r>
            <a:r>
              <a:rPr lang="en-US" sz="4100" dirty="0" smtClean="0"/>
              <a:t>Fermilab.</a:t>
            </a:r>
          </a:p>
          <a:p>
            <a:pPr marL="512763" indent="-225425">
              <a:spcBef>
                <a:spcPts val="1800"/>
              </a:spcBef>
            </a:pPr>
            <a:r>
              <a:rPr lang="en-US" sz="4100" dirty="0" smtClean="0"/>
              <a:t>Allow </a:t>
            </a:r>
            <a:r>
              <a:rPr lang="en-US" sz="4100" dirty="0"/>
              <a:t>industry to more easily work with us. </a:t>
            </a:r>
          </a:p>
          <a:p>
            <a:pPr>
              <a:buNone/>
            </a:pPr>
            <a:endParaRPr lang="en-US" dirty="0"/>
          </a:p>
        </p:txBody>
      </p:sp>
      <p:pic>
        <p:nvPicPr>
          <p:cNvPr id="4" name="Picture 3" descr="footer.jpg"/>
          <p:cNvPicPr>
            <a:picLocks noChangeAspect="1"/>
          </p:cNvPicPr>
          <p:nvPr/>
        </p:nvPicPr>
        <p:blipFill>
          <a:blip r:embed="rId2" cstate="print"/>
          <a:srcRect t="15556" b="78888"/>
          <a:stretch>
            <a:fillRect/>
          </a:stretch>
        </p:blipFill>
        <p:spPr>
          <a:xfrm>
            <a:off x="0" y="5867400"/>
            <a:ext cx="9144000" cy="392546"/>
          </a:xfrm>
          <a:prstGeom prst="rect">
            <a:avLst/>
          </a:prstGeom>
        </p:spPr>
      </p:pic>
      <p:sp>
        <p:nvSpPr>
          <p:cNvPr id="5" name="Slide Number Placeholder 4"/>
          <p:cNvSpPr>
            <a:spLocks noGrp="1"/>
          </p:cNvSpPr>
          <p:nvPr>
            <p:ph type="sldNum" sz="quarter" idx="12"/>
          </p:nvPr>
        </p:nvSpPr>
        <p:spPr/>
        <p:txBody>
          <a:bodyPr/>
          <a:lstStyle/>
          <a:p>
            <a:fld id="{AF0E3F6D-4EDF-4F15-933D-0E2E74EF67AB}"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791200"/>
            <a:ext cx="9144000" cy="392546"/>
          </a:xfrm>
          <a:prstGeom prst="rect">
            <a:avLst/>
          </a:prstGeom>
        </p:spPr>
      </p:pic>
      <p:sp>
        <p:nvSpPr>
          <p:cNvPr id="3" name="Title 2"/>
          <p:cNvSpPr>
            <a:spLocks noGrp="1"/>
          </p:cNvSpPr>
          <p:nvPr>
            <p:ph type="title"/>
          </p:nvPr>
        </p:nvSpPr>
        <p:spPr>
          <a:xfrm>
            <a:off x="457200" y="274638"/>
            <a:ext cx="8229600" cy="639762"/>
          </a:xfrm>
        </p:spPr>
        <p:txBody>
          <a:bodyPr>
            <a:normAutofit fontScale="90000"/>
          </a:bodyPr>
          <a:lstStyle/>
          <a:p>
            <a:pPr algn="l"/>
            <a:r>
              <a:rPr lang="en-US" b="1" dirty="0" smtClean="0"/>
              <a:t>IARC Project Mission</a:t>
            </a:r>
            <a:endParaRPr lang="en-US" b="1" dirty="0"/>
          </a:p>
        </p:txBody>
      </p:sp>
      <p:sp>
        <p:nvSpPr>
          <p:cNvPr id="4" name="Content Placeholder 3"/>
          <p:cNvSpPr>
            <a:spLocks noGrp="1"/>
          </p:cNvSpPr>
          <p:nvPr>
            <p:ph idx="1"/>
          </p:nvPr>
        </p:nvSpPr>
        <p:spPr>
          <a:xfrm>
            <a:off x="457200" y="1295400"/>
            <a:ext cx="8229600" cy="4830763"/>
          </a:xfrm>
        </p:spPr>
        <p:txBody>
          <a:bodyPr>
            <a:normAutofit fontScale="77500" lnSpcReduction="20000"/>
          </a:bodyPr>
          <a:lstStyle/>
          <a:p>
            <a:pPr>
              <a:lnSpc>
                <a:spcPct val="120000"/>
              </a:lnSpc>
              <a:spcBef>
                <a:spcPts val="1200"/>
              </a:spcBef>
            </a:pPr>
            <a:r>
              <a:rPr lang="en-US" sz="4000" dirty="0" smtClean="0"/>
              <a:t>Provide </a:t>
            </a:r>
            <a:r>
              <a:rPr lang="en-US" sz="4000" dirty="0"/>
              <a:t>a center of excellence for accelerator research, education, and </a:t>
            </a:r>
            <a:r>
              <a:rPr lang="en-US" sz="4000" dirty="0" smtClean="0"/>
              <a:t>industrialization. </a:t>
            </a:r>
          </a:p>
          <a:p>
            <a:pPr>
              <a:lnSpc>
                <a:spcPct val="120000"/>
              </a:lnSpc>
              <a:spcBef>
                <a:spcPts val="1200"/>
              </a:spcBef>
            </a:pPr>
            <a:r>
              <a:rPr lang="en-US" sz="4000" dirty="0" smtClean="0"/>
              <a:t>Bring together </a:t>
            </a:r>
            <a:r>
              <a:rPr lang="en-US" sz="4000" dirty="0"/>
              <a:t>scientists and engineers from Fermilab, Argonne, Illinois Universities, and private industry with the goal of encouraging development of accelerator based industry and accelerator projects. </a:t>
            </a:r>
            <a:endParaRPr lang="en-US" sz="4000" dirty="0" smtClean="0"/>
          </a:p>
          <a:p>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
        <p:nvSpPr>
          <p:cNvPr id="3" name="Title 2"/>
          <p:cNvSpPr>
            <a:spLocks noGrp="1"/>
          </p:cNvSpPr>
          <p:nvPr>
            <p:ph type="title"/>
          </p:nvPr>
        </p:nvSpPr>
        <p:spPr>
          <a:xfrm>
            <a:off x="457200" y="274638"/>
            <a:ext cx="8229600" cy="639762"/>
          </a:xfrm>
        </p:spPr>
        <p:txBody>
          <a:bodyPr>
            <a:normAutofit fontScale="90000"/>
          </a:bodyPr>
          <a:lstStyle/>
          <a:p>
            <a:pPr algn="l"/>
            <a:r>
              <a:rPr lang="en-US" b="1" dirty="0" smtClean="0"/>
              <a:t>Project Mission</a:t>
            </a:r>
            <a:endParaRPr lang="en-US" b="1" dirty="0"/>
          </a:p>
        </p:txBody>
      </p:sp>
      <p:sp>
        <p:nvSpPr>
          <p:cNvPr id="4" name="Content Placeholder 3"/>
          <p:cNvSpPr>
            <a:spLocks noGrp="1"/>
          </p:cNvSpPr>
          <p:nvPr>
            <p:ph idx="1"/>
          </p:nvPr>
        </p:nvSpPr>
        <p:spPr>
          <a:xfrm>
            <a:off x="457200" y="990600"/>
            <a:ext cx="8229600" cy="5135563"/>
          </a:xfrm>
        </p:spPr>
        <p:txBody>
          <a:bodyPr>
            <a:normAutofit fontScale="70000" lnSpcReduction="20000"/>
          </a:bodyPr>
          <a:lstStyle/>
          <a:p>
            <a:pPr>
              <a:lnSpc>
                <a:spcPct val="120000"/>
              </a:lnSpc>
              <a:spcBef>
                <a:spcPts val="1200"/>
              </a:spcBef>
            </a:pPr>
            <a:r>
              <a:rPr lang="en-US" sz="4000" dirty="0" smtClean="0"/>
              <a:t>The work at IARC will serve to promote Fermilab </a:t>
            </a:r>
            <a:r>
              <a:rPr lang="en-US" sz="4000" dirty="0"/>
              <a:t>as the leading </a:t>
            </a:r>
            <a:r>
              <a:rPr lang="en-US" sz="4000" dirty="0" smtClean="0"/>
              <a:t>accelerator </a:t>
            </a:r>
            <a:r>
              <a:rPr lang="en-US" sz="4000" dirty="0"/>
              <a:t>laboratory acting as a steward of Accelerator Development within the Office of Science in the Department of Energy. </a:t>
            </a:r>
            <a:endParaRPr lang="en-US" sz="4000" dirty="0" smtClean="0"/>
          </a:p>
          <a:p>
            <a:pPr>
              <a:lnSpc>
                <a:spcPct val="120000"/>
              </a:lnSpc>
              <a:spcBef>
                <a:spcPts val="1200"/>
              </a:spcBef>
            </a:pPr>
            <a:r>
              <a:rPr lang="en-US" sz="4000" dirty="0" smtClean="0"/>
              <a:t>In partnership </a:t>
            </a:r>
            <a:r>
              <a:rPr lang="en-US" sz="4000" dirty="0"/>
              <a:t>with industry and local university accelerator programs, </a:t>
            </a:r>
            <a:r>
              <a:rPr lang="en-US" sz="4000" dirty="0" smtClean="0"/>
              <a:t>the work will make </a:t>
            </a:r>
            <a:r>
              <a:rPr lang="en-US" sz="4000" dirty="0"/>
              <a:t>critical contributions to the technological and economic health of Illinois and provide unique education opportunities for a new generation of engineers and scientists.</a:t>
            </a:r>
          </a:p>
          <a:p>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791200"/>
            <a:ext cx="9144000" cy="392546"/>
          </a:xfrm>
          <a:prstGeom prst="rect">
            <a:avLst/>
          </a:prstGeom>
        </p:spPr>
      </p:pic>
      <p:sp>
        <p:nvSpPr>
          <p:cNvPr id="3" name="Title 2"/>
          <p:cNvSpPr>
            <a:spLocks noGrp="1"/>
          </p:cNvSpPr>
          <p:nvPr>
            <p:ph type="title"/>
          </p:nvPr>
        </p:nvSpPr>
        <p:spPr>
          <a:xfrm>
            <a:off x="457200" y="274638"/>
            <a:ext cx="8229600" cy="639762"/>
          </a:xfrm>
        </p:spPr>
        <p:txBody>
          <a:bodyPr>
            <a:normAutofit fontScale="90000"/>
          </a:bodyPr>
          <a:lstStyle/>
          <a:p>
            <a:pPr algn="l"/>
            <a:r>
              <a:rPr lang="en-US" b="1" dirty="0" smtClean="0"/>
              <a:t>OTE Building Project Scope</a:t>
            </a:r>
            <a:endParaRPr lang="en-US" b="1" dirty="0"/>
          </a:p>
        </p:txBody>
      </p:sp>
      <p:sp>
        <p:nvSpPr>
          <p:cNvPr id="4" name="Content Placeholder 3"/>
          <p:cNvSpPr>
            <a:spLocks noGrp="1"/>
          </p:cNvSpPr>
          <p:nvPr>
            <p:ph idx="1"/>
          </p:nvPr>
        </p:nvSpPr>
        <p:spPr>
          <a:xfrm>
            <a:off x="457200" y="1066800"/>
            <a:ext cx="8229600" cy="5059363"/>
          </a:xfrm>
        </p:spPr>
        <p:txBody>
          <a:bodyPr>
            <a:normAutofit/>
          </a:bodyPr>
          <a:lstStyle/>
          <a:p>
            <a:pPr>
              <a:lnSpc>
                <a:spcPct val="120000"/>
              </a:lnSpc>
              <a:spcBef>
                <a:spcPts val="1200"/>
              </a:spcBef>
            </a:pPr>
            <a:r>
              <a:rPr lang="en-US" dirty="0"/>
              <a:t>The OTE Building will </a:t>
            </a:r>
            <a:r>
              <a:rPr lang="en-US" dirty="0" smtClean="0"/>
              <a:t>provide offices</a:t>
            </a:r>
            <a:r>
              <a:rPr lang="en-US" dirty="0"/>
              <a:t>, technical </a:t>
            </a:r>
            <a:r>
              <a:rPr lang="en-US" dirty="0" smtClean="0"/>
              <a:t>space, </a:t>
            </a:r>
            <a:r>
              <a:rPr lang="en-US" dirty="0"/>
              <a:t>and education space for use by Fermilab scientists and engineers, scientists and engineers from Argonne and other national labs, university researchers, educators, and collaborating industrial partners. </a:t>
            </a:r>
            <a:endParaRPr lang="en-US" dirty="0" smtClean="0"/>
          </a:p>
          <a:p>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here?</a:t>
            </a:r>
            <a:endParaRPr lang="en-US" dirty="0"/>
          </a:p>
        </p:txBody>
      </p:sp>
      <p:sp>
        <p:nvSpPr>
          <p:cNvPr id="4" name="Slide Number Placeholder 3"/>
          <p:cNvSpPr>
            <a:spLocks noGrp="1"/>
          </p:cNvSpPr>
          <p:nvPr>
            <p:ph type="sldNum" sz="quarter" idx="12"/>
          </p:nvPr>
        </p:nvSpPr>
        <p:spPr/>
        <p:txBody>
          <a:bodyPr/>
          <a:lstStyle/>
          <a:p>
            <a:fld id="{AF0E3F6D-4EDF-4F15-933D-0E2E74EF67AB}" type="slidenum">
              <a:rPr lang="en-US" smtClean="0"/>
              <a:pPr/>
              <a:t>2</a:t>
            </a:fld>
            <a:endParaRPr lang="en-US" dirty="0"/>
          </a:p>
        </p:txBody>
      </p:sp>
      <p:pic>
        <p:nvPicPr>
          <p:cNvPr id="5" name="Content Placeholder 4" descr="footer.jpg"/>
          <p:cNvPicPr>
            <a:picLocks noGrp="1" noChangeAspect="1"/>
          </p:cNvPicPr>
          <p:nvPr>
            <p:ph idx="1"/>
          </p:nvPr>
        </p:nvPicPr>
        <p:blipFill>
          <a:blip r:embed="rId2" cstate="print"/>
          <a:srcRect t="15556" b="78888"/>
          <a:stretch>
            <a:fillRect/>
          </a:stretch>
        </p:blipFill>
        <p:spPr>
          <a:xfrm>
            <a:off x="533400" y="5943600"/>
            <a:ext cx="8229600" cy="353320"/>
          </a:xfrm>
          <a:prstGeom prst="rect">
            <a:avLst/>
          </a:prstGeom>
        </p:spPr>
      </p:pic>
      <p:sp>
        <p:nvSpPr>
          <p:cNvPr id="6" name="TextBox 5"/>
          <p:cNvSpPr txBox="1"/>
          <p:nvPr/>
        </p:nvSpPr>
        <p:spPr>
          <a:xfrm>
            <a:off x="533400" y="1676400"/>
            <a:ext cx="8153400" cy="2308324"/>
          </a:xfrm>
          <a:prstGeom prst="rect">
            <a:avLst/>
          </a:prstGeom>
          <a:noFill/>
        </p:spPr>
        <p:txBody>
          <a:bodyPr wrap="square" rtlCol="0">
            <a:spAutoFit/>
          </a:bodyPr>
          <a:lstStyle/>
          <a:p>
            <a:r>
              <a:rPr lang="en-US" sz="3600" dirty="0" smtClean="0"/>
              <a:t>To obtain approval of the OTE Building Project Plan and be authorized to proceed with the design and construction of the OTE Building.</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791200"/>
            <a:ext cx="9144000" cy="392546"/>
          </a:xfrm>
          <a:prstGeom prst="rect">
            <a:avLst/>
          </a:prstGeom>
        </p:spPr>
      </p:pic>
      <p:sp>
        <p:nvSpPr>
          <p:cNvPr id="3" name="Title 2"/>
          <p:cNvSpPr>
            <a:spLocks noGrp="1"/>
          </p:cNvSpPr>
          <p:nvPr>
            <p:ph type="title"/>
          </p:nvPr>
        </p:nvSpPr>
        <p:spPr>
          <a:xfrm>
            <a:off x="457200" y="274638"/>
            <a:ext cx="8229600" cy="639762"/>
          </a:xfrm>
        </p:spPr>
        <p:txBody>
          <a:bodyPr>
            <a:normAutofit fontScale="90000"/>
          </a:bodyPr>
          <a:lstStyle/>
          <a:p>
            <a:pPr algn="l"/>
            <a:r>
              <a:rPr lang="en-US" b="1" dirty="0" smtClean="0"/>
              <a:t>Project Scope</a:t>
            </a:r>
            <a:endParaRPr lang="en-US" b="1" dirty="0"/>
          </a:p>
        </p:txBody>
      </p:sp>
      <p:sp>
        <p:nvSpPr>
          <p:cNvPr id="4" name="Content Placeholder 3"/>
          <p:cNvSpPr>
            <a:spLocks noGrp="1"/>
          </p:cNvSpPr>
          <p:nvPr>
            <p:ph idx="1"/>
          </p:nvPr>
        </p:nvSpPr>
        <p:spPr>
          <a:xfrm>
            <a:off x="457200" y="1066800"/>
            <a:ext cx="8458200" cy="5059363"/>
          </a:xfrm>
        </p:spPr>
        <p:txBody>
          <a:bodyPr>
            <a:normAutofit fontScale="70000" lnSpcReduction="20000"/>
          </a:bodyPr>
          <a:lstStyle/>
          <a:p>
            <a:pPr>
              <a:lnSpc>
                <a:spcPct val="120000"/>
              </a:lnSpc>
              <a:spcBef>
                <a:spcPts val="1200"/>
              </a:spcBef>
            </a:pPr>
            <a:r>
              <a:rPr lang="en-US" sz="4000" dirty="0" smtClean="0"/>
              <a:t>The OTE Building will house programs for </a:t>
            </a:r>
            <a:r>
              <a:rPr lang="en-US" sz="4000" dirty="0"/>
              <a:t>the study, research, development and application of </a:t>
            </a:r>
            <a:r>
              <a:rPr lang="en-US" sz="4000" dirty="0" smtClean="0"/>
              <a:t>accelerator </a:t>
            </a:r>
            <a:r>
              <a:rPr lang="en-US" sz="4000" dirty="0"/>
              <a:t>technologies.  </a:t>
            </a:r>
            <a:endParaRPr lang="en-US" sz="4000" dirty="0" smtClean="0"/>
          </a:p>
          <a:p>
            <a:pPr>
              <a:lnSpc>
                <a:spcPct val="120000"/>
              </a:lnSpc>
              <a:spcBef>
                <a:spcPts val="1200"/>
              </a:spcBef>
            </a:pPr>
            <a:r>
              <a:rPr lang="en-US" sz="4000" dirty="0" smtClean="0"/>
              <a:t>The </a:t>
            </a:r>
            <a:r>
              <a:rPr lang="en-US" sz="4000" dirty="0"/>
              <a:t>OTE Building will be utilized as incubator space for emerging accelerator technologies providing a central point for cutting-edge accelerator research and industrialization.  </a:t>
            </a:r>
            <a:endParaRPr lang="en-US" sz="4000" dirty="0" smtClean="0"/>
          </a:p>
          <a:p>
            <a:pPr>
              <a:lnSpc>
                <a:spcPct val="120000"/>
              </a:lnSpc>
              <a:spcBef>
                <a:spcPts val="1200"/>
              </a:spcBef>
            </a:pPr>
            <a:r>
              <a:rPr lang="en-US" sz="4000" dirty="0" smtClean="0"/>
              <a:t>The OTE Building will house world-leading educational programs in key aspects of accelerator physics and engineering</a:t>
            </a:r>
            <a:r>
              <a:rPr lang="en-US" sz="3600" dirty="0" smtClean="0"/>
              <a:t>.</a:t>
            </a:r>
            <a:endParaRPr lang="en-US" dirty="0"/>
          </a:p>
          <a:p>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791200"/>
            <a:ext cx="9144000" cy="392546"/>
          </a:xfrm>
          <a:prstGeom prst="rect">
            <a:avLst/>
          </a:prstGeom>
        </p:spPr>
      </p:pic>
      <p:sp>
        <p:nvSpPr>
          <p:cNvPr id="3" name="Title 2"/>
          <p:cNvSpPr>
            <a:spLocks noGrp="1"/>
          </p:cNvSpPr>
          <p:nvPr>
            <p:ph type="title"/>
          </p:nvPr>
        </p:nvSpPr>
        <p:spPr>
          <a:xfrm>
            <a:off x="457200" y="457200"/>
            <a:ext cx="8229600" cy="639762"/>
          </a:xfrm>
        </p:spPr>
        <p:txBody>
          <a:bodyPr>
            <a:normAutofit fontScale="90000"/>
          </a:bodyPr>
          <a:lstStyle/>
          <a:p>
            <a:pPr algn="l"/>
            <a:r>
              <a:rPr lang="en-US" b="1" dirty="0" smtClean="0"/>
              <a:t>NOT in this Project Scope</a:t>
            </a:r>
            <a:endParaRPr lang="en-US" b="1" dirty="0"/>
          </a:p>
        </p:txBody>
      </p:sp>
      <p:sp>
        <p:nvSpPr>
          <p:cNvPr id="4" name="Content Placeholder 3"/>
          <p:cNvSpPr>
            <a:spLocks noGrp="1"/>
          </p:cNvSpPr>
          <p:nvPr>
            <p:ph idx="1"/>
          </p:nvPr>
        </p:nvSpPr>
        <p:spPr>
          <a:xfrm>
            <a:off x="457200" y="1600200"/>
            <a:ext cx="8458200" cy="4525963"/>
          </a:xfrm>
        </p:spPr>
        <p:txBody>
          <a:bodyPr>
            <a:normAutofit/>
          </a:bodyPr>
          <a:lstStyle/>
          <a:p>
            <a:pPr>
              <a:lnSpc>
                <a:spcPct val="120000"/>
              </a:lnSpc>
              <a:spcBef>
                <a:spcPts val="1200"/>
              </a:spcBef>
            </a:pPr>
            <a:r>
              <a:rPr lang="en-US" sz="4000" dirty="0" smtClean="0"/>
              <a:t>D&amp;D of CDF </a:t>
            </a:r>
          </a:p>
          <a:p>
            <a:pPr>
              <a:lnSpc>
                <a:spcPct val="110000"/>
              </a:lnSpc>
              <a:spcBef>
                <a:spcPts val="1200"/>
              </a:spcBef>
            </a:pPr>
            <a:r>
              <a:rPr lang="en-US" sz="4000" dirty="0" smtClean="0"/>
              <a:t>Refurbishment of CDF to create the high bay heavy assembly and test area with related office space.</a:t>
            </a:r>
          </a:p>
        </p:txBody>
      </p:sp>
      <p:sp>
        <p:nvSpPr>
          <p:cNvPr id="5" name="Slide Number Placeholder 4"/>
          <p:cNvSpPr>
            <a:spLocks noGrp="1"/>
          </p:cNvSpPr>
          <p:nvPr>
            <p:ph type="sldNum" sz="quarter" idx="12"/>
          </p:nvPr>
        </p:nvSpPr>
        <p:spPr/>
        <p:txBody>
          <a:bodyPr/>
          <a:lstStyle/>
          <a:p>
            <a:fld id="{AF0E3F6D-4EDF-4F15-933D-0E2E74EF67AB}"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4" name="Content Placeholder 3"/>
          <p:cNvSpPr>
            <a:spLocks noGrp="1"/>
          </p:cNvSpPr>
          <p:nvPr>
            <p:ph idx="1"/>
          </p:nvPr>
        </p:nvSpPr>
        <p:spPr>
          <a:xfrm>
            <a:off x="457200" y="1371600"/>
            <a:ext cx="8458200" cy="4373563"/>
          </a:xfrm>
        </p:spPr>
        <p:txBody>
          <a:bodyPr>
            <a:normAutofit/>
          </a:bodyPr>
          <a:lstStyle/>
          <a:p>
            <a:pPr>
              <a:lnSpc>
                <a:spcPct val="110000"/>
              </a:lnSpc>
              <a:spcBef>
                <a:spcPts val="1200"/>
              </a:spcBef>
            </a:pPr>
            <a:r>
              <a:rPr lang="en-US" sz="3600" dirty="0" smtClean="0"/>
              <a:t>A commitment to the State DCEO to complete the refurbishment of CDF has been made by Fermilab as part of the terms of the 2 grants.</a:t>
            </a:r>
          </a:p>
          <a:p>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4" name="Content Placeholder 3"/>
          <p:cNvSpPr>
            <a:spLocks noGrp="1"/>
          </p:cNvSpPr>
          <p:nvPr>
            <p:ph idx="1"/>
          </p:nvPr>
        </p:nvSpPr>
        <p:spPr>
          <a:xfrm>
            <a:off x="457200" y="990600"/>
            <a:ext cx="8458200" cy="4754563"/>
          </a:xfrm>
        </p:spPr>
        <p:txBody>
          <a:bodyPr>
            <a:normAutofit/>
          </a:bodyPr>
          <a:lstStyle/>
          <a:p>
            <a:pPr>
              <a:lnSpc>
                <a:spcPct val="110000"/>
              </a:lnSpc>
              <a:spcBef>
                <a:spcPts val="1200"/>
              </a:spcBef>
            </a:pPr>
            <a:r>
              <a:rPr lang="en-US" sz="3600" dirty="0" smtClean="0"/>
              <a:t>Fermilab has received a commitment from DOE to fund the D&amp;D of the CDF detector and refurbish the associated CDF heavy assembly building after the completion of Tevatron Run II. The refurbished CDF will be repurposed as an integral part of IARC. </a:t>
            </a:r>
          </a:p>
          <a:p>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4" name="Title 3"/>
          <p:cNvSpPr>
            <a:spLocks noGrp="1"/>
          </p:cNvSpPr>
          <p:nvPr>
            <p:ph type="title"/>
          </p:nvPr>
        </p:nvSpPr>
        <p:spPr>
          <a:xfrm>
            <a:off x="457200" y="274638"/>
            <a:ext cx="8229600" cy="792162"/>
          </a:xfrm>
        </p:spPr>
        <p:txBody>
          <a:bodyPr>
            <a:noAutofit/>
          </a:bodyPr>
          <a:lstStyle/>
          <a:p>
            <a:pPr algn="l"/>
            <a:r>
              <a:rPr lang="en-US" sz="3600" b="1" dirty="0" smtClean="0"/>
              <a:t>OTE Building </a:t>
            </a:r>
            <a:r>
              <a:rPr lang="en-US" sz="3600" b="1" dirty="0" smtClean="0">
                <a:latin typeface="+mn-lt"/>
              </a:rPr>
              <a:t>Performance Requirements</a:t>
            </a:r>
            <a:endParaRPr lang="en-US" sz="3600" b="1" dirty="0">
              <a:latin typeface="+mn-lt"/>
            </a:endParaRPr>
          </a:p>
        </p:txBody>
      </p:sp>
      <p:sp>
        <p:nvSpPr>
          <p:cNvPr id="5" name="Content Placeholder 4"/>
          <p:cNvSpPr>
            <a:spLocks noGrp="1"/>
          </p:cNvSpPr>
          <p:nvPr>
            <p:ph idx="1"/>
          </p:nvPr>
        </p:nvSpPr>
        <p:spPr>
          <a:xfrm>
            <a:off x="457200" y="1219200"/>
            <a:ext cx="8229600" cy="4983163"/>
          </a:xfrm>
        </p:spPr>
        <p:txBody>
          <a:bodyPr>
            <a:noAutofit/>
          </a:bodyPr>
          <a:lstStyle/>
          <a:p>
            <a:pPr lvl="0">
              <a:spcBef>
                <a:spcPts val="1200"/>
              </a:spcBef>
            </a:pPr>
            <a:r>
              <a:rPr lang="en-US" dirty="0"/>
              <a:t>Meet the </a:t>
            </a:r>
            <a:r>
              <a:rPr lang="en-US" dirty="0" smtClean="0"/>
              <a:t>functional </a:t>
            </a:r>
            <a:r>
              <a:rPr lang="en-US" dirty="0"/>
              <a:t>needs of the </a:t>
            </a:r>
            <a:r>
              <a:rPr lang="en-US" dirty="0" smtClean="0"/>
              <a:t>mission for the office, light technical, and education areas</a:t>
            </a:r>
            <a:endParaRPr lang="en-US" dirty="0"/>
          </a:p>
          <a:p>
            <a:pPr lvl="0">
              <a:spcBef>
                <a:spcPts val="1200"/>
              </a:spcBef>
            </a:pPr>
            <a:r>
              <a:rPr lang="en-US" dirty="0"/>
              <a:t>Produce a high profile building making a dramatic statement on the FNAL site via  a design that fits with existing Fermi design </a:t>
            </a:r>
            <a:r>
              <a:rPr lang="en-US" dirty="0" smtClean="0"/>
              <a:t>themes and quality.</a:t>
            </a:r>
            <a:endParaRPr lang="en-US" dirty="0"/>
          </a:p>
          <a:p>
            <a:pPr lvl="0">
              <a:spcBef>
                <a:spcPts val="1200"/>
              </a:spcBef>
            </a:pPr>
            <a:r>
              <a:rPr lang="en-US" dirty="0"/>
              <a:t>Construct the OTE with minimal or ideally no impact on the operations of CDF or the Tevatron Collider complex</a:t>
            </a:r>
            <a:r>
              <a:rPr lang="en-US" dirty="0" smtClean="0"/>
              <a:t>.</a:t>
            </a:r>
            <a:endParaRPr lang="en-US" dirty="0"/>
          </a:p>
        </p:txBody>
      </p:sp>
      <p:sp>
        <p:nvSpPr>
          <p:cNvPr id="6" name="Slide Number Placeholder 5"/>
          <p:cNvSpPr>
            <a:spLocks noGrp="1"/>
          </p:cNvSpPr>
          <p:nvPr>
            <p:ph type="sldNum" sz="quarter" idx="12"/>
          </p:nvPr>
        </p:nvSpPr>
        <p:spPr/>
        <p:txBody>
          <a:bodyPr/>
          <a:lstStyle/>
          <a:p>
            <a:fld id="{AF0E3F6D-4EDF-4F15-933D-0E2E74EF67AB}"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791200"/>
            <a:ext cx="9144000" cy="392546"/>
          </a:xfrm>
          <a:prstGeom prst="rect">
            <a:avLst/>
          </a:prstGeom>
        </p:spPr>
      </p:pic>
      <p:sp>
        <p:nvSpPr>
          <p:cNvPr id="5" name="Content Placeholder 4"/>
          <p:cNvSpPr>
            <a:spLocks noGrp="1"/>
          </p:cNvSpPr>
          <p:nvPr>
            <p:ph idx="1"/>
          </p:nvPr>
        </p:nvSpPr>
        <p:spPr>
          <a:xfrm>
            <a:off x="457200" y="381000"/>
            <a:ext cx="8229600" cy="4983163"/>
          </a:xfrm>
        </p:spPr>
        <p:txBody>
          <a:bodyPr>
            <a:normAutofit fontScale="92500" lnSpcReduction="10000"/>
          </a:bodyPr>
          <a:lstStyle/>
          <a:p>
            <a:pPr>
              <a:spcBef>
                <a:spcPts val="1200"/>
              </a:spcBef>
            </a:pPr>
            <a:r>
              <a:rPr lang="en-US" dirty="0" smtClean="0"/>
              <a:t>Maintain CDF truck access and emergency access to the CDF building during OTE construction on the west end when possible.</a:t>
            </a:r>
          </a:p>
          <a:p>
            <a:pPr lvl="0">
              <a:spcBef>
                <a:spcPts val="1200"/>
              </a:spcBef>
            </a:pPr>
            <a:r>
              <a:rPr lang="en-US" dirty="0" smtClean="0"/>
              <a:t>Provide </a:t>
            </a:r>
            <a:r>
              <a:rPr lang="en-US" dirty="0"/>
              <a:t>access for the eventual D&amp;D of the CDF experiment</a:t>
            </a:r>
          </a:p>
          <a:p>
            <a:pPr lvl="0">
              <a:spcBef>
                <a:spcPts val="1200"/>
              </a:spcBef>
            </a:pPr>
            <a:r>
              <a:rPr lang="en-US" dirty="0"/>
              <a:t>Provide </a:t>
            </a:r>
            <a:r>
              <a:rPr lang="en-US" dirty="0" smtClean="0"/>
              <a:t>parking </a:t>
            </a:r>
            <a:r>
              <a:rPr lang="en-US" dirty="0"/>
              <a:t>for building occupants</a:t>
            </a:r>
          </a:p>
          <a:p>
            <a:pPr lvl="0">
              <a:spcBef>
                <a:spcPts val="1200"/>
              </a:spcBef>
            </a:pPr>
            <a:r>
              <a:rPr lang="en-US" dirty="0"/>
              <a:t>Design a green building </a:t>
            </a:r>
            <a:r>
              <a:rPr lang="en-US" dirty="0" smtClean="0"/>
              <a:t>certified as LEED </a:t>
            </a:r>
            <a:r>
              <a:rPr lang="en-US" dirty="0"/>
              <a:t>Gold </a:t>
            </a:r>
            <a:r>
              <a:rPr lang="en-US" dirty="0" smtClean="0"/>
              <a:t>&amp; in compliance with the Guiding Principles</a:t>
            </a:r>
            <a:endParaRPr lang="en-US" dirty="0"/>
          </a:p>
          <a:p>
            <a:pPr>
              <a:spcBef>
                <a:spcPts val="1200"/>
              </a:spcBef>
            </a:pPr>
            <a:r>
              <a:rPr lang="en-US" dirty="0"/>
              <a:t>Deliver a finished building </a:t>
            </a:r>
            <a:r>
              <a:rPr lang="en-US" dirty="0" smtClean="0"/>
              <a:t>that maximizes “</a:t>
            </a:r>
            <a:r>
              <a:rPr lang="en-US" dirty="0"/>
              <a:t>bricks &amp; mortar</a:t>
            </a:r>
            <a:r>
              <a:rPr lang="en-US" dirty="0" smtClean="0"/>
              <a:t>”. 						</a:t>
            </a:r>
            <a:r>
              <a:rPr lang="en-US" sz="1700" dirty="0" smtClean="0"/>
              <a:t>*</a:t>
            </a:r>
            <a:endParaRPr lang="en-US" sz="1700" dirty="0"/>
          </a:p>
        </p:txBody>
      </p:sp>
      <p:sp>
        <p:nvSpPr>
          <p:cNvPr id="6" name="Slide Number Placeholder 5"/>
          <p:cNvSpPr>
            <a:spLocks noGrp="1"/>
          </p:cNvSpPr>
          <p:nvPr>
            <p:ph type="sldNum" sz="quarter" idx="12"/>
          </p:nvPr>
        </p:nvSpPr>
        <p:spPr/>
        <p:txBody>
          <a:bodyPr/>
          <a:lstStyle/>
          <a:p>
            <a:fld id="{AF0E3F6D-4EDF-4F15-933D-0E2E74EF67AB}"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Formal Charge</a:t>
            </a:r>
            <a:endParaRPr lang="en-US" dirty="0"/>
          </a:p>
        </p:txBody>
      </p:sp>
      <p:sp>
        <p:nvSpPr>
          <p:cNvPr id="4" name="Slide Number Placeholder 3"/>
          <p:cNvSpPr>
            <a:spLocks noGrp="1"/>
          </p:cNvSpPr>
          <p:nvPr>
            <p:ph type="sldNum" sz="quarter" idx="12"/>
          </p:nvPr>
        </p:nvSpPr>
        <p:spPr/>
        <p:txBody>
          <a:bodyPr/>
          <a:lstStyle/>
          <a:p>
            <a:fld id="{AF0E3F6D-4EDF-4F15-933D-0E2E74EF67AB}" type="slidenum">
              <a:rPr lang="en-US" smtClean="0"/>
              <a:pPr/>
              <a:t>26</a:t>
            </a:fld>
            <a:endParaRPr lang="en-US" dirty="0"/>
          </a:p>
        </p:txBody>
      </p:sp>
      <p:pic>
        <p:nvPicPr>
          <p:cNvPr id="7" name="Picture 6"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pPr marL="465138" indent="-465138" algn="l"/>
            <a:r>
              <a:rPr lang="en-US" sz="3200" dirty="0" smtClean="0">
                <a:solidFill>
                  <a:srgbClr val="FF0000"/>
                </a:solidFill>
              </a:rPr>
              <a:t>1. Does the Project Plan for the OTE exist and is it adequate for the management of the project?</a:t>
            </a:r>
            <a:endParaRPr lang="en-US" sz="3200" dirty="0">
              <a:solidFill>
                <a:srgbClr val="FF0000"/>
              </a:solidFill>
            </a:endParaRPr>
          </a:p>
        </p:txBody>
      </p:sp>
      <p:sp>
        <p:nvSpPr>
          <p:cNvPr id="3" name="Content Placeholder 2"/>
          <p:cNvSpPr>
            <a:spLocks noGrp="1"/>
          </p:cNvSpPr>
          <p:nvPr>
            <p:ph idx="1"/>
          </p:nvPr>
        </p:nvSpPr>
        <p:spPr>
          <a:xfrm>
            <a:off x="457200" y="2590800"/>
            <a:ext cx="8229600" cy="3535363"/>
          </a:xfrm>
        </p:spPr>
        <p:txBody>
          <a:bodyPr/>
          <a:lstStyle/>
          <a:p>
            <a:pPr marL="749300" indent="-863600">
              <a:buNone/>
            </a:pPr>
            <a:r>
              <a:rPr lang="en-US" dirty="0" smtClean="0"/>
              <a:t>Yes. A draft Project Plan, dated October 2010, has been prepared. Subject to the successful Director’s Review, the Project Plan will be formally approved by Fermilab.</a:t>
            </a:r>
            <a:endParaRPr lang="en-US" dirty="0"/>
          </a:p>
        </p:txBody>
      </p:sp>
      <p:sp>
        <p:nvSpPr>
          <p:cNvPr id="4" name="Slide Number Placeholder 3"/>
          <p:cNvSpPr>
            <a:spLocks noGrp="1"/>
          </p:cNvSpPr>
          <p:nvPr>
            <p:ph type="sldNum" sz="quarter" idx="12"/>
          </p:nvPr>
        </p:nvSpPr>
        <p:spPr/>
        <p:txBody>
          <a:bodyPr/>
          <a:lstStyle/>
          <a:p>
            <a:fld id="{AF0E3F6D-4EDF-4F15-933D-0E2E74EF67AB}" type="slidenum">
              <a:rPr lang="en-US" smtClean="0"/>
              <a:pPr/>
              <a:t>27</a:t>
            </a:fld>
            <a:endParaRPr lang="en-US" dirty="0"/>
          </a:p>
        </p:txBody>
      </p:sp>
      <p:pic>
        <p:nvPicPr>
          <p:cNvPr id="5" name="Picture 4"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Project Plan		</a:t>
            </a:r>
            <a:endParaRPr lang="en-US" b="1" dirty="0"/>
          </a:p>
        </p:txBody>
      </p:sp>
      <p:sp>
        <p:nvSpPr>
          <p:cNvPr id="3" name="Content Placeholder 2"/>
          <p:cNvSpPr>
            <a:spLocks noGrp="1"/>
          </p:cNvSpPr>
          <p:nvPr>
            <p:ph idx="1"/>
          </p:nvPr>
        </p:nvSpPr>
        <p:spPr/>
        <p:txBody>
          <a:bodyPr/>
          <a:lstStyle/>
          <a:p>
            <a:pPr marL="0" indent="0">
              <a:buNone/>
            </a:pPr>
            <a:r>
              <a:rPr lang="en-US" dirty="0" smtClean="0"/>
              <a:t>The project will be managed by abiding to the scope, cost and schedule of the Project Plan</a:t>
            </a:r>
          </a:p>
          <a:p>
            <a:r>
              <a:rPr lang="en-US" b="1" dirty="0" smtClean="0"/>
              <a:t>Section 1: Project Charter</a:t>
            </a:r>
          </a:p>
          <a:p>
            <a:pPr lvl="1"/>
            <a:r>
              <a:rPr lang="en-US" dirty="0" smtClean="0"/>
              <a:t>Project Justification</a:t>
            </a:r>
          </a:p>
          <a:p>
            <a:pPr lvl="1"/>
            <a:r>
              <a:rPr lang="en-US" dirty="0" smtClean="0"/>
              <a:t>Executive Summary</a:t>
            </a:r>
          </a:p>
          <a:p>
            <a:pPr lvl="1"/>
            <a:r>
              <a:rPr lang="en-US" dirty="0" smtClean="0"/>
              <a:t>Project Organization Structure</a:t>
            </a:r>
          </a:p>
          <a:p>
            <a:pPr lvl="1"/>
            <a:r>
              <a:rPr lang="en-US" dirty="0" smtClean="0"/>
              <a:t>Alternative Analysis</a:t>
            </a:r>
            <a:endParaRPr lang="en-US" dirty="0"/>
          </a:p>
        </p:txBody>
      </p:sp>
      <p:pic>
        <p:nvPicPr>
          <p:cNvPr id="4" name="Picture 3" descr="footer.jpg"/>
          <p:cNvPicPr>
            <a:picLocks noChangeAspect="1"/>
          </p:cNvPicPr>
          <p:nvPr/>
        </p:nvPicPr>
        <p:blipFill>
          <a:blip r:embed="rId2" cstate="print"/>
          <a:srcRect t="15556" b="78888"/>
          <a:stretch>
            <a:fillRect/>
          </a:stretch>
        </p:blipFill>
        <p:spPr>
          <a:xfrm>
            <a:off x="0" y="5867400"/>
            <a:ext cx="9144000" cy="392546"/>
          </a:xfrm>
          <a:prstGeom prst="rect">
            <a:avLst/>
          </a:prstGeom>
        </p:spPr>
      </p:pic>
      <p:sp>
        <p:nvSpPr>
          <p:cNvPr id="5" name="Slide Number Placeholder 4"/>
          <p:cNvSpPr>
            <a:spLocks noGrp="1"/>
          </p:cNvSpPr>
          <p:nvPr>
            <p:ph type="sldNum" sz="quarter" idx="12"/>
          </p:nvPr>
        </p:nvSpPr>
        <p:spPr/>
        <p:txBody>
          <a:bodyPr/>
          <a:lstStyle/>
          <a:p>
            <a:fld id="{AF0E3F6D-4EDF-4F15-933D-0E2E74EF67AB}"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b="1" dirty="0" smtClean="0"/>
              <a:t>Section 2: Conceptual Design Report</a:t>
            </a:r>
          </a:p>
          <a:p>
            <a:pPr lvl="1"/>
            <a:r>
              <a:rPr lang="en-US" dirty="0" smtClean="0"/>
              <a:t>Detailed Description</a:t>
            </a:r>
          </a:p>
          <a:p>
            <a:pPr lvl="1"/>
            <a:r>
              <a:rPr lang="en-US" dirty="0" smtClean="0"/>
              <a:t>Performance Requirements</a:t>
            </a:r>
          </a:p>
          <a:p>
            <a:pPr lvl="1"/>
            <a:r>
              <a:rPr lang="en-US" dirty="0" smtClean="0"/>
              <a:t>Adjunct Requirements and Assessments</a:t>
            </a:r>
          </a:p>
          <a:p>
            <a:pPr lvl="1"/>
            <a:r>
              <a:rPr lang="en-US" dirty="0" smtClean="0"/>
              <a:t>Quality Levels</a:t>
            </a:r>
          </a:p>
          <a:p>
            <a:pPr lvl="1"/>
            <a:r>
              <a:rPr lang="en-US" dirty="0" smtClean="0"/>
              <a:t>Cost Estimates</a:t>
            </a:r>
          </a:p>
          <a:p>
            <a:pPr lvl="1"/>
            <a:r>
              <a:rPr lang="en-US" dirty="0" smtClean="0"/>
              <a:t>Schedule</a:t>
            </a:r>
            <a:endParaRPr lang="en-US" dirty="0"/>
          </a:p>
        </p:txBody>
      </p:sp>
      <p:pic>
        <p:nvPicPr>
          <p:cNvPr id="4" name="Picture 3" descr="footer.jpg"/>
          <p:cNvPicPr>
            <a:picLocks noChangeAspect="1"/>
          </p:cNvPicPr>
          <p:nvPr/>
        </p:nvPicPr>
        <p:blipFill>
          <a:blip r:embed="rId2" cstate="print"/>
          <a:srcRect t="15556" b="78888"/>
          <a:stretch>
            <a:fillRect/>
          </a:stretch>
        </p:blipFill>
        <p:spPr>
          <a:xfrm>
            <a:off x="0" y="5867400"/>
            <a:ext cx="9144000" cy="392546"/>
          </a:xfrm>
          <a:prstGeom prst="rect">
            <a:avLst/>
          </a:prstGeom>
        </p:spPr>
      </p:pic>
      <p:sp>
        <p:nvSpPr>
          <p:cNvPr id="5" name="Slide Number Placeholder 4"/>
          <p:cNvSpPr>
            <a:spLocks noGrp="1"/>
          </p:cNvSpPr>
          <p:nvPr>
            <p:ph type="sldNum" sz="quarter" idx="12"/>
          </p:nvPr>
        </p:nvSpPr>
        <p:spPr/>
        <p:txBody>
          <a:bodyPr/>
          <a:lstStyle/>
          <a:p>
            <a:fld id="{AF0E3F6D-4EDF-4F15-933D-0E2E74EF67AB}"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How did we get here?</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1588" indent="0">
              <a:buNone/>
            </a:pPr>
            <a:r>
              <a:rPr lang="en-US" sz="3000" dirty="0" smtClean="0"/>
              <a:t>The Illinois Accelerator Research Center (IARC) was conceived of as a center of excellence for Accelerator Research Development &amp; Education. </a:t>
            </a:r>
          </a:p>
          <a:p>
            <a:pPr marL="1588" indent="0">
              <a:spcBef>
                <a:spcPts val="1800"/>
              </a:spcBef>
              <a:buNone/>
            </a:pPr>
            <a:r>
              <a:rPr lang="en-US" sz="3000" dirty="0" smtClean="0"/>
              <a:t>Located on the Fermilab site IARC will bring together scientists and engineers from Fermilab, Argonne, Illinois Universities, and Industry with the goal of encouraging development of accelerator based industry, education, and accelerator projects in Illinois.</a:t>
            </a:r>
          </a:p>
        </p:txBody>
      </p:sp>
      <p:sp>
        <p:nvSpPr>
          <p:cNvPr id="4" name="Slide Number Placeholder 3"/>
          <p:cNvSpPr>
            <a:spLocks noGrp="1"/>
          </p:cNvSpPr>
          <p:nvPr>
            <p:ph type="sldNum" sz="quarter" idx="12"/>
          </p:nvPr>
        </p:nvSpPr>
        <p:spPr/>
        <p:txBody>
          <a:bodyPr/>
          <a:lstStyle/>
          <a:p>
            <a:fld id="{AF0E3F6D-4EDF-4F15-933D-0E2E74EF67AB}" type="slidenum">
              <a:rPr lang="en-US" smtClean="0"/>
              <a:pPr/>
              <a:t>3</a:t>
            </a:fld>
            <a:endParaRPr lang="en-US" dirty="0"/>
          </a:p>
        </p:txBody>
      </p:sp>
      <p:pic>
        <p:nvPicPr>
          <p:cNvPr id="5" name="Picture 4" descr="footer.jpg"/>
          <p:cNvPicPr>
            <a:picLocks noChangeAspect="1"/>
          </p:cNvPicPr>
          <p:nvPr/>
        </p:nvPicPr>
        <p:blipFill>
          <a:blip r:embed="rId2" cstate="print"/>
          <a:srcRect t="15556" b="78888"/>
          <a:stretch>
            <a:fillRect/>
          </a:stretch>
        </p:blipFill>
        <p:spPr>
          <a:xfrm>
            <a:off x="0" y="5867400"/>
            <a:ext cx="9144000" cy="39254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b="1" dirty="0" smtClean="0"/>
              <a:t>Section 3: Project Execution Plan</a:t>
            </a:r>
          </a:p>
          <a:p>
            <a:pPr lvl="1"/>
            <a:r>
              <a:rPr lang="en-US" dirty="0" smtClean="0"/>
              <a:t>Resource Requirements</a:t>
            </a:r>
          </a:p>
          <a:p>
            <a:pPr lvl="1"/>
            <a:r>
              <a:rPr lang="en-US" dirty="0" smtClean="0"/>
              <a:t>Project Baseline</a:t>
            </a:r>
          </a:p>
          <a:p>
            <a:pPr lvl="1"/>
            <a:r>
              <a:rPr lang="en-US" dirty="0" smtClean="0"/>
              <a:t>Acquisition Execution Plan</a:t>
            </a:r>
          </a:p>
          <a:p>
            <a:pPr lvl="1"/>
            <a:r>
              <a:rPr lang="en-US" dirty="0" smtClean="0"/>
              <a:t>Monitoring and Controls</a:t>
            </a:r>
          </a:p>
          <a:p>
            <a:pPr lvl="1"/>
            <a:r>
              <a:rPr lang="en-US" dirty="0" smtClean="0"/>
              <a:t>Organizational Process Assets</a:t>
            </a:r>
          </a:p>
          <a:p>
            <a:pPr lvl="1"/>
            <a:r>
              <a:rPr lang="en-US" dirty="0" smtClean="0"/>
              <a:t>Risk Management</a:t>
            </a:r>
          </a:p>
          <a:p>
            <a:pPr lvl="1"/>
            <a:r>
              <a:rPr lang="en-US" dirty="0" smtClean="0"/>
              <a:t>Reporting and Review</a:t>
            </a:r>
            <a:endParaRPr lang="en-US" dirty="0"/>
          </a:p>
        </p:txBody>
      </p:sp>
      <p:pic>
        <p:nvPicPr>
          <p:cNvPr id="4" name="Picture 3"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
        <p:nvSpPr>
          <p:cNvPr id="5" name="Slide Number Placeholder 4"/>
          <p:cNvSpPr>
            <a:spLocks noGrp="1"/>
          </p:cNvSpPr>
          <p:nvPr>
            <p:ph type="sldNum" sz="quarter" idx="12"/>
          </p:nvPr>
        </p:nvSpPr>
        <p:spPr/>
        <p:txBody>
          <a:bodyPr/>
          <a:lstStyle/>
          <a:p>
            <a:fld id="{AF0E3F6D-4EDF-4F15-933D-0E2E74EF67AB}"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pPr marL="403225" indent="-403225" algn="l"/>
            <a:r>
              <a:rPr lang="en-US" sz="3200" dirty="0" smtClean="0">
                <a:solidFill>
                  <a:srgbClr val="FF0000"/>
                </a:solidFill>
              </a:rPr>
              <a:t>2. Is a Project management team in place and adequate?</a:t>
            </a:r>
            <a:endParaRPr lang="en-US" sz="3200" dirty="0">
              <a:solidFill>
                <a:srgbClr val="FF0000"/>
              </a:solidFill>
            </a:endParaRPr>
          </a:p>
        </p:txBody>
      </p:sp>
      <p:sp>
        <p:nvSpPr>
          <p:cNvPr id="3" name="Content Placeholder 2"/>
          <p:cNvSpPr>
            <a:spLocks noGrp="1"/>
          </p:cNvSpPr>
          <p:nvPr>
            <p:ph idx="1"/>
          </p:nvPr>
        </p:nvSpPr>
        <p:spPr>
          <a:xfrm>
            <a:off x="457200" y="2590800"/>
            <a:ext cx="8229600" cy="3535363"/>
          </a:xfrm>
        </p:spPr>
        <p:txBody>
          <a:bodyPr/>
          <a:lstStyle/>
          <a:p>
            <a:pPr marL="749300" indent="-863600">
              <a:buNone/>
            </a:pPr>
            <a:r>
              <a:rPr lang="en-US" dirty="0" smtClean="0"/>
              <a:t>Yes. The Integrated Project Team structure has been established and will be the project management team. Oversight of the IPT will be provided by the Project Management Group.</a:t>
            </a:r>
            <a:endParaRPr lang="en-US" dirty="0"/>
          </a:p>
        </p:txBody>
      </p:sp>
      <p:sp>
        <p:nvSpPr>
          <p:cNvPr id="4" name="Slide Number Placeholder 3"/>
          <p:cNvSpPr>
            <a:spLocks noGrp="1"/>
          </p:cNvSpPr>
          <p:nvPr>
            <p:ph type="sldNum" sz="quarter" idx="12"/>
          </p:nvPr>
        </p:nvSpPr>
        <p:spPr/>
        <p:txBody>
          <a:bodyPr/>
          <a:lstStyle/>
          <a:p>
            <a:fld id="{AF0E3F6D-4EDF-4F15-933D-0E2E74EF67AB}" type="slidenum">
              <a:rPr lang="en-US" smtClean="0"/>
              <a:pPr/>
              <a:t>31</a:t>
            </a:fld>
            <a:endParaRPr lang="en-US" dirty="0"/>
          </a:p>
        </p:txBody>
      </p:sp>
      <p:pic>
        <p:nvPicPr>
          <p:cNvPr id="5" name="Picture 4"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3" name="Title 2"/>
          <p:cNvSpPr>
            <a:spLocks noGrp="1"/>
          </p:cNvSpPr>
          <p:nvPr>
            <p:ph type="title"/>
          </p:nvPr>
        </p:nvSpPr>
        <p:spPr>
          <a:xfrm>
            <a:off x="457200" y="274638"/>
            <a:ext cx="8229600" cy="639762"/>
          </a:xfrm>
        </p:spPr>
        <p:txBody>
          <a:bodyPr>
            <a:normAutofit fontScale="90000"/>
          </a:bodyPr>
          <a:lstStyle/>
          <a:p>
            <a:pPr algn="l"/>
            <a:r>
              <a:rPr lang="en-US" b="1" dirty="0" smtClean="0"/>
              <a:t>Integrated Project Team</a:t>
            </a:r>
            <a:endParaRPr lang="en-US" b="1" dirty="0"/>
          </a:p>
        </p:txBody>
      </p:sp>
      <p:sp>
        <p:nvSpPr>
          <p:cNvPr id="7" name="Text Placeholder 6"/>
          <p:cNvSpPr>
            <a:spLocks noGrp="1"/>
          </p:cNvSpPr>
          <p:nvPr>
            <p:ph type="body" idx="1"/>
          </p:nvPr>
        </p:nvSpPr>
        <p:spPr>
          <a:xfrm>
            <a:off x="457200" y="1219200"/>
            <a:ext cx="1676400" cy="422275"/>
          </a:xfrm>
        </p:spPr>
        <p:txBody>
          <a:bodyPr>
            <a:normAutofit lnSpcReduction="10000"/>
          </a:bodyPr>
          <a:lstStyle/>
          <a:p>
            <a:pPr>
              <a:tabLst>
                <a:tab pos="117475" algn="l"/>
                <a:tab pos="287338" algn="l"/>
              </a:tabLst>
            </a:pPr>
            <a:r>
              <a:rPr lang="en-US" dirty="0" smtClean="0"/>
              <a:t>Mission:</a:t>
            </a:r>
            <a:endParaRPr lang="en-US" dirty="0"/>
          </a:p>
        </p:txBody>
      </p:sp>
      <p:sp>
        <p:nvSpPr>
          <p:cNvPr id="4" name="Content Placeholder 3"/>
          <p:cNvSpPr>
            <a:spLocks noGrp="1"/>
          </p:cNvSpPr>
          <p:nvPr>
            <p:ph sz="half" idx="2"/>
          </p:nvPr>
        </p:nvSpPr>
        <p:spPr>
          <a:xfrm>
            <a:off x="457200" y="2971800"/>
            <a:ext cx="2133600" cy="457199"/>
          </a:xfrm>
        </p:spPr>
        <p:txBody>
          <a:bodyPr>
            <a:normAutofit fontScale="92500"/>
          </a:bodyPr>
          <a:lstStyle/>
          <a:p>
            <a:pPr>
              <a:buNone/>
            </a:pPr>
            <a:r>
              <a:rPr lang="en-US" b="1" dirty="0" smtClean="0"/>
              <a:t>Responsibility</a:t>
            </a:r>
            <a:r>
              <a:rPr lang="en-US" dirty="0" smtClean="0"/>
              <a:t>:	</a:t>
            </a:r>
          </a:p>
          <a:p>
            <a:endParaRPr lang="en-US" dirty="0"/>
          </a:p>
        </p:txBody>
      </p:sp>
      <p:sp>
        <p:nvSpPr>
          <p:cNvPr id="8" name="Text Placeholder 7"/>
          <p:cNvSpPr>
            <a:spLocks noGrp="1"/>
          </p:cNvSpPr>
          <p:nvPr>
            <p:ph type="body" sz="quarter" idx="3"/>
          </p:nvPr>
        </p:nvSpPr>
        <p:spPr>
          <a:xfrm>
            <a:off x="2819400" y="990600"/>
            <a:ext cx="6096000" cy="1371600"/>
          </a:xfrm>
        </p:spPr>
        <p:txBody>
          <a:bodyPr anchor="ctr">
            <a:normAutofit fontScale="92500" lnSpcReduction="10000"/>
          </a:bodyPr>
          <a:lstStyle/>
          <a:p>
            <a:r>
              <a:rPr lang="en-US" dirty="0" smtClean="0"/>
              <a:t>Provide leadership, strategic planning, coordination, and communication for the successful design and construction of the OTE building</a:t>
            </a:r>
            <a:endParaRPr lang="en-US" dirty="0"/>
          </a:p>
        </p:txBody>
      </p:sp>
      <p:sp>
        <p:nvSpPr>
          <p:cNvPr id="9" name="Content Placeholder 8"/>
          <p:cNvSpPr>
            <a:spLocks noGrp="1"/>
          </p:cNvSpPr>
          <p:nvPr>
            <p:ph sz="quarter" idx="4"/>
          </p:nvPr>
        </p:nvSpPr>
        <p:spPr>
          <a:xfrm>
            <a:off x="2819400" y="2590800"/>
            <a:ext cx="5257800" cy="1828800"/>
          </a:xfrm>
        </p:spPr>
        <p:txBody>
          <a:bodyPr>
            <a:normAutofit lnSpcReduction="10000"/>
          </a:bodyPr>
          <a:lstStyle/>
          <a:p>
            <a:pPr marL="0" indent="0">
              <a:spcBef>
                <a:spcPts val="0"/>
              </a:spcBef>
              <a:buNone/>
            </a:pPr>
            <a:r>
              <a:rPr lang="en-US" b="1" dirty="0" smtClean="0"/>
              <a:t>Ensuring </a:t>
            </a:r>
            <a:r>
              <a:rPr lang="en-US" b="1" dirty="0"/>
              <a:t>the project’s objectives are achieved on schedule, within budget, and consistent with quality, environment, safety, and health standards</a:t>
            </a:r>
            <a:r>
              <a:rPr lang="en-US" dirty="0"/>
              <a:t>.</a:t>
            </a:r>
          </a:p>
        </p:txBody>
      </p:sp>
      <p:sp>
        <p:nvSpPr>
          <p:cNvPr id="10" name="Content Placeholder 3"/>
          <p:cNvSpPr txBox="1">
            <a:spLocks/>
          </p:cNvSpPr>
          <p:nvPr/>
        </p:nvSpPr>
        <p:spPr>
          <a:xfrm>
            <a:off x="457200" y="4648200"/>
            <a:ext cx="2133600" cy="457199"/>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Objective: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Content Placeholder 8"/>
          <p:cNvSpPr txBox="1">
            <a:spLocks/>
          </p:cNvSpPr>
          <p:nvPr/>
        </p:nvSpPr>
        <p:spPr>
          <a:xfrm>
            <a:off x="2819400" y="4495800"/>
            <a:ext cx="5257800" cy="1371600"/>
          </a:xfrm>
          <a:prstGeom prst="rect">
            <a:avLst/>
          </a:prstGeom>
        </p:spPr>
        <p:txBody>
          <a:bodyPr vert="horz" lIns="91440" tIns="45720" rIns="91440" bIns="45720" rtlCol="0">
            <a:noAutofit/>
          </a:bodyPr>
          <a:lstStyle/>
          <a:p>
            <a:pPr>
              <a:tabLst>
                <a:tab pos="0" algn="l"/>
              </a:tabLst>
            </a:pPr>
            <a:r>
              <a:rPr lang="en-US" sz="2400" b="1" dirty="0" smtClean="0"/>
              <a:t>Provide </a:t>
            </a:r>
            <a:r>
              <a:rPr lang="en-US" sz="2400" b="1" dirty="0"/>
              <a:t>professional management and subject matter expertise to ensure the safe, timely, and cost-effective completion of the project.  </a:t>
            </a:r>
          </a:p>
        </p:txBody>
      </p:sp>
      <p:sp>
        <p:nvSpPr>
          <p:cNvPr id="11" name="Slide Number Placeholder 10"/>
          <p:cNvSpPr>
            <a:spLocks noGrp="1"/>
          </p:cNvSpPr>
          <p:nvPr>
            <p:ph type="sldNum" sz="quarter" idx="12"/>
          </p:nvPr>
        </p:nvSpPr>
        <p:spPr/>
        <p:txBody>
          <a:bodyPr/>
          <a:lstStyle/>
          <a:p>
            <a:fld id="{AF0E3F6D-4EDF-4F15-933D-0E2E74EF67AB}"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3" name="Title 2"/>
          <p:cNvSpPr>
            <a:spLocks noGrp="1"/>
          </p:cNvSpPr>
          <p:nvPr>
            <p:ph type="title"/>
          </p:nvPr>
        </p:nvSpPr>
        <p:spPr>
          <a:xfrm>
            <a:off x="457200" y="274638"/>
            <a:ext cx="3886200" cy="792162"/>
          </a:xfrm>
        </p:spPr>
        <p:txBody>
          <a:bodyPr anchor="t">
            <a:normAutofit/>
          </a:bodyPr>
          <a:lstStyle/>
          <a:p>
            <a:pPr algn="l"/>
            <a:r>
              <a:rPr lang="en-US" b="1" dirty="0" smtClean="0"/>
              <a:t>IPT:</a:t>
            </a:r>
            <a:r>
              <a:rPr lang="en-US" sz="3200" b="1" dirty="0" smtClean="0"/>
              <a:t>		</a:t>
            </a:r>
            <a:endParaRPr lang="en-US" sz="3200" b="1" dirty="0"/>
          </a:p>
        </p:txBody>
      </p:sp>
      <p:pic>
        <p:nvPicPr>
          <p:cNvPr id="10" name="Content Placeholder 9" descr="Figure 1 Chart expanded IPT_Page_1.jpg"/>
          <p:cNvPicPr>
            <a:picLocks noGrp="1" noChangeAspect="1"/>
          </p:cNvPicPr>
          <p:nvPr>
            <p:ph idx="1"/>
          </p:nvPr>
        </p:nvPicPr>
        <p:blipFill>
          <a:blip r:embed="rId3" cstate="print"/>
          <a:srcRect l="12965" t="11785" r="39107" b="41073"/>
          <a:stretch>
            <a:fillRect/>
          </a:stretch>
        </p:blipFill>
        <p:spPr>
          <a:xfrm>
            <a:off x="4419600" y="152400"/>
            <a:ext cx="4430485" cy="5638800"/>
          </a:xfrm>
        </p:spPr>
      </p:pic>
      <p:sp>
        <p:nvSpPr>
          <p:cNvPr id="6" name="Slide Number Placeholder 5"/>
          <p:cNvSpPr>
            <a:spLocks noGrp="1"/>
          </p:cNvSpPr>
          <p:nvPr>
            <p:ph type="sldNum" sz="quarter" idx="12"/>
          </p:nvPr>
        </p:nvSpPr>
        <p:spPr/>
        <p:txBody>
          <a:bodyPr/>
          <a:lstStyle/>
          <a:p>
            <a:fld id="{AF0E3F6D-4EDF-4F15-933D-0E2E74EF67AB}" type="slidenum">
              <a:rPr lang="en-US" smtClean="0"/>
              <a:pPr/>
              <a:t>33</a:t>
            </a:fld>
            <a:endParaRPr lang="en-US" dirty="0"/>
          </a:p>
        </p:txBody>
      </p:sp>
      <p:sp>
        <p:nvSpPr>
          <p:cNvPr id="7" name="TextBox 6"/>
          <p:cNvSpPr txBox="1"/>
          <p:nvPr/>
        </p:nvSpPr>
        <p:spPr>
          <a:xfrm>
            <a:off x="457200" y="914400"/>
            <a:ext cx="3962400" cy="4832092"/>
          </a:xfrm>
          <a:prstGeom prst="rect">
            <a:avLst/>
          </a:prstGeom>
          <a:noFill/>
        </p:spPr>
        <p:txBody>
          <a:bodyPr wrap="square" rtlCol="0">
            <a:spAutoFit/>
          </a:bodyPr>
          <a:lstStyle/>
          <a:p>
            <a:pPr marL="225425" indent="-225425">
              <a:buFont typeface="Arial" pitchFamily="34" charset="0"/>
              <a:buChar char="•"/>
            </a:pPr>
            <a:r>
              <a:rPr lang="en-US" sz="2800" dirty="0" smtClean="0"/>
              <a:t>Project Director</a:t>
            </a:r>
          </a:p>
          <a:p>
            <a:pPr marL="225425" indent="-225425">
              <a:buFont typeface="Arial" pitchFamily="34" charset="0"/>
              <a:buChar char="•"/>
            </a:pPr>
            <a:r>
              <a:rPr lang="en-US" sz="2800" dirty="0" smtClean="0"/>
              <a:t>Project Manager /Construction Manager</a:t>
            </a:r>
          </a:p>
          <a:p>
            <a:pPr marL="225425" indent="-225425">
              <a:buFont typeface="Arial" pitchFamily="34" charset="0"/>
              <a:buChar char="•"/>
            </a:pPr>
            <a:r>
              <a:rPr lang="en-US" sz="2800" dirty="0" smtClean="0"/>
              <a:t>Project Coordinator</a:t>
            </a:r>
          </a:p>
          <a:p>
            <a:pPr marL="225425" indent="-225425">
              <a:buFont typeface="Arial" pitchFamily="34" charset="0"/>
              <a:buChar char="•"/>
            </a:pPr>
            <a:r>
              <a:rPr lang="en-US" sz="2800" dirty="0" smtClean="0"/>
              <a:t>Construction Coordinator</a:t>
            </a:r>
          </a:p>
          <a:p>
            <a:pPr marL="225425" indent="-225425">
              <a:buFont typeface="Arial" pitchFamily="34" charset="0"/>
              <a:buChar char="•"/>
            </a:pPr>
            <a:r>
              <a:rPr lang="en-US" sz="2800" dirty="0" smtClean="0"/>
              <a:t>Procurement Admin</a:t>
            </a:r>
          </a:p>
          <a:p>
            <a:pPr marL="225425" indent="-225425">
              <a:buFont typeface="Arial" pitchFamily="34" charset="0"/>
              <a:buChar char="•"/>
            </a:pPr>
            <a:r>
              <a:rPr lang="en-US" sz="2800" dirty="0" smtClean="0"/>
              <a:t>ES&amp;H Coordinator</a:t>
            </a:r>
          </a:p>
          <a:p>
            <a:pPr marL="225425" indent="-225425">
              <a:buFont typeface="Arial" pitchFamily="34" charset="0"/>
              <a:buChar char="•"/>
            </a:pPr>
            <a:r>
              <a:rPr lang="en-US" sz="2800" dirty="0" smtClean="0"/>
              <a:t>Budget Officer</a:t>
            </a:r>
          </a:p>
          <a:p>
            <a:pPr marL="225425" indent="-225425">
              <a:buFont typeface="Arial" pitchFamily="34" charset="0"/>
              <a:buChar char="•"/>
            </a:pPr>
            <a:r>
              <a:rPr lang="en-US" sz="2800" dirty="0" smtClean="0"/>
              <a:t>Controls Manager</a:t>
            </a:r>
          </a:p>
          <a:p>
            <a:pPr marL="225425" indent="-225425">
              <a:buFont typeface="Arial" pitchFamily="34" charset="0"/>
              <a:buChar char="•"/>
            </a:pPr>
            <a:r>
              <a:rPr lang="en-US" sz="2800" dirty="0" smtClean="0"/>
              <a:t>Grant Manager</a:t>
            </a: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236854"/>
            <a:ext cx="9144000" cy="392546"/>
          </a:xfrm>
          <a:prstGeom prst="rect">
            <a:avLst/>
          </a:prstGeom>
        </p:spPr>
      </p:pic>
      <p:sp>
        <p:nvSpPr>
          <p:cNvPr id="3" name="Title 2"/>
          <p:cNvSpPr>
            <a:spLocks noGrp="1"/>
          </p:cNvSpPr>
          <p:nvPr>
            <p:ph type="title"/>
          </p:nvPr>
        </p:nvSpPr>
        <p:spPr>
          <a:xfrm>
            <a:off x="457200" y="274638"/>
            <a:ext cx="8229600" cy="715962"/>
          </a:xfrm>
        </p:spPr>
        <p:txBody>
          <a:bodyPr>
            <a:normAutofit fontScale="90000"/>
          </a:bodyPr>
          <a:lstStyle/>
          <a:p>
            <a:pPr algn="l"/>
            <a:r>
              <a:rPr lang="en-US" b="1" dirty="0" smtClean="0"/>
              <a:t>Key IP Team Members</a:t>
            </a:r>
            <a:endParaRPr lang="en-US" b="1" dirty="0"/>
          </a:p>
        </p:txBody>
      </p:sp>
      <p:sp>
        <p:nvSpPr>
          <p:cNvPr id="4" name="Content Placeholder 3"/>
          <p:cNvSpPr>
            <a:spLocks noGrp="1"/>
          </p:cNvSpPr>
          <p:nvPr>
            <p:ph sz="half" idx="1"/>
          </p:nvPr>
        </p:nvSpPr>
        <p:spPr>
          <a:xfrm>
            <a:off x="457200" y="1600200"/>
            <a:ext cx="3048000" cy="4525963"/>
          </a:xfrm>
        </p:spPr>
        <p:txBody>
          <a:bodyPr/>
          <a:lstStyle/>
          <a:p>
            <a:r>
              <a:rPr lang="en-US" b="1" dirty="0"/>
              <a:t>Fermilab Project </a:t>
            </a:r>
            <a:r>
              <a:rPr lang="en-US" b="1" dirty="0" smtClean="0"/>
              <a:t>Director</a:t>
            </a:r>
          </a:p>
          <a:p>
            <a:endParaRPr lang="en-US" b="1" dirty="0"/>
          </a:p>
          <a:p>
            <a:endParaRPr lang="en-US" dirty="0" smtClean="0"/>
          </a:p>
          <a:p>
            <a:r>
              <a:rPr lang="en-US" b="1" dirty="0"/>
              <a:t>Fermilab Project Manager</a:t>
            </a:r>
            <a:endParaRPr lang="en-US" dirty="0"/>
          </a:p>
        </p:txBody>
      </p:sp>
      <p:sp>
        <p:nvSpPr>
          <p:cNvPr id="5" name="Content Placeholder 4"/>
          <p:cNvSpPr>
            <a:spLocks noGrp="1"/>
          </p:cNvSpPr>
          <p:nvPr>
            <p:ph sz="half" idx="2"/>
          </p:nvPr>
        </p:nvSpPr>
        <p:spPr>
          <a:xfrm>
            <a:off x="3962400" y="1600200"/>
            <a:ext cx="4724400" cy="4525963"/>
          </a:xfrm>
        </p:spPr>
        <p:txBody>
          <a:bodyPr/>
          <a:lstStyle/>
          <a:p>
            <a:pPr marL="0" indent="0">
              <a:buNone/>
            </a:pPr>
            <a:r>
              <a:rPr lang="en-US" dirty="0" smtClean="0"/>
              <a:t>Holds </a:t>
            </a:r>
            <a:r>
              <a:rPr lang="en-US" dirty="0"/>
              <a:t>primary responsibility for Fermilab’s management oversight of the </a:t>
            </a:r>
            <a:r>
              <a:rPr lang="en-US" dirty="0" smtClean="0"/>
              <a:t>Project</a:t>
            </a:r>
          </a:p>
          <a:p>
            <a:pPr marL="0" indent="0">
              <a:buNone/>
            </a:pPr>
            <a:endParaRPr lang="en-US" dirty="0"/>
          </a:p>
          <a:p>
            <a:pPr marL="0" indent="0">
              <a:buNone/>
            </a:pPr>
            <a:r>
              <a:rPr lang="en-US" dirty="0" smtClean="0"/>
              <a:t>Responsible </a:t>
            </a:r>
            <a:r>
              <a:rPr lang="en-US" dirty="0"/>
              <a:t>for project implementation and evaluating and mitigating project </a:t>
            </a:r>
            <a:r>
              <a:rPr lang="en-US" dirty="0" smtClean="0"/>
              <a:t>risks</a:t>
            </a:r>
          </a:p>
          <a:p>
            <a:pPr marL="0" indent="0">
              <a:buNone/>
            </a:pPr>
            <a:r>
              <a:rPr lang="en-US" dirty="0"/>
              <a:t>Manages day-to-day execution of the project.</a:t>
            </a:r>
          </a:p>
        </p:txBody>
      </p:sp>
      <p:sp>
        <p:nvSpPr>
          <p:cNvPr id="6" name="Slide Number Placeholder 5"/>
          <p:cNvSpPr>
            <a:spLocks noGrp="1"/>
          </p:cNvSpPr>
          <p:nvPr>
            <p:ph type="sldNum" sz="quarter" idx="12"/>
          </p:nvPr>
        </p:nvSpPr>
        <p:spPr/>
        <p:txBody>
          <a:bodyPr/>
          <a:lstStyle/>
          <a:p>
            <a:fld id="{AF0E3F6D-4EDF-4F15-933D-0E2E74EF67AB}"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236854"/>
            <a:ext cx="9144000" cy="392546"/>
          </a:xfrm>
          <a:prstGeom prst="rect">
            <a:avLst/>
          </a:prstGeom>
        </p:spPr>
      </p:pic>
      <p:sp>
        <p:nvSpPr>
          <p:cNvPr id="3" name="Title 2"/>
          <p:cNvSpPr>
            <a:spLocks noGrp="1"/>
          </p:cNvSpPr>
          <p:nvPr>
            <p:ph type="title"/>
          </p:nvPr>
        </p:nvSpPr>
        <p:spPr>
          <a:xfrm>
            <a:off x="457200" y="274638"/>
            <a:ext cx="8229600" cy="715962"/>
          </a:xfrm>
        </p:spPr>
        <p:txBody>
          <a:bodyPr>
            <a:normAutofit fontScale="90000"/>
          </a:bodyPr>
          <a:lstStyle/>
          <a:p>
            <a:pPr algn="l"/>
            <a:r>
              <a:rPr lang="en-US" b="1" dirty="0" smtClean="0"/>
              <a:t>Key IP Team Members</a:t>
            </a:r>
            <a:endParaRPr lang="en-US" b="1" dirty="0"/>
          </a:p>
        </p:txBody>
      </p:sp>
      <p:sp>
        <p:nvSpPr>
          <p:cNvPr id="4" name="Content Placeholder 3"/>
          <p:cNvSpPr>
            <a:spLocks noGrp="1"/>
          </p:cNvSpPr>
          <p:nvPr>
            <p:ph sz="half" idx="1"/>
          </p:nvPr>
        </p:nvSpPr>
        <p:spPr>
          <a:xfrm>
            <a:off x="457200" y="1600200"/>
            <a:ext cx="3352800" cy="4525963"/>
          </a:xfrm>
        </p:spPr>
        <p:txBody>
          <a:bodyPr>
            <a:normAutofit/>
          </a:bodyPr>
          <a:lstStyle/>
          <a:p>
            <a:r>
              <a:rPr lang="en-US" b="1" dirty="0" smtClean="0"/>
              <a:t>Fermilab Project Coordinator </a:t>
            </a:r>
          </a:p>
          <a:p>
            <a:endParaRPr lang="en-US" b="1" dirty="0" smtClean="0"/>
          </a:p>
          <a:p>
            <a:pPr>
              <a:spcBef>
                <a:spcPts val="1200"/>
              </a:spcBef>
            </a:pPr>
            <a:endParaRPr lang="en-US" b="1" dirty="0" smtClean="0"/>
          </a:p>
          <a:p>
            <a:pPr>
              <a:spcBef>
                <a:spcPts val="1200"/>
              </a:spcBef>
            </a:pPr>
            <a:endParaRPr lang="en-US" b="1" dirty="0" smtClean="0"/>
          </a:p>
          <a:p>
            <a:pPr>
              <a:spcBef>
                <a:spcPts val="1200"/>
              </a:spcBef>
            </a:pPr>
            <a:endParaRPr lang="en-US" b="1" dirty="0" smtClean="0"/>
          </a:p>
          <a:p>
            <a:pPr>
              <a:spcBef>
                <a:spcPts val="1200"/>
              </a:spcBef>
            </a:pPr>
            <a:endParaRPr lang="en-US" b="1" dirty="0" smtClean="0"/>
          </a:p>
          <a:p>
            <a:endParaRPr lang="en-US" dirty="0"/>
          </a:p>
        </p:txBody>
      </p:sp>
      <p:sp>
        <p:nvSpPr>
          <p:cNvPr id="5" name="Content Placeholder 4"/>
          <p:cNvSpPr>
            <a:spLocks noGrp="1"/>
          </p:cNvSpPr>
          <p:nvPr>
            <p:ph sz="half" idx="2"/>
          </p:nvPr>
        </p:nvSpPr>
        <p:spPr>
          <a:xfrm>
            <a:off x="3962400" y="1600200"/>
            <a:ext cx="4724400" cy="4525963"/>
          </a:xfrm>
        </p:spPr>
        <p:txBody>
          <a:bodyPr>
            <a:normAutofit/>
          </a:bodyPr>
          <a:lstStyle/>
          <a:p>
            <a:pPr marL="0" indent="0">
              <a:buNone/>
            </a:pPr>
            <a:r>
              <a:rPr lang="en-US" dirty="0" smtClean="0"/>
              <a:t>Assists in oversight of the design review, procurement, manufacture, installation, testing, and initial operation to assure compliance with all applicable local, state and federal regulations, and all DOE orders</a:t>
            </a:r>
          </a:p>
          <a:p>
            <a:pPr marL="0" indent="0">
              <a:spcBef>
                <a:spcPts val="1800"/>
              </a:spcBef>
              <a:buNone/>
            </a:pPr>
            <a:endParaRPr lang="en-US" dirty="0"/>
          </a:p>
        </p:txBody>
      </p:sp>
      <p:sp>
        <p:nvSpPr>
          <p:cNvPr id="6" name="Slide Number Placeholder 5"/>
          <p:cNvSpPr>
            <a:spLocks noGrp="1"/>
          </p:cNvSpPr>
          <p:nvPr>
            <p:ph type="sldNum" sz="quarter" idx="12"/>
          </p:nvPr>
        </p:nvSpPr>
        <p:spPr/>
        <p:txBody>
          <a:bodyPr/>
          <a:lstStyle/>
          <a:p>
            <a:fld id="{AF0E3F6D-4EDF-4F15-933D-0E2E74EF67AB}"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
        <p:nvSpPr>
          <p:cNvPr id="3" name="Title 2"/>
          <p:cNvSpPr>
            <a:spLocks noGrp="1"/>
          </p:cNvSpPr>
          <p:nvPr>
            <p:ph type="title"/>
          </p:nvPr>
        </p:nvSpPr>
        <p:spPr>
          <a:xfrm>
            <a:off x="457200" y="274638"/>
            <a:ext cx="8229600" cy="715962"/>
          </a:xfrm>
        </p:spPr>
        <p:txBody>
          <a:bodyPr>
            <a:normAutofit fontScale="90000"/>
          </a:bodyPr>
          <a:lstStyle/>
          <a:p>
            <a:pPr algn="l"/>
            <a:r>
              <a:rPr lang="en-US" b="1" dirty="0" smtClean="0"/>
              <a:t>Key IP Team Members</a:t>
            </a:r>
            <a:endParaRPr lang="en-US" b="1" dirty="0"/>
          </a:p>
        </p:txBody>
      </p:sp>
      <p:sp>
        <p:nvSpPr>
          <p:cNvPr id="4" name="Content Placeholder 3"/>
          <p:cNvSpPr>
            <a:spLocks noGrp="1"/>
          </p:cNvSpPr>
          <p:nvPr>
            <p:ph sz="half" idx="1"/>
          </p:nvPr>
        </p:nvSpPr>
        <p:spPr>
          <a:xfrm>
            <a:off x="457200" y="1600200"/>
            <a:ext cx="3352800" cy="4525963"/>
          </a:xfrm>
        </p:spPr>
        <p:txBody>
          <a:bodyPr>
            <a:normAutofit/>
          </a:bodyPr>
          <a:lstStyle/>
          <a:p>
            <a:pPr>
              <a:spcBef>
                <a:spcPts val="1200"/>
              </a:spcBef>
            </a:pPr>
            <a:r>
              <a:rPr lang="en-US" b="1" dirty="0" smtClean="0"/>
              <a:t>Fermilab Grant Manager</a:t>
            </a:r>
          </a:p>
          <a:p>
            <a:pPr>
              <a:spcBef>
                <a:spcPts val="1200"/>
              </a:spcBef>
            </a:pPr>
            <a:endParaRPr lang="en-US" b="1" dirty="0" smtClean="0"/>
          </a:p>
          <a:p>
            <a:endParaRPr lang="en-US" dirty="0"/>
          </a:p>
        </p:txBody>
      </p:sp>
      <p:sp>
        <p:nvSpPr>
          <p:cNvPr id="5" name="Content Placeholder 4"/>
          <p:cNvSpPr>
            <a:spLocks noGrp="1"/>
          </p:cNvSpPr>
          <p:nvPr>
            <p:ph sz="half" idx="2"/>
          </p:nvPr>
        </p:nvSpPr>
        <p:spPr>
          <a:xfrm>
            <a:off x="3962400" y="1600200"/>
            <a:ext cx="4724400" cy="4525963"/>
          </a:xfrm>
        </p:spPr>
        <p:txBody>
          <a:bodyPr>
            <a:normAutofit/>
          </a:bodyPr>
          <a:lstStyle/>
          <a:p>
            <a:pPr marL="0" indent="0">
              <a:spcBef>
                <a:spcPts val="1800"/>
              </a:spcBef>
              <a:buNone/>
            </a:pPr>
            <a:r>
              <a:rPr lang="en-US" dirty="0" smtClean="0"/>
              <a:t>Responsible for insuring compliance with all requirements and conditions of the DCEO Grant, including quarterly financial reporting in accordance with the terms of the grants.</a:t>
            </a:r>
            <a:endParaRPr lang="en-US" dirty="0"/>
          </a:p>
        </p:txBody>
      </p:sp>
      <p:sp>
        <p:nvSpPr>
          <p:cNvPr id="6" name="Slide Number Placeholder 5"/>
          <p:cNvSpPr>
            <a:spLocks noGrp="1"/>
          </p:cNvSpPr>
          <p:nvPr>
            <p:ph type="sldNum" sz="quarter" idx="12"/>
          </p:nvPr>
        </p:nvSpPr>
        <p:spPr/>
        <p:txBody>
          <a:bodyPr/>
          <a:lstStyle/>
          <a:p>
            <a:fld id="{AF0E3F6D-4EDF-4F15-933D-0E2E74EF67AB}"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
        <p:nvSpPr>
          <p:cNvPr id="3" name="Title 2"/>
          <p:cNvSpPr>
            <a:spLocks noGrp="1"/>
          </p:cNvSpPr>
          <p:nvPr>
            <p:ph type="title"/>
          </p:nvPr>
        </p:nvSpPr>
        <p:spPr>
          <a:xfrm>
            <a:off x="457200" y="274638"/>
            <a:ext cx="8229600" cy="715962"/>
          </a:xfrm>
        </p:spPr>
        <p:txBody>
          <a:bodyPr>
            <a:normAutofit fontScale="90000"/>
          </a:bodyPr>
          <a:lstStyle/>
          <a:p>
            <a:pPr algn="l"/>
            <a:r>
              <a:rPr lang="en-US" b="1" dirty="0" smtClean="0"/>
              <a:t>Key IP Team Members</a:t>
            </a:r>
            <a:endParaRPr lang="en-US" b="1" dirty="0"/>
          </a:p>
        </p:txBody>
      </p:sp>
      <p:sp>
        <p:nvSpPr>
          <p:cNvPr id="4" name="Content Placeholder 3"/>
          <p:cNvSpPr>
            <a:spLocks noGrp="1"/>
          </p:cNvSpPr>
          <p:nvPr>
            <p:ph sz="half" idx="1"/>
          </p:nvPr>
        </p:nvSpPr>
        <p:spPr>
          <a:xfrm>
            <a:off x="457200" y="1600200"/>
            <a:ext cx="3352800" cy="4525963"/>
          </a:xfrm>
        </p:spPr>
        <p:txBody>
          <a:bodyPr>
            <a:normAutofit/>
          </a:bodyPr>
          <a:lstStyle/>
          <a:p>
            <a:r>
              <a:rPr lang="en-US" b="1" dirty="0" smtClean="0"/>
              <a:t>Fermilab ES&amp;H Coordinator </a:t>
            </a:r>
          </a:p>
          <a:p>
            <a:endParaRPr lang="en-US" b="1" dirty="0" smtClean="0"/>
          </a:p>
          <a:p>
            <a:pPr>
              <a:spcBef>
                <a:spcPts val="1200"/>
              </a:spcBef>
            </a:pPr>
            <a:endParaRPr lang="en-US" b="1" dirty="0" smtClean="0"/>
          </a:p>
          <a:p>
            <a:pPr>
              <a:spcBef>
                <a:spcPts val="1200"/>
              </a:spcBef>
            </a:pPr>
            <a:r>
              <a:rPr lang="en-US" b="1" dirty="0" smtClean="0"/>
              <a:t>Fermilab Controls Manager</a:t>
            </a:r>
          </a:p>
          <a:p>
            <a:pPr>
              <a:spcBef>
                <a:spcPts val="1200"/>
              </a:spcBef>
            </a:pPr>
            <a:endParaRPr lang="en-US" b="1" dirty="0" smtClean="0"/>
          </a:p>
          <a:p>
            <a:pPr>
              <a:spcBef>
                <a:spcPts val="1200"/>
              </a:spcBef>
            </a:pPr>
            <a:endParaRPr lang="en-US" b="1" dirty="0" smtClean="0"/>
          </a:p>
          <a:p>
            <a:endParaRPr lang="en-US" dirty="0"/>
          </a:p>
        </p:txBody>
      </p:sp>
      <p:sp>
        <p:nvSpPr>
          <p:cNvPr id="5" name="Content Placeholder 4"/>
          <p:cNvSpPr>
            <a:spLocks noGrp="1"/>
          </p:cNvSpPr>
          <p:nvPr>
            <p:ph sz="half" idx="2"/>
          </p:nvPr>
        </p:nvSpPr>
        <p:spPr>
          <a:xfrm>
            <a:off x="3962400" y="1600201"/>
            <a:ext cx="4876800" cy="4038600"/>
          </a:xfrm>
        </p:spPr>
        <p:txBody>
          <a:bodyPr>
            <a:normAutofit/>
          </a:bodyPr>
          <a:lstStyle/>
          <a:p>
            <a:pPr marL="0" indent="0">
              <a:buNone/>
            </a:pPr>
            <a:r>
              <a:rPr lang="en-US" dirty="0" smtClean="0"/>
              <a:t>Oversight of project-related ES&amp;H plans and procedures to be implemented for the project</a:t>
            </a:r>
            <a:endParaRPr lang="en-US" dirty="0"/>
          </a:p>
          <a:p>
            <a:pPr marL="0" indent="0">
              <a:spcBef>
                <a:spcPts val="1800"/>
              </a:spcBef>
              <a:buNone/>
            </a:pPr>
            <a:endParaRPr lang="en-US" dirty="0" smtClean="0"/>
          </a:p>
          <a:p>
            <a:pPr marL="0" indent="0">
              <a:spcBef>
                <a:spcPts val="1200"/>
              </a:spcBef>
              <a:buNone/>
            </a:pPr>
            <a:r>
              <a:rPr lang="en-US" dirty="0" smtClean="0"/>
              <a:t>Responsible </a:t>
            </a:r>
            <a:r>
              <a:rPr lang="en-US" dirty="0"/>
              <a:t>for </a:t>
            </a:r>
            <a:r>
              <a:rPr lang="en-US" dirty="0" smtClean="0"/>
              <a:t>project’s control system for cost and schedule management</a:t>
            </a:r>
          </a:p>
          <a:p>
            <a:pPr marL="0" indent="0" algn="r">
              <a:spcBef>
                <a:spcPts val="1200"/>
              </a:spcBef>
              <a:buNone/>
            </a:pPr>
            <a:endParaRPr lang="en-US" sz="1400" dirty="0" smtClean="0"/>
          </a:p>
          <a:p>
            <a:pPr marL="0" indent="0">
              <a:spcBef>
                <a:spcPts val="1800"/>
              </a:spcBef>
              <a:buNone/>
            </a:pPr>
            <a:endParaRPr lang="en-US" dirty="0"/>
          </a:p>
        </p:txBody>
      </p:sp>
      <p:sp>
        <p:nvSpPr>
          <p:cNvPr id="6" name="Slide Number Placeholder 5"/>
          <p:cNvSpPr>
            <a:spLocks noGrp="1"/>
          </p:cNvSpPr>
          <p:nvPr>
            <p:ph type="sldNum" sz="quarter" idx="12"/>
          </p:nvPr>
        </p:nvSpPr>
        <p:spPr/>
        <p:txBody>
          <a:bodyPr/>
          <a:lstStyle/>
          <a:p>
            <a:fld id="{AF0E3F6D-4EDF-4F15-933D-0E2E74EF67AB}"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3" name="Title 2"/>
          <p:cNvSpPr>
            <a:spLocks noGrp="1"/>
          </p:cNvSpPr>
          <p:nvPr>
            <p:ph type="title"/>
          </p:nvPr>
        </p:nvSpPr>
        <p:spPr>
          <a:xfrm>
            <a:off x="457200" y="274638"/>
            <a:ext cx="8229600" cy="639762"/>
          </a:xfrm>
        </p:spPr>
        <p:txBody>
          <a:bodyPr anchor="t">
            <a:noAutofit/>
          </a:bodyPr>
          <a:lstStyle/>
          <a:p>
            <a:pPr algn="l"/>
            <a:r>
              <a:rPr lang="en-US" sz="3600" b="1" dirty="0"/>
              <a:t>OTE Project Management Group (PMG</a:t>
            </a:r>
            <a:r>
              <a:rPr lang="en-US" sz="3600" b="1" dirty="0" smtClean="0"/>
              <a:t>)</a:t>
            </a:r>
            <a:endParaRPr lang="en-US" sz="3600" dirty="0"/>
          </a:p>
        </p:txBody>
      </p:sp>
      <p:sp>
        <p:nvSpPr>
          <p:cNvPr id="4" name="Content Placeholder 3"/>
          <p:cNvSpPr>
            <a:spLocks noGrp="1"/>
          </p:cNvSpPr>
          <p:nvPr>
            <p:ph idx="1"/>
          </p:nvPr>
        </p:nvSpPr>
        <p:spPr>
          <a:xfrm>
            <a:off x="381000" y="990600"/>
            <a:ext cx="8458200" cy="5181599"/>
          </a:xfrm>
        </p:spPr>
        <p:txBody>
          <a:bodyPr>
            <a:noAutofit/>
          </a:bodyPr>
          <a:lstStyle/>
          <a:p>
            <a:pPr>
              <a:lnSpc>
                <a:spcPct val="110000"/>
              </a:lnSpc>
              <a:spcBef>
                <a:spcPts val="1800"/>
              </a:spcBef>
            </a:pPr>
            <a:r>
              <a:rPr lang="en-US" sz="2800" dirty="0" smtClean="0">
                <a:ea typeface="Times New Roman"/>
                <a:cs typeface="Arial"/>
              </a:rPr>
              <a:t>Provide oversight to insure the OTE building is on schedule, within budget, and meets the established functional requirements, ES&amp;H standards, and Lab procedures.</a:t>
            </a:r>
            <a:endParaRPr lang="en-US" sz="2800" dirty="0" smtClean="0">
              <a:ea typeface="Times New Roman"/>
            </a:endParaRPr>
          </a:p>
          <a:p>
            <a:pPr>
              <a:spcBef>
                <a:spcPts val="1800"/>
              </a:spcBef>
            </a:pPr>
            <a:r>
              <a:rPr lang="en-US" sz="2800" dirty="0" smtClean="0"/>
              <a:t>Responsible for insuring </a:t>
            </a:r>
            <a:r>
              <a:rPr lang="en-US" sz="2800" dirty="0"/>
              <a:t>the OTE Building project is integrated into the long-range goals of the Industrial Area as well as coordinated with on-going GPP/IGPP projects in the Industrial Area</a:t>
            </a:r>
            <a:r>
              <a:rPr lang="en-US" sz="2800" dirty="0" smtClean="0"/>
              <a:t>. </a:t>
            </a:r>
          </a:p>
          <a:p>
            <a:pPr>
              <a:spcBef>
                <a:spcPts val="1800"/>
              </a:spcBef>
            </a:pPr>
            <a:r>
              <a:rPr lang="en-US" sz="2800" dirty="0" smtClean="0"/>
              <a:t>Responsible for </a:t>
            </a:r>
            <a:r>
              <a:rPr lang="en-US" sz="2800" dirty="0" smtClean="0">
                <a:ea typeface="Times New Roman"/>
                <a:cs typeface="Arial"/>
              </a:rPr>
              <a:t>providing oversight to the OTE Building project as it relates to the Lab operations.  </a:t>
            </a:r>
          </a:p>
          <a:p>
            <a:endParaRPr lang="en-US" sz="2600"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3600" dirty="0" smtClean="0"/>
              <a:t>Organization Structure</a:t>
            </a:r>
            <a:endParaRPr lang="en-US" sz="3600" dirty="0"/>
          </a:p>
        </p:txBody>
      </p:sp>
      <p:pic>
        <p:nvPicPr>
          <p:cNvPr id="5" name="Content Placeholder 4" descr="Figure 1 Chart expanded IPT_Page_2.jpg"/>
          <p:cNvPicPr>
            <a:picLocks noGrp="1" noChangeAspect="1"/>
          </p:cNvPicPr>
          <p:nvPr>
            <p:ph idx="1"/>
          </p:nvPr>
        </p:nvPicPr>
        <p:blipFill>
          <a:blip r:embed="rId2" cstate="print"/>
          <a:srcRect l="5767" t="8418" r="5767" b="12452"/>
          <a:stretch>
            <a:fillRect/>
          </a:stretch>
        </p:blipFill>
        <p:spPr>
          <a:xfrm>
            <a:off x="1219200" y="1066800"/>
            <a:ext cx="6705600" cy="4634753"/>
          </a:xfrm>
        </p:spPr>
      </p:pic>
      <p:sp>
        <p:nvSpPr>
          <p:cNvPr id="4" name="Slide Number Placeholder 3"/>
          <p:cNvSpPr>
            <a:spLocks noGrp="1"/>
          </p:cNvSpPr>
          <p:nvPr>
            <p:ph type="sldNum" sz="quarter" idx="12"/>
          </p:nvPr>
        </p:nvSpPr>
        <p:spPr/>
        <p:txBody>
          <a:bodyPr/>
          <a:lstStyle/>
          <a:p>
            <a:fld id="{AF0E3F6D-4EDF-4F15-933D-0E2E74EF67AB}" type="slidenum">
              <a:rPr lang="en-US" smtClean="0"/>
              <a:pPr/>
              <a:t>39</a:t>
            </a:fld>
            <a:endParaRPr lang="en-US" dirty="0"/>
          </a:p>
        </p:txBody>
      </p:sp>
      <p:pic>
        <p:nvPicPr>
          <p:cNvPr id="6" name="Picture 5" descr="footer.jpg"/>
          <p:cNvPicPr>
            <a:picLocks noChangeAspect="1"/>
          </p:cNvPicPr>
          <p:nvPr/>
        </p:nvPicPr>
        <p:blipFill>
          <a:blip r:embed="rId3" cstate="print"/>
          <a:srcRect t="15556" b="78888"/>
          <a:stretch>
            <a:fillRect/>
          </a:stretch>
        </p:blipFill>
        <p:spPr>
          <a:xfrm>
            <a:off x="0" y="6019800"/>
            <a:ext cx="9144000" cy="392546"/>
          </a:xfrm>
          <a:prstGeom prst="rect">
            <a:avLst/>
          </a:prstGeom>
        </p:spPr>
      </p:pic>
      <p:sp>
        <p:nvSpPr>
          <p:cNvPr id="7" name="TextBox 6"/>
          <p:cNvSpPr txBox="1"/>
          <p:nvPr/>
        </p:nvSpPr>
        <p:spPr>
          <a:xfrm>
            <a:off x="8153400" y="5638800"/>
            <a:ext cx="228600" cy="369332"/>
          </a:xfrm>
          <a:prstGeom prst="rect">
            <a:avLst/>
          </a:prstGeom>
          <a:noFill/>
        </p:spPr>
        <p:txBody>
          <a:bodyPr wrap="square" rtlCol="0">
            <a:spAutoFit/>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4525963"/>
          </a:xfrm>
        </p:spPr>
        <p:txBody>
          <a:bodyPr>
            <a:normAutofit/>
          </a:bodyPr>
          <a:lstStyle/>
          <a:p>
            <a:r>
              <a:rPr lang="en-US" dirty="0" smtClean="0"/>
              <a:t>The IARC was proposed by Fermilab to the Illinois Department of Commerce and Economic Opportunity in 2006.</a:t>
            </a:r>
          </a:p>
          <a:p>
            <a:pPr lvl="1">
              <a:spcBef>
                <a:spcPts val="2400"/>
              </a:spcBef>
            </a:pPr>
            <a:r>
              <a:rPr lang="en-US" dirty="0" smtClean="0"/>
              <a:t>Programmatically as proposed, IARC included a high bay heavy assembly area with a state-of-the-art test area, light laboratory space, offices, conference rooms and classrooms</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AF0E3F6D-4EDF-4F15-933D-0E2E74EF67AB}" type="slidenum">
              <a:rPr lang="en-US" smtClean="0"/>
              <a:pPr/>
              <a:t>4</a:t>
            </a:fld>
            <a:endParaRPr lang="en-US" dirty="0"/>
          </a:p>
        </p:txBody>
      </p:sp>
      <p:pic>
        <p:nvPicPr>
          <p:cNvPr id="5" name="Picture 4" descr="footer.jpg"/>
          <p:cNvPicPr>
            <a:picLocks noChangeAspect="1"/>
          </p:cNvPicPr>
          <p:nvPr/>
        </p:nvPicPr>
        <p:blipFill>
          <a:blip r:embed="rId2" cstate="print"/>
          <a:srcRect t="15556" b="78888"/>
          <a:stretch>
            <a:fillRect/>
          </a:stretch>
        </p:blipFill>
        <p:spPr>
          <a:xfrm>
            <a:off x="0" y="5867400"/>
            <a:ext cx="9144000" cy="39254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
        <p:nvSpPr>
          <p:cNvPr id="6" name="Slide Number Placeholder 5"/>
          <p:cNvSpPr>
            <a:spLocks noGrp="1"/>
          </p:cNvSpPr>
          <p:nvPr>
            <p:ph type="sldNum" sz="quarter" idx="12"/>
          </p:nvPr>
        </p:nvSpPr>
        <p:spPr/>
        <p:txBody>
          <a:bodyPr/>
          <a:lstStyle/>
          <a:p>
            <a:fld id="{AF0E3F6D-4EDF-4F15-933D-0E2E74EF67AB}" type="slidenum">
              <a:rPr lang="en-US" smtClean="0"/>
              <a:pPr/>
              <a:t>40</a:t>
            </a:fld>
            <a:endParaRPr lang="en-US" dirty="0"/>
          </a:p>
        </p:txBody>
      </p:sp>
      <p:sp>
        <p:nvSpPr>
          <p:cNvPr id="5" name="Content Placeholder 4"/>
          <p:cNvSpPr>
            <a:spLocks noGrp="1"/>
          </p:cNvSpPr>
          <p:nvPr>
            <p:ph idx="4294967295"/>
          </p:nvPr>
        </p:nvSpPr>
        <p:spPr>
          <a:xfrm>
            <a:off x="381000" y="304800"/>
            <a:ext cx="8229600" cy="5562600"/>
          </a:xfrm>
        </p:spPr>
        <p:txBody>
          <a:bodyPr>
            <a:normAutofit/>
          </a:bodyPr>
          <a:lstStyle/>
          <a:p>
            <a:pPr marL="279400" indent="-279400">
              <a:spcBef>
                <a:spcPts val="1200"/>
              </a:spcBef>
              <a:buNone/>
            </a:pPr>
            <a:r>
              <a:rPr lang="en-US" sz="2800" dirty="0" smtClean="0">
                <a:solidFill>
                  <a:srgbClr val="FF0000"/>
                </a:solidFill>
              </a:rPr>
              <a:t>3. The OTE project team envisions engaging a new large A/E firm to provide detailed Engineering Design of the OTE building. Is a plan in place to insure continuity from the RBA provided CDR to the engineered building design and construction? Is the project ready to proceed to issue a purchase order for the engineering design work?</a:t>
            </a:r>
          </a:p>
          <a:p>
            <a:pPr marL="573088" indent="-573088">
              <a:spcBef>
                <a:spcPts val="1200"/>
              </a:spcBef>
              <a:buNone/>
            </a:pPr>
            <a:r>
              <a:rPr lang="en-US" sz="2800" dirty="0" smtClean="0"/>
              <a:t>Yes. A plan is in place to provide a smooth transition from the concept design architect to the final design architect of record. The conceptual design is sufficiently complete to establish the basis of scope for final design services.</a:t>
            </a:r>
            <a:endParaRPr lang="en-US" sz="3600" dirty="0" smtClean="0"/>
          </a:p>
          <a:p>
            <a:pPr marL="0" indent="0">
              <a:spcBef>
                <a:spcPts val="1800"/>
              </a:spcBef>
              <a:buNone/>
            </a:pP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791200"/>
            <a:ext cx="9144000" cy="392546"/>
          </a:xfrm>
          <a:prstGeom prst="rect">
            <a:avLst/>
          </a:prstGeom>
        </p:spPr>
      </p:pic>
      <p:sp>
        <p:nvSpPr>
          <p:cNvPr id="6" name="Slide Number Placeholder 5"/>
          <p:cNvSpPr>
            <a:spLocks noGrp="1"/>
          </p:cNvSpPr>
          <p:nvPr>
            <p:ph type="sldNum" sz="quarter" idx="12"/>
          </p:nvPr>
        </p:nvSpPr>
        <p:spPr/>
        <p:txBody>
          <a:bodyPr/>
          <a:lstStyle/>
          <a:p>
            <a:fld id="{AF0E3F6D-4EDF-4F15-933D-0E2E74EF67AB}" type="slidenum">
              <a:rPr lang="en-US" smtClean="0"/>
              <a:pPr/>
              <a:t>41</a:t>
            </a:fld>
            <a:endParaRPr lang="en-US" dirty="0"/>
          </a:p>
        </p:txBody>
      </p:sp>
      <p:sp>
        <p:nvSpPr>
          <p:cNvPr id="5" name="Content Placeholder 4"/>
          <p:cNvSpPr>
            <a:spLocks noGrp="1"/>
          </p:cNvSpPr>
          <p:nvPr>
            <p:ph idx="4294967295"/>
          </p:nvPr>
        </p:nvSpPr>
        <p:spPr>
          <a:xfrm>
            <a:off x="533400" y="914400"/>
            <a:ext cx="8229600" cy="4525963"/>
          </a:xfrm>
        </p:spPr>
        <p:txBody>
          <a:bodyPr>
            <a:normAutofit lnSpcReduction="10000"/>
          </a:bodyPr>
          <a:lstStyle/>
          <a:p>
            <a:pPr marL="0" indent="0">
              <a:spcBef>
                <a:spcPts val="3000"/>
              </a:spcBef>
              <a:buNone/>
            </a:pPr>
            <a:r>
              <a:rPr lang="en-US" dirty="0" smtClean="0"/>
              <a:t>The IPT anticipates engaging the services of Ross Barney Architects, the CDR design architects, to provide continuity coordination to maintain the concept design integrity during final design &amp; construction. It is anticipated that RBA will provide design coordination reviews of the final design, including review for compliance with HPSB Guiding Principles. RBA will continue as LEED Project Manager insuring the project obtains Gold certification.</a:t>
            </a:r>
            <a:endParaRPr lang="en-US" sz="2200" dirty="0" smtClean="0"/>
          </a:p>
          <a:p>
            <a:pPr marL="0" indent="0">
              <a:spcBef>
                <a:spcPts val="1800"/>
              </a:spcBef>
              <a:buNone/>
            </a:pPr>
            <a:endParaRPr lang="en-US" dirty="0" smtClean="0"/>
          </a:p>
          <a:p>
            <a:pPr marL="0" indent="0">
              <a:spcBef>
                <a:spcPts val="1800"/>
              </a:spcBef>
              <a:buNone/>
            </a:pP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3" name="Title 2"/>
          <p:cNvSpPr>
            <a:spLocks noGrp="1"/>
          </p:cNvSpPr>
          <p:nvPr>
            <p:ph type="title"/>
          </p:nvPr>
        </p:nvSpPr>
        <p:spPr/>
        <p:txBody>
          <a:bodyPr>
            <a:noAutofit/>
          </a:bodyPr>
          <a:lstStyle/>
          <a:p>
            <a:pPr lvl="0" algn="l"/>
            <a:r>
              <a:rPr lang="en-US" sz="3000" b="1" dirty="0" smtClean="0"/>
              <a:t>Ross Barney Architects Conceptual Drawings</a:t>
            </a:r>
            <a:br>
              <a:rPr lang="en-US" sz="3000" b="1" dirty="0" smtClean="0"/>
            </a:br>
            <a:r>
              <a:rPr lang="en-US" sz="2400" dirty="0" smtClean="0"/>
              <a:t> The following drawings are included in the CDR:</a:t>
            </a:r>
            <a:endParaRPr lang="en-US" sz="3000" dirty="0"/>
          </a:p>
        </p:txBody>
      </p:sp>
      <p:sp>
        <p:nvSpPr>
          <p:cNvPr id="4" name="Content Placeholder 3"/>
          <p:cNvSpPr>
            <a:spLocks noGrp="1"/>
          </p:cNvSpPr>
          <p:nvPr>
            <p:ph idx="1"/>
          </p:nvPr>
        </p:nvSpPr>
        <p:spPr/>
        <p:txBody>
          <a:bodyPr>
            <a:normAutofit/>
          </a:bodyPr>
          <a:lstStyle/>
          <a:p>
            <a:pPr>
              <a:buNone/>
            </a:pPr>
            <a:r>
              <a:rPr lang="en-US" dirty="0" smtClean="0"/>
              <a:t> </a:t>
            </a:r>
          </a:p>
          <a:p>
            <a:pPr>
              <a:buNone/>
            </a:pPr>
            <a:endParaRPr lang="en-US" dirty="0"/>
          </a:p>
        </p:txBody>
      </p:sp>
      <p:sp>
        <p:nvSpPr>
          <p:cNvPr id="6" name="Slide Number Placeholder 5"/>
          <p:cNvSpPr>
            <a:spLocks noGrp="1"/>
          </p:cNvSpPr>
          <p:nvPr>
            <p:ph type="sldNum" sz="quarter" idx="12"/>
          </p:nvPr>
        </p:nvSpPr>
        <p:spPr/>
        <p:txBody>
          <a:bodyPr/>
          <a:lstStyle/>
          <a:p>
            <a:fld id="{AF0E3F6D-4EDF-4F15-933D-0E2E74EF67AB}" type="slidenum">
              <a:rPr lang="en-US" smtClean="0"/>
              <a:pPr/>
              <a:t>42</a:t>
            </a:fld>
            <a:endParaRPr lang="en-US" dirty="0"/>
          </a:p>
        </p:txBody>
      </p:sp>
      <p:pic>
        <p:nvPicPr>
          <p:cNvPr id="9" name="Picture 8" descr="APPENDIX TITLES_Page_1.jpg"/>
          <p:cNvPicPr>
            <a:picLocks noChangeAspect="1"/>
          </p:cNvPicPr>
          <p:nvPr/>
        </p:nvPicPr>
        <p:blipFill>
          <a:blip r:embed="rId3" cstate="print"/>
          <a:srcRect l="19813" t="26667" r="16937" b="30000"/>
          <a:stretch>
            <a:fillRect/>
          </a:stretch>
        </p:blipFill>
        <p:spPr>
          <a:xfrm>
            <a:off x="1905000" y="1295400"/>
            <a:ext cx="5029200" cy="44577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smtClean="0"/>
              <a:t>In addition to the continuity services provided by RBA, the IPT anticipates hiring the world renowned A/E firm of HOK to provide the final design services. </a:t>
            </a:r>
          </a:p>
          <a:p>
            <a:r>
              <a:rPr lang="en-US" dirty="0" smtClean="0"/>
              <a:t>HOK was selected through an in-depth selection process that included specific evaluation of the firms ability to provide final design documents based on a concept designed by another A/E firm.</a:t>
            </a:r>
            <a:endParaRPr lang="en-US" dirty="0"/>
          </a:p>
        </p:txBody>
      </p:sp>
      <p:sp>
        <p:nvSpPr>
          <p:cNvPr id="4" name="Slide Number Placeholder 3"/>
          <p:cNvSpPr>
            <a:spLocks noGrp="1"/>
          </p:cNvSpPr>
          <p:nvPr>
            <p:ph type="sldNum" sz="quarter" idx="12"/>
          </p:nvPr>
        </p:nvSpPr>
        <p:spPr/>
        <p:txBody>
          <a:bodyPr/>
          <a:lstStyle/>
          <a:p>
            <a:fld id="{AF0E3F6D-4EDF-4F15-933D-0E2E74EF67AB}" type="slidenum">
              <a:rPr lang="en-US" smtClean="0"/>
              <a:pPr/>
              <a:t>43</a:t>
            </a:fld>
            <a:endParaRPr lang="en-US" dirty="0"/>
          </a:p>
        </p:txBody>
      </p:sp>
      <p:pic>
        <p:nvPicPr>
          <p:cNvPr id="5" name="Picture 4"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pPr>
              <a:buNone/>
            </a:pPr>
            <a:r>
              <a:rPr lang="en-US" dirty="0" smtClean="0"/>
              <a:t>Anticipated “hand-off” steps include:</a:t>
            </a:r>
          </a:p>
          <a:p>
            <a:r>
              <a:rPr lang="en-US" dirty="0" smtClean="0"/>
              <a:t>A workshop conducted by FESS with RBA and HOK, to insure that HOK fully understands the decisions made to date and the basis for those decisions.  </a:t>
            </a:r>
          </a:p>
          <a:p>
            <a:r>
              <a:rPr lang="en-US" dirty="0" smtClean="0"/>
              <a:t>An in-depth concept validation review and report will be provided by HOK, with review and response from RBA.</a:t>
            </a:r>
          </a:p>
          <a:p>
            <a:r>
              <a:rPr lang="en-US" dirty="0" smtClean="0"/>
              <a:t>Support will be provided by RBA as the design moves forward.</a:t>
            </a:r>
          </a:p>
          <a:p>
            <a:pPr marL="0" lvl="0" indent="0" algn="r">
              <a:spcBef>
                <a:spcPts val="1200"/>
              </a:spcBef>
              <a:buNone/>
            </a:pPr>
            <a:r>
              <a:rPr lang="en-US" sz="1400" dirty="0" smtClean="0">
                <a:solidFill>
                  <a:prstClr val="black"/>
                </a:solidFill>
              </a:rPr>
              <a:t>*</a:t>
            </a:r>
          </a:p>
          <a:p>
            <a:pPr>
              <a:buNone/>
            </a:pPr>
            <a:endParaRPr lang="en-US" dirty="0"/>
          </a:p>
        </p:txBody>
      </p:sp>
      <p:sp>
        <p:nvSpPr>
          <p:cNvPr id="4" name="Slide Number Placeholder 3"/>
          <p:cNvSpPr>
            <a:spLocks noGrp="1"/>
          </p:cNvSpPr>
          <p:nvPr>
            <p:ph type="sldNum" sz="quarter" idx="12"/>
          </p:nvPr>
        </p:nvSpPr>
        <p:spPr/>
        <p:txBody>
          <a:bodyPr/>
          <a:lstStyle/>
          <a:p>
            <a:fld id="{AF0E3F6D-4EDF-4F15-933D-0E2E74EF67AB}" type="slidenum">
              <a:rPr lang="en-US" smtClean="0"/>
              <a:pPr/>
              <a:t>44</a:t>
            </a:fld>
            <a:endParaRPr lang="en-US" dirty="0"/>
          </a:p>
        </p:txBody>
      </p:sp>
      <p:pic>
        <p:nvPicPr>
          <p:cNvPr id="5" name="Picture 4"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pPr marL="341313" indent="-341313" algn="l"/>
            <a:r>
              <a:rPr lang="en-US" sz="2800" dirty="0" smtClean="0">
                <a:solidFill>
                  <a:srgbClr val="FF0000"/>
                </a:solidFill>
              </a:rPr>
              <a:t>4. Is there a cost estimate for the OTE construction and is it sound for this stage of design? Is there adequate plan for verification of this estimate?</a:t>
            </a:r>
            <a:endParaRPr lang="en-US" sz="2800" dirty="0">
              <a:solidFill>
                <a:srgbClr val="FF0000"/>
              </a:solidFill>
            </a:endParaRPr>
          </a:p>
        </p:txBody>
      </p:sp>
      <p:sp>
        <p:nvSpPr>
          <p:cNvPr id="3" name="Content Placeholder 2"/>
          <p:cNvSpPr>
            <a:spLocks noGrp="1"/>
          </p:cNvSpPr>
          <p:nvPr>
            <p:ph idx="1"/>
          </p:nvPr>
        </p:nvSpPr>
        <p:spPr>
          <a:xfrm>
            <a:off x="457200" y="2286000"/>
            <a:ext cx="8229600" cy="3840163"/>
          </a:xfrm>
        </p:spPr>
        <p:txBody>
          <a:bodyPr/>
          <a:lstStyle/>
          <a:p>
            <a:pPr marL="744538" indent="-744538">
              <a:buNone/>
            </a:pPr>
            <a:r>
              <a:rPr lang="en-US" dirty="0" smtClean="0"/>
              <a:t>Yes. A detailed bottoms-up estimate has been prepared based on the conceptual design as part of the CDR effort by RBA. The cost estimate will be verified by HOK as part of the concept validation process.</a:t>
            </a:r>
            <a:endParaRPr lang="en-US" dirty="0"/>
          </a:p>
        </p:txBody>
      </p:sp>
      <p:sp>
        <p:nvSpPr>
          <p:cNvPr id="4" name="Slide Number Placeholder 3"/>
          <p:cNvSpPr>
            <a:spLocks noGrp="1"/>
          </p:cNvSpPr>
          <p:nvPr>
            <p:ph type="sldNum" sz="quarter" idx="12"/>
          </p:nvPr>
        </p:nvSpPr>
        <p:spPr/>
        <p:txBody>
          <a:bodyPr/>
          <a:lstStyle/>
          <a:p>
            <a:fld id="{AF0E3F6D-4EDF-4F15-933D-0E2E74EF67AB}" type="slidenum">
              <a:rPr lang="en-US" smtClean="0"/>
              <a:pPr/>
              <a:t>45</a:t>
            </a:fld>
            <a:endParaRPr lang="en-US" dirty="0"/>
          </a:p>
        </p:txBody>
      </p:sp>
      <p:pic>
        <p:nvPicPr>
          <p:cNvPr id="5" name="Picture 4"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3" name="Title 2"/>
          <p:cNvSpPr>
            <a:spLocks noGrp="1"/>
          </p:cNvSpPr>
          <p:nvPr>
            <p:ph type="title"/>
          </p:nvPr>
        </p:nvSpPr>
        <p:spPr/>
        <p:txBody>
          <a:bodyPr>
            <a:normAutofit fontScale="90000"/>
          </a:bodyPr>
          <a:lstStyle/>
          <a:p>
            <a:pPr algn="l"/>
            <a:r>
              <a:rPr lang="en-US" b="1" dirty="0" smtClean="0"/>
              <a:t>Construction Cost Estimate					</a:t>
            </a:r>
            <a:endParaRPr lang="en-US" b="1" dirty="0"/>
          </a:p>
        </p:txBody>
      </p:sp>
      <p:sp>
        <p:nvSpPr>
          <p:cNvPr id="4" name="Content Placeholder 3"/>
          <p:cNvSpPr>
            <a:spLocks noGrp="1"/>
          </p:cNvSpPr>
          <p:nvPr>
            <p:ph idx="1"/>
          </p:nvPr>
        </p:nvSpPr>
        <p:spPr/>
        <p:txBody>
          <a:bodyPr>
            <a:normAutofit/>
          </a:bodyPr>
          <a:lstStyle/>
          <a:p>
            <a:r>
              <a:rPr lang="en-US" dirty="0" smtClean="0"/>
              <a:t>The estimated construction costs are based on cost data taken from Means Cost Estimating Guides, historical data and recent construction history at Fermilab. </a:t>
            </a:r>
          </a:p>
          <a:p>
            <a:r>
              <a:rPr lang="en-US" dirty="0" smtClean="0"/>
              <a:t>Estimated construction cost: $15,600,000</a:t>
            </a:r>
          </a:p>
          <a:p>
            <a:pPr lvl="1"/>
            <a:r>
              <a:rPr lang="en-US" dirty="0" smtClean="0"/>
              <a:t>The cost estimate is considered preliminary based on the preliminary nature and level of definition of the programmatic requirements</a:t>
            </a:r>
          </a:p>
          <a:p>
            <a:pPr lvl="1">
              <a:buNone/>
            </a:pPr>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3" name="Title 2"/>
          <p:cNvSpPr>
            <a:spLocks noGrp="1"/>
          </p:cNvSpPr>
          <p:nvPr>
            <p:ph type="title"/>
          </p:nvPr>
        </p:nvSpPr>
        <p:spPr>
          <a:xfrm>
            <a:off x="457200" y="274638"/>
            <a:ext cx="8229600" cy="868362"/>
          </a:xfrm>
        </p:spPr>
        <p:txBody>
          <a:bodyPr/>
          <a:lstStyle/>
          <a:p>
            <a:pPr algn="l"/>
            <a:r>
              <a:rPr lang="en-US" b="1" dirty="0" smtClean="0"/>
              <a:t>Project Costs</a:t>
            </a:r>
            <a:endParaRPr lang="en-US" b="1" dirty="0"/>
          </a:p>
        </p:txBody>
      </p:sp>
      <p:sp>
        <p:nvSpPr>
          <p:cNvPr id="4" name="Content Placeholder 3"/>
          <p:cNvSpPr>
            <a:spLocks noGrp="1"/>
          </p:cNvSpPr>
          <p:nvPr>
            <p:ph idx="1"/>
          </p:nvPr>
        </p:nvSpPr>
        <p:spPr>
          <a:xfrm>
            <a:off x="457200" y="1143000"/>
            <a:ext cx="8229600" cy="4724400"/>
          </a:xfrm>
        </p:spPr>
        <p:txBody>
          <a:bodyPr>
            <a:normAutofit lnSpcReduction="10000"/>
          </a:bodyPr>
          <a:lstStyle/>
          <a:p>
            <a:r>
              <a:rPr lang="en-US" dirty="0" smtClean="0"/>
              <a:t>This project is being executed on a design/construct-to-cost basis with a not to exceed TEC of $22,000,000. </a:t>
            </a:r>
          </a:p>
          <a:p>
            <a:pPr>
              <a:spcBef>
                <a:spcPts val="1200"/>
              </a:spcBef>
            </a:pPr>
            <a:r>
              <a:rPr lang="en-US" dirty="0" smtClean="0"/>
              <a:t>The TEC includes the State-funded Construction, A/E contracted Engineering and Design with related construction support services, DOE funded Construction, Management Reserve and Indirect Costs.  All estimates are based on FY2011 dollars, escalated to 2012 per DOE Guidelines   	 </a:t>
            </a:r>
            <a:r>
              <a:rPr lang="en-US" sz="1600" dirty="0" smtClean="0"/>
              <a:t>*</a:t>
            </a:r>
          </a:p>
          <a:p>
            <a:pPr>
              <a:spcBef>
                <a:spcPts val="1200"/>
              </a:spcBef>
            </a:pPr>
            <a:endParaRPr lang="en-US" dirty="0" smtClean="0"/>
          </a:p>
          <a:p>
            <a:pPr>
              <a:spcBef>
                <a:spcPts val="1200"/>
              </a:spcBef>
              <a:buNone/>
            </a:pPr>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3" name="Title 2"/>
          <p:cNvSpPr>
            <a:spLocks noGrp="1"/>
          </p:cNvSpPr>
          <p:nvPr>
            <p:ph type="title"/>
          </p:nvPr>
        </p:nvSpPr>
        <p:spPr>
          <a:xfrm>
            <a:off x="457200" y="274638"/>
            <a:ext cx="8229600" cy="1782762"/>
          </a:xfrm>
        </p:spPr>
        <p:txBody>
          <a:bodyPr>
            <a:normAutofit fontScale="90000"/>
          </a:bodyPr>
          <a:lstStyle/>
          <a:p>
            <a:pPr algn="l"/>
            <a:r>
              <a:rPr lang="en-US" sz="3200" dirty="0" smtClean="0">
                <a:solidFill>
                  <a:srgbClr val="FF0000"/>
                </a:solidFill>
              </a:rPr>
              <a:t>5. Is there a project schedule that is appropriately structured with milestones to monitor progress and is the schedule duration appropriate for this stage of the project?</a:t>
            </a:r>
            <a:endParaRPr lang="en-US" sz="3200" dirty="0">
              <a:solidFill>
                <a:srgbClr val="FF0000"/>
              </a:solidFill>
            </a:endParaRPr>
          </a:p>
        </p:txBody>
      </p:sp>
      <p:sp>
        <p:nvSpPr>
          <p:cNvPr id="4" name="Content Placeholder 3"/>
          <p:cNvSpPr>
            <a:spLocks noGrp="1"/>
          </p:cNvSpPr>
          <p:nvPr>
            <p:ph idx="1"/>
          </p:nvPr>
        </p:nvSpPr>
        <p:spPr>
          <a:xfrm>
            <a:off x="457200" y="2286000"/>
            <a:ext cx="8229600" cy="3840163"/>
          </a:xfrm>
        </p:spPr>
        <p:txBody>
          <a:bodyPr>
            <a:normAutofit/>
          </a:bodyPr>
          <a:lstStyle/>
          <a:p>
            <a:pPr marL="744538" indent="-744538">
              <a:buNone/>
            </a:pPr>
            <a:r>
              <a:rPr lang="en-US" dirty="0" smtClean="0"/>
              <a:t>Yes. A preliminary schedule has been established identifying significant milestones. A more detailed schedule will be developed during final design.</a:t>
            </a:r>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
        <p:nvSpPr>
          <p:cNvPr id="3" name="Title 2"/>
          <p:cNvSpPr>
            <a:spLocks noGrp="1"/>
          </p:cNvSpPr>
          <p:nvPr>
            <p:ph type="title"/>
          </p:nvPr>
        </p:nvSpPr>
        <p:spPr/>
        <p:txBody>
          <a:bodyPr>
            <a:normAutofit/>
          </a:bodyPr>
          <a:lstStyle/>
          <a:p>
            <a:pPr algn="l"/>
            <a:r>
              <a:rPr lang="en-US" sz="3600" b="1" dirty="0" smtClean="0"/>
              <a:t>Milestones</a:t>
            </a:r>
            <a:endParaRPr lang="en-US" sz="3600" b="1" dirty="0"/>
          </a:p>
        </p:txBody>
      </p:sp>
      <p:graphicFrame>
        <p:nvGraphicFramePr>
          <p:cNvPr id="5" name="Content Placeholder 4"/>
          <p:cNvGraphicFramePr>
            <a:graphicFrameLocks noGrp="1"/>
          </p:cNvGraphicFramePr>
          <p:nvPr>
            <p:ph idx="1"/>
          </p:nvPr>
        </p:nvGraphicFramePr>
        <p:xfrm>
          <a:off x="1066800" y="1600200"/>
          <a:ext cx="6934200" cy="2595880"/>
        </p:xfrm>
        <a:graphic>
          <a:graphicData uri="http://schemas.openxmlformats.org/drawingml/2006/table">
            <a:tbl>
              <a:tblPr firstRow="1" bandRow="1">
                <a:tableStyleId>{5C22544A-7EE6-4342-B048-85BDC9FD1C3A}</a:tableStyleId>
              </a:tblPr>
              <a:tblGrid>
                <a:gridCol w="3467100"/>
                <a:gridCol w="3467100"/>
              </a:tblGrid>
              <a:tr h="370840">
                <a:tc>
                  <a:txBody>
                    <a:bodyPr/>
                    <a:lstStyle/>
                    <a:p>
                      <a:endParaRPr lang="en-US" dirty="0"/>
                    </a:p>
                  </a:txBody>
                  <a:tcPr/>
                </a:tc>
                <a:tc>
                  <a:txBody>
                    <a:bodyPr/>
                    <a:lstStyle/>
                    <a:p>
                      <a:endParaRPr lang="en-US" dirty="0"/>
                    </a:p>
                  </a:txBody>
                  <a:tcPr/>
                </a:tc>
              </a:tr>
              <a:tr h="370840">
                <a:tc>
                  <a:txBody>
                    <a:bodyPr/>
                    <a:lstStyle/>
                    <a:p>
                      <a:pPr marL="0" marR="171450" algn="l">
                        <a:spcBef>
                          <a:spcPts val="600"/>
                        </a:spcBef>
                        <a:spcAft>
                          <a:spcPts val="0"/>
                        </a:spcAft>
                      </a:pPr>
                      <a:r>
                        <a:rPr lang="en-US" sz="2400" dirty="0">
                          <a:latin typeface="Calibri"/>
                          <a:ea typeface="Times New Roman"/>
                          <a:cs typeface="Arial"/>
                        </a:rPr>
                        <a:t>Director’s Review</a:t>
                      </a:r>
                      <a:endParaRPr lang="en-US" sz="2400" dirty="0">
                        <a:latin typeface="Times New Roman"/>
                        <a:ea typeface="Times New Roman"/>
                      </a:endParaRPr>
                    </a:p>
                  </a:txBody>
                  <a:tcPr marL="68580" marR="68580" marT="0" marB="0"/>
                </a:tc>
                <a:tc>
                  <a:txBody>
                    <a:bodyPr/>
                    <a:lstStyle/>
                    <a:p>
                      <a:pPr marL="0" marR="171450" algn="l">
                        <a:spcBef>
                          <a:spcPts val="600"/>
                        </a:spcBef>
                        <a:spcAft>
                          <a:spcPts val="0"/>
                        </a:spcAft>
                      </a:pPr>
                      <a:r>
                        <a:rPr lang="en-US" sz="2400" dirty="0">
                          <a:latin typeface="Calibri"/>
                          <a:ea typeface="Times New Roman"/>
                          <a:cs typeface="Arial"/>
                        </a:rPr>
                        <a:t>October ‘10</a:t>
                      </a:r>
                      <a:endParaRPr lang="en-US" sz="2400" dirty="0">
                        <a:latin typeface="Times New Roman"/>
                        <a:ea typeface="Times New Roman"/>
                      </a:endParaRPr>
                    </a:p>
                  </a:txBody>
                  <a:tcPr marL="68580" marR="68580" marT="0" marB="0"/>
                </a:tc>
              </a:tr>
              <a:tr h="370840">
                <a:tc>
                  <a:txBody>
                    <a:bodyPr/>
                    <a:lstStyle/>
                    <a:p>
                      <a:pPr marL="0" marR="171450" algn="l">
                        <a:spcBef>
                          <a:spcPts val="0"/>
                        </a:spcBef>
                        <a:spcAft>
                          <a:spcPts val="0"/>
                        </a:spcAft>
                      </a:pPr>
                      <a:r>
                        <a:rPr lang="en-US" sz="2400" dirty="0">
                          <a:latin typeface="Calibri"/>
                          <a:ea typeface="Times New Roman"/>
                          <a:cs typeface="Arial"/>
                        </a:rPr>
                        <a:t>Engineering Start</a:t>
                      </a:r>
                      <a:endParaRPr lang="en-US" sz="2400" dirty="0">
                        <a:latin typeface="Times New Roman"/>
                        <a:ea typeface="Times New Roman"/>
                      </a:endParaRPr>
                    </a:p>
                  </a:txBody>
                  <a:tcPr marL="68580" marR="68580" marT="0" marB="0"/>
                </a:tc>
                <a:tc>
                  <a:txBody>
                    <a:bodyPr/>
                    <a:lstStyle/>
                    <a:p>
                      <a:pPr marL="0" marR="171450" algn="l">
                        <a:spcBef>
                          <a:spcPts val="0"/>
                        </a:spcBef>
                        <a:spcAft>
                          <a:spcPts val="0"/>
                        </a:spcAft>
                      </a:pPr>
                      <a:r>
                        <a:rPr lang="en-US" sz="2400" dirty="0">
                          <a:latin typeface="Calibri"/>
                          <a:ea typeface="Times New Roman"/>
                          <a:cs typeface="Arial"/>
                        </a:rPr>
                        <a:t>November ‘10</a:t>
                      </a:r>
                      <a:endParaRPr lang="en-US" sz="2400" dirty="0">
                        <a:latin typeface="Times New Roman"/>
                        <a:ea typeface="Times New Roman"/>
                      </a:endParaRPr>
                    </a:p>
                  </a:txBody>
                  <a:tcPr marL="68580" marR="68580" marT="0" marB="0"/>
                </a:tc>
              </a:tr>
              <a:tr h="370840">
                <a:tc>
                  <a:txBody>
                    <a:bodyPr/>
                    <a:lstStyle/>
                    <a:p>
                      <a:pPr marL="0" marR="171450" algn="l">
                        <a:spcBef>
                          <a:spcPts val="0"/>
                        </a:spcBef>
                        <a:spcAft>
                          <a:spcPts val="0"/>
                        </a:spcAft>
                      </a:pPr>
                      <a:r>
                        <a:rPr lang="en-US" sz="2400" dirty="0">
                          <a:latin typeface="Calibri"/>
                          <a:ea typeface="Times New Roman"/>
                          <a:cs typeface="Arial"/>
                        </a:rPr>
                        <a:t>Construction Start</a:t>
                      </a:r>
                      <a:endParaRPr lang="en-US" sz="2400" dirty="0">
                        <a:latin typeface="Times New Roman"/>
                        <a:ea typeface="Times New Roman"/>
                      </a:endParaRPr>
                    </a:p>
                  </a:txBody>
                  <a:tcPr marL="68580" marR="68580" marT="0" marB="0"/>
                </a:tc>
                <a:tc>
                  <a:txBody>
                    <a:bodyPr/>
                    <a:lstStyle/>
                    <a:p>
                      <a:pPr marL="0" marR="171450" algn="l">
                        <a:spcBef>
                          <a:spcPts val="0"/>
                        </a:spcBef>
                        <a:spcAft>
                          <a:spcPts val="0"/>
                        </a:spcAft>
                      </a:pPr>
                      <a:r>
                        <a:rPr lang="en-US" sz="2400" dirty="0">
                          <a:latin typeface="Calibri"/>
                          <a:ea typeface="Times New Roman"/>
                          <a:cs typeface="Arial"/>
                        </a:rPr>
                        <a:t>November ‘11*</a:t>
                      </a:r>
                      <a:endParaRPr lang="en-US" sz="2400" dirty="0">
                        <a:latin typeface="Times New Roman"/>
                        <a:ea typeface="Times New Roman"/>
                      </a:endParaRPr>
                    </a:p>
                  </a:txBody>
                  <a:tcPr marL="68580" marR="68580" marT="0" marB="0"/>
                </a:tc>
              </a:tr>
              <a:tr h="370840">
                <a:tc>
                  <a:txBody>
                    <a:bodyPr/>
                    <a:lstStyle/>
                    <a:p>
                      <a:pPr marL="0" marR="171450" algn="l">
                        <a:spcBef>
                          <a:spcPts val="0"/>
                        </a:spcBef>
                        <a:spcAft>
                          <a:spcPts val="0"/>
                        </a:spcAft>
                      </a:pPr>
                      <a:r>
                        <a:rPr lang="en-US" sz="2400" dirty="0">
                          <a:latin typeface="Calibri"/>
                          <a:ea typeface="Times New Roman"/>
                          <a:cs typeface="Arial"/>
                        </a:rPr>
                        <a:t>Construction Complete</a:t>
                      </a:r>
                      <a:endParaRPr lang="en-US" sz="2400" dirty="0">
                        <a:latin typeface="Times New Roman"/>
                        <a:ea typeface="Times New Roman"/>
                      </a:endParaRPr>
                    </a:p>
                  </a:txBody>
                  <a:tcPr marL="68580" marR="68580" marT="0" marB="0"/>
                </a:tc>
                <a:tc>
                  <a:txBody>
                    <a:bodyPr/>
                    <a:lstStyle/>
                    <a:p>
                      <a:pPr marL="0" marR="171450" algn="l">
                        <a:spcBef>
                          <a:spcPts val="0"/>
                        </a:spcBef>
                        <a:spcAft>
                          <a:spcPts val="0"/>
                        </a:spcAft>
                      </a:pPr>
                      <a:r>
                        <a:rPr lang="en-US" sz="2400" dirty="0">
                          <a:latin typeface="Calibri"/>
                          <a:ea typeface="Times New Roman"/>
                          <a:cs typeface="Arial"/>
                        </a:rPr>
                        <a:t>May ‘13</a:t>
                      </a:r>
                      <a:endParaRPr lang="en-US" sz="2400" dirty="0">
                        <a:latin typeface="Times New Roman"/>
                        <a:ea typeface="Times New Roman"/>
                      </a:endParaRPr>
                    </a:p>
                  </a:txBody>
                  <a:tcPr marL="68580" marR="68580" marT="0" marB="0"/>
                </a:tc>
              </a:tr>
              <a:tr h="370840">
                <a:tc>
                  <a:txBody>
                    <a:bodyPr/>
                    <a:lstStyle/>
                    <a:p>
                      <a:pPr marL="0" marR="171450" algn="l">
                        <a:spcBef>
                          <a:spcPts val="0"/>
                        </a:spcBef>
                        <a:spcAft>
                          <a:spcPts val="0"/>
                        </a:spcAft>
                      </a:pPr>
                      <a:r>
                        <a:rPr lang="en-US" sz="2400" dirty="0">
                          <a:latin typeface="Calibri"/>
                          <a:ea typeface="Times New Roman"/>
                          <a:cs typeface="Arial"/>
                        </a:rPr>
                        <a:t>Engineering Complete</a:t>
                      </a:r>
                      <a:endParaRPr lang="en-US" sz="2400" dirty="0">
                        <a:latin typeface="Times New Roman"/>
                        <a:ea typeface="Times New Roman"/>
                      </a:endParaRPr>
                    </a:p>
                  </a:txBody>
                  <a:tcPr marL="68580" marR="68580" marT="0" marB="0"/>
                </a:tc>
                <a:tc>
                  <a:txBody>
                    <a:bodyPr/>
                    <a:lstStyle/>
                    <a:p>
                      <a:pPr marL="0" marR="171450" algn="l">
                        <a:spcBef>
                          <a:spcPts val="0"/>
                        </a:spcBef>
                        <a:spcAft>
                          <a:spcPts val="0"/>
                        </a:spcAft>
                      </a:pPr>
                      <a:r>
                        <a:rPr lang="en-US" sz="2400" dirty="0">
                          <a:latin typeface="Calibri"/>
                          <a:ea typeface="Times New Roman"/>
                          <a:cs typeface="Arial"/>
                        </a:rPr>
                        <a:t>October ‘13</a:t>
                      </a:r>
                      <a:endParaRPr lang="en-US" sz="2400" dirty="0">
                        <a:latin typeface="Times New Roman"/>
                        <a:ea typeface="Times New Roman"/>
                      </a:endParaRPr>
                    </a:p>
                  </a:txBody>
                  <a:tcPr marL="68580" marR="68580" marT="0" marB="0"/>
                </a:tc>
              </a:tr>
              <a:tr h="370840">
                <a:tc>
                  <a:txBody>
                    <a:bodyPr/>
                    <a:lstStyle/>
                    <a:p>
                      <a:pPr marL="0" marR="171450" algn="l">
                        <a:spcBef>
                          <a:spcPts val="0"/>
                        </a:spcBef>
                        <a:spcAft>
                          <a:spcPts val="0"/>
                        </a:spcAft>
                      </a:pPr>
                      <a:r>
                        <a:rPr lang="en-US" sz="2400" dirty="0">
                          <a:latin typeface="Calibri"/>
                          <a:ea typeface="Times New Roman"/>
                          <a:cs typeface="Arial"/>
                        </a:rPr>
                        <a:t>Project Complete</a:t>
                      </a:r>
                      <a:endParaRPr lang="en-US" sz="2400" dirty="0">
                        <a:latin typeface="Times New Roman"/>
                        <a:ea typeface="Times New Roman"/>
                      </a:endParaRPr>
                    </a:p>
                  </a:txBody>
                  <a:tcPr marL="68580" marR="68580" marT="0" marB="0"/>
                </a:tc>
                <a:tc>
                  <a:txBody>
                    <a:bodyPr/>
                    <a:lstStyle/>
                    <a:p>
                      <a:pPr marL="0" marR="171450" algn="l">
                        <a:spcBef>
                          <a:spcPts val="0"/>
                        </a:spcBef>
                        <a:spcAft>
                          <a:spcPts val="0"/>
                        </a:spcAft>
                      </a:pPr>
                      <a:r>
                        <a:rPr lang="en-US" sz="2400" dirty="0">
                          <a:latin typeface="Calibri"/>
                          <a:ea typeface="Times New Roman"/>
                          <a:cs typeface="Arial"/>
                        </a:rPr>
                        <a:t>November ‘13</a:t>
                      </a:r>
                      <a:endParaRPr lang="en-US" sz="2400" dirty="0">
                        <a:latin typeface="Times New Roman"/>
                        <a:ea typeface="Times New Roman"/>
                      </a:endParaRPr>
                    </a:p>
                  </a:txBody>
                  <a:tcPr marL="68580" marR="68580" marT="0" marB="0"/>
                </a:tc>
              </a:tr>
            </a:tbl>
          </a:graphicData>
        </a:graphic>
      </p:graphicFrame>
      <p:sp>
        <p:nvSpPr>
          <p:cNvPr id="63489" name="Rectangle 1"/>
          <p:cNvSpPr>
            <a:spLocks noChangeArrowheads="1"/>
          </p:cNvSpPr>
          <p:nvPr/>
        </p:nvSpPr>
        <p:spPr bwMode="auto">
          <a:xfrm>
            <a:off x="304800" y="4662845"/>
            <a:ext cx="8077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External Milestone: IASU partial beneficial occupancy October, 2011.</a:t>
            </a:r>
            <a:endParaRPr kumimoji="0" lang="en-US" sz="3200" b="1" i="0" u="none" strike="noStrike" cap="none" normalizeH="0" baseline="0" dirty="0" smtClean="0">
              <a:ln>
                <a:noFill/>
              </a:ln>
              <a:solidFill>
                <a:schemeClr val="tx1"/>
              </a:solidFill>
              <a:effectLst/>
              <a:latin typeface="Arial" pitchFamily="34" charset="0"/>
            </a:endParaRPr>
          </a:p>
        </p:txBody>
      </p:sp>
      <p:sp>
        <p:nvSpPr>
          <p:cNvPr id="6" name="Slide Number Placeholder 5"/>
          <p:cNvSpPr>
            <a:spLocks noGrp="1"/>
          </p:cNvSpPr>
          <p:nvPr>
            <p:ph type="sldNum" sz="quarter" idx="12"/>
          </p:nvPr>
        </p:nvSpPr>
        <p:spPr/>
        <p:txBody>
          <a:bodyPr/>
          <a:lstStyle/>
          <a:p>
            <a:fld id="{AF0E3F6D-4EDF-4F15-933D-0E2E74EF67AB}"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983163"/>
          </a:xfrm>
        </p:spPr>
        <p:txBody>
          <a:bodyPr>
            <a:noAutofit/>
          </a:bodyPr>
          <a:lstStyle/>
          <a:p>
            <a:pPr>
              <a:spcBef>
                <a:spcPts val="2400"/>
              </a:spcBef>
            </a:pPr>
            <a:r>
              <a:rPr lang="en-US" dirty="0" smtClean="0"/>
              <a:t>Two grants funding the construction of a building that will form part of IARC were received in June 2010. </a:t>
            </a:r>
          </a:p>
          <a:p>
            <a:pPr indent="0">
              <a:spcBef>
                <a:spcPts val="2400"/>
              </a:spcBef>
              <a:buNone/>
            </a:pPr>
            <a:r>
              <a:rPr lang="en-US" b="1" dirty="0" smtClean="0"/>
              <a:t>The grant-funded building is the Office, Technical, and Education (OTE) Building.</a:t>
            </a:r>
          </a:p>
          <a:p>
            <a:pPr lvl="0">
              <a:spcBef>
                <a:spcPts val="3600"/>
              </a:spcBef>
            </a:pPr>
            <a:r>
              <a:rPr lang="en-US" dirty="0" smtClean="0">
                <a:solidFill>
                  <a:prstClr val="black"/>
                </a:solidFill>
              </a:rPr>
              <a:t>The grants did not fund the high bay heavy assembly and test area.</a:t>
            </a:r>
          </a:p>
          <a:p>
            <a:pPr indent="0">
              <a:spcBef>
                <a:spcPts val="2400"/>
              </a:spcBef>
              <a:buNone/>
            </a:pP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AF0E3F6D-4EDF-4F15-933D-0E2E74EF67AB}" type="slidenum">
              <a:rPr lang="en-US" smtClean="0"/>
              <a:pPr/>
              <a:t>5</a:t>
            </a:fld>
            <a:endParaRPr lang="en-US" dirty="0"/>
          </a:p>
        </p:txBody>
      </p:sp>
      <p:pic>
        <p:nvPicPr>
          <p:cNvPr id="5" name="Picture 4" descr="footer.jpg"/>
          <p:cNvPicPr>
            <a:picLocks noChangeAspect="1"/>
          </p:cNvPicPr>
          <p:nvPr/>
        </p:nvPicPr>
        <p:blipFill>
          <a:blip r:embed="rId2" cstate="print"/>
          <a:srcRect t="15556" b="78888"/>
          <a:stretch>
            <a:fillRect/>
          </a:stretch>
        </p:blipFill>
        <p:spPr>
          <a:xfrm>
            <a:off x="0" y="5867400"/>
            <a:ext cx="9144000" cy="39254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pic>
        <p:nvPicPr>
          <p:cNvPr id="3" name="Picture 2" descr="OTE Project Plan 2010 09-30.jpg"/>
          <p:cNvPicPr>
            <a:picLocks noChangeAspect="1"/>
          </p:cNvPicPr>
          <p:nvPr/>
        </p:nvPicPr>
        <p:blipFill>
          <a:blip r:embed="rId3" cstate="print"/>
          <a:srcRect l="1739" t="3715" r="2609" b="3557"/>
          <a:stretch>
            <a:fillRect/>
          </a:stretch>
        </p:blipFill>
        <p:spPr>
          <a:xfrm>
            <a:off x="533400" y="762000"/>
            <a:ext cx="8077200" cy="5066607"/>
          </a:xfrm>
          <a:prstGeom prst="rect">
            <a:avLst/>
          </a:prstGeom>
        </p:spPr>
      </p:pic>
      <p:sp>
        <p:nvSpPr>
          <p:cNvPr id="4" name="Slide Number Placeholder 3"/>
          <p:cNvSpPr>
            <a:spLocks noGrp="1"/>
          </p:cNvSpPr>
          <p:nvPr>
            <p:ph type="sldNum" sz="quarter" idx="12"/>
          </p:nvPr>
        </p:nvSpPr>
        <p:spPr/>
        <p:txBody>
          <a:bodyPr/>
          <a:lstStyle/>
          <a:p>
            <a:fld id="{AF0E3F6D-4EDF-4F15-933D-0E2E74EF67AB}" type="slidenum">
              <a:rPr lang="en-US" smtClean="0"/>
              <a:pPr/>
              <a:t>50</a:t>
            </a:fld>
            <a:endParaRPr lang="en-US" dirty="0"/>
          </a:p>
        </p:txBody>
      </p:sp>
      <p:sp>
        <p:nvSpPr>
          <p:cNvPr id="5" name="Rectangle 4"/>
          <p:cNvSpPr/>
          <p:nvPr/>
        </p:nvSpPr>
        <p:spPr>
          <a:xfrm>
            <a:off x="8610600" y="5562600"/>
            <a:ext cx="300082" cy="369332"/>
          </a:xfrm>
          <a:prstGeom prst="rect">
            <a:avLst/>
          </a:prstGeom>
        </p:spPr>
        <p:txBody>
          <a:bodyPr wrap="none">
            <a:spAutoFit/>
          </a:bodyPr>
          <a:lstStyle/>
          <a:p>
            <a:pPr algn="r">
              <a:spcBef>
                <a:spcPts val="1200"/>
              </a:spcBef>
            </a:pPr>
            <a:r>
              <a:rPr lang="en-US" dirty="0" smtClean="0"/>
              <a:t>*</a:t>
            </a:r>
          </a:p>
        </p:txBody>
      </p:sp>
      <p:sp>
        <p:nvSpPr>
          <p:cNvPr id="6" name="TextBox 5"/>
          <p:cNvSpPr txBox="1"/>
          <p:nvPr/>
        </p:nvSpPr>
        <p:spPr>
          <a:xfrm>
            <a:off x="152400" y="228600"/>
            <a:ext cx="8382000" cy="461665"/>
          </a:xfrm>
          <a:prstGeom prst="rect">
            <a:avLst/>
          </a:prstGeom>
          <a:noFill/>
        </p:spPr>
        <p:txBody>
          <a:bodyPr wrap="square" rtlCol="0">
            <a:spAutoFit/>
          </a:bodyPr>
          <a:lstStyle/>
          <a:p>
            <a:r>
              <a:rPr lang="en-US" sz="2400" dirty="0" smtClean="0"/>
              <a:t>Initial Schedule. </a:t>
            </a:r>
            <a:r>
              <a:rPr lang="en-US" dirty="0" smtClean="0"/>
              <a:t>Final Schedule to be full resource-loaded schedule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96000"/>
            <a:ext cx="9144000" cy="392546"/>
          </a:xfrm>
          <a:prstGeom prst="rect">
            <a:avLst/>
          </a:prstGeom>
        </p:spPr>
      </p:pic>
      <p:graphicFrame>
        <p:nvGraphicFramePr>
          <p:cNvPr id="3" name="Table 2"/>
          <p:cNvGraphicFramePr>
            <a:graphicFrameLocks noGrp="1"/>
          </p:cNvGraphicFramePr>
          <p:nvPr/>
        </p:nvGraphicFramePr>
        <p:xfrm>
          <a:off x="762000" y="81235"/>
          <a:ext cx="7848600" cy="5858381"/>
        </p:xfrm>
        <a:graphic>
          <a:graphicData uri="http://schemas.openxmlformats.org/drawingml/2006/table">
            <a:tbl>
              <a:tblPr firstRow="1" bandRow="1">
                <a:tableStyleId>{5C22544A-7EE6-4342-B048-85BDC9FD1C3A}</a:tableStyleId>
              </a:tblPr>
              <a:tblGrid>
                <a:gridCol w="2113085"/>
                <a:gridCol w="4452571"/>
                <a:gridCol w="1282944"/>
              </a:tblGrid>
              <a:tr h="623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cs typeface="Arial"/>
                        </a:rPr>
                        <a:t>Anticipated Tracking Milestones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cs typeface="Arial"/>
                        </a:rPr>
                        <a:t>Definition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cs typeface="Arial"/>
                        </a:rPr>
                        <a:t>Date</a:t>
                      </a:r>
                      <a:endParaRPr lang="en-US" dirty="0"/>
                    </a:p>
                  </a:txBody>
                  <a:tcPr/>
                </a:tc>
              </a:tr>
              <a:tr h="207886">
                <a:tc>
                  <a:txBody>
                    <a:bodyPr/>
                    <a:lstStyle/>
                    <a:p>
                      <a:pPr marL="0" marR="54610" algn="l">
                        <a:spcBef>
                          <a:spcPts val="600"/>
                        </a:spcBef>
                        <a:spcAft>
                          <a:spcPts val="0"/>
                        </a:spcAft>
                      </a:pPr>
                      <a:r>
                        <a:rPr lang="en-US" sz="1400" dirty="0">
                          <a:latin typeface="Calibri"/>
                          <a:ea typeface="Times New Roman"/>
                          <a:cs typeface="Arial"/>
                        </a:rPr>
                        <a:t>CDR Complete</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dirty="0">
                          <a:latin typeface="Calibri"/>
                          <a:ea typeface="Times New Roman"/>
                          <a:cs typeface="Arial"/>
                        </a:rPr>
                        <a:t>RBA delivers CDR document</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dirty="0">
                          <a:latin typeface="Calibri"/>
                          <a:ea typeface="Times New Roman"/>
                          <a:cs typeface="Arial"/>
                        </a:rPr>
                        <a:t>Oct 6, 2010</a:t>
                      </a:r>
                      <a:endParaRPr lang="en-US" sz="1050" dirty="0">
                        <a:latin typeface="Times New Roman"/>
                        <a:ea typeface="Times New Roman"/>
                      </a:endParaRPr>
                    </a:p>
                  </a:txBody>
                  <a:tcPr marL="68580" marR="68580" marT="0" marB="0"/>
                </a:tc>
              </a:tr>
              <a:tr h="308569">
                <a:tc>
                  <a:txBody>
                    <a:bodyPr/>
                    <a:lstStyle/>
                    <a:p>
                      <a:pPr marL="0" marR="54610" algn="l">
                        <a:spcBef>
                          <a:spcPts val="600"/>
                        </a:spcBef>
                        <a:spcAft>
                          <a:spcPts val="0"/>
                        </a:spcAft>
                      </a:pPr>
                      <a:r>
                        <a:rPr lang="en-US" sz="1400" dirty="0">
                          <a:latin typeface="Calibri"/>
                          <a:ea typeface="Times New Roman"/>
                          <a:cs typeface="Arial"/>
                        </a:rPr>
                        <a:t>Director’s Review</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dirty="0">
                          <a:latin typeface="Calibri"/>
                          <a:ea typeface="Times New Roman"/>
                          <a:cs typeface="Arial"/>
                        </a:rPr>
                        <a:t>Review by FNAL mgmt of </a:t>
                      </a:r>
                      <a:r>
                        <a:rPr lang="en-US" sz="1400" dirty="0" smtClean="0">
                          <a:latin typeface="Calibri"/>
                          <a:ea typeface="Times New Roman"/>
                          <a:cs typeface="Arial"/>
                        </a:rPr>
                        <a:t>Project Plan</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dirty="0">
                          <a:latin typeface="Calibri"/>
                          <a:ea typeface="Times New Roman"/>
                          <a:cs typeface="Arial"/>
                        </a:rPr>
                        <a:t>Oct 13, 2010</a:t>
                      </a:r>
                      <a:endParaRPr lang="en-US" sz="1050" dirty="0">
                        <a:latin typeface="Times New Roman"/>
                        <a:ea typeface="Times New Roman"/>
                      </a:endParaRPr>
                    </a:p>
                  </a:txBody>
                  <a:tcPr marL="68580" marR="68580" marT="0" marB="0"/>
                </a:tc>
              </a:tr>
              <a:tr h="308445">
                <a:tc>
                  <a:txBody>
                    <a:bodyPr/>
                    <a:lstStyle/>
                    <a:p>
                      <a:pPr marL="0" marR="54610" algn="l">
                        <a:spcBef>
                          <a:spcPts val="600"/>
                        </a:spcBef>
                        <a:spcAft>
                          <a:spcPts val="0"/>
                        </a:spcAft>
                      </a:pPr>
                      <a:r>
                        <a:rPr lang="en-US" sz="1400" dirty="0">
                          <a:latin typeface="Calibri"/>
                          <a:ea typeface="Times New Roman"/>
                          <a:cs typeface="Arial"/>
                        </a:rPr>
                        <a:t>Engineering Start</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dirty="0" err="1">
                          <a:latin typeface="Calibri"/>
                          <a:ea typeface="Times New Roman"/>
                          <a:cs typeface="Arial"/>
                        </a:rPr>
                        <a:t>Proj</a:t>
                      </a:r>
                      <a:r>
                        <a:rPr lang="en-US" sz="1400">
                          <a:latin typeface="Calibri"/>
                          <a:ea typeface="Times New Roman"/>
                          <a:cs typeface="Arial"/>
                        </a:rPr>
                        <a:t> Plan approved, directorate sign-off</a:t>
                      </a:r>
                      <a:endParaRPr lang="en-US" sz="1050">
                        <a:latin typeface="Times New Roman"/>
                        <a:ea typeface="Times New Roman"/>
                      </a:endParaRPr>
                    </a:p>
                  </a:txBody>
                  <a:tcPr marL="68580" marR="68580" marT="0" marB="0"/>
                </a:tc>
                <a:tc>
                  <a:txBody>
                    <a:bodyPr/>
                    <a:lstStyle/>
                    <a:p>
                      <a:pPr marL="0" marR="54610" algn="l">
                        <a:spcBef>
                          <a:spcPts val="600"/>
                        </a:spcBef>
                        <a:spcAft>
                          <a:spcPts val="0"/>
                        </a:spcAft>
                      </a:pPr>
                      <a:r>
                        <a:rPr lang="en-US" sz="1400">
                          <a:latin typeface="Calibri"/>
                          <a:ea typeface="Times New Roman"/>
                          <a:cs typeface="Arial"/>
                        </a:rPr>
                        <a:t>Nov 3, 2010</a:t>
                      </a:r>
                      <a:endParaRPr lang="en-US" sz="1050">
                        <a:latin typeface="Times New Roman"/>
                        <a:ea typeface="Times New Roman"/>
                      </a:endParaRPr>
                    </a:p>
                  </a:txBody>
                  <a:tcPr marL="68580" marR="68580" marT="0" marB="0"/>
                </a:tc>
              </a:tr>
              <a:tr h="308569">
                <a:tc>
                  <a:txBody>
                    <a:bodyPr/>
                    <a:lstStyle/>
                    <a:p>
                      <a:pPr marL="0" marR="54610" algn="l">
                        <a:spcBef>
                          <a:spcPts val="600"/>
                        </a:spcBef>
                        <a:spcAft>
                          <a:spcPts val="0"/>
                        </a:spcAft>
                      </a:pPr>
                      <a:r>
                        <a:rPr lang="en-US" sz="1400" dirty="0">
                          <a:latin typeface="Calibri"/>
                          <a:ea typeface="Times New Roman"/>
                          <a:cs typeface="Arial"/>
                        </a:rPr>
                        <a:t>A/E start</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a:latin typeface="Calibri"/>
                          <a:ea typeface="Times New Roman"/>
                          <a:cs typeface="Arial"/>
                        </a:rPr>
                        <a:t>Proposal negotiations complete</a:t>
                      </a:r>
                      <a:endParaRPr lang="en-US" sz="1050">
                        <a:latin typeface="Times New Roman"/>
                        <a:ea typeface="Times New Roman"/>
                      </a:endParaRPr>
                    </a:p>
                  </a:txBody>
                  <a:tcPr marL="68580" marR="68580" marT="0" marB="0"/>
                </a:tc>
                <a:tc>
                  <a:txBody>
                    <a:bodyPr/>
                    <a:lstStyle/>
                    <a:p>
                      <a:pPr marL="0" marR="54610" algn="l">
                        <a:spcBef>
                          <a:spcPts val="600"/>
                        </a:spcBef>
                        <a:spcAft>
                          <a:spcPts val="0"/>
                        </a:spcAft>
                      </a:pPr>
                      <a:r>
                        <a:rPr lang="en-US" sz="1400">
                          <a:latin typeface="Calibri"/>
                          <a:ea typeface="Times New Roman"/>
                          <a:cs typeface="Arial"/>
                        </a:rPr>
                        <a:t>Nov 18, 2010</a:t>
                      </a:r>
                      <a:endParaRPr lang="en-US" sz="1050">
                        <a:latin typeface="Times New Roman"/>
                        <a:ea typeface="Times New Roman"/>
                      </a:endParaRPr>
                    </a:p>
                  </a:txBody>
                  <a:tcPr marL="68580" marR="68580" marT="0" marB="0"/>
                </a:tc>
              </a:tr>
              <a:tr h="308569">
                <a:tc>
                  <a:txBody>
                    <a:bodyPr/>
                    <a:lstStyle/>
                    <a:p>
                      <a:pPr marL="0" marR="54610" algn="l">
                        <a:spcBef>
                          <a:spcPts val="600"/>
                        </a:spcBef>
                        <a:spcAft>
                          <a:spcPts val="0"/>
                        </a:spcAft>
                      </a:pPr>
                      <a:r>
                        <a:rPr lang="en-US" sz="1400" dirty="0">
                          <a:latin typeface="Calibri"/>
                          <a:ea typeface="Times New Roman"/>
                          <a:cs typeface="Arial"/>
                        </a:rPr>
                        <a:t>Eng Drawings complete</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a:latin typeface="Calibri"/>
                          <a:ea typeface="Times New Roman"/>
                          <a:cs typeface="Arial"/>
                        </a:rPr>
                        <a:t>CCR comments incorporated</a:t>
                      </a:r>
                      <a:endParaRPr lang="en-US" sz="1050">
                        <a:latin typeface="Times New Roman"/>
                        <a:ea typeface="Times New Roman"/>
                      </a:endParaRPr>
                    </a:p>
                  </a:txBody>
                  <a:tcPr marL="68580" marR="68580" marT="0" marB="0"/>
                </a:tc>
                <a:tc>
                  <a:txBody>
                    <a:bodyPr/>
                    <a:lstStyle/>
                    <a:p>
                      <a:pPr marL="0" marR="54610" algn="l">
                        <a:spcBef>
                          <a:spcPts val="600"/>
                        </a:spcBef>
                        <a:spcAft>
                          <a:spcPts val="0"/>
                        </a:spcAft>
                      </a:pPr>
                      <a:r>
                        <a:rPr lang="en-US" sz="1400">
                          <a:latin typeface="Calibri"/>
                          <a:ea typeface="Times New Roman"/>
                          <a:cs typeface="Arial"/>
                        </a:rPr>
                        <a:t>July 14, 2011</a:t>
                      </a:r>
                      <a:endParaRPr lang="en-US" sz="1050">
                        <a:latin typeface="Times New Roman"/>
                        <a:ea typeface="Times New Roman"/>
                      </a:endParaRPr>
                    </a:p>
                  </a:txBody>
                  <a:tcPr marL="68580" marR="68580" marT="0" marB="0"/>
                </a:tc>
              </a:tr>
              <a:tr h="623657">
                <a:tc>
                  <a:txBody>
                    <a:bodyPr/>
                    <a:lstStyle/>
                    <a:p>
                      <a:pPr marL="0" marR="54610" algn="l">
                        <a:spcBef>
                          <a:spcPts val="600"/>
                        </a:spcBef>
                        <a:spcAft>
                          <a:spcPts val="0"/>
                        </a:spcAft>
                      </a:pPr>
                      <a:r>
                        <a:rPr lang="en-US" sz="1400" dirty="0">
                          <a:latin typeface="Calibri"/>
                          <a:ea typeface="Times New Roman"/>
                          <a:cs typeface="Arial"/>
                        </a:rPr>
                        <a:t>Award Construction Contract</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a:latin typeface="Calibri"/>
                          <a:ea typeface="Times New Roman"/>
                          <a:cs typeface="Arial"/>
                        </a:rPr>
                        <a:t>Source Evaluation Team evaluation complete, BSS complete, establish initial project scope, retain 10% contingency</a:t>
                      </a:r>
                      <a:endParaRPr lang="en-US" sz="1050">
                        <a:latin typeface="Times New Roman"/>
                        <a:ea typeface="Times New Roman"/>
                      </a:endParaRPr>
                    </a:p>
                  </a:txBody>
                  <a:tcPr marL="68580" marR="68580" marT="0" marB="0"/>
                </a:tc>
                <a:tc>
                  <a:txBody>
                    <a:bodyPr/>
                    <a:lstStyle/>
                    <a:p>
                      <a:pPr marL="0" marR="54610" algn="l">
                        <a:spcBef>
                          <a:spcPts val="600"/>
                        </a:spcBef>
                        <a:spcAft>
                          <a:spcPts val="0"/>
                        </a:spcAft>
                      </a:pPr>
                      <a:r>
                        <a:rPr lang="en-US" sz="1400">
                          <a:latin typeface="Calibri"/>
                          <a:ea typeface="Times New Roman"/>
                          <a:cs typeface="Arial"/>
                        </a:rPr>
                        <a:t>Nov 3, 2011</a:t>
                      </a:r>
                      <a:endParaRPr lang="en-US" sz="1050">
                        <a:latin typeface="Times New Roman"/>
                        <a:ea typeface="Times New Roman"/>
                      </a:endParaRPr>
                    </a:p>
                  </a:txBody>
                  <a:tcPr marL="68580" marR="68580" marT="0" marB="0"/>
                </a:tc>
              </a:tr>
              <a:tr h="385495">
                <a:tc>
                  <a:txBody>
                    <a:bodyPr/>
                    <a:lstStyle/>
                    <a:p>
                      <a:pPr marL="0" marR="54610" algn="l">
                        <a:spcBef>
                          <a:spcPts val="600"/>
                        </a:spcBef>
                        <a:spcAft>
                          <a:spcPts val="0"/>
                        </a:spcAft>
                      </a:pPr>
                      <a:r>
                        <a:rPr lang="en-US" sz="1400" dirty="0" smtClean="0">
                          <a:latin typeface="Calibri"/>
                          <a:ea typeface="Times New Roman"/>
                          <a:cs typeface="Arial"/>
                        </a:rPr>
                        <a:t>Substructure</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a:latin typeface="Calibri"/>
                          <a:ea typeface="Times New Roman"/>
                          <a:cs typeface="Arial"/>
                        </a:rPr>
                        <a:t>Details based on construction contract</a:t>
                      </a:r>
                      <a:endParaRPr lang="en-US" sz="1050">
                        <a:latin typeface="Times New Roman"/>
                        <a:ea typeface="Times New Roman"/>
                      </a:endParaRPr>
                    </a:p>
                  </a:txBody>
                  <a:tcPr marL="68580" marR="68580" marT="0" marB="0"/>
                </a:tc>
                <a:tc>
                  <a:txBody>
                    <a:bodyPr/>
                    <a:lstStyle/>
                    <a:p>
                      <a:pPr marL="0" marR="54610" algn="l">
                        <a:spcBef>
                          <a:spcPts val="600"/>
                        </a:spcBef>
                        <a:spcAft>
                          <a:spcPts val="0"/>
                        </a:spcAft>
                      </a:pPr>
                      <a:r>
                        <a:rPr lang="en-US" sz="1400">
                          <a:latin typeface="Calibri"/>
                          <a:ea typeface="Times New Roman"/>
                          <a:cs typeface="Arial"/>
                        </a:rPr>
                        <a:t>TBD</a:t>
                      </a:r>
                      <a:endParaRPr lang="en-US" sz="1050">
                        <a:latin typeface="Times New Roman"/>
                        <a:ea typeface="Times New Roman"/>
                      </a:endParaRPr>
                    </a:p>
                  </a:txBody>
                  <a:tcPr marL="68580" marR="68580" marT="0" marB="0"/>
                </a:tc>
              </a:tr>
              <a:tr h="385495">
                <a:tc>
                  <a:txBody>
                    <a:bodyPr/>
                    <a:lstStyle/>
                    <a:p>
                      <a:pPr marL="0" marR="54610" algn="l">
                        <a:spcBef>
                          <a:spcPts val="600"/>
                        </a:spcBef>
                        <a:spcAft>
                          <a:spcPts val="0"/>
                        </a:spcAft>
                      </a:pPr>
                      <a:r>
                        <a:rPr lang="en-US" sz="1400" dirty="0" smtClean="0">
                          <a:latin typeface="Calibri"/>
                          <a:ea typeface="Times New Roman"/>
                          <a:cs typeface="Arial"/>
                        </a:rPr>
                        <a:t>Shell</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a:latin typeface="Calibri"/>
                          <a:ea typeface="Times New Roman"/>
                          <a:cs typeface="Arial"/>
                        </a:rPr>
                        <a:t>Details based on construction contract</a:t>
                      </a:r>
                      <a:endParaRPr lang="en-US" sz="1050">
                        <a:latin typeface="Times New Roman"/>
                        <a:ea typeface="Times New Roman"/>
                      </a:endParaRPr>
                    </a:p>
                  </a:txBody>
                  <a:tcPr marL="68580" marR="68580" marT="0" marB="0"/>
                </a:tc>
                <a:tc>
                  <a:txBody>
                    <a:bodyPr/>
                    <a:lstStyle/>
                    <a:p>
                      <a:pPr marL="0" marR="54610" algn="l">
                        <a:spcBef>
                          <a:spcPts val="600"/>
                        </a:spcBef>
                        <a:spcAft>
                          <a:spcPts val="0"/>
                        </a:spcAft>
                      </a:pPr>
                      <a:r>
                        <a:rPr lang="en-US" sz="1400">
                          <a:latin typeface="Calibri"/>
                          <a:ea typeface="Times New Roman"/>
                          <a:cs typeface="Arial"/>
                        </a:rPr>
                        <a:t>TBD</a:t>
                      </a:r>
                      <a:endParaRPr lang="en-US" sz="1050">
                        <a:latin typeface="Times New Roman"/>
                        <a:ea typeface="Times New Roman"/>
                      </a:endParaRPr>
                    </a:p>
                  </a:txBody>
                  <a:tcPr marL="68580" marR="68580" marT="0" marB="0"/>
                </a:tc>
              </a:tr>
              <a:tr h="385495">
                <a:tc>
                  <a:txBody>
                    <a:bodyPr/>
                    <a:lstStyle/>
                    <a:p>
                      <a:pPr marL="0" marR="54610" algn="l">
                        <a:spcBef>
                          <a:spcPts val="600"/>
                        </a:spcBef>
                        <a:spcAft>
                          <a:spcPts val="0"/>
                        </a:spcAft>
                      </a:pPr>
                      <a:r>
                        <a:rPr lang="en-US" sz="1400" dirty="0" smtClean="0">
                          <a:latin typeface="Calibri"/>
                          <a:ea typeface="Times New Roman"/>
                          <a:cs typeface="Arial"/>
                        </a:rPr>
                        <a:t>Interiors</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a:latin typeface="Calibri"/>
                          <a:ea typeface="Times New Roman"/>
                          <a:cs typeface="Arial"/>
                        </a:rPr>
                        <a:t>Details based on construction contract</a:t>
                      </a:r>
                      <a:endParaRPr lang="en-US" sz="1050">
                        <a:latin typeface="Times New Roman"/>
                        <a:ea typeface="Times New Roman"/>
                      </a:endParaRPr>
                    </a:p>
                  </a:txBody>
                  <a:tcPr marL="68580" marR="68580" marT="0" marB="0"/>
                </a:tc>
                <a:tc>
                  <a:txBody>
                    <a:bodyPr/>
                    <a:lstStyle/>
                    <a:p>
                      <a:pPr marL="0" marR="54610" algn="l">
                        <a:spcBef>
                          <a:spcPts val="600"/>
                        </a:spcBef>
                        <a:spcAft>
                          <a:spcPts val="0"/>
                        </a:spcAft>
                      </a:pPr>
                      <a:r>
                        <a:rPr lang="en-US" sz="1400">
                          <a:latin typeface="Calibri"/>
                          <a:ea typeface="Times New Roman"/>
                          <a:cs typeface="Arial"/>
                        </a:rPr>
                        <a:t>TBD</a:t>
                      </a:r>
                      <a:endParaRPr lang="en-US" sz="1050">
                        <a:latin typeface="Times New Roman"/>
                        <a:ea typeface="Times New Roman"/>
                      </a:endParaRPr>
                    </a:p>
                  </a:txBody>
                  <a:tcPr marL="68580" marR="68580" marT="0" marB="0"/>
                </a:tc>
              </a:tr>
              <a:tr h="415771">
                <a:tc>
                  <a:txBody>
                    <a:bodyPr/>
                    <a:lstStyle/>
                    <a:p>
                      <a:pPr marL="0" marR="54610" algn="l">
                        <a:spcBef>
                          <a:spcPts val="600"/>
                        </a:spcBef>
                        <a:spcAft>
                          <a:spcPts val="0"/>
                        </a:spcAft>
                      </a:pPr>
                      <a:r>
                        <a:rPr lang="en-US" sz="1400" dirty="0" smtClean="0">
                          <a:latin typeface="Calibri"/>
                          <a:ea typeface="Times New Roman"/>
                          <a:cs typeface="Arial"/>
                        </a:rPr>
                        <a:t>Building Systems</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dirty="0">
                          <a:latin typeface="Calibri"/>
                          <a:ea typeface="Times New Roman"/>
                          <a:cs typeface="Arial"/>
                        </a:rPr>
                        <a:t>Details based on construction contract. </a:t>
                      </a:r>
                      <a:r>
                        <a:rPr lang="en-US" sz="1400" dirty="0" smtClean="0">
                          <a:latin typeface="Calibri"/>
                          <a:ea typeface="Times New Roman"/>
                          <a:cs typeface="Arial"/>
                        </a:rPr>
                        <a:t>Reduce </a:t>
                      </a:r>
                      <a:r>
                        <a:rPr lang="en-US" sz="1400" dirty="0">
                          <a:latin typeface="Calibri"/>
                          <a:ea typeface="Times New Roman"/>
                          <a:cs typeface="Arial"/>
                        </a:rPr>
                        <a:t>contingency</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a:latin typeface="Calibri"/>
                          <a:ea typeface="Times New Roman"/>
                          <a:cs typeface="Arial"/>
                        </a:rPr>
                        <a:t>TBD</a:t>
                      </a:r>
                      <a:endParaRPr lang="en-US" sz="1050">
                        <a:latin typeface="Times New Roman"/>
                        <a:ea typeface="Times New Roman"/>
                      </a:endParaRPr>
                    </a:p>
                  </a:txBody>
                  <a:tcPr marL="68580" marR="68580" marT="0" marB="0"/>
                </a:tc>
              </a:tr>
              <a:tr h="385495">
                <a:tc>
                  <a:txBody>
                    <a:bodyPr/>
                    <a:lstStyle/>
                    <a:p>
                      <a:pPr marL="0" marR="54610" algn="l">
                        <a:spcBef>
                          <a:spcPts val="600"/>
                        </a:spcBef>
                        <a:spcAft>
                          <a:spcPts val="0"/>
                        </a:spcAft>
                      </a:pPr>
                      <a:r>
                        <a:rPr lang="en-US" sz="1400" dirty="0" smtClean="0">
                          <a:latin typeface="Calibri"/>
                          <a:ea typeface="Times New Roman"/>
                          <a:cs typeface="Arial"/>
                        </a:rPr>
                        <a:t>Equip &amp; Furnishings</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dirty="0">
                          <a:latin typeface="Calibri"/>
                          <a:ea typeface="Times New Roman"/>
                          <a:cs typeface="Arial"/>
                        </a:rPr>
                        <a:t>Details based on </a:t>
                      </a:r>
                      <a:r>
                        <a:rPr lang="en-US" sz="1400" dirty="0" smtClean="0">
                          <a:latin typeface="Calibri"/>
                          <a:ea typeface="Times New Roman"/>
                          <a:cs typeface="Arial"/>
                        </a:rPr>
                        <a:t>construction </a:t>
                      </a:r>
                      <a:r>
                        <a:rPr lang="en-US" sz="1400" dirty="0">
                          <a:latin typeface="Calibri"/>
                          <a:ea typeface="Times New Roman"/>
                          <a:cs typeface="Arial"/>
                        </a:rPr>
                        <a:t>contract</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a:latin typeface="Calibri"/>
                          <a:ea typeface="Times New Roman"/>
                          <a:cs typeface="Arial"/>
                        </a:rPr>
                        <a:t>TBD</a:t>
                      </a:r>
                      <a:endParaRPr lang="en-US" sz="1050">
                        <a:latin typeface="Times New Roman"/>
                        <a:ea typeface="Times New Roman"/>
                      </a:endParaRPr>
                    </a:p>
                  </a:txBody>
                  <a:tcPr marL="68580" marR="68580" marT="0" marB="0"/>
                </a:tc>
              </a:tr>
              <a:tr h="207886">
                <a:tc>
                  <a:txBody>
                    <a:bodyPr/>
                    <a:lstStyle/>
                    <a:p>
                      <a:pPr marL="0" marR="54610" algn="l">
                        <a:spcBef>
                          <a:spcPts val="600"/>
                        </a:spcBef>
                        <a:spcAft>
                          <a:spcPts val="0"/>
                        </a:spcAft>
                      </a:pPr>
                      <a:r>
                        <a:rPr lang="en-US" sz="1400" dirty="0" smtClean="0">
                          <a:latin typeface="+mn-lt"/>
                          <a:ea typeface="Times New Roman"/>
                        </a:rPr>
                        <a:t>Site Work</a:t>
                      </a:r>
                      <a:endParaRPr lang="en-US" sz="1400" dirty="0">
                        <a:latin typeface="+mn-lt"/>
                        <a:ea typeface="Times New Roman"/>
                      </a:endParaRPr>
                    </a:p>
                  </a:txBody>
                  <a:tcPr marL="68580" marR="68580" marT="0" marB="0"/>
                </a:tc>
                <a:tc>
                  <a:txBody>
                    <a:bodyPr/>
                    <a:lstStyle/>
                    <a:p>
                      <a:pPr marL="0" marR="54610" indent="0" algn="l" defTabSz="914400" rtl="0" eaLnBrk="1" fontAlgn="auto" latinLnBrk="0" hangingPunct="1">
                        <a:lnSpc>
                          <a:spcPct val="100000"/>
                        </a:lnSpc>
                        <a:spcBef>
                          <a:spcPts val="600"/>
                        </a:spcBef>
                        <a:spcAft>
                          <a:spcPts val="0"/>
                        </a:spcAft>
                        <a:buClrTx/>
                        <a:buSzTx/>
                        <a:buFontTx/>
                        <a:buNone/>
                        <a:tabLst/>
                        <a:defRPr/>
                      </a:pPr>
                      <a:r>
                        <a:rPr lang="en-US" sz="1400" dirty="0" smtClean="0">
                          <a:latin typeface="+mn-lt"/>
                          <a:ea typeface="Times New Roman"/>
                          <a:cs typeface="Arial"/>
                        </a:rPr>
                        <a:t>Details based on construction contract</a:t>
                      </a:r>
                      <a:endParaRPr lang="en-US" sz="1400" dirty="0">
                        <a:latin typeface="+mn-lt"/>
                        <a:ea typeface="Times New Roman"/>
                      </a:endParaRPr>
                    </a:p>
                  </a:txBody>
                  <a:tcPr marL="68580" marR="68580" marT="0" marB="0"/>
                </a:tc>
                <a:tc>
                  <a:txBody>
                    <a:bodyPr/>
                    <a:lstStyle/>
                    <a:p>
                      <a:pPr marL="0" marR="54610" algn="l">
                        <a:spcBef>
                          <a:spcPts val="600"/>
                        </a:spcBef>
                        <a:spcAft>
                          <a:spcPts val="0"/>
                        </a:spcAft>
                      </a:pPr>
                      <a:r>
                        <a:rPr lang="en-US" sz="1400" dirty="0" smtClean="0">
                          <a:latin typeface="+mn-lt"/>
                          <a:ea typeface="Times New Roman"/>
                        </a:rPr>
                        <a:t>TBD</a:t>
                      </a:r>
                      <a:endParaRPr lang="en-US" sz="1400" dirty="0">
                        <a:latin typeface="+mn-lt"/>
                        <a:ea typeface="Times New Roman"/>
                      </a:endParaRPr>
                    </a:p>
                  </a:txBody>
                  <a:tcPr marL="68580" marR="68580" marT="0" marB="0"/>
                </a:tc>
              </a:tr>
              <a:tr h="415771">
                <a:tc>
                  <a:txBody>
                    <a:bodyPr/>
                    <a:lstStyle/>
                    <a:p>
                      <a:pPr marL="0" marR="54610" algn="l">
                        <a:spcBef>
                          <a:spcPts val="600"/>
                        </a:spcBef>
                        <a:spcAft>
                          <a:spcPts val="0"/>
                        </a:spcAft>
                      </a:pPr>
                      <a:r>
                        <a:rPr lang="en-US" sz="1400" dirty="0">
                          <a:latin typeface="Calibri"/>
                          <a:ea typeface="Times New Roman"/>
                          <a:cs typeface="Arial"/>
                        </a:rPr>
                        <a:t>Construction 100% complete</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dirty="0">
                          <a:latin typeface="Calibri"/>
                          <a:ea typeface="Times New Roman"/>
                          <a:cs typeface="Arial"/>
                        </a:rPr>
                        <a:t>Final acceptance of all construction work</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dirty="0">
                          <a:latin typeface="Calibri"/>
                          <a:ea typeface="Times New Roman"/>
                          <a:cs typeface="Arial"/>
                        </a:rPr>
                        <a:t>May 16, 2013</a:t>
                      </a:r>
                      <a:endParaRPr lang="en-US" sz="1050" dirty="0">
                        <a:latin typeface="Times New Roman"/>
                        <a:ea typeface="Times New Roman"/>
                      </a:endParaRPr>
                    </a:p>
                  </a:txBody>
                  <a:tcPr marL="68580" marR="68580" marT="0" marB="0"/>
                </a:tc>
              </a:tr>
              <a:tr h="207886">
                <a:tc>
                  <a:txBody>
                    <a:bodyPr/>
                    <a:lstStyle/>
                    <a:p>
                      <a:pPr marL="0" marR="54610" algn="l">
                        <a:spcBef>
                          <a:spcPts val="600"/>
                        </a:spcBef>
                        <a:spcAft>
                          <a:spcPts val="0"/>
                        </a:spcAft>
                      </a:pPr>
                      <a:r>
                        <a:rPr lang="en-US" sz="1400" dirty="0">
                          <a:latin typeface="Calibri"/>
                          <a:ea typeface="Times New Roman"/>
                          <a:cs typeface="Arial"/>
                        </a:rPr>
                        <a:t>Engineering complete</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dirty="0">
                          <a:latin typeface="Calibri"/>
                          <a:ea typeface="Times New Roman"/>
                          <a:cs typeface="Arial"/>
                        </a:rPr>
                        <a:t>Completion of close-out documents</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dirty="0">
                          <a:latin typeface="Calibri"/>
                          <a:ea typeface="Times New Roman"/>
                          <a:cs typeface="Arial"/>
                        </a:rPr>
                        <a:t>Aug 8, 2013</a:t>
                      </a:r>
                      <a:endParaRPr lang="en-US" sz="1050" dirty="0">
                        <a:latin typeface="Times New Roman"/>
                        <a:ea typeface="Times New Roman"/>
                      </a:endParaRPr>
                    </a:p>
                  </a:txBody>
                  <a:tcPr marL="68580" marR="68580" marT="0" marB="0"/>
                </a:tc>
              </a:tr>
              <a:tr h="308569">
                <a:tc>
                  <a:txBody>
                    <a:bodyPr/>
                    <a:lstStyle/>
                    <a:p>
                      <a:pPr marL="0" marR="54610" algn="l">
                        <a:spcBef>
                          <a:spcPts val="600"/>
                        </a:spcBef>
                        <a:spcAft>
                          <a:spcPts val="0"/>
                        </a:spcAft>
                      </a:pPr>
                      <a:r>
                        <a:rPr lang="en-US" sz="1400" dirty="0">
                          <a:latin typeface="Calibri"/>
                          <a:ea typeface="Times New Roman"/>
                          <a:cs typeface="Arial"/>
                        </a:rPr>
                        <a:t>Project complete</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dirty="0">
                          <a:latin typeface="Calibri"/>
                          <a:ea typeface="Times New Roman"/>
                          <a:cs typeface="Arial"/>
                        </a:rPr>
                        <a:t>Final reports to DCEO, DOE, project closed</a:t>
                      </a:r>
                      <a:endParaRPr lang="en-US" sz="1050" dirty="0">
                        <a:latin typeface="Times New Roman"/>
                        <a:ea typeface="Times New Roman"/>
                      </a:endParaRPr>
                    </a:p>
                  </a:txBody>
                  <a:tcPr marL="68580" marR="68580" marT="0" marB="0"/>
                </a:tc>
                <a:tc>
                  <a:txBody>
                    <a:bodyPr/>
                    <a:lstStyle/>
                    <a:p>
                      <a:pPr marL="0" marR="54610" algn="l">
                        <a:spcBef>
                          <a:spcPts val="600"/>
                        </a:spcBef>
                        <a:spcAft>
                          <a:spcPts val="0"/>
                        </a:spcAft>
                      </a:pPr>
                      <a:r>
                        <a:rPr lang="en-US" sz="1400" dirty="0">
                          <a:latin typeface="Calibri"/>
                          <a:ea typeface="Times New Roman"/>
                          <a:cs typeface="Arial"/>
                        </a:rPr>
                        <a:t>Sept 5, 2013</a:t>
                      </a:r>
                      <a:endParaRPr lang="en-US" sz="1050" dirty="0">
                        <a:latin typeface="Times New Roman"/>
                        <a:ea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a:xfrm>
            <a:off x="6629400" y="6492875"/>
            <a:ext cx="2133600" cy="365125"/>
          </a:xfrm>
        </p:spPr>
        <p:txBody>
          <a:bodyPr/>
          <a:lstStyle/>
          <a:p>
            <a:fld id="{AF0E3F6D-4EDF-4F15-933D-0E2E74EF67AB}"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82575" indent="-282575" algn="l"/>
            <a:r>
              <a:rPr lang="en-US" sz="2400" dirty="0" smtClean="0">
                <a:solidFill>
                  <a:srgbClr val="FF0000"/>
                </a:solidFill>
              </a:rPr>
              <a:t>6. Is there a plan in place for technical and financial reporting to the State?</a:t>
            </a:r>
            <a:endParaRPr lang="en-US" sz="2400" dirty="0">
              <a:solidFill>
                <a:srgbClr val="FF0000"/>
              </a:solidFill>
            </a:endParaRPr>
          </a:p>
        </p:txBody>
      </p:sp>
      <p:sp>
        <p:nvSpPr>
          <p:cNvPr id="3" name="Content Placeholder 2"/>
          <p:cNvSpPr>
            <a:spLocks noGrp="1"/>
          </p:cNvSpPr>
          <p:nvPr>
            <p:ph idx="1"/>
          </p:nvPr>
        </p:nvSpPr>
        <p:spPr>
          <a:xfrm>
            <a:off x="457200" y="1905000"/>
            <a:ext cx="8229600" cy="4221163"/>
          </a:xfrm>
        </p:spPr>
        <p:txBody>
          <a:bodyPr/>
          <a:lstStyle/>
          <a:p>
            <a:pPr marL="685800" indent="-685800">
              <a:buNone/>
            </a:pPr>
            <a:r>
              <a:rPr lang="en-US" dirty="0" smtClean="0"/>
              <a:t>Yes. A plan has been established to provide the required DCEO quarterly reports for Project Status Progress Reports and Financial Status Reports. In addition, annual reports and project closeout reports are required for Progress and Financial status. The reports will be provided on DCEO forms.</a:t>
            </a:r>
            <a:endParaRPr lang="en-US" dirty="0"/>
          </a:p>
        </p:txBody>
      </p:sp>
      <p:sp>
        <p:nvSpPr>
          <p:cNvPr id="4" name="Slide Number Placeholder 3"/>
          <p:cNvSpPr>
            <a:spLocks noGrp="1"/>
          </p:cNvSpPr>
          <p:nvPr>
            <p:ph type="sldNum" sz="quarter" idx="12"/>
          </p:nvPr>
        </p:nvSpPr>
        <p:spPr/>
        <p:txBody>
          <a:bodyPr/>
          <a:lstStyle/>
          <a:p>
            <a:fld id="{AF0E3F6D-4EDF-4F15-933D-0E2E74EF67AB}" type="slidenum">
              <a:rPr lang="en-US" smtClean="0"/>
              <a:pPr/>
              <a:t>52</a:t>
            </a:fld>
            <a:endParaRPr lang="en-US"/>
          </a:p>
        </p:txBody>
      </p:sp>
      <p:pic>
        <p:nvPicPr>
          <p:cNvPr id="5" name="Picture 4"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
        <p:nvSpPr>
          <p:cNvPr id="3" name="Title 2"/>
          <p:cNvSpPr>
            <a:spLocks noGrp="1"/>
          </p:cNvSpPr>
          <p:nvPr>
            <p:ph type="title"/>
          </p:nvPr>
        </p:nvSpPr>
        <p:spPr/>
        <p:txBody>
          <a:bodyPr/>
          <a:lstStyle/>
          <a:p>
            <a:pPr algn="l"/>
            <a:r>
              <a:rPr lang="en-US" b="1" dirty="0" smtClean="0"/>
              <a:t>Quarterly State Reporting		</a:t>
            </a:r>
            <a:endParaRPr lang="en-US" b="1" dirty="0"/>
          </a:p>
        </p:txBody>
      </p:sp>
      <p:sp>
        <p:nvSpPr>
          <p:cNvPr id="4" name="Content Placeholder 3"/>
          <p:cNvSpPr>
            <a:spLocks noGrp="1"/>
          </p:cNvSpPr>
          <p:nvPr>
            <p:ph idx="1"/>
          </p:nvPr>
        </p:nvSpPr>
        <p:spPr/>
        <p:txBody>
          <a:bodyPr>
            <a:normAutofit/>
          </a:bodyPr>
          <a:lstStyle/>
          <a:p>
            <a:r>
              <a:rPr lang="en-US" dirty="0" smtClean="0"/>
              <a:t>The Fermilab Project Manager will provide to the Fermilab Manager of Grants and Contracts Quarterly Project Status progress reports, including end-of-Grant reports, in accordance with the DCEO Reports Deliverable Schedule. </a:t>
            </a:r>
          </a:p>
          <a:p>
            <a:pPr>
              <a:spcBef>
                <a:spcPts val="2400"/>
              </a:spcBef>
            </a:pPr>
            <a:r>
              <a:rPr lang="en-US" dirty="0" smtClean="0"/>
              <a:t>Project Status Reports will be approved by the Fermilab Project Director. </a:t>
            </a:r>
          </a:p>
          <a:p>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
        <p:nvSpPr>
          <p:cNvPr id="4" name="Content Placeholder 3"/>
          <p:cNvSpPr>
            <a:spLocks noGrp="1"/>
          </p:cNvSpPr>
          <p:nvPr>
            <p:ph idx="1"/>
          </p:nvPr>
        </p:nvSpPr>
        <p:spPr>
          <a:xfrm>
            <a:off x="457200" y="1066800"/>
            <a:ext cx="8229600" cy="5059363"/>
          </a:xfrm>
        </p:spPr>
        <p:txBody>
          <a:bodyPr/>
          <a:lstStyle/>
          <a:p>
            <a:r>
              <a:rPr lang="en-US" dirty="0" smtClean="0"/>
              <a:t>The Fermilab Manager of Grants and Contracts will develop Quarterly Financial Status progress reports from the Fermilab Accounting system based on paid invoices.</a:t>
            </a:r>
          </a:p>
          <a:p>
            <a:pPr>
              <a:spcBef>
                <a:spcPts val="2400"/>
              </a:spcBef>
            </a:pPr>
            <a:r>
              <a:rPr lang="en-US" dirty="0" smtClean="0"/>
              <a:t>The Fermilab Manager of Grants and Contracts will electronically submit to the DCEO quarterly Project Status and Financial Status Reports</a:t>
            </a:r>
          </a:p>
          <a:p>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593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609600" y="381000"/>
            <a:ext cx="7924800" cy="1200329"/>
          </a:xfrm>
          <a:prstGeom prst="rect">
            <a:avLst/>
          </a:prstGeom>
          <a:noFill/>
        </p:spPr>
        <p:txBody>
          <a:bodyPr wrap="square" rtlCol="0">
            <a:spAutoFit/>
          </a:bodyPr>
          <a:lstStyle/>
          <a:p>
            <a:r>
              <a:rPr lang="en-US" sz="2400" dirty="0" smtClean="0"/>
              <a:t>In order to provide DCEO the required verifiable costing, the WBS will be broken down by funding sources. Listed below is the planned funding WBS for this project. </a:t>
            </a:r>
            <a:endParaRPr lang="en-US" sz="2400" dirty="0"/>
          </a:p>
        </p:txBody>
      </p:sp>
      <p:pic>
        <p:nvPicPr>
          <p:cNvPr id="10" name="Content Placeholder 9" descr="WBS graphic.jpg"/>
          <p:cNvPicPr>
            <a:picLocks noGrp="1" noChangeAspect="1"/>
          </p:cNvPicPr>
          <p:nvPr>
            <p:ph idx="1"/>
          </p:nvPr>
        </p:nvPicPr>
        <p:blipFill>
          <a:blip r:embed="rId3" cstate="print"/>
          <a:srcRect l="17475" t="8232" r="16175" b="41966"/>
          <a:stretch>
            <a:fillRect/>
          </a:stretch>
        </p:blipFill>
        <p:spPr>
          <a:xfrm>
            <a:off x="914400" y="1600200"/>
            <a:ext cx="7467600" cy="4331208"/>
          </a:xfrm>
        </p:spPr>
      </p:pic>
      <p:sp>
        <p:nvSpPr>
          <p:cNvPr id="6" name="Slide Number Placeholder 5"/>
          <p:cNvSpPr>
            <a:spLocks noGrp="1"/>
          </p:cNvSpPr>
          <p:nvPr>
            <p:ph type="sldNum" sz="quarter" idx="12"/>
          </p:nvPr>
        </p:nvSpPr>
        <p:spPr/>
        <p:txBody>
          <a:bodyPr/>
          <a:lstStyle/>
          <a:p>
            <a:fld id="{AF0E3F6D-4EDF-4F15-933D-0E2E74EF67A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
        <p:nvSpPr>
          <p:cNvPr id="3" name="Title 2"/>
          <p:cNvSpPr>
            <a:spLocks noGrp="1"/>
          </p:cNvSpPr>
          <p:nvPr>
            <p:ph type="title"/>
          </p:nvPr>
        </p:nvSpPr>
        <p:spPr/>
        <p:txBody>
          <a:bodyPr>
            <a:normAutofit fontScale="90000"/>
          </a:bodyPr>
          <a:lstStyle/>
          <a:p>
            <a:pPr algn="l"/>
            <a:r>
              <a:rPr lang="en-US" sz="2200" dirty="0" smtClean="0"/>
              <a:t>In addition the resource-loaded schedule, a separate cost account will be maintained for the following elements based on the </a:t>
            </a:r>
            <a:r>
              <a:rPr lang="en-US" sz="2200" b="1" dirty="0" smtClean="0"/>
              <a:t>required DCEO Budget line items</a:t>
            </a:r>
            <a:r>
              <a:rPr lang="en-US" dirty="0" smtClean="0"/>
              <a:t/>
            </a:r>
            <a:br>
              <a:rPr lang="en-US" dirty="0" smtClean="0"/>
            </a:br>
            <a:endParaRPr lang="en-US" dirty="0"/>
          </a:p>
        </p:txBody>
      </p:sp>
      <p:pic>
        <p:nvPicPr>
          <p:cNvPr id="5" name="Content Placeholder 4" descr="WBS Baseline.jpg"/>
          <p:cNvPicPr>
            <a:picLocks noGrp="1"/>
          </p:cNvPicPr>
          <p:nvPr>
            <p:ph idx="1"/>
          </p:nvPr>
        </p:nvPicPr>
        <p:blipFill>
          <a:blip r:embed="rId3" cstate="print"/>
          <a:srcRect t="4386" b="6427"/>
          <a:stretch>
            <a:fillRect/>
          </a:stretch>
        </p:blipFill>
        <p:spPr>
          <a:xfrm>
            <a:off x="4829540" y="1066800"/>
            <a:ext cx="4314460" cy="4876800"/>
          </a:xfrm>
          <a:prstGeom prst="rect">
            <a:avLst/>
          </a:prstGeom>
        </p:spPr>
      </p:pic>
      <p:sp>
        <p:nvSpPr>
          <p:cNvPr id="6" name="Slide Number Placeholder 5"/>
          <p:cNvSpPr>
            <a:spLocks noGrp="1"/>
          </p:cNvSpPr>
          <p:nvPr>
            <p:ph type="sldNum" sz="quarter" idx="12"/>
          </p:nvPr>
        </p:nvSpPr>
        <p:spPr/>
        <p:txBody>
          <a:bodyPr/>
          <a:lstStyle/>
          <a:p>
            <a:fld id="{AF0E3F6D-4EDF-4F15-933D-0E2E74EF67AB}" type="slidenum">
              <a:rPr lang="en-US" smtClean="0"/>
              <a:pPr/>
              <a:t>56</a:t>
            </a:fld>
            <a:endParaRPr lang="en-US"/>
          </a:p>
        </p:txBody>
      </p:sp>
      <p:sp>
        <p:nvSpPr>
          <p:cNvPr id="7" name="Rectangle 6"/>
          <p:cNvSpPr/>
          <p:nvPr/>
        </p:nvSpPr>
        <p:spPr>
          <a:xfrm>
            <a:off x="8458200" y="5486400"/>
            <a:ext cx="300082" cy="369332"/>
          </a:xfrm>
          <a:prstGeom prst="rect">
            <a:avLst/>
          </a:prstGeom>
        </p:spPr>
        <p:txBody>
          <a:bodyPr wrap="none">
            <a:spAutoFit/>
          </a:bodyPr>
          <a:lstStyle/>
          <a:p>
            <a:pPr algn="r">
              <a:spcBef>
                <a:spcPts val="1200"/>
              </a:spcBef>
            </a:pPr>
            <a:r>
              <a:rPr lang="en-US" dirty="0" smtClean="0"/>
              <a:t>*</a:t>
            </a:r>
          </a:p>
        </p:txBody>
      </p:sp>
      <p:graphicFrame>
        <p:nvGraphicFramePr>
          <p:cNvPr id="9" name="Table 8"/>
          <p:cNvGraphicFramePr>
            <a:graphicFrameLocks noGrp="1"/>
          </p:cNvGraphicFramePr>
          <p:nvPr/>
        </p:nvGraphicFramePr>
        <p:xfrm>
          <a:off x="990600" y="1300494"/>
          <a:ext cx="3135630" cy="4574145"/>
        </p:xfrm>
        <a:graphic>
          <a:graphicData uri="http://schemas.openxmlformats.org/drawingml/2006/table">
            <a:tbl>
              <a:tblPr/>
              <a:tblGrid>
                <a:gridCol w="3135630"/>
              </a:tblGrid>
              <a:tr h="393958">
                <a:tc>
                  <a:txBody>
                    <a:bodyPr/>
                    <a:lstStyle/>
                    <a:p>
                      <a:pPr marL="0" marR="0" algn="l">
                        <a:lnSpc>
                          <a:spcPct val="115000"/>
                        </a:lnSpc>
                        <a:spcBef>
                          <a:spcPts val="0"/>
                        </a:spcBef>
                        <a:spcAft>
                          <a:spcPts val="0"/>
                        </a:spcAft>
                      </a:pPr>
                      <a:r>
                        <a:rPr lang="en-US" sz="2400" dirty="0" smtClean="0">
                          <a:latin typeface="+mj-lt"/>
                          <a:ea typeface="Times New Roman"/>
                          <a:cs typeface="Times New Roman"/>
                        </a:rPr>
                        <a:t>State Budget Line</a:t>
                      </a:r>
                      <a:r>
                        <a:rPr lang="en-US" sz="2400" baseline="0" dirty="0" smtClean="0">
                          <a:latin typeface="+mj-lt"/>
                          <a:ea typeface="Times New Roman"/>
                          <a:cs typeface="Times New Roman"/>
                        </a:rPr>
                        <a:t> </a:t>
                      </a:r>
                      <a:r>
                        <a:rPr lang="en-US" sz="2400" dirty="0" smtClean="0">
                          <a:latin typeface="+mj-lt"/>
                          <a:ea typeface="Times New Roman"/>
                          <a:cs typeface="Times New Roman"/>
                        </a:rPr>
                        <a:t>Items:</a:t>
                      </a:r>
                      <a:endParaRPr lang="en-US" sz="2400" dirty="0">
                        <a:latin typeface="+mj-lt"/>
                        <a:ea typeface="Times New Roman"/>
                        <a:cs typeface="Times New Roman"/>
                      </a:endParaRPr>
                    </a:p>
                  </a:txBody>
                  <a:tcPr marL="68580" marR="68580" marT="0" marB="0" anchor="b">
                    <a:lnL>
                      <a:noFill/>
                    </a:lnL>
                    <a:lnR>
                      <a:noFill/>
                    </a:lnR>
                    <a:lnT>
                      <a:noFill/>
                    </a:lnT>
                    <a:lnB>
                      <a:noFill/>
                    </a:lnB>
                  </a:tcPr>
                </a:tc>
              </a:tr>
              <a:tr h="383609">
                <a:tc>
                  <a:txBody>
                    <a:bodyPr/>
                    <a:lstStyle/>
                    <a:p>
                      <a:pPr marL="0" marR="0" algn="l">
                        <a:lnSpc>
                          <a:spcPct val="115000"/>
                        </a:lnSpc>
                        <a:spcBef>
                          <a:spcPts val="0"/>
                        </a:spcBef>
                        <a:spcAft>
                          <a:spcPts val="0"/>
                        </a:spcAft>
                        <a:buFont typeface="Arial" pitchFamily="34" charset="0"/>
                        <a:buChar char="•"/>
                      </a:pPr>
                      <a:r>
                        <a:rPr lang="en-US" sz="2000" dirty="0" smtClean="0">
                          <a:latin typeface="+mn-lt"/>
                          <a:ea typeface="Times New Roman"/>
                          <a:cs typeface="Times New Roman"/>
                        </a:rPr>
                        <a:t>Design Engineering</a:t>
                      </a:r>
                      <a:endParaRPr lang="en-US" sz="2000" dirty="0">
                        <a:latin typeface="+mn-lt"/>
                        <a:ea typeface="Times New Roman"/>
                        <a:cs typeface="Times New Roman"/>
                      </a:endParaRPr>
                    </a:p>
                  </a:txBody>
                  <a:tcPr marL="68580" marR="68580" marT="0" marB="0" anchor="b">
                    <a:lnL>
                      <a:noFill/>
                    </a:lnL>
                    <a:lnR>
                      <a:noFill/>
                    </a:lnR>
                    <a:lnT>
                      <a:noFill/>
                    </a:lnT>
                    <a:lnB>
                      <a:noFill/>
                    </a:lnB>
                  </a:tcPr>
                </a:tc>
              </a:tr>
              <a:tr h="383609">
                <a:tc>
                  <a:txBody>
                    <a:bodyPr/>
                    <a:lstStyle/>
                    <a:p>
                      <a:pPr marL="0" marR="0" algn="l">
                        <a:lnSpc>
                          <a:spcPct val="115000"/>
                        </a:lnSpc>
                        <a:spcBef>
                          <a:spcPts val="0"/>
                        </a:spcBef>
                        <a:spcAft>
                          <a:spcPts val="0"/>
                        </a:spcAft>
                        <a:buFont typeface="Arial" pitchFamily="34" charset="0"/>
                        <a:buChar char="•"/>
                      </a:pPr>
                      <a:r>
                        <a:rPr lang="en-US" sz="2000" dirty="0" smtClean="0">
                          <a:latin typeface="+mn-lt"/>
                          <a:ea typeface="Times New Roman"/>
                          <a:cs typeface="Times New Roman"/>
                        </a:rPr>
                        <a:t>Construction Management</a:t>
                      </a:r>
                      <a:endParaRPr lang="en-US" sz="2000" dirty="0">
                        <a:latin typeface="+mn-lt"/>
                        <a:ea typeface="Times New Roman"/>
                        <a:cs typeface="Times New Roman"/>
                      </a:endParaRPr>
                    </a:p>
                  </a:txBody>
                  <a:tcPr marL="68580" marR="68580" marT="0" marB="0" anchor="b">
                    <a:lnL>
                      <a:noFill/>
                    </a:lnL>
                    <a:lnR>
                      <a:noFill/>
                    </a:lnR>
                    <a:lnT>
                      <a:noFill/>
                    </a:lnT>
                    <a:lnB>
                      <a:noFill/>
                    </a:lnB>
                  </a:tcPr>
                </a:tc>
              </a:tr>
              <a:tr h="383609">
                <a:tc>
                  <a:txBody>
                    <a:bodyPr/>
                    <a:lstStyle/>
                    <a:p>
                      <a:pPr marL="0" marR="0" algn="l">
                        <a:lnSpc>
                          <a:spcPct val="115000"/>
                        </a:lnSpc>
                        <a:spcBef>
                          <a:spcPts val="0"/>
                        </a:spcBef>
                        <a:spcAft>
                          <a:spcPts val="0"/>
                        </a:spcAft>
                        <a:buFont typeface="Arial" pitchFamily="34" charset="0"/>
                        <a:buChar char="•"/>
                      </a:pPr>
                      <a:r>
                        <a:rPr lang="en-US" sz="2000" dirty="0">
                          <a:latin typeface="+mn-lt"/>
                          <a:ea typeface="Times New Roman"/>
                          <a:cs typeface="Arial"/>
                        </a:rPr>
                        <a:t>Wiring/Electrical</a:t>
                      </a:r>
                      <a:endParaRPr lang="en-US" sz="2000" dirty="0">
                        <a:latin typeface="+mn-lt"/>
                        <a:ea typeface="Times New Roman"/>
                        <a:cs typeface="Times New Roman"/>
                      </a:endParaRPr>
                    </a:p>
                  </a:txBody>
                  <a:tcPr marL="68580" marR="68580" marT="0" marB="0" anchor="b">
                    <a:lnL>
                      <a:noFill/>
                    </a:lnL>
                    <a:lnR>
                      <a:noFill/>
                    </a:lnR>
                    <a:lnT>
                      <a:noFill/>
                    </a:lnT>
                    <a:lnB>
                      <a:noFill/>
                    </a:lnB>
                  </a:tcPr>
                </a:tc>
              </a:tr>
              <a:tr h="383609">
                <a:tc>
                  <a:txBody>
                    <a:bodyPr/>
                    <a:lstStyle/>
                    <a:p>
                      <a:pPr marL="0" marR="0" algn="l">
                        <a:lnSpc>
                          <a:spcPct val="115000"/>
                        </a:lnSpc>
                        <a:spcBef>
                          <a:spcPts val="0"/>
                        </a:spcBef>
                        <a:spcAft>
                          <a:spcPts val="0"/>
                        </a:spcAft>
                        <a:buFont typeface="Arial" pitchFamily="34" charset="0"/>
                        <a:buChar char="•"/>
                      </a:pPr>
                      <a:r>
                        <a:rPr lang="en-US" sz="2000" dirty="0">
                          <a:latin typeface="+mn-lt"/>
                          <a:ea typeface="Times New Roman"/>
                          <a:cs typeface="Arial"/>
                        </a:rPr>
                        <a:t>Equipment/Material/Labor</a:t>
                      </a:r>
                      <a:endParaRPr lang="en-US" sz="2000" dirty="0">
                        <a:latin typeface="+mn-lt"/>
                        <a:ea typeface="Times New Roman"/>
                        <a:cs typeface="Times New Roman"/>
                      </a:endParaRPr>
                    </a:p>
                  </a:txBody>
                  <a:tcPr marL="68580" marR="68580" marT="0" marB="0" anchor="b">
                    <a:lnL>
                      <a:noFill/>
                    </a:lnL>
                    <a:lnR>
                      <a:noFill/>
                    </a:lnR>
                    <a:lnT>
                      <a:noFill/>
                    </a:lnT>
                    <a:lnB>
                      <a:noFill/>
                    </a:lnB>
                  </a:tcPr>
                </a:tc>
              </a:tr>
              <a:tr h="383609">
                <a:tc>
                  <a:txBody>
                    <a:bodyPr/>
                    <a:lstStyle/>
                    <a:p>
                      <a:pPr marL="0" marR="0" algn="l">
                        <a:lnSpc>
                          <a:spcPct val="115000"/>
                        </a:lnSpc>
                        <a:spcBef>
                          <a:spcPts val="0"/>
                        </a:spcBef>
                        <a:spcAft>
                          <a:spcPts val="0"/>
                        </a:spcAft>
                        <a:buFont typeface="Arial" pitchFamily="34" charset="0"/>
                        <a:buChar char="•"/>
                      </a:pPr>
                      <a:r>
                        <a:rPr lang="en-US" sz="2000" dirty="0">
                          <a:latin typeface="+mn-lt"/>
                          <a:ea typeface="Times New Roman"/>
                          <a:cs typeface="Arial"/>
                        </a:rPr>
                        <a:t>Paving/Concrete/Masonry</a:t>
                      </a:r>
                      <a:endParaRPr lang="en-US" sz="2000" dirty="0">
                        <a:latin typeface="+mn-lt"/>
                        <a:ea typeface="Times New Roman"/>
                        <a:cs typeface="Times New Roman"/>
                      </a:endParaRPr>
                    </a:p>
                  </a:txBody>
                  <a:tcPr marL="68580" marR="68580" marT="0" marB="0" anchor="b">
                    <a:lnL>
                      <a:noFill/>
                    </a:lnL>
                    <a:lnR>
                      <a:noFill/>
                    </a:lnR>
                    <a:lnT>
                      <a:noFill/>
                    </a:lnT>
                    <a:lnB>
                      <a:noFill/>
                    </a:lnB>
                  </a:tcPr>
                </a:tc>
              </a:tr>
              <a:tr h="383609">
                <a:tc>
                  <a:txBody>
                    <a:bodyPr/>
                    <a:lstStyle/>
                    <a:p>
                      <a:pPr marL="0" marR="0" algn="l">
                        <a:lnSpc>
                          <a:spcPct val="115000"/>
                        </a:lnSpc>
                        <a:spcBef>
                          <a:spcPts val="0"/>
                        </a:spcBef>
                        <a:spcAft>
                          <a:spcPts val="0"/>
                        </a:spcAft>
                        <a:buFont typeface="Arial" pitchFamily="34" charset="0"/>
                        <a:buChar char="•"/>
                      </a:pPr>
                      <a:r>
                        <a:rPr lang="en-US" sz="2000" dirty="0">
                          <a:latin typeface="+mn-lt"/>
                          <a:ea typeface="Times New Roman"/>
                          <a:cs typeface="Arial"/>
                        </a:rPr>
                        <a:t>Mechanical systems</a:t>
                      </a:r>
                      <a:endParaRPr lang="en-US" sz="2000" dirty="0">
                        <a:latin typeface="+mn-lt"/>
                        <a:ea typeface="Times New Roman"/>
                        <a:cs typeface="Times New Roman"/>
                      </a:endParaRPr>
                    </a:p>
                  </a:txBody>
                  <a:tcPr marL="68580" marR="68580" marT="0" marB="0" anchor="b">
                    <a:lnL>
                      <a:noFill/>
                    </a:lnL>
                    <a:lnR>
                      <a:noFill/>
                    </a:lnR>
                    <a:lnT>
                      <a:noFill/>
                    </a:lnT>
                    <a:lnB>
                      <a:noFill/>
                    </a:lnB>
                  </a:tcPr>
                </a:tc>
              </a:tr>
              <a:tr h="383609">
                <a:tc>
                  <a:txBody>
                    <a:bodyPr/>
                    <a:lstStyle/>
                    <a:p>
                      <a:pPr marL="0" marR="0" algn="l">
                        <a:lnSpc>
                          <a:spcPct val="115000"/>
                        </a:lnSpc>
                        <a:spcBef>
                          <a:spcPts val="0"/>
                        </a:spcBef>
                        <a:spcAft>
                          <a:spcPts val="0"/>
                        </a:spcAft>
                        <a:buFont typeface="Arial" pitchFamily="34" charset="0"/>
                        <a:buChar char="•"/>
                      </a:pPr>
                      <a:r>
                        <a:rPr lang="en-US" sz="2000" dirty="0">
                          <a:latin typeface="+mn-lt"/>
                          <a:ea typeface="Times New Roman"/>
                          <a:cs typeface="Arial"/>
                        </a:rPr>
                        <a:t>Excavation/Site Prep/Demo</a:t>
                      </a:r>
                      <a:endParaRPr lang="en-US" sz="2000" dirty="0">
                        <a:latin typeface="+mn-lt"/>
                        <a:ea typeface="Times New Roman"/>
                        <a:cs typeface="Times New Roman"/>
                      </a:endParaRPr>
                    </a:p>
                  </a:txBody>
                  <a:tcPr marL="68580" marR="68580" marT="0" marB="0" anchor="b">
                    <a:lnL>
                      <a:noFill/>
                    </a:lnL>
                    <a:lnR>
                      <a:noFill/>
                    </a:lnR>
                    <a:lnT>
                      <a:noFill/>
                    </a:lnT>
                    <a:lnB>
                      <a:noFill/>
                    </a:lnB>
                  </a:tcPr>
                </a:tc>
              </a:tr>
              <a:tr h="383609">
                <a:tc>
                  <a:txBody>
                    <a:bodyPr/>
                    <a:lstStyle/>
                    <a:p>
                      <a:pPr marL="0" marR="0" algn="l">
                        <a:lnSpc>
                          <a:spcPct val="115000"/>
                        </a:lnSpc>
                        <a:spcBef>
                          <a:spcPts val="0"/>
                        </a:spcBef>
                        <a:spcAft>
                          <a:spcPts val="0"/>
                        </a:spcAft>
                        <a:buFont typeface="Arial" pitchFamily="34" charset="0"/>
                        <a:buChar char="•"/>
                      </a:pPr>
                      <a:r>
                        <a:rPr lang="en-US" sz="2000" dirty="0">
                          <a:latin typeface="+mn-lt"/>
                          <a:ea typeface="Times New Roman"/>
                          <a:cs typeface="Arial"/>
                        </a:rPr>
                        <a:t>Plumbing</a:t>
                      </a:r>
                      <a:endParaRPr lang="en-US" sz="2000" dirty="0">
                        <a:latin typeface="+mn-lt"/>
                        <a:ea typeface="Times New Roman"/>
                        <a:cs typeface="Times New Roman"/>
                      </a:endParaRPr>
                    </a:p>
                  </a:txBody>
                  <a:tcPr marL="68580" marR="68580" marT="0" marB="0" anchor="b">
                    <a:lnL>
                      <a:noFill/>
                    </a:lnL>
                    <a:lnR>
                      <a:noFill/>
                    </a:lnR>
                    <a:lnT>
                      <a:noFill/>
                    </a:lnT>
                    <a:lnB>
                      <a:noFill/>
                    </a:lnB>
                  </a:tcPr>
                </a:tc>
              </a:tr>
              <a:tr h="656597">
                <a:tc>
                  <a:txBody>
                    <a:bodyPr/>
                    <a:lstStyle/>
                    <a:p>
                      <a:pPr marL="0" marR="0" algn="l">
                        <a:lnSpc>
                          <a:spcPct val="115000"/>
                        </a:lnSpc>
                        <a:spcBef>
                          <a:spcPts val="0"/>
                        </a:spcBef>
                        <a:spcAft>
                          <a:spcPts val="0"/>
                        </a:spcAft>
                        <a:buFont typeface="Arial" pitchFamily="34" charset="0"/>
                        <a:buChar char="•"/>
                      </a:pPr>
                      <a:r>
                        <a:rPr lang="en-US" sz="2000" dirty="0">
                          <a:latin typeface="+mn-lt"/>
                          <a:ea typeface="Times New Roman"/>
                          <a:cs typeface="Arial"/>
                        </a:rPr>
                        <a:t>Other Construction Expenses</a:t>
                      </a:r>
                      <a:endParaRPr lang="en-US" sz="2000" dirty="0">
                        <a:latin typeface="+mn-lt"/>
                        <a:ea typeface="Times New Roman"/>
                        <a:cs typeface="Times New Roman"/>
                      </a:endParaRPr>
                    </a:p>
                  </a:txBody>
                  <a:tcPr marL="68580" marR="68580" marT="0" marB="0" anchor="b">
                    <a:lnL>
                      <a:noFill/>
                    </a:lnL>
                    <a:lnR>
                      <a:noFill/>
                    </a:lnR>
                    <a:lnT>
                      <a:noFill/>
                    </a:lnT>
                    <a:lnB>
                      <a:noFill/>
                    </a:lnB>
                  </a:tcPr>
                </a:tc>
              </a:tr>
              <a:tr h="383609">
                <a:tc>
                  <a:txBody>
                    <a:bodyPr/>
                    <a:lstStyle/>
                    <a:p>
                      <a:pPr marL="0" marR="0" algn="l">
                        <a:lnSpc>
                          <a:spcPct val="115000"/>
                        </a:lnSpc>
                        <a:spcBef>
                          <a:spcPts val="0"/>
                        </a:spcBef>
                        <a:spcAft>
                          <a:spcPts val="0"/>
                        </a:spcAft>
                        <a:buFont typeface="Arial" pitchFamily="34" charset="0"/>
                        <a:buChar char="•"/>
                      </a:pPr>
                      <a:r>
                        <a:rPr lang="en-US" sz="2000" dirty="0">
                          <a:latin typeface="+mn-lt"/>
                          <a:ea typeface="Times New Roman"/>
                          <a:cs typeface="Arial"/>
                        </a:rPr>
                        <a:t>Contingency</a:t>
                      </a:r>
                      <a:endParaRPr lang="en-US" sz="2000" dirty="0">
                        <a:latin typeface="+mn-lt"/>
                        <a:ea typeface="Times New Roman"/>
                        <a:cs typeface="Times New Roman"/>
                      </a:endParaRPr>
                    </a:p>
                  </a:txBody>
                  <a:tcPr marL="68580" marR="6858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pPr marL="287338" indent="-287338" algn="l"/>
            <a:r>
              <a:rPr lang="en-US" sz="2800" dirty="0" smtClean="0">
                <a:solidFill>
                  <a:srgbClr val="FF0000"/>
                </a:solidFill>
              </a:rPr>
              <a:t>7. Have the risks associated with the OTE building construction (technical, financial, and schedule) and operations been identified? Is there a reasonable plan to mitigate these risks?</a:t>
            </a:r>
            <a:endParaRPr lang="en-US" sz="2800" dirty="0">
              <a:solidFill>
                <a:srgbClr val="FF0000"/>
              </a:solidFill>
            </a:endParaRPr>
          </a:p>
        </p:txBody>
      </p:sp>
      <p:sp>
        <p:nvSpPr>
          <p:cNvPr id="3" name="Content Placeholder 2"/>
          <p:cNvSpPr>
            <a:spLocks noGrp="1"/>
          </p:cNvSpPr>
          <p:nvPr>
            <p:ph idx="1"/>
          </p:nvPr>
        </p:nvSpPr>
        <p:spPr>
          <a:xfrm>
            <a:off x="457200" y="2362200"/>
            <a:ext cx="8229600" cy="3763963"/>
          </a:xfrm>
        </p:spPr>
        <p:txBody>
          <a:bodyPr/>
          <a:lstStyle/>
          <a:p>
            <a:pPr marL="736600" indent="-736600">
              <a:buNone/>
            </a:pPr>
            <a:r>
              <a:rPr lang="en-US" dirty="0" smtClean="0"/>
              <a:t>Yes. Ten (10) risks have been identified. </a:t>
            </a:r>
          </a:p>
          <a:p>
            <a:pPr marL="736600" indent="0">
              <a:spcBef>
                <a:spcPts val="1200"/>
              </a:spcBef>
              <a:buNone/>
            </a:pPr>
            <a:r>
              <a:rPr lang="en-US" dirty="0" smtClean="0"/>
              <a:t>2 have been identified as having a moderate risk level and 8 are believed to be low. </a:t>
            </a:r>
          </a:p>
          <a:p>
            <a:pPr>
              <a:buNone/>
            </a:pPr>
            <a:endParaRPr lang="en-US" dirty="0"/>
          </a:p>
        </p:txBody>
      </p:sp>
      <p:sp>
        <p:nvSpPr>
          <p:cNvPr id="4" name="Slide Number Placeholder 3"/>
          <p:cNvSpPr>
            <a:spLocks noGrp="1"/>
          </p:cNvSpPr>
          <p:nvPr>
            <p:ph type="sldNum" sz="quarter" idx="12"/>
          </p:nvPr>
        </p:nvSpPr>
        <p:spPr/>
        <p:txBody>
          <a:bodyPr/>
          <a:lstStyle/>
          <a:p>
            <a:fld id="{AF0E3F6D-4EDF-4F15-933D-0E2E74EF67AB}" type="slidenum">
              <a:rPr lang="en-US" smtClean="0"/>
              <a:pPr/>
              <a:t>57</a:t>
            </a:fld>
            <a:endParaRPr lang="en-US"/>
          </a:p>
        </p:txBody>
      </p:sp>
      <p:pic>
        <p:nvPicPr>
          <p:cNvPr id="5" name="Picture 4"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
        <p:nvSpPr>
          <p:cNvPr id="3" name="Title 2"/>
          <p:cNvSpPr>
            <a:spLocks noGrp="1"/>
          </p:cNvSpPr>
          <p:nvPr>
            <p:ph type="title"/>
          </p:nvPr>
        </p:nvSpPr>
        <p:spPr>
          <a:xfrm>
            <a:off x="457200" y="274638"/>
            <a:ext cx="8229600" cy="944562"/>
          </a:xfrm>
        </p:spPr>
        <p:txBody>
          <a:bodyPr/>
          <a:lstStyle/>
          <a:p>
            <a:pPr algn="l"/>
            <a:r>
              <a:rPr lang="en-US" b="1" dirty="0" smtClean="0"/>
              <a:t>Risks	</a:t>
            </a:r>
            <a:r>
              <a:rPr lang="en-US" dirty="0" smtClean="0"/>
              <a:t>						</a:t>
            </a:r>
            <a:endParaRPr lang="en-US" b="1" dirty="0"/>
          </a:p>
        </p:txBody>
      </p:sp>
      <p:sp>
        <p:nvSpPr>
          <p:cNvPr id="4" name="Content Placeholder 3"/>
          <p:cNvSpPr>
            <a:spLocks noGrp="1"/>
          </p:cNvSpPr>
          <p:nvPr>
            <p:ph idx="1"/>
          </p:nvPr>
        </p:nvSpPr>
        <p:spPr>
          <a:xfrm>
            <a:off x="457200" y="1295400"/>
            <a:ext cx="8229600" cy="4830763"/>
          </a:xfrm>
        </p:spPr>
        <p:txBody>
          <a:bodyPr>
            <a:normAutofit/>
          </a:bodyPr>
          <a:lstStyle/>
          <a:p>
            <a:pPr>
              <a:spcBef>
                <a:spcPts val="2400"/>
              </a:spcBef>
            </a:pPr>
            <a:r>
              <a:rPr lang="en-US" dirty="0" smtClean="0"/>
              <a:t>Each of the identified risks will be monitored on an on-going basis to assure they have been satisfactorily addressed, eliminated, or managed.</a:t>
            </a:r>
          </a:p>
          <a:p>
            <a:pPr>
              <a:spcBef>
                <a:spcPts val="2400"/>
              </a:spcBef>
            </a:pPr>
            <a:r>
              <a:rPr lang="en-US" dirty="0" smtClean="0"/>
              <a:t>The risk assessment has been made based on past Fermilab experience and consultation with Argonne National Laboratory on previous DCEO work, as well as legal counsel. </a:t>
            </a:r>
          </a:p>
          <a:p>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
        <p:nvSpPr>
          <p:cNvPr id="3" name="Title 2"/>
          <p:cNvSpPr>
            <a:spLocks noGrp="1"/>
          </p:cNvSpPr>
          <p:nvPr>
            <p:ph type="title"/>
          </p:nvPr>
        </p:nvSpPr>
        <p:spPr>
          <a:xfrm>
            <a:off x="457200" y="274638"/>
            <a:ext cx="8229600" cy="715962"/>
          </a:xfrm>
        </p:spPr>
        <p:txBody>
          <a:bodyPr>
            <a:normAutofit fontScale="90000"/>
          </a:bodyPr>
          <a:lstStyle/>
          <a:p>
            <a:pPr algn="l"/>
            <a:r>
              <a:rPr lang="en-US" b="1" dirty="0" smtClean="0"/>
              <a:t>Risks</a:t>
            </a:r>
            <a:endParaRPr lang="en-US" b="1" dirty="0"/>
          </a:p>
        </p:txBody>
      </p:sp>
      <p:graphicFrame>
        <p:nvGraphicFramePr>
          <p:cNvPr id="5" name="Content Placeholder 4"/>
          <p:cNvGraphicFramePr>
            <a:graphicFrameLocks noGrp="1"/>
          </p:cNvGraphicFramePr>
          <p:nvPr>
            <p:ph idx="1"/>
          </p:nvPr>
        </p:nvGraphicFramePr>
        <p:xfrm>
          <a:off x="381000" y="1295400"/>
          <a:ext cx="8229600" cy="4556760"/>
        </p:xfrm>
        <a:graphic>
          <a:graphicData uri="http://schemas.openxmlformats.org/drawingml/2006/table">
            <a:tbl>
              <a:tblPr firstRow="1" bandRow="1">
                <a:tableStyleId>{5C22544A-7EE6-4342-B048-85BDC9FD1C3A}</a:tableStyleId>
              </a:tblPr>
              <a:tblGrid>
                <a:gridCol w="685800"/>
                <a:gridCol w="4800600"/>
                <a:gridCol w="2743200"/>
              </a:tblGrid>
              <a:tr h="370840">
                <a:tc>
                  <a:txBody>
                    <a:bodyPr/>
                    <a:lstStyle/>
                    <a:p>
                      <a:pPr marL="0" marR="114300" algn="l">
                        <a:spcBef>
                          <a:spcPts val="0"/>
                        </a:spcBef>
                        <a:spcAft>
                          <a:spcPts val="0"/>
                        </a:spcAft>
                      </a:pPr>
                      <a:r>
                        <a:rPr lang="en-US" sz="2000" b="1" dirty="0">
                          <a:solidFill>
                            <a:srgbClr val="FFFFFF"/>
                          </a:solidFill>
                          <a:latin typeface="Calibri"/>
                          <a:ea typeface="Times New Roman"/>
                          <a:cs typeface="Arial"/>
                        </a:rPr>
                        <a:t>No.</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b="1" dirty="0">
                          <a:solidFill>
                            <a:srgbClr val="FFFFFF"/>
                          </a:solidFill>
                          <a:latin typeface="Calibri"/>
                          <a:ea typeface="Times New Roman"/>
                          <a:cs typeface="Arial"/>
                        </a:rPr>
                        <a:t>Potential Risk</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b="1" dirty="0">
                          <a:solidFill>
                            <a:srgbClr val="FFFFFF"/>
                          </a:solidFill>
                          <a:latin typeface="Calibri"/>
                          <a:ea typeface="Times New Roman"/>
                          <a:cs typeface="Arial"/>
                        </a:rPr>
                        <a:t>Risk Level</a:t>
                      </a:r>
                      <a:endParaRPr lang="en-US" sz="1400" dirty="0">
                        <a:latin typeface="Times New Roman"/>
                        <a:ea typeface="Times New Roman"/>
                      </a:endParaRPr>
                    </a:p>
                  </a:txBody>
                  <a:tcPr marL="68580" marR="68580" marT="0" marB="0"/>
                </a:tc>
              </a:tr>
              <a:tr h="370840">
                <a:tc>
                  <a:txBody>
                    <a:bodyPr/>
                    <a:lstStyle/>
                    <a:p>
                      <a:pPr marL="0" marR="114300" algn="l">
                        <a:spcBef>
                          <a:spcPts val="0"/>
                        </a:spcBef>
                        <a:spcAft>
                          <a:spcPts val="0"/>
                        </a:spcAft>
                      </a:pPr>
                      <a:r>
                        <a:rPr lang="en-US" sz="2000" b="1" dirty="0">
                          <a:latin typeface="Calibri"/>
                          <a:ea typeface="Times New Roman"/>
                          <a:cs typeface="Arial"/>
                        </a:rPr>
                        <a:t>1</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a:latin typeface="Calibri"/>
                          <a:ea typeface="Times New Roman"/>
                          <a:cs typeface="Arial"/>
                        </a:rPr>
                        <a:t>Ongoing Operational Constraints</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a:latin typeface="Calibri"/>
                          <a:ea typeface="Times New Roman"/>
                          <a:cs typeface="Arial"/>
                        </a:rPr>
                        <a:t>Moderate</a:t>
                      </a:r>
                      <a:endParaRPr lang="en-US" sz="1400" dirty="0">
                        <a:latin typeface="Times New Roman"/>
                        <a:ea typeface="Times New Roman"/>
                      </a:endParaRPr>
                    </a:p>
                  </a:txBody>
                  <a:tcPr marL="68580" marR="68580" marT="0" marB="0"/>
                </a:tc>
              </a:tr>
              <a:tr h="370840">
                <a:tc>
                  <a:txBody>
                    <a:bodyPr/>
                    <a:lstStyle/>
                    <a:p>
                      <a:pPr marL="0" marR="114300" algn="l">
                        <a:spcBef>
                          <a:spcPts val="0"/>
                        </a:spcBef>
                        <a:spcAft>
                          <a:spcPts val="0"/>
                        </a:spcAft>
                      </a:pPr>
                      <a:r>
                        <a:rPr lang="en-US" sz="2000" b="1" dirty="0">
                          <a:latin typeface="Calibri"/>
                          <a:ea typeface="Times New Roman"/>
                          <a:cs typeface="Arial"/>
                        </a:rPr>
                        <a:t>2</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a:latin typeface="Calibri"/>
                          <a:ea typeface="Times New Roman"/>
                          <a:cs typeface="Arial"/>
                        </a:rPr>
                        <a:t>Site access delays</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a:latin typeface="Calibri"/>
                          <a:ea typeface="Times New Roman"/>
                          <a:cs typeface="Arial"/>
                        </a:rPr>
                        <a:t>Moderate</a:t>
                      </a:r>
                      <a:endParaRPr lang="en-US" sz="1400" dirty="0">
                        <a:latin typeface="Times New Roman"/>
                        <a:ea typeface="Times New Roman"/>
                      </a:endParaRPr>
                    </a:p>
                  </a:txBody>
                  <a:tcPr marL="68580" marR="68580" marT="0" marB="0"/>
                </a:tc>
              </a:tr>
              <a:tr h="370840">
                <a:tc>
                  <a:txBody>
                    <a:bodyPr/>
                    <a:lstStyle/>
                    <a:p>
                      <a:pPr marL="0" marR="114300" algn="l">
                        <a:spcBef>
                          <a:spcPts val="0"/>
                        </a:spcBef>
                        <a:spcAft>
                          <a:spcPts val="0"/>
                        </a:spcAft>
                      </a:pPr>
                      <a:r>
                        <a:rPr lang="en-US" sz="2000" b="1" dirty="0">
                          <a:latin typeface="Calibri"/>
                          <a:ea typeface="Times New Roman"/>
                          <a:cs typeface="Arial"/>
                        </a:rPr>
                        <a:t>3</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a:latin typeface="Calibri"/>
                          <a:ea typeface="Times New Roman"/>
                          <a:cs typeface="Arial"/>
                        </a:rPr>
                        <a:t>A/E design team changes/loss of key member</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a:latin typeface="Calibri"/>
                          <a:ea typeface="Times New Roman"/>
                          <a:cs typeface="Arial"/>
                        </a:rPr>
                        <a:t>Low</a:t>
                      </a:r>
                      <a:endParaRPr lang="en-US" sz="1400" dirty="0">
                        <a:latin typeface="Times New Roman"/>
                        <a:ea typeface="Times New Roman"/>
                      </a:endParaRPr>
                    </a:p>
                  </a:txBody>
                  <a:tcPr marL="68580" marR="68580" marT="0" marB="0"/>
                </a:tc>
              </a:tr>
              <a:tr h="370840">
                <a:tc>
                  <a:txBody>
                    <a:bodyPr/>
                    <a:lstStyle/>
                    <a:p>
                      <a:pPr marL="0" marR="114300" algn="l">
                        <a:spcBef>
                          <a:spcPts val="0"/>
                        </a:spcBef>
                        <a:spcAft>
                          <a:spcPts val="0"/>
                        </a:spcAft>
                      </a:pPr>
                      <a:r>
                        <a:rPr lang="en-US" sz="2000" b="1" dirty="0">
                          <a:latin typeface="Calibri"/>
                          <a:ea typeface="Times New Roman"/>
                          <a:cs typeface="Arial"/>
                        </a:rPr>
                        <a:t>4</a:t>
                      </a:r>
                      <a:endParaRPr lang="en-US" sz="1400" dirty="0">
                        <a:latin typeface="Times New Roman"/>
                        <a:ea typeface="Times New Roman"/>
                      </a:endParaRPr>
                    </a:p>
                  </a:txBody>
                  <a:tcPr marL="68580" marR="68580" marT="0" marB="0"/>
                </a:tc>
                <a:tc>
                  <a:txBody>
                    <a:bodyPr/>
                    <a:lstStyle/>
                    <a:p>
                      <a:pPr marL="0" marR="57150" algn="l">
                        <a:spcBef>
                          <a:spcPts val="0"/>
                        </a:spcBef>
                        <a:spcAft>
                          <a:spcPts val="0"/>
                        </a:spcAft>
                      </a:pPr>
                      <a:r>
                        <a:rPr lang="en-US" sz="2000" dirty="0">
                          <a:latin typeface="Calibri"/>
                          <a:ea typeface="Times New Roman"/>
                          <a:cs typeface="Arial"/>
                        </a:rPr>
                        <a:t>Design Changes/change in occupancy</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a:latin typeface="Calibri"/>
                          <a:ea typeface="Times New Roman"/>
                          <a:cs typeface="Arial"/>
                        </a:rPr>
                        <a:t>Low</a:t>
                      </a:r>
                      <a:endParaRPr lang="en-US" sz="1400" dirty="0">
                        <a:latin typeface="Times New Roman"/>
                        <a:ea typeface="Times New Roman"/>
                      </a:endParaRPr>
                    </a:p>
                  </a:txBody>
                  <a:tcPr marL="68580" marR="68580" marT="0" marB="0"/>
                </a:tc>
              </a:tr>
              <a:tr h="370840">
                <a:tc>
                  <a:txBody>
                    <a:bodyPr/>
                    <a:lstStyle/>
                    <a:p>
                      <a:pPr marL="0" marR="114300" algn="l">
                        <a:spcBef>
                          <a:spcPts val="0"/>
                        </a:spcBef>
                        <a:spcAft>
                          <a:spcPts val="0"/>
                        </a:spcAft>
                      </a:pPr>
                      <a:r>
                        <a:rPr lang="en-US" sz="2000" b="1" dirty="0">
                          <a:latin typeface="Calibri"/>
                          <a:ea typeface="Times New Roman"/>
                          <a:cs typeface="Arial"/>
                        </a:rPr>
                        <a:t>5</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a:latin typeface="Calibri"/>
                          <a:ea typeface="Times New Roman"/>
                          <a:cs typeface="Arial"/>
                        </a:rPr>
                        <a:t>Delay in the Bidding/Procurement Approval Process</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a:latin typeface="Calibri"/>
                          <a:ea typeface="Times New Roman"/>
                          <a:cs typeface="Arial"/>
                        </a:rPr>
                        <a:t>Low</a:t>
                      </a:r>
                      <a:endParaRPr lang="en-US" sz="1400" dirty="0">
                        <a:latin typeface="Times New Roman"/>
                        <a:ea typeface="Times New Roman"/>
                      </a:endParaRPr>
                    </a:p>
                  </a:txBody>
                  <a:tcPr marL="68580" marR="68580" marT="0" marB="0"/>
                </a:tc>
              </a:tr>
              <a:tr h="370840">
                <a:tc>
                  <a:txBody>
                    <a:bodyPr/>
                    <a:lstStyle/>
                    <a:p>
                      <a:pPr marL="0" marR="114300" algn="l">
                        <a:spcBef>
                          <a:spcPts val="0"/>
                        </a:spcBef>
                        <a:spcAft>
                          <a:spcPts val="0"/>
                        </a:spcAft>
                      </a:pPr>
                      <a:r>
                        <a:rPr lang="en-US" sz="2000" b="1" dirty="0">
                          <a:latin typeface="Calibri"/>
                          <a:ea typeface="Times New Roman"/>
                          <a:cs typeface="Arial"/>
                        </a:rPr>
                        <a:t>6</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a:latin typeface="Calibri"/>
                          <a:ea typeface="Times New Roman"/>
                          <a:cs typeface="Arial"/>
                        </a:rPr>
                        <a:t>State approval of budget variances</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a:latin typeface="Calibri"/>
                          <a:ea typeface="Times New Roman"/>
                          <a:cs typeface="Arial"/>
                        </a:rPr>
                        <a:t>Low</a:t>
                      </a:r>
                      <a:endParaRPr lang="en-US" sz="1400" dirty="0">
                        <a:latin typeface="Times New Roman"/>
                        <a:ea typeface="Times New Roman"/>
                      </a:endParaRPr>
                    </a:p>
                  </a:txBody>
                  <a:tcPr marL="68580" marR="68580" marT="0" marB="0"/>
                </a:tc>
              </a:tr>
              <a:tr h="370840">
                <a:tc>
                  <a:txBody>
                    <a:bodyPr/>
                    <a:lstStyle/>
                    <a:p>
                      <a:pPr marL="0" marR="114300" algn="l">
                        <a:spcBef>
                          <a:spcPts val="0"/>
                        </a:spcBef>
                        <a:spcAft>
                          <a:spcPts val="0"/>
                        </a:spcAft>
                      </a:pPr>
                      <a:r>
                        <a:rPr lang="en-US" sz="2000" b="1" dirty="0">
                          <a:latin typeface="Calibri"/>
                          <a:ea typeface="Times New Roman"/>
                          <a:cs typeface="Arial"/>
                        </a:rPr>
                        <a:t>7</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a:latin typeface="Calibri"/>
                          <a:ea typeface="Times New Roman"/>
                          <a:cs typeface="Arial"/>
                        </a:rPr>
                        <a:t>State approval of schedule variances</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smtClean="0">
                          <a:latin typeface="Calibri"/>
                          <a:ea typeface="Times New Roman"/>
                          <a:cs typeface="Arial"/>
                        </a:rPr>
                        <a:t>Low</a:t>
                      </a:r>
                      <a:endParaRPr lang="en-US" sz="1400" dirty="0">
                        <a:latin typeface="Times New Roman"/>
                        <a:ea typeface="Times New Roman"/>
                      </a:endParaRPr>
                    </a:p>
                  </a:txBody>
                  <a:tcPr marL="68580" marR="68580" marT="0" marB="0"/>
                </a:tc>
              </a:tr>
              <a:tr h="370840">
                <a:tc>
                  <a:txBody>
                    <a:bodyPr/>
                    <a:lstStyle/>
                    <a:p>
                      <a:pPr marL="0" marR="114300" algn="l">
                        <a:spcBef>
                          <a:spcPts val="0"/>
                        </a:spcBef>
                        <a:spcAft>
                          <a:spcPts val="0"/>
                        </a:spcAft>
                      </a:pPr>
                      <a:r>
                        <a:rPr lang="en-US" sz="2000" b="1" dirty="0">
                          <a:latin typeface="Calibri"/>
                          <a:ea typeface="Times New Roman"/>
                          <a:cs typeface="Arial"/>
                        </a:rPr>
                        <a:t>8</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a:latin typeface="Calibri"/>
                          <a:ea typeface="Times New Roman"/>
                          <a:cs typeface="Arial"/>
                        </a:rPr>
                        <a:t>Unknown Existing Conditions</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a:latin typeface="Calibri"/>
                          <a:ea typeface="Times New Roman"/>
                          <a:cs typeface="Arial"/>
                        </a:rPr>
                        <a:t>Low</a:t>
                      </a:r>
                      <a:endParaRPr lang="en-US" sz="1400" dirty="0">
                        <a:latin typeface="Times New Roman"/>
                        <a:ea typeface="Times New Roman"/>
                      </a:endParaRPr>
                    </a:p>
                  </a:txBody>
                  <a:tcPr marL="68580" marR="68580" marT="0" marB="0"/>
                </a:tc>
              </a:tr>
              <a:tr h="370840">
                <a:tc>
                  <a:txBody>
                    <a:bodyPr/>
                    <a:lstStyle/>
                    <a:p>
                      <a:pPr marL="0" marR="114300" algn="l">
                        <a:spcBef>
                          <a:spcPts val="0"/>
                        </a:spcBef>
                        <a:spcAft>
                          <a:spcPts val="0"/>
                        </a:spcAft>
                      </a:pPr>
                      <a:r>
                        <a:rPr lang="en-US" sz="2000" b="1" dirty="0">
                          <a:latin typeface="Calibri"/>
                          <a:ea typeface="Times New Roman"/>
                          <a:cs typeface="Arial"/>
                        </a:rPr>
                        <a:t>9</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a:latin typeface="Calibri"/>
                          <a:ea typeface="Times New Roman"/>
                          <a:cs typeface="Arial"/>
                        </a:rPr>
                        <a:t>Change in market conditions</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a:latin typeface="Calibri"/>
                          <a:ea typeface="Times New Roman"/>
                          <a:cs typeface="Arial"/>
                        </a:rPr>
                        <a:t>Low</a:t>
                      </a:r>
                      <a:endParaRPr lang="en-US" sz="1400" dirty="0">
                        <a:latin typeface="Times New Roman"/>
                        <a:ea typeface="Times New Roman"/>
                      </a:endParaRPr>
                    </a:p>
                  </a:txBody>
                  <a:tcPr marL="68580" marR="68580" marT="0" marB="0"/>
                </a:tc>
              </a:tr>
              <a:tr h="370840">
                <a:tc>
                  <a:txBody>
                    <a:bodyPr/>
                    <a:lstStyle/>
                    <a:p>
                      <a:pPr marL="0" marR="114300" algn="l">
                        <a:spcBef>
                          <a:spcPts val="0"/>
                        </a:spcBef>
                        <a:spcAft>
                          <a:spcPts val="0"/>
                        </a:spcAft>
                      </a:pPr>
                      <a:r>
                        <a:rPr lang="en-US" sz="2000" b="1" dirty="0">
                          <a:latin typeface="Calibri"/>
                          <a:ea typeface="Times New Roman"/>
                          <a:cs typeface="Arial"/>
                        </a:rPr>
                        <a:t>10</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a:latin typeface="Calibri"/>
                          <a:ea typeface="Times New Roman"/>
                          <a:cs typeface="Arial"/>
                        </a:rPr>
                        <a:t>Field Permit Delays – wetland </a:t>
                      </a:r>
                      <a:endParaRPr lang="en-US" sz="1400" dirty="0">
                        <a:latin typeface="Times New Roman"/>
                        <a:ea typeface="Times New Roman"/>
                      </a:endParaRPr>
                    </a:p>
                  </a:txBody>
                  <a:tcPr marL="68580" marR="68580" marT="0" marB="0"/>
                </a:tc>
                <a:tc>
                  <a:txBody>
                    <a:bodyPr/>
                    <a:lstStyle/>
                    <a:p>
                      <a:pPr marL="0" marR="114300" algn="l">
                        <a:spcBef>
                          <a:spcPts val="0"/>
                        </a:spcBef>
                        <a:spcAft>
                          <a:spcPts val="0"/>
                        </a:spcAft>
                      </a:pPr>
                      <a:r>
                        <a:rPr lang="en-US" sz="2000" dirty="0">
                          <a:latin typeface="Calibri"/>
                          <a:ea typeface="Times New Roman"/>
                          <a:cs typeface="Arial"/>
                        </a:rPr>
                        <a:t>Low</a:t>
                      </a:r>
                      <a:endParaRPr lang="en-US" sz="1400" dirty="0">
                        <a:latin typeface="Times New Roman"/>
                        <a:ea typeface="Times New Roman"/>
                      </a:endParaRPr>
                    </a:p>
                  </a:txBody>
                  <a:tcPr marL="68580" marR="68580" marT="0" marB="0"/>
                </a:tc>
              </a:tr>
            </a:tbl>
          </a:graphicData>
        </a:graphic>
      </p:graphicFrame>
      <p:sp>
        <p:nvSpPr>
          <p:cNvPr id="6" name="Slide Number Placeholder 5"/>
          <p:cNvSpPr>
            <a:spLocks noGrp="1"/>
          </p:cNvSpPr>
          <p:nvPr>
            <p:ph type="sldNum" sz="quarter" idx="12"/>
          </p:nvPr>
        </p:nvSpPr>
        <p:spPr/>
        <p:txBody>
          <a:bodyPr/>
          <a:lstStyle/>
          <a:p>
            <a:fld id="{AF0E3F6D-4EDF-4F15-933D-0E2E74EF67AB}"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25963"/>
          </a:xfrm>
        </p:spPr>
        <p:txBody>
          <a:bodyPr>
            <a:normAutofit/>
          </a:bodyPr>
          <a:lstStyle/>
          <a:p>
            <a:r>
              <a:rPr lang="en-US" dirty="0" smtClean="0"/>
              <a:t>Because we had early indications that we would not receive full funding, a thorough process of site and program analysis was undertaken starting in 4</a:t>
            </a:r>
            <a:r>
              <a:rPr lang="en-US" baseline="30000" dirty="0" smtClean="0"/>
              <a:t>th</a:t>
            </a:r>
            <a:r>
              <a:rPr lang="en-US" dirty="0" smtClean="0"/>
              <a:t> qtr FY09.</a:t>
            </a:r>
          </a:p>
          <a:p>
            <a:pPr>
              <a:spcBef>
                <a:spcPts val="2400"/>
              </a:spcBef>
            </a:pPr>
            <a:r>
              <a:rPr lang="en-US" dirty="0" smtClean="0"/>
              <a:t>2009: Site selection to locate the OTE building at CDF was based on the IARC programmatic requirement for a high-bay component for accelerator construction.</a:t>
            </a:r>
          </a:p>
        </p:txBody>
      </p:sp>
      <p:sp>
        <p:nvSpPr>
          <p:cNvPr id="4" name="Slide Number Placeholder 3"/>
          <p:cNvSpPr>
            <a:spLocks noGrp="1"/>
          </p:cNvSpPr>
          <p:nvPr>
            <p:ph type="sldNum" sz="quarter" idx="12"/>
          </p:nvPr>
        </p:nvSpPr>
        <p:spPr/>
        <p:txBody>
          <a:bodyPr/>
          <a:lstStyle/>
          <a:p>
            <a:fld id="{AF0E3F6D-4EDF-4F15-933D-0E2E74EF67AB}" type="slidenum">
              <a:rPr lang="en-US" smtClean="0"/>
              <a:pPr/>
              <a:t>6</a:t>
            </a:fld>
            <a:endParaRPr lang="en-US" dirty="0"/>
          </a:p>
        </p:txBody>
      </p:sp>
      <p:pic>
        <p:nvPicPr>
          <p:cNvPr id="5" name="Picture 4" descr="footer.jpg"/>
          <p:cNvPicPr>
            <a:picLocks noChangeAspect="1"/>
          </p:cNvPicPr>
          <p:nvPr/>
        </p:nvPicPr>
        <p:blipFill>
          <a:blip r:embed="rId2" cstate="print"/>
          <a:srcRect t="15556" b="78888"/>
          <a:stretch>
            <a:fillRect/>
          </a:stretch>
        </p:blipFill>
        <p:spPr>
          <a:xfrm>
            <a:off x="0" y="5867400"/>
            <a:ext cx="9144000" cy="392546"/>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
        <p:nvSpPr>
          <p:cNvPr id="4" name="Content Placeholder 3"/>
          <p:cNvSpPr>
            <a:spLocks noGrp="1"/>
          </p:cNvSpPr>
          <p:nvPr>
            <p:ph idx="1"/>
          </p:nvPr>
        </p:nvSpPr>
        <p:spPr>
          <a:xfrm>
            <a:off x="533400" y="381000"/>
            <a:ext cx="8229600" cy="5334000"/>
          </a:xfrm>
        </p:spPr>
        <p:txBody>
          <a:bodyPr>
            <a:normAutofit fontScale="70000" lnSpcReduction="20000"/>
          </a:bodyPr>
          <a:lstStyle/>
          <a:p>
            <a:pPr>
              <a:buNone/>
            </a:pPr>
            <a:r>
              <a:rPr lang="en-US" sz="5100" dirty="0" smtClean="0"/>
              <a:t>Moderate Risks</a:t>
            </a:r>
            <a:r>
              <a:rPr lang="en-US" sz="3400" b="1" dirty="0" smtClean="0"/>
              <a:t>:</a:t>
            </a:r>
          </a:p>
          <a:p>
            <a:r>
              <a:rPr lang="en-US" sz="3400" b="1" dirty="0" smtClean="0"/>
              <a:t>Risk No. 1:	</a:t>
            </a:r>
            <a:r>
              <a:rPr lang="en-US" sz="3400" dirty="0" smtClean="0"/>
              <a:t>A significant risk management item on this project involves the coordinated activities affecting ongoing Fermilab operations.  Sufficient float in the Schedule is currently projected for the activities related to constructing the project to accommodate potential disruptions. Coordination meetings with affected users will occur frequently throughout the design period to identify impact on ongoing Fermilab operations and identify strategies to reduce risk.</a:t>
            </a:r>
          </a:p>
          <a:p>
            <a:pPr>
              <a:spcBef>
                <a:spcPts val="2400"/>
              </a:spcBef>
            </a:pPr>
            <a:r>
              <a:rPr lang="en-US" sz="3400" b="1" dirty="0" smtClean="0"/>
              <a:t>Risk No. 2:	</a:t>
            </a:r>
            <a:r>
              <a:rPr lang="en-US" sz="3400" dirty="0" smtClean="0"/>
              <a:t>Project Start delay due to delays in other Fermilab construction projects, including, the Industrial Area Site Upgrades project and the Sanitary Sewer Pipe Burst project also presents a moderate risk. Sufficient float in the Schedule is currently projected to accommodate delays in site access and to fully mitigate this risk.</a:t>
            </a:r>
          </a:p>
          <a:p>
            <a:pPr>
              <a:buNone/>
            </a:pPr>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6" name="Title 5"/>
          <p:cNvSpPr>
            <a:spLocks noGrp="1"/>
          </p:cNvSpPr>
          <p:nvPr>
            <p:ph type="title"/>
          </p:nvPr>
        </p:nvSpPr>
        <p:spPr/>
        <p:txBody>
          <a:bodyPr>
            <a:normAutofit/>
          </a:bodyPr>
          <a:lstStyle/>
          <a:p>
            <a:pPr algn="l"/>
            <a:r>
              <a:rPr lang="en-US" sz="3200" dirty="0" smtClean="0"/>
              <a:t>DCEO Grant Risks</a:t>
            </a:r>
            <a:endParaRPr lang="en-US" sz="3200" dirty="0"/>
          </a:p>
        </p:txBody>
      </p:sp>
      <p:sp>
        <p:nvSpPr>
          <p:cNvPr id="4" name="Content Placeholder 3"/>
          <p:cNvSpPr>
            <a:spLocks noGrp="1"/>
          </p:cNvSpPr>
          <p:nvPr>
            <p:ph idx="1"/>
          </p:nvPr>
        </p:nvSpPr>
        <p:spPr>
          <a:xfrm>
            <a:off x="457200" y="1371600"/>
            <a:ext cx="8229600" cy="4525963"/>
          </a:xfrm>
        </p:spPr>
        <p:txBody>
          <a:bodyPr>
            <a:normAutofit fontScale="92500" lnSpcReduction="20000"/>
          </a:bodyPr>
          <a:lstStyle/>
          <a:p>
            <a:r>
              <a:rPr lang="en-US" b="1" dirty="0" smtClean="0"/>
              <a:t>Risk No. 6:	</a:t>
            </a:r>
            <a:r>
              <a:rPr lang="en-US" dirty="0" smtClean="0"/>
              <a:t>State approval of budget variances in excess of 10% of the State line-item budget is required by Grant Section 5.7. The individual line item budgets were developed at a pre-conceptual stage and are expected to change based on the final design. Approval of line item budget variances is considered a low risk, because as a design-to cost-project, the total Grant amounts will not be exceeded, therefore reducing the risk of not receiving line item budget variations. Cost estimates will be closely evaluated at multiple stages of design.</a:t>
            </a:r>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6" name="Title 5"/>
          <p:cNvSpPr>
            <a:spLocks noGrp="1"/>
          </p:cNvSpPr>
          <p:nvPr>
            <p:ph type="title"/>
          </p:nvPr>
        </p:nvSpPr>
        <p:spPr>
          <a:xfrm>
            <a:off x="457200" y="274638"/>
            <a:ext cx="8229600" cy="792162"/>
          </a:xfrm>
        </p:spPr>
        <p:txBody>
          <a:bodyPr>
            <a:normAutofit/>
          </a:bodyPr>
          <a:lstStyle/>
          <a:p>
            <a:pPr algn="l"/>
            <a:r>
              <a:rPr lang="en-US" sz="3600" b="1" dirty="0" smtClean="0"/>
              <a:t>DCEO Grant Risks</a:t>
            </a:r>
            <a:endParaRPr lang="en-US" sz="3600" b="1" dirty="0"/>
          </a:p>
        </p:txBody>
      </p:sp>
      <p:sp>
        <p:nvSpPr>
          <p:cNvPr id="4" name="Content Placeholder 3"/>
          <p:cNvSpPr>
            <a:spLocks noGrp="1"/>
          </p:cNvSpPr>
          <p:nvPr>
            <p:ph idx="1"/>
          </p:nvPr>
        </p:nvSpPr>
        <p:spPr>
          <a:xfrm>
            <a:off x="457200" y="1066801"/>
            <a:ext cx="8229600" cy="4724400"/>
          </a:xfrm>
        </p:spPr>
        <p:txBody>
          <a:bodyPr>
            <a:normAutofit fontScale="47500" lnSpcReduction="20000"/>
          </a:bodyPr>
          <a:lstStyle/>
          <a:p>
            <a:r>
              <a:rPr lang="en-US" sz="5100" b="1" dirty="0" smtClean="0"/>
              <a:t>Risk No. 7:	</a:t>
            </a:r>
            <a:r>
              <a:rPr lang="en-US" sz="5100" dirty="0" smtClean="0"/>
              <a:t>In order to accommodate Risks #1 and #2, ongoing Lab operations and site availability, the current schedule indicates the project completion to be 12 months after the grant terms of 24-month. This will require a Grant extension under the provisions of Grant section 4.2, with the possibility of DCEO requiring a grant refund. (Section 4.14, Grant Recovery Act has been deleted from the Grants, section 4.3(A) Expenditure of Funds: Right to Refund has not.) Nearly all state funds will be obligated prior to the end of the Grant term. Based on consultation with Argonne National Laboratory, term extensions for good cause are easily obtainable from DCEO. On-going Lab operations and site availability are believed to be good cause. Fermilab legal office was consulted. As a result of this consultation, approval of a term extension is considered a low risk.</a:t>
            </a:r>
          </a:p>
          <a:p>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
        <p:nvSpPr>
          <p:cNvPr id="6" name="Title 5"/>
          <p:cNvSpPr>
            <a:spLocks noGrp="1"/>
          </p:cNvSpPr>
          <p:nvPr>
            <p:ph type="title"/>
          </p:nvPr>
        </p:nvSpPr>
        <p:spPr/>
        <p:txBody>
          <a:bodyPr>
            <a:normAutofit/>
          </a:bodyPr>
          <a:lstStyle/>
          <a:p>
            <a:pPr algn="l"/>
            <a:r>
              <a:rPr lang="en-US" sz="4000" dirty="0" smtClean="0"/>
              <a:t>DCEO Grant Risk Evaluation</a:t>
            </a:r>
            <a:endParaRPr lang="en-US" sz="3200" dirty="0"/>
          </a:p>
        </p:txBody>
      </p:sp>
      <p:sp>
        <p:nvSpPr>
          <p:cNvPr id="4" name="Content Placeholder 3"/>
          <p:cNvSpPr>
            <a:spLocks noGrp="1"/>
          </p:cNvSpPr>
          <p:nvPr>
            <p:ph idx="1"/>
          </p:nvPr>
        </p:nvSpPr>
        <p:spPr>
          <a:xfrm>
            <a:off x="457200" y="1600201"/>
            <a:ext cx="8229600" cy="4114800"/>
          </a:xfrm>
        </p:spPr>
        <p:txBody>
          <a:bodyPr>
            <a:normAutofit/>
          </a:bodyPr>
          <a:lstStyle/>
          <a:p>
            <a:r>
              <a:rPr lang="en-US" dirty="0" smtClean="0"/>
              <a:t>It is believed that the State is highly motivated to make IARC work and to bring jobs to Illinois. </a:t>
            </a:r>
          </a:p>
          <a:p>
            <a:r>
              <a:rPr lang="en-US" dirty="0" smtClean="0"/>
              <a:t>DCEO is a cooperative partner and has worked diligently with Fermilab in preparation of the grant documents.</a:t>
            </a:r>
          </a:p>
          <a:p>
            <a:r>
              <a:rPr lang="en-US" dirty="0" smtClean="0"/>
              <a:t>The entire grant amounts (total $20 M) have been received by Fermilab.			</a:t>
            </a:r>
            <a:r>
              <a:rPr lang="en-US" sz="1800" dirty="0" smtClean="0"/>
              <a:t>*</a:t>
            </a:r>
          </a:p>
          <a:p>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3" name="Title 2"/>
          <p:cNvSpPr>
            <a:spLocks noGrp="1"/>
          </p:cNvSpPr>
          <p:nvPr>
            <p:ph type="title"/>
          </p:nvPr>
        </p:nvSpPr>
        <p:spPr>
          <a:xfrm>
            <a:off x="457200" y="274638"/>
            <a:ext cx="8534400" cy="1630362"/>
          </a:xfrm>
        </p:spPr>
        <p:txBody>
          <a:bodyPr>
            <a:noAutofit/>
          </a:bodyPr>
          <a:lstStyle/>
          <a:p>
            <a:pPr marL="341313" indent="-341313" algn="l"/>
            <a:r>
              <a:rPr lang="en-US" sz="2800" dirty="0" smtClean="0">
                <a:solidFill>
                  <a:srgbClr val="FF0000"/>
                </a:solidFill>
              </a:rPr>
              <a:t>8. Is a scheme in place for contingency management that will deliver a “finished” building with the “most bricks and mortar” with State funds ($20M) + DOE provided “backstop” funds ($2M)?</a:t>
            </a:r>
            <a:endParaRPr lang="en-US" sz="2800" dirty="0">
              <a:solidFill>
                <a:srgbClr val="FF0000"/>
              </a:solidFill>
            </a:endParaRPr>
          </a:p>
        </p:txBody>
      </p:sp>
      <p:sp>
        <p:nvSpPr>
          <p:cNvPr id="4" name="Content Placeholder 3"/>
          <p:cNvSpPr>
            <a:spLocks noGrp="1"/>
          </p:cNvSpPr>
          <p:nvPr>
            <p:ph idx="1"/>
          </p:nvPr>
        </p:nvSpPr>
        <p:spPr>
          <a:xfrm>
            <a:off x="457200" y="2133600"/>
            <a:ext cx="8229600" cy="3992563"/>
          </a:xfrm>
        </p:spPr>
        <p:txBody>
          <a:bodyPr>
            <a:normAutofit fontScale="92500" lnSpcReduction="10000"/>
          </a:bodyPr>
          <a:lstStyle/>
          <a:p>
            <a:pPr marL="682625" indent="-682625">
              <a:buNone/>
            </a:pPr>
            <a:r>
              <a:rPr lang="en-US" dirty="0" smtClean="0"/>
              <a:t>Yes. Detailed cost modeling will be on-going throughout the design. Cost estimating will include separate estimates that would reduce the project’s cost to approximately 20% below budget and to increase costs approximately 10% over budget.  Final bid documents will clearly delineate alternate bid pricing. Change control will be used to adjust the costs as the project proceeds during construction.</a:t>
            </a:r>
          </a:p>
          <a:p>
            <a:pPr marL="682625" indent="-682625">
              <a:buNone/>
            </a:pPr>
            <a:endParaRPr lang="en-US" dirty="0" smtClean="0"/>
          </a:p>
        </p:txBody>
      </p:sp>
      <p:sp>
        <p:nvSpPr>
          <p:cNvPr id="5" name="Slide Number Placeholder 4"/>
          <p:cNvSpPr>
            <a:spLocks noGrp="1"/>
          </p:cNvSpPr>
          <p:nvPr>
            <p:ph type="sldNum" sz="quarter" idx="12"/>
          </p:nvPr>
        </p:nvSpPr>
        <p:spPr/>
        <p:txBody>
          <a:bodyPr/>
          <a:lstStyle/>
          <a:p>
            <a:fld id="{AF0E3F6D-4EDF-4F15-933D-0E2E74EF67AB}"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
        <p:nvSpPr>
          <p:cNvPr id="4" name="Content Placeholder 3"/>
          <p:cNvSpPr>
            <a:spLocks noGrp="1"/>
          </p:cNvSpPr>
          <p:nvPr>
            <p:ph idx="1"/>
          </p:nvPr>
        </p:nvSpPr>
        <p:spPr>
          <a:xfrm>
            <a:off x="457200" y="1219200"/>
            <a:ext cx="8229600" cy="4906963"/>
          </a:xfrm>
        </p:spPr>
        <p:txBody>
          <a:bodyPr/>
          <a:lstStyle/>
          <a:p>
            <a:r>
              <a:rPr lang="en-US" dirty="0" smtClean="0"/>
              <a:t>Adjustable Scope Items</a:t>
            </a:r>
          </a:p>
          <a:p>
            <a:pPr lvl="1"/>
            <a:r>
              <a:rPr lang="en-US" dirty="0" smtClean="0"/>
              <a:t>In order to manage the design-to-cost budget, several adjustable scope items have been identified. This list will continue to be refined during the final design stage. The final items will be identified on the final construction documents during the competitive procurement activities.</a:t>
            </a:r>
          </a:p>
        </p:txBody>
      </p:sp>
      <p:sp>
        <p:nvSpPr>
          <p:cNvPr id="5" name="Slide Number Placeholder 4"/>
          <p:cNvSpPr>
            <a:spLocks noGrp="1"/>
          </p:cNvSpPr>
          <p:nvPr>
            <p:ph type="sldNum" sz="quarter" idx="12"/>
          </p:nvPr>
        </p:nvSpPr>
        <p:spPr/>
        <p:txBody>
          <a:bodyPr/>
          <a:lstStyle/>
          <a:p>
            <a:fld id="{AF0E3F6D-4EDF-4F15-933D-0E2E74EF67AB}"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graphicFrame>
        <p:nvGraphicFramePr>
          <p:cNvPr id="3" name="Table 2"/>
          <p:cNvGraphicFramePr>
            <a:graphicFrameLocks noGrp="1"/>
          </p:cNvGraphicFramePr>
          <p:nvPr/>
        </p:nvGraphicFramePr>
        <p:xfrm>
          <a:off x="1143000" y="914400"/>
          <a:ext cx="6477000" cy="4521200"/>
        </p:xfrm>
        <a:graphic>
          <a:graphicData uri="http://schemas.openxmlformats.org/drawingml/2006/table">
            <a:tbl>
              <a:tblPr firstRow="1" bandRow="1">
                <a:tableStyleId>{5C22544A-7EE6-4342-B048-85BDC9FD1C3A}</a:tableStyleId>
              </a:tblPr>
              <a:tblGrid>
                <a:gridCol w="381000"/>
                <a:gridCol w="4876800"/>
                <a:gridCol w="1219200"/>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0000"/>
                          </a:solidFill>
                          <a:latin typeface="+mn-lt"/>
                          <a:ea typeface="Times New Roman"/>
                          <a:cs typeface="Arial"/>
                        </a:rPr>
                        <a:t>Adjustable</a:t>
                      </a:r>
                      <a:r>
                        <a:rPr lang="en-US" sz="2400" b="1" baseline="0" dirty="0" smtClean="0">
                          <a:solidFill>
                            <a:srgbClr val="000000"/>
                          </a:solidFill>
                          <a:latin typeface="+mn-lt"/>
                          <a:ea typeface="Times New Roman"/>
                          <a:cs typeface="Arial"/>
                        </a:rPr>
                        <a:t> Scope Items</a:t>
                      </a:r>
                      <a:endParaRPr lang="en-US" sz="2400" dirty="0"/>
                    </a:p>
                  </a:txBody>
                  <a:tcPr/>
                </a:tc>
                <a:tc hMerge="1">
                  <a:txBody>
                    <a:bodyPr/>
                    <a:lstStyle/>
                    <a:p>
                      <a:endParaRPr lang="en-US" dirty="0"/>
                    </a:p>
                  </a:txBody>
                  <a:tcPr/>
                </a:tc>
                <a:tc>
                  <a:txBody>
                    <a:bodyPr/>
                    <a:lstStyle/>
                    <a:p>
                      <a:endParaRPr lang="en-US" dirty="0"/>
                    </a:p>
                  </a:txBody>
                  <a:tcPr/>
                </a:tc>
              </a:tr>
              <a:tr h="370840">
                <a:tc>
                  <a:txBody>
                    <a:bodyPr/>
                    <a:lstStyle/>
                    <a:p>
                      <a:pPr marL="0" marR="514350" algn="l">
                        <a:spcBef>
                          <a:spcPts val="0"/>
                        </a:spcBef>
                        <a:spcAft>
                          <a:spcPts val="0"/>
                        </a:spcAft>
                        <a:tabLst>
                          <a:tab pos="3931920" algn="l"/>
                        </a:tabLst>
                      </a:pPr>
                      <a:endParaRPr lang="en-US" sz="1800" dirty="0">
                        <a:latin typeface="Times New Roman"/>
                        <a:ea typeface="Times New Roman"/>
                      </a:endParaRPr>
                    </a:p>
                  </a:txBody>
                  <a:tcPr marL="68580" marR="68580" marT="0" marB="0"/>
                </a:tc>
                <a:tc>
                  <a:txBody>
                    <a:bodyPr/>
                    <a:lstStyle/>
                    <a:p>
                      <a:pPr marL="0" marR="514350" algn="l">
                        <a:spcBef>
                          <a:spcPts val="0"/>
                        </a:spcBef>
                        <a:spcAft>
                          <a:spcPts val="0"/>
                        </a:spcAft>
                        <a:tabLst>
                          <a:tab pos="3931920" algn="l"/>
                        </a:tabLst>
                      </a:pPr>
                      <a:r>
                        <a:rPr lang="en-US" sz="1800" dirty="0">
                          <a:solidFill>
                            <a:srgbClr val="000000"/>
                          </a:solidFill>
                          <a:latin typeface="Calibri"/>
                          <a:ea typeface="Times New Roman"/>
                          <a:cs typeface="Arial"/>
                        </a:rPr>
                        <a:t>North side, screens, vertical shading </a:t>
                      </a:r>
                      <a:r>
                        <a:rPr lang="en-US" sz="1800" dirty="0" smtClean="0">
                          <a:solidFill>
                            <a:srgbClr val="000000"/>
                          </a:solidFill>
                          <a:latin typeface="Calibri"/>
                          <a:ea typeface="Times New Roman"/>
                          <a:cs typeface="Arial"/>
                        </a:rPr>
                        <a:t> devices</a:t>
                      </a:r>
                      <a:endParaRPr lang="en-US" sz="1800" dirty="0">
                        <a:latin typeface="Times New Roman"/>
                        <a:ea typeface="Times New Roman"/>
                      </a:endParaRPr>
                    </a:p>
                  </a:txBody>
                  <a:tcPr marL="68580" marR="68580" marT="0" marB="0"/>
                </a:tc>
                <a:tc>
                  <a:txBody>
                    <a:bodyPr/>
                    <a:lstStyle/>
                    <a:p>
                      <a:pPr marL="0" marR="0" algn="r">
                        <a:spcBef>
                          <a:spcPts val="0"/>
                        </a:spcBef>
                        <a:spcAft>
                          <a:spcPts val="0"/>
                        </a:spcAft>
                      </a:pPr>
                      <a:r>
                        <a:rPr lang="en-US" sz="1800" dirty="0">
                          <a:solidFill>
                            <a:srgbClr val="000000"/>
                          </a:solidFill>
                          <a:latin typeface="Calibri"/>
                          <a:ea typeface="Times New Roman"/>
                          <a:cs typeface="Arial"/>
                        </a:rPr>
                        <a:t>$133,000 </a:t>
                      </a:r>
                      <a:endParaRPr lang="en-US" sz="1800" dirty="0">
                        <a:latin typeface="Times New Roman"/>
                        <a:ea typeface="Times New Roman"/>
                      </a:endParaRPr>
                    </a:p>
                  </a:txBody>
                  <a:tcPr marL="68580" marR="68580" marT="0" marB="0"/>
                </a:tc>
              </a:tr>
              <a:tr h="370840">
                <a:tc>
                  <a:txBody>
                    <a:bodyPr/>
                    <a:lstStyle/>
                    <a:p>
                      <a:pPr marL="0" marR="0" algn="l">
                        <a:spcBef>
                          <a:spcPts val="0"/>
                        </a:spcBef>
                        <a:spcAft>
                          <a:spcPts val="0"/>
                        </a:spcAft>
                      </a:pPr>
                      <a:endParaRPr lang="en-US" sz="1800" dirty="0">
                        <a:solidFill>
                          <a:srgbClr val="000000"/>
                        </a:solidFill>
                        <a:latin typeface="Calibri"/>
                        <a:ea typeface="Times New Roman"/>
                        <a:cs typeface="Arial"/>
                      </a:endParaRPr>
                    </a:p>
                  </a:txBody>
                  <a:tcPr marL="68580" marR="68580" marT="0" marB="0"/>
                </a:tc>
                <a:tc>
                  <a:txBody>
                    <a:bodyPr/>
                    <a:lstStyle/>
                    <a:p>
                      <a:pPr marL="0" marR="0" algn="l">
                        <a:spcBef>
                          <a:spcPts val="0"/>
                        </a:spcBef>
                        <a:spcAft>
                          <a:spcPts val="0"/>
                        </a:spcAft>
                      </a:pPr>
                      <a:r>
                        <a:rPr lang="en-US" sz="1800" dirty="0">
                          <a:solidFill>
                            <a:srgbClr val="000000"/>
                          </a:solidFill>
                          <a:latin typeface="Calibri"/>
                          <a:ea typeface="Times New Roman"/>
                          <a:cs typeface="Arial"/>
                        </a:rPr>
                        <a:t>South, screens, horizontal shading devices</a:t>
                      </a:r>
                      <a:endParaRPr lang="en-US" sz="1800" dirty="0">
                        <a:latin typeface="Times New Roman"/>
                        <a:ea typeface="Times New Roman"/>
                      </a:endParaRPr>
                    </a:p>
                  </a:txBody>
                  <a:tcPr marL="68580" marR="68580" marT="0" marB="0"/>
                </a:tc>
                <a:tc>
                  <a:txBody>
                    <a:bodyPr/>
                    <a:lstStyle/>
                    <a:p>
                      <a:pPr marL="0" marR="0" algn="r">
                        <a:spcBef>
                          <a:spcPts val="0"/>
                        </a:spcBef>
                        <a:spcAft>
                          <a:spcPts val="0"/>
                        </a:spcAft>
                      </a:pPr>
                      <a:r>
                        <a:rPr lang="en-US" sz="1800" dirty="0">
                          <a:solidFill>
                            <a:srgbClr val="000000"/>
                          </a:solidFill>
                          <a:latin typeface="Calibri"/>
                          <a:ea typeface="Times New Roman"/>
                          <a:cs typeface="Arial"/>
                        </a:rPr>
                        <a:t>$63,000 </a:t>
                      </a:r>
                      <a:endParaRPr lang="en-US" sz="1800" dirty="0">
                        <a:latin typeface="Times New Roman"/>
                        <a:ea typeface="Times New Roman"/>
                      </a:endParaRPr>
                    </a:p>
                  </a:txBody>
                  <a:tcPr marL="68580" marR="68580" marT="0" marB="0"/>
                </a:tc>
              </a:tr>
              <a:tr h="370840">
                <a:tc>
                  <a:txBody>
                    <a:bodyPr/>
                    <a:lstStyle/>
                    <a:p>
                      <a:pPr marL="0" marR="0" algn="l">
                        <a:spcBef>
                          <a:spcPts val="0"/>
                        </a:spcBef>
                        <a:spcAft>
                          <a:spcPts val="0"/>
                        </a:spcAft>
                      </a:pPr>
                      <a:endParaRPr lang="en-US" sz="1800" dirty="0">
                        <a:solidFill>
                          <a:srgbClr val="000000"/>
                        </a:solidFill>
                        <a:latin typeface="Calibri"/>
                        <a:ea typeface="Times New Roman"/>
                        <a:cs typeface="Arial"/>
                      </a:endParaRPr>
                    </a:p>
                  </a:txBody>
                  <a:tcPr marL="68580" marR="68580" marT="0" marB="0"/>
                </a:tc>
                <a:tc>
                  <a:txBody>
                    <a:bodyPr/>
                    <a:lstStyle/>
                    <a:p>
                      <a:pPr marL="0" marR="0" algn="l">
                        <a:spcBef>
                          <a:spcPts val="0"/>
                        </a:spcBef>
                        <a:spcAft>
                          <a:spcPts val="0"/>
                        </a:spcAft>
                      </a:pPr>
                      <a:r>
                        <a:rPr lang="en-US" sz="1800" dirty="0">
                          <a:solidFill>
                            <a:srgbClr val="000000"/>
                          </a:solidFill>
                          <a:latin typeface="Calibri"/>
                          <a:ea typeface="Times New Roman"/>
                          <a:cs typeface="Arial"/>
                        </a:rPr>
                        <a:t>Window film, graphic</a:t>
                      </a:r>
                      <a:endParaRPr lang="en-US" sz="1800" dirty="0">
                        <a:latin typeface="Times New Roman"/>
                        <a:ea typeface="Times New Roman"/>
                      </a:endParaRPr>
                    </a:p>
                  </a:txBody>
                  <a:tcPr marL="68580" marR="68580" marT="0" marB="0"/>
                </a:tc>
                <a:tc>
                  <a:txBody>
                    <a:bodyPr/>
                    <a:lstStyle/>
                    <a:p>
                      <a:pPr marL="0" marR="0" algn="r">
                        <a:spcBef>
                          <a:spcPts val="0"/>
                        </a:spcBef>
                        <a:spcAft>
                          <a:spcPts val="0"/>
                        </a:spcAft>
                      </a:pPr>
                      <a:r>
                        <a:rPr lang="en-US" sz="1800" dirty="0">
                          <a:solidFill>
                            <a:srgbClr val="000000"/>
                          </a:solidFill>
                          <a:latin typeface="Calibri"/>
                          <a:ea typeface="Times New Roman"/>
                          <a:cs typeface="Arial"/>
                        </a:rPr>
                        <a:t>$64,000 </a:t>
                      </a:r>
                      <a:endParaRPr lang="en-US" sz="1800" dirty="0">
                        <a:latin typeface="Times New Roman"/>
                        <a:ea typeface="Times New Roman"/>
                      </a:endParaRPr>
                    </a:p>
                  </a:txBody>
                  <a:tcPr marL="68580" marR="68580" marT="0" marB="0"/>
                </a:tc>
              </a:tr>
              <a:tr h="370840">
                <a:tc>
                  <a:txBody>
                    <a:bodyPr/>
                    <a:lstStyle/>
                    <a:p>
                      <a:pPr marL="0" marR="0" algn="l">
                        <a:spcBef>
                          <a:spcPts val="0"/>
                        </a:spcBef>
                        <a:spcAft>
                          <a:spcPts val="0"/>
                        </a:spcAft>
                      </a:pPr>
                      <a:endParaRPr lang="en-US" sz="1800" dirty="0">
                        <a:solidFill>
                          <a:srgbClr val="000000"/>
                        </a:solidFill>
                        <a:latin typeface="Calibri"/>
                        <a:ea typeface="Times New Roman"/>
                        <a:cs typeface="Arial"/>
                      </a:endParaRPr>
                    </a:p>
                  </a:txBody>
                  <a:tcPr marL="68580" marR="68580" marT="0" marB="0"/>
                </a:tc>
                <a:tc>
                  <a:txBody>
                    <a:bodyPr/>
                    <a:lstStyle/>
                    <a:p>
                      <a:pPr marL="0" marR="0" algn="l">
                        <a:spcBef>
                          <a:spcPts val="0"/>
                        </a:spcBef>
                        <a:spcAft>
                          <a:spcPts val="0"/>
                        </a:spcAft>
                      </a:pPr>
                      <a:r>
                        <a:rPr lang="en-US" sz="1800" dirty="0">
                          <a:solidFill>
                            <a:srgbClr val="000000"/>
                          </a:solidFill>
                          <a:latin typeface="Calibri"/>
                          <a:ea typeface="Times New Roman"/>
                          <a:cs typeface="Arial"/>
                        </a:rPr>
                        <a:t>Outdoor seating, Wood deck, 4” thick, cedar</a:t>
                      </a:r>
                      <a:endParaRPr lang="en-US" sz="1800" dirty="0">
                        <a:latin typeface="Times New Roman"/>
                        <a:ea typeface="Times New Roman"/>
                      </a:endParaRPr>
                    </a:p>
                  </a:txBody>
                  <a:tcPr marL="68580" marR="68580" marT="0" marB="0"/>
                </a:tc>
                <a:tc>
                  <a:txBody>
                    <a:bodyPr/>
                    <a:lstStyle/>
                    <a:p>
                      <a:pPr marL="0" marR="0" algn="r">
                        <a:spcBef>
                          <a:spcPts val="0"/>
                        </a:spcBef>
                        <a:spcAft>
                          <a:spcPts val="0"/>
                        </a:spcAft>
                      </a:pPr>
                      <a:r>
                        <a:rPr lang="en-US" sz="1800" dirty="0">
                          <a:solidFill>
                            <a:srgbClr val="000000"/>
                          </a:solidFill>
                          <a:latin typeface="Calibri"/>
                          <a:ea typeface="Times New Roman"/>
                          <a:cs typeface="Arial"/>
                        </a:rPr>
                        <a:t>$12,500 </a:t>
                      </a:r>
                      <a:endParaRPr lang="en-US" sz="1800" dirty="0">
                        <a:latin typeface="Times New Roman"/>
                        <a:ea typeface="Times New Roman"/>
                      </a:endParaRPr>
                    </a:p>
                  </a:txBody>
                  <a:tcPr marL="68580" marR="68580" marT="0" marB="0"/>
                </a:tc>
              </a:tr>
              <a:tr h="370840">
                <a:tc>
                  <a:txBody>
                    <a:bodyPr/>
                    <a:lstStyle/>
                    <a:p>
                      <a:pPr marL="0" marR="0" algn="l">
                        <a:spcBef>
                          <a:spcPts val="0"/>
                        </a:spcBef>
                        <a:spcAft>
                          <a:spcPts val="0"/>
                        </a:spcAft>
                      </a:pPr>
                      <a:endParaRPr lang="en-US" sz="1800" dirty="0">
                        <a:solidFill>
                          <a:srgbClr val="000000"/>
                        </a:solidFill>
                        <a:latin typeface="Calibri"/>
                        <a:ea typeface="Times New Roman"/>
                        <a:cs typeface="Arial"/>
                      </a:endParaRPr>
                    </a:p>
                  </a:txBody>
                  <a:tcPr marL="68580" marR="68580" marT="0" marB="0"/>
                </a:tc>
                <a:tc>
                  <a:txBody>
                    <a:bodyPr/>
                    <a:lstStyle/>
                    <a:p>
                      <a:pPr marL="0" marR="0" algn="l">
                        <a:spcBef>
                          <a:spcPts val="0"/>
                        </a:spcBef>
                        <a:spcAft>
                          <a:spcPts val="0"/>
                        </a:spcAft>
                      </a:pPr>
                      <a:r>
                        <a:rPr lang="en-US" sz="1800" dirty="0">
                          <a:solidFill>
                            <a:srgbClr val="000000"/>
                          </a:solidFill>
                          <a:latin typeface="Calibri"/>
                          <a:ea typeface="Times New Roman"/>
                          <a:cs typeface="Arial"/>
                        </a:rPr>
                        <a:t>Green Roof over Tech Space</a:t>
                      </a:r>
                      <a:endParaRPr lang="en-US" sz="1800" dirty="0">
                        <a:latin typeface="Times New Roman"/>
                        <a:ea typeface="Times New Roman"/>
                      </a:endParaRPr>
                    </a:p>
                  </a:txBody>
                  <a:tcPr marL="68580" marR="68580" marT="0" marB="0"/>
                </a:tc>
                <a:tc>
                  <a:txBody>
                    <a:bodyPr/>
                    <a:lstStyle/>
                    <a:p>
                      <a:pPr marL="0" marR="0" algn="r">
                        <a:spcBef>
                          <a:spcPts val="0"/>
                        </a:spcBef>
                        <a:spcAft>
                          <a:spcPts val="0"/>
                        </a:spcAft>
                      </a:pPr>
                      <a:r>
                        <a:rPr lang="en-US" sz="1800" dirty="0">
                          <a:solidFill>
                            <a:srgbClr val="000000"/>
                          </a:solidFill>
                          <a:latin typeface="Calibri"/>
                          <a:ea typeface="Times New Roman"/>
                          <a:cs typeface="Arial"/>
                        </a:rPr>
                        <a:t>$46,000 </a:t>
                      </a:r>
                      <a:endParaRPr lang="en-US" sz="1800" dirty="0">
                        <a:latin typeface="Times New Roman"/>
                        <a:ea typeface="Times New Roman"/>
                      </a:endParaRPr>
                    </a:p>
                  </a:txBody>
                  <a:tcPr marL="68580" marR="68580" marT="0" marB="0"/>
                </a:tc>
              </a:tr>
              <a:tr h="370840">
                <a:tc>
                  <a:txBody>
                    <a:bodyPr/>
                    <a:lstStyle/>
                    <a:p>
                      <a:pPr marL="0" marR="0" algn="l">
                        <a:spcBef>
                          <a:spcPts val="0"/>
                        </a:spcBef>
                        <a:spcAft>
                          <a:spcPts val="0"/>
                        </a:spcAft>
                      </a:pPr>
                      <a:endParaRPr lang="en-US" sz="1800" dirty="0">
                        <a:solidFill>
                          <a:srgbClr val="000000"/>
                        </a:solidFill>
                        <a:latin typeface="Calibri"/>
                        <a:ea typeface="Times New Roman"/>
                        <a:cs typeface="Arial"/>
                      </a:endParaRPr>
                    </a:p>
                  </a:txBody>
                  <a:tcPr marL="68580" marR="68580" marT="0" marB="0"/>
                </a:tc>
                <a:tc>
                  <a:txBody>
                    <a:bodyPr/>
                    <a:lstStyle/>
                    <a:p>
                      <a:pPr marL="0" marR="0" algn="l">
                        <a:spcBef>
                          <a:spcPts val="0"/>
                        </a:spcBef>
                        <a:spcAft>
                          <a:spcPts val="0"/>
                        </a:spcAft>
                      </a:pPr>
                      <a:r>
                        <a:rPr lang="en-US" sz="1800" dirty="0">
                          <a:solidFill>
                            <a:srgbClr val="000000"/>
                          </a:solidFill>
                          <a:latin typeface="Calibri"/>
                          <a:ea typeface="Times New Roman"/>
                          <a:cs typeface="Arial"/>
                        </a:rPr>
                        <a:t>West Stair, rated glazing</a:t>
                      </a:r>
                      <a:endParaRPr lang="en-US" sz="1800" dirty="0">
                        <a:latin typeface="Times New Roman"/>
                        <a:ea typeface="Times New Roman"/>
                      </a:endParaRPr>
                    </a:p>
                  </a:txBody>
                  <a:tcPr marL="68580" marR="68580" marT="0" marB="0"/>
                </a:tc>
                <a:tc>
                  <a:txBody>
                    <a:bodyPr/>
                    <a:lstStyle/>
                    <a:p>
                      <a:pPr marL="0" marR="0" algn="r">
                        <a:spcBef>
                          <a:spcPts val="0"/>
                        </a:spcBef>
                        <a:spcAft>
                          <a:spcPts val="0"/>
                        </a:spcAft>
                      </a:pPr>
                      <a:r>
                        <a:rPr lang="en-US" sz="1800" dirty="0">
                          <a:solidFill>
                            <a:srgbClr val="000000"/>
                          </a:solidFill>
                          <a:latin typeface="Calibri"/>
                          <a:ea typeface="Times New Roman"/>
                          <a:cs typeface="Arial"/>
                        </a:rPr>
                        <a:t>$100,000 </a:t>
                      </a:r>
                      <a:endParaRPr lang="en-US" sz="1800" dirty="0">
                        <a:latin typeface="Times New Roman"/>
                        <a:ea typeface="Times New Roman"/>
                      </a:endParaRPr>
                    </a:p>
                  </a:txBody>
                  <a:tcPr marL="68580" marR="68580" marT="0" marB="0"/>
                </a:tc>
              </a:tr>
              <a:tr h="370840">
                <a:tc>
                  <a:txBody>
                    <a:bodyPr/>
                    <a:lstStyle/>
                    <a:p>
                      <a:pPr marL="0" marR="0" algn="l">
                        <a:spcBef>
                          <a:spcPts val="0"/>
                        </a:spcBef>
                        <a:spcAft>
                          <a:spcPts val="0"/>
                        </a:spcAft>
                      </a:pPr>
                      <a:endParaRPr lang="en-US" sz="1800" dirty="0">
                        <a:solidFill>
                          <a:srgbClr val="000000"/>
                        </a:solidFill>
                        <a:latin typeface="Calibri"/>
                        <a:ea typeface="Times New Roman"/>
                        <a:cs typeface="Arial"/>
                      </a:endParaRPr>
                    </a:p>
                  </a:txBody>
                  <a:tcPr marL="68580" marR="68580" marT="0" marB="0"/>
                </a:tc>
                <a:tc>
                  <a:txBody>
                    <a:bodyPr/>
                    <a:lstStyle/>
                    <a:p>
                      <a:pPr marL="0" marR="0" algn="l">
                        <a:spcBef>
                          <a:spcPts val="0"/>
                        </a:spcBef>
                        <a:spcAft>
                          <a:spcPts val="0"/>
                        </a:spcAft>
                      </a:pPr>
                      <a:r>
                        <a:rPr lang="en-US" sz="1800" dirty="0">
                          <a:solidFill>
                            <a:srgbClr val="000000"/>
                          </a:solidFill>
                          <a:latin typeface="Calibri"/>
                          <a:ea typeface="Times New Roman"/>
                          <a:cs typeface="Arial"/>
                        </a:rPr>
                        <a:t>Classrooms, Acoustic partitions, operable, with track, 3” thick, deluxe,</a:t>
                      </a:r>
                      <a:endParaRPr lang="en-US" sz="1800" dirty="0">
                        <a:latin typeface="Times New Roman"/>
                        <a:ea typeface="Times New Roman"/>
                      </a:endParaRPr>
                    </a:p>
                  </a:txBody>
                  <a:tcPr marL="68580" marR="68580" marT="0" marB="0"/>
                </a:tc>
                <a:tc>
                  <a:txBody>
                    <a:bodyPr/>
                    <a:lstStyle/>
                    <a:p>
                      <a:pPr marL="0" marR="0" algn="r">
                        <a:spcBef>
                          <a:spcPts val="0"/>
                        </a:spcBef>
                        <a:spcAft>
                          <a:spcPts val="0"/>
                        </a:spcAft>
                      </a:pPr>
                      <a:r>
                        <a:rPr lang="en-US" sz="1800" dirty="0">
                          <a:solidFill>
                            <a:srgbClr val="000000"/>
                          </a:solidFill>
                          <a:latin typeface="Calibri"/>
                          <a:ea typeface="Times New Roman"/>
                          <a:cs typeface="Arial"/>
                        </a:rPr>
                        <a:t>$253,000 </a:t>
                      </a:r>
                      <a:endParaRPr lang="en-US" sz="1800" dirty="0">
                        <a:latin typeface="Times New Roman"/>
                        <a:ea typeface="Times New Roman"/>
                      </a:endParaRPr>
                    </a:p>
                  </a:txBody>
                  <a:tcPr marL="68580" marR="68580" marT="0" marB="0"/>
                </a:tc>
              </a:tr>
              <a:tr h="370840">
                <a:tc>
                  <a:txBody>
                    <a:bodyPr/>
                    <a:lstStyle/>
                    <a:p>
                      <a:pPr marL="0" marR="0" algn="l">
                        <a:spcBef>
                          <a:spcPts val="0"/>
                        </a:spcBef>
                        <a:spcAft>
                          <a:spcPts val="0"/>
                        </a:spcAft>
                      </a:pPr>
                      <a:endParaRPr lang="en-US" sz="1800" dirty="0">
                        <a:solidFill>
                          <a:srgbClr val="000000"/>
                        </a:solidFill>
                        <a:latin typeface="Calibri"/>
                        <a:ea typeface="Times New Roman"/>
                        <a:cs typeface="Arial"/>
                      </a:endParaRPr>
                    </a:p>
                  </a:txBody>
                  <a:tcPr marL="68580" marR="68580" marT="0" marB="0"/>
                </a:tc>
                <a:tc>
                  <a:txBody>
                    <a:bodyPr/>
                    <a:lstStyle/>
                    <a:p>
                      <a:pPr marL="0" marR="0" algn="l">
                        <a:spcBef>
                          <a:spcPts val="0"/>
                        </a:spcBef>
                        <a:spcAft>
                          <a:spcPts val="0"/>
                        </a:spcAft>
                      </a:pPr>
                      <a:r>
                        <a:rPr lang="en-US" sz="1800" dirty="0">
                          <a:solidFill>
                            <a:srgbClr val="000000"/>
                          </a:solidFill>
                          <a:latin typeface="Calibri"/>
                          <a:ea typeface="Times New Roman"/>
                          <a:cs typeface="Arial"/>
                        </a:rPr>
                        <a:t>Tech space, Acoustic partitions, operable, with track, 3” thick, deluxe</a:t>
                      </a:r>
                      <a:endParaRPr lang="en-US" sz="1800" dirty="0">
                        <a:latin typeface="Times New Roman"/>
                        <a:ea typeface="Times New Roman"/>
                      </a:endParaRPr>
                    </a:p>
                  </a:txBody>
                  <a:tcPr marL="68580" marR="68580" marT="0" marB="0"/>
                </a:tc>
                <a:tc>
                  <a:txBody>
                    <a:bodyPr/>
                    <a:lstStyle/>
                    <a:p>
                      <a:pPr marL="0" marR="0" algn="r">
                        <a:spcBef>
                          <a:spcPts val="0"/>
                        </a:spcBef>
                        <a:spcAft>
                          <a:spcPts val="0"/>
                        </a:spcAft>
                      </a:pPr>
                      <a:r>
                        <a:rPr lang="en-US" sz="1800" dirty="0">
                          <a:solidFill>
                            <a:srgbClr val="000000"/>
                          </a:solidFill>
                          <a:latin typeface="Calibri"/>
                          <a:ea typeface="Times New Roman"/>
                          <a:cs typeface="Arial"/>
                        </a:rPr>
                        <a:t>$234,000 </a:t>
                      </a:r>
                      <a:endParaRPr lang="en-US" sz="1800" dirty="0">
                        <a:latin typeface="Times New Roman"/>
                        <a:ea typeface="Times New Roman"/>
                      </a:endParaRPr>
                    </a:p>
                  </a:txBody>
                  <a:tcPr marL="68580" marR="68580" marT="0" marB="0"/>
                </a:tc>
              </a:tr>
              <a:tr h="370840">
                <a:tc>
                  <a:txBody>
                    <a:bodyPr/>
                    <a:lstStyle/>
                    <a:p>
                      <a:pPr marL="0" marR="0" algn="l">
                        <a:spcBef>
                          <a:spcPts val="0"/>
                        </a:spcBef>
                        <a:spcAft>
                          <a:spcPts val="0"/>
                        </a:spcAft>
                      </a:pPr>
                      <a:endParaRPr lang="en-US" sz="1800" dirty="0">
                        <a:solidFill>
                          <a:srgbClr val="000000"/>
                        </a:solidFill>
                        <a:latin typeface="Calibri"/>
                        <a:ea typeface="Times New Roman"/>
                        <a:cs typeface="Arial"/>
                      </a:endParaRPr>
                    </a:p>
                  </a:txBody>
                  <a:tcPr marL="68580" marR="68580" marT="0" marB="0"/>
                </a:tc>
                <a:tc>
                  <a:txBody>
                    <a:bodyPr/>
                    <a:lstStyle/>
                    <a:p>
                      <a:pPr marL="0" marR="0" algn="l">
                        <a:spcBef>
                          <a:spcPts val="0"/>
                        </a:spcBef>
                        <a:spcAft>
                          <a:spcPts val="0"/>
                        </a:spcAft>
                      </a:pPr>
                      <a:r>
                        <a:rPr lang="en-US" sz="1800" dirty="0">
                          <a:solidFill>
                            <a:srgbClr val="000000"/>
                          </a:solidFill>
                          <a:latin typeface="Calibri"/>
                          <a:ea typeface="Times New Roman"/>
                          <a:cs typeface="Arial"/>
                        </a:rPr>
                        <a:t>Tech space, change flooring</a:t>
                      </a:r>
                      <a:endParaRPr lang="en-US" sz="1800" dirty="0">
                        <a:latin typeface="Times New Roman"/>
                        <a:ea typeface="Times New Roman"/>
                      </a:endParaRPr>
                    </a:p>
                  </a:txBody>
                  <a:tcPr marL="68580" marR="68580" marT="0" marB="0"/>
                </a:tc>
                <a:tc>
                  <a:txBody>
                    <a:bodyPr/>
                    <a:lstStyle/>
                    <a:p>
                      <a:pPr marL="0" marR="0" algn="r">
                        <a:spcBef>
                          <a:spcPts val="0"/>
                        </a:spcBef>
                        <a:spcAft>
                          <a:spcPts val="0"/>
                        </a:spcAft>
                      </a:pPr>
                      <a:r>
                        <a:rPr lang="en-US" sz="1800" dirty="0">
                          <a:solidFill>
                            <a:srgbClr val="000000"/>
                          </a:solidFill>
                          <a:latin typeface="Calibri"/>
                          <a:ea typeface="Times New Roman"/>
                          <a:cs typeface="Arial"/>
                        </a:rPr>
                        <a:t>$88,000 </a:t>
                      </a:r>
                      <a:endParaRPr lang="en-US" sz="1800" dirty="0">
                        <a:latin typeface="Times New Roman"/>
                        <a:ea typeface="Times New Roman"/>
                      </a:endParaRPr>
                    </a:p>
                  </a:txBody>
                  <a:tcPr marL="68580" marR="68580" marT="0" marB="0"/>
                </a:tc>
              </a:tr>
              <a:tr h="370840">
                <a:tc>
                  <a:txBody>
                    <a:bodyPr/>
                    <a:lstStyle/>
                    <a:p>
                      <a:pPr marL="0" marR="0" algn="l">
                        <a:spcBef>
                          <a:spcPts val="0"/>
                        </a:spcBef>
                        <a:spcAft>
                          <a:spcPts val="0"/>
                        </a:spcAft>
                      </a:pPr>
                      <a:endParaRPr lang="en-US" sz="1800" dirty="0">
                        <a:solidFill>
                          <a:srgbClr val="000000"/>
                        </a:solidFill>
                        <a:latin typeface="Calibri"/>
                        <a:ea typeface="Times New Roman"/>
                        <a:cs typeface="Arial"/>
                      </a:endParaRPr>
                    </a:p>
                  </a:txBody>
                  <a:tcPr marL="68580" marR="68580" marT="0" marB="0"/>
                </a:tc>
                <a:tc>
                  <a:txBody>
                    <a:bodyPr/>
                    <a:lstStyle/>
                    <a:p>
                      <a:pPr marL="0" marR="0" algn="l">
                        <a:spcBef>
                          <a:spcPts val="0"/>
                        </a:spcBef>
                        <a:spcAft>
                          <a:spcPts val="0"/>
                        </a:spcAft>
                      </a:pPr>
                      <a:r>
                        <a:rPr lang="en-US" sz="1800" dirty="0">
                          <a:solidFill>
                            <a:srgbClr val="000000"/>
                          </a:solidFill>
                          <a:latin typeface="Calibri"/>
                          <a:ea typeface="Times New Roman"/>
                          <a:cs typeface="Arial"/>
                        </a:rPr>
                        <a:t>Lobby, change flooring</a:t>
                      </a:r>
                      <a:endParaRPr lang="en-US" sz="1800" dirty="0">
                        <a:latin typeface="Times New Roman"/>
                        <a:ea typeface="Times New Roman"/>
                      </a:endParaRPr>
                    </a:p>
                  </a:txBody>
                  <a:tcPr marL="68580" marR="68580" marT="0" marB="0"/>
                </a:tc>
                <a:tc>
                  <a:txBody>
                    <a:bodyPr/>
                    <a:lstStyle/>
                    <a:p>
                      <a:pPr marL="0" marR="0" algn="r">
                        <a:spcBef>
                          <a:spcPts val="0"/>
                        </a:spcBef>
                        <a:spcAft>
                          <a:spcPts val="0"/>
                        </a:spcAft>
                      </a:pPr>
                      <a:r>
                        <a:rPr lang="en-US" sz="1800" dirty="0">
                          <a:solidFill>
                            <a:srgbClr val="000000"/>
                          </a:solidFill>
                          <a:latin typeface="Calibri"/>
                          <a:ea typeface="Times New Roman"/>
                          <a:cs typeface="Arial"/>
                        </a:rPr>
                        <a:t>$38,000 </a:t>
                      </a:r>
                      <a:endParaRPr lang="en-US" sz="1800" dirty="0">
                        <a:latin typeface="Times New Roman"/>
                        <a:ea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AF0E3F6D-4EDF-4F15-933D-0E2E74EF67AB}"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791200"/>
            <a:ext cx="9144000" cy="392546"/>
          </a:xfrm>
          <a:prstGeom prst="rect">
            <a:avLst/>
          </a:prstGeom>
        </p:spPr>
      </p:pic>
      <p:graphicFrame>
        <p:nvGraphicFramePr>
          <p:cNvPr id="3" name="Table 2"/>
          <p:cNvGraphicFramePr>
            <a:graphicFrameLocks noGrp="1"/>
          </p:cNvGraphicFramePr>
          <p:nvPr/>
        </p:nvGraphicFramePr>
        <p:xfrm>
          <a:off x="990600" y="1143000"/>
          <a:ext cx="6400800" cy="3423920"/>
        </p:xfrm>
        <a:graphic>
          <a:graphicData uri="http://schemas.openxmlformats.org/drawingml/2006/table">
            <a:tbl>
              <a:tblPr firstRow="1" bandRow="1">
                <a:tableStyleId>{5C22544A-7EE6-4342-B048-85BDC9FD1C3A}</a:tableStyleId>
              </a:tblPr>
              <a:tblGrid>
                <a:gridCol w="320040"/>
                <a:gridCol w="4800600"/>
                <a:gridCol w="1280160"/>
              </a:tblGrid>
              <a:tr h="3810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0000"/>
                          </a:solidFill>
                          <a:latin typeface="+mn-lt"/>
                          <a:ea typeface="Times New Roman"/>
                          <a:cs typeface="Arial"/>
                        </a:rPr>
                        <a:t>Adjustable Scope Items</a:t>
                      </a:r>
                      <a:endParaRPr lang="en-US" sz="2400" dirty="0"/>
                    </a:p>
                  </a:txBody>
                  <a:tcPr/>
                </a:tc>
                <a:tc hMerge="1">
                  <a:txBody>
                    <a:bodyPr/>
                    <a:lstStyle/>
                    <a:p>
                      <a:endParaRPr lang="en-US" dirty="0"/>
                    </a:p>
                  </a:txBody>
                  <a:tcPr/>
                </a:tc>
                <a:tc>
                  <a:txBody>
                    <a:bodyPr/>
                    <a:lstStyle/>
                    <a:p>
                      <a:endParaRPr lang="en-US" dirty="0"/>
                    </a:p>
                  </a:txBody>
                  <a:tcPr/>
                </a:tc>
              </a:tr>
              <a:tr h="370840">
                <a:tc>
                  <a:txBody>
                    <a:bodyPr/>
                    <a:lstStyle/>
                    <a:p>
                      <a:pPr marL="0" marR="38100" algn="l">
                        <a:spcBef>
                          <a:spcPts val="0"/>
                        </a:spcBef>
                        <a:spcAft>
                          <a:spcPts val="0"/>
                        </a:spcAft>
                      </a:pPr>
                      <a:endParaRPr lang="en-US" sz="1800" dirty="0">
                        <a:latin typeface="Calibri"/>
                        <a:ea typeface="Times New Roman"/>
                      </a:endParaRPr>
                    </a:p>
                  </a:txBody>
                  <a:tcPr marL="68580" marR="68580" marT="0" marB="0"/>
                </a:tc>
                <a:tc>
                  <a:txBody>
                    <a:bodyPr/>
                    <a:lstStyle/>
                    <a:p>
                      <a:pPr marL="0" marR="38100" algn="l">
                        <a:spcBef>
                          <a:spcPts val="0"/>
                        </a:spcBef>
                        <a:spcAft>
                          <a:spcPts val="0"/>
                        </a:spcAft>
                      </a:pPr>
                      <a:r>
                        <a:rPr lang="en-US" sz="1800" dirty="0">
                          <a:latin typeface="Calibri"/>
                          <a:ea typeface="Times New Roman"/>
                        </a:rPr>
                        <a:t>Hydraulic, passenger elevator, 3500 lb, 100 FPM</a:t>
                      </a:r>
                      <a:endParaRPr lang="en-US" sz="1800" dirty="0">
                        <a:latin typeface="Times New Roman"/>
                        <a:ea typeface="Times New Roman"/>
                      </a:endParaRPr>
                    </a:p>
                  </a:txBody>
                  <a:tcPr marL="68580" marR="68580" marT="0" marB="0"/>
                </a:tc>
                <a:tc>
                  <a:txBody>
                    <a:bodyPr/>
                    <a:lstStyle/>
                    <a:p>
                      <a:pPr marL="0" marR="38100" algn="r">
                        <a:spcBef>
                          <a:spcPts val="0"/>
                        </a:spcBef>
                        <a:spcAft>
                          <a:spcPts val="0"/>
                        </a:spcAft>
                      </a:pPr>
                      <a:r>
                        <a:rPr lang="en-US" sz="1800" dirty="0">
                          <a:latin typeface="Calibri"/>
                          <a:ea typeface="Times New Roman"/>
                        </a:rPr>
                        <a:t>$187,000</a:t>
                      </a:r>
                      <a:endParaRPr lang="en-US" sz="1800" dirty="0">
                        <a:latin typeface="Times New Roman"/>
                        <a:ea typeface="Times New Roman"/>
                      </a:endParaRPr>
                    </a:p>
                  </a:txBody>
                  <a:tcPr marL="68580" marR="68580" marT="0" marB="0"/>
                </a:tc>
              </a:tr>
              <a:tr h="370840">
                <a:tc>
                  <a:txBody>
                    <a:bodyPr/>
                    <a:lstStyle/>
                    <a:p>
                      <a:pPr marL="0" marR="38100" algn="l">
                        <a:spcBef>
                          <a:spcPts val="0"/>
                        </a:spcBef>
                        <a:spcAft>
                          <a:spcPts val="0"/>
                        </a:spcAft>
                      </a:pPr>
                      <a:endParaRPr lang="en-US" sz="1800" dirty="0">
                        <a:latin typeface="Calibri"/>
                        <a:ea typeface="Times New Roman"/>
                      </a:endParaRPr>
                    </a:p>
                  </a:txBody>
                  <a:tcPr marL="68580" marR="68580" marT="0" marB="0"/>
                </a:tc>
                <a:tc>
                  <a:txBody>
                    <a:bodyPr/>
                    <a:lstStyle/>
                    <a:p>
                      <a:pPr marL="0" marR="38100" algn="l">
                        <a:spcBef>
                          <a:spcPts val="0"/>
                        </a:spcBef>
                        <a:spcAft>
                          <a:spcPts val="0"/>
                        </a:spcAft>
                      </a:pPr>
                      <a:r>
                        <a:rPr lang="en-US" sz="1800" dirty="0">
                          <a:latin typeface="Calibri"/>
                          <a:ea typeface="Times New Roman"/>
                        </a:rPr>
                        <a:t>Change paving system</a:t>
                      </a:r>
                      <a:endParaRPr lang="en-US" sz="1800" dirty="0">
                        <a:latin typeface="Times New Roman"/>
                        <a:ea typeface="Times New Roman"/>
                      </a:endParaRPr>
                    </a:p>
                  </a:txBody>
                  <a:tcPr marL="68580" marR="68580" marT="0" marB="0"/>
                </a:tc>
                <a:tc>
                  <a:txBody>
                    <a:bodyPr/>
                    <a:lstStyle/>
                    <a:p>
                      <a:pPr marL="0" marR="38100" algn="r">
                        <a:spcBef>
                          <a:spcPts val="0"/>
                        </a:spcBef>
                        <a:spcAft>
                          <a:spcPts val="0"/>
                        </a:spcAft>
                      </a:pPr>
                      <a:r>
                        <a:rPr lang="en-US" sz="1800" dirty="0">
                          <a:latin typeface="Calibri"/>
                          <a:ea typeface="Times New Roman"/>
                        </a:rPr>
                        <a:t>$380,000</a:t>
                      </a:r>
                      <a:endParaRPr lang="en-US" sz="1800" dirty="0">
                        <a:latin typeface="Times New Roman"/>
                        <a:ea typeface="Times New Roman"/>
                      </a:endParaRPr>
                    </a:p>
                  </a:txBody>
                  <a:tcPr marL="68580" marR="68580" marT="0" marB="0"/>
                </a:tc>
              </a:tr>
              <a:tr h="370840">
                <a:tc>
                  <a:txBody>
                    <a:bodyPr/>
                    <a:lstStyle/>
                    <a:p>
                      <a:pPr marL="0" marR="514350" algn="l">
                        <a:spcBef>
                          <a:spcPts val="0"/>
                        </a:spcBef>
                        <a:spcAft>
                          <a:spcPts val="0"/>
                        </a:spcAft>
                        <a:tabLst>
                          <a:tab pos="3931920" algn="l"/>
                        </a:tabLst>
                      </a:pPr>
                      <a:endParaRPr lang="en-US" sz="1000" dirty="0">
                        <a:latin typeface="Times New Roman"/>
                        <a:ea typeface="Times New Roman"/>
                      </a:endParaRPr>
                    </a:p>
                  </a:txBody>
                  <a:tcPr marL="68580" marR="68580" marT="0" marB="0"/>
                </a:tc>
                <a:tc>
                  <a:txBody>
                    <a:bodyPr/>
                    <a:lstStyle/>
                    <a:p>
                      <a:pPr marL="0" marR="38100" algn="l">
                        <a:spcBef>
                          <a:spcPts val="0"/>
                        </a:spcBef>
                        <a:spcAft>
                          <a:spcPts val="0"/>
                        </a:spcAft>
                      </a:pPr>
                      <a:r>
                        <a:rPr lang="en-US" sz="1800" dirty="0">
                          <a:latin typeface="Calibri"/>
                          <a:ea typeface="Times New Roman"/>
                        </a:rPr>
                        <a:t>Interior CDF Bridge</a:t>
                      </a:r>
                      <a:endParaRPr lang="en-US" sz="1800" dirty="0">
                        <a:latin typeface="Times New Roman"/>
                        <a:ea typeface="Times New Roman"/>
                      </a:endParaRPr>
                    </a:p>
                  </a:txBody>
                  <a:tcPr marL="68580" marR="68580" marT="0" marB="0"/>
                </a:tc>
                <a:tc>
                  <a:txBody>
                    <a:bodyPr/>
                    <a:lstStyle/>
                    <a:p>
                      <a:pPr marL="0" marR="38100" algn="r">
                        <a:spcBef>
                          <a:spcPts val="0"/>
                        </a:spcBef>
                        <a:spcAft>
                          <a:spcPts val="0"/>
                        </a:spcAft>
                      </a:pPr>
                      <a:r>
                        <a:rPr lang="en-US" sz="1800" dirty="0">
                          <a:latin typeface="Calibri"/>
                          <a:ea typeface="Times New Roman"/>
                        </a:rPr>
                        <a:t>$650,000</a:t>
                      </a:r>
                      <a:endParaRPr lang="en-US" sz="1800" dirty="0">
                        <a:latin typeface="Times New Roman"/>
                        <a:ea typeface="Times New Roman"/>
                      </a:endParaRPr>
                    </a:p>
                  </a:txBody>
                  <a:tcPr marL="68580" marR="68580" marT="0" marB="0"/>
                </a:tc>
              </a:tr>
              <a:tr h="370840">
                <a:tc>
                  <a:txBody>
                    <a:bodyPr/>
                    <a:lstStyle/>
                    <a:p>
                      <a:pPr marL="0" marR="0" algn="l">
                        <a:spcBef>
                          <a:spcPts val="0"/>
                        </a:spcBef>
                        <a:spcAft>
                          <a:spcPts val="0"/>
                        </a:spcAft>
                      </a:pPr>
                      <a:endParaRPr lang="en-US" sz="1000" dirty="0">
                        <a:solidFill>
                          <a:srgbClr val="000000"/>
                        </a:solidFill>
                        <a:latin typeface="Calibri"/>
                        <a:ea typeface="Times New Roman"/>
                        <a:cs typeface="Arial"/>
                      </a:endParaRPr>
                    </a:p>
                  </a:txBody>
                  <a:tcPr marL="68580" marR="68580" marT="0" marB="0"/>
                </a:tc>
                <a:tc>
                  <a:txBody>
                    <a:bodyPr/>
                    <a:lstStyle/>
                    <a:p>
                      <a:pPr marL="0" marR="38100" algn="l">
                        <a:spcBef>
                          <a:spcPts val="0"/>
                        </a:spcBef>
                        <a:spcAft>
                          <a:spcPts val="0"/>
                        </a:spcAft>
                      </a:pPr>
                      <a:r>
                        <a:rPr lang="en-US" sz="1800" dirty="0">
                          <a:latin typeface="Calibri"/>
                          <a:ea typeface="Times New Roman"/>
                        </a:rPr>
                        <a:t>Movable Partition System</a:t>
                      </a:r>
                      <a:endParaRPr lang="en-US" sz="1800" dirty="0">
                        <a:latin typeface="Times New Roman"/>
                        <a:ea typeface="Times New Roman"/>
                      </a:endParaRPr>
                    </a:p>
                  </a:txBody>
                  <a:tcPr marL="68580" marR="68580" marT="0" marB="0"/>
                </a:tc>
                <a:tc>
                  <a:txBody>
                    <a:bodyPr/>
                    <a:lstStyle/>
                    <a:p>
                      <a:pPr marL="0" marR="38100" algn="r">
                        <a:spcBef>
                          <a:spcPts val="0"/>
                        </a:spcBef>
                        <a:spcAft>
                          <a:spcPts val="0"/>
                        </a:spcAft>
                      </a:pPr>
                      <a:r>
                        <a:rPr lang="en-US" sz="1800" dirty="0">
                          <a:latin typeface="Calibri"/>
                          <a:ea typeface="Times New Roman"/>
                        </a:rPr>
                        <a:t>$680,000</a:t>
                      </a:r>
                      <a:endParaRPr lang="en-US" sz="1800" dirty="0">
                        <a:latin typeface="Times New Roman"/>
                        <a:ea typeface="Times New Roman"/>
                      </a:endParaRPr>
                    </a:p>
                  </a:txBody>
                  <a:tcPr marL="68580" marR="68580" marT="0" marB="0"/>
                </a:tc>
              </a:tr>
              <a:tr h="370840">
                <a:tc>
                  <a:txBody>
                    <a:bodyPr/>
                    <a:lstStyle/>
                    <a:p>
                      <a:pPr marL="0" marR="0" algn="l">
                        <a:spcBef>
                          <a:spcPts val="0"/>
                        </a:spcBef>
                        <a:spcAft>
                          <a:spcPts val="0"/>
                        </a:spcAft>
                      </a:pPr>
                      <a:endParaRPr lang="en-US" sz="1000" dirty="0">
                        <a:solidFill>
                          <a:srgbClr val="000000"/>
                        </a:solidFill>
                        <a:latin typeface="Calibri"/>
                        <a:ea typeface="Times New Roman"/>
                        <a:cs typeface="Arial"/>
                      </a:endParaRPr>
                    </a:p>
                  </a:txBody>
                  <a:tcPr marL="68580" marR="68580" marT="0" marB="0"/>
                </a:tc>
                <a:tc>
                  <a:txBody>
                    <a:bodyPr/>
                    <a:lstStyle/>
                    <a:p>
                      <a:pPr marL="0" marR="38100" algn="l">
                        <a:spcBef>
                          <a:spcPts val="0"/>
                        </a:spcBef>
                        <a:spcAft>
                          <a:spcPts val="0"/>
                        </a:spcAft>
                      </a:pPr>
                      <a:r>
                        <a:rPr lang="en-US" sz="1800" dirty="0">
                          <a:latin typeface="Calibri"/>
                          <a:ea typeface="Times New Roman"/>
                        </a:rPr>
                        <a:t>Light Crane – Tech Area</a:t>
                      </a:r>
                      <a:endParaRPr lang="en-US" sz="1800" dirty="0">
                        <a:latin typeface="Times New Roman"/>
                        <a:ea typeface="Times New Roman"/>
                      </a:endParaRPr>
                    </a:p>
                  </a:txBody>
                  <a:tcPr marL="68580" marR="68580" marT="0" marB="0"/>
                </a:tc>
                <a:tc>
                  <a:txBody>
                    <a:bodyPr/>
                    <a:lstStyle/>
                    <a:p>
                      <a:pPr marL="0" marR="38100" algn="r">
                        <a:spcBef>
                          <a:spcPts val="0"/>
                        </a:spcBef>
                        <a:spcAft>
                          <a:spcPts val="0"/>
                        </a:spcAft>
                      </a:pPr>
                      <a:r>
                        <a:rPr lang="en-US" sz="1800" dirty="0">
                          <a:latin typeface="Calibri"/>
                          <a:ea typeface="Times New Roman"/>
                        </a:rPr>
                        <a:t>$130,000</a:t>
                      </a:r>
                      <a:endParaRPr lang="en-US" sz="1800" dirty="0">
                        <a:latin typeface="Times New Roman"/>
                        <a:ea typeface="Times New Roman"/>
                      </a:endParaRPr>
                    </a:p>
                  </a:txBody>
                  <a:tcPr marL="68580" marR="68580" marT="0" marB="0"/>
                </a:tc>
              </a:tr>
              <a:tr h="370840">
                <a:tc>
                  <a:txBody>
                    <a:bodyPr/>
                    <a:lstStyle/>
                    <a:p>
                      <a:pPr marL="0" marR="0" algn="l">
                        <a:spcBef>
                          <a:spcPts val="0"/>
                        </a:spcBef>
                        <a:spcAft>
                          <a:spcPts val="0"/>
                        </a:spcAft>
                      </a:pPr>
                      <a:endParaRPr lang="en-US" sz="1000" dirty="0">
                        <a:solidFill>
                          <a:srgbClr val="000000"/>
                        </a:solidFill>
                        <a:latin typeface="Calibri"/>
                        <a:ea typeface="Times New Roman"/>
                        <a:cs typeface="Arial"/>
                      </a:endParaRPr>
                    </a:p>
                  </a:txBody>
                  <a:tcPr marL="68580" marR="68580" marT="0" marB="0"/>
                </a:tc>
                <a:tc>
                  <a:txBody>
                    <a:bodyPr/>
                    <a:lstStyle/>
                    <a:p>
                      <a:pPr marL="0" marR="38100" algn="l">
                        <a:spcBef>
                          <a:spcPts val="0"/>
                        </a:spcBef>
                        <a:spcAft>
                          <a:spcPts val="0"/>
                        </a:spcAft>
                      </a:pPr>
                      <a:r>
                        <a:rPr lang="en-US" sz="1800" dirty="0">
                          <a:latin typeface="Calibri"/>
                          <a:ea typeface="Times New Roman"/>
                        </a:rPr>
                        <a:t>Education and Conference A/V Equipment</a:t>
                      </a:r>
                      <a:endParaRPr lang="en-US" sz="1800" dirty="0">
                        <a:latin typeface="Times New Roman"/>
                        <a:ea typeface="Times New Roman"/>
                      </a:endParaRPr>
                    </a:p>
                  </a:txBody>
                  <a:tcPr marL="68580" marR="68580" marT="0" marB="0"/>
                </a:tc>
                <a:tc>
                  <a:txBody>
                    <a:bodyPr/>
                    <a:lstStyle/>
                    <a:p>
                      <a:pPr marL="0" marR="38100" algn="r">
                        <a:spcBef>
                          <a:spcPts val="0"/>
                        </a:spcBef>
                        <a:spcAft>
                          <a:spcPts val="0"/>
                        </a:spcAft>
                      </a:pPr>
                      <a:r>
                        <a:rPr lang="en-US" sz="1800" dirty="0">
                          <a:latin typeface="Calibri"/>
                          <a:ea typeface="Times New Roman"/>
                        </a:rPr>
                        <a:t>$90,000</a:t>
                      </a:r>
                      <a:endParaRPr lang="en-US" sz="1800" dirty="0">
                        <a:latin typeface="Times New Roman"/>
                        <a:ea typeface="Times New Roman"/>
                      </a:endParaRPr>
                    </a:p>
                  </a:txBody>
                  <a:tcPr marL="68580" marR="68580" marT="0" marB="0"/>
                </a:tc>
              </a:tr>
              <a:tr h="370840">
                <a:tc>
                  <a:txBody>
                    <a:bodyPr/>
                    <a:lstStyle/>
                    <a:p>
                      <a:pPr marL="0" marR="0" algn="l">
                        <a:spcBef>
                          <a:spcPts val="0"/>
                        </a:spcBef>
                        <a:spcAft>
                          <a:spcPts val="0"/>
                        </a:spcAft>
                      </a:pPr>
                      <a:endParaRPr lang="en-US" sz="1000" dirty="0">
                        <a:solidFill>
                          <a:srgbClr val="000000"/>
                        </a:solidFill>
                        <a:latin typeface="Calibri"/>
                        <a:ea typeface="Times New Roman"/>
                        <a:cs typeface="Arial"/>
                      </a:endParaRPr>
                    </a:p>
                  </a:txBody>
                  <a:tcPr marL="68580" marR="68580" marT="0" marB="0"/>
                </a:tc>
                <a:tc>
                  <a:txBody>
                    <a:bodyPr/>
                    <a:lstStyle/>
                    <a:p>
                      <a:pPr marL="0" marR="38100" algn="l">
                        <a:spcBef>
                          <a:spcPts val="0"/>
                        </a:spcBef>
                        <a:spcAft>
                          <a:spcPts val="0"/>
                        </a:spcAft>
                      </a:pPr>
                      <a:r>
                        <a:rPr lang="en-US" sz="1800" dirty="0">
                          <a:latin typeface="Calibri"/>
                          <a:ea typeface="Times New Roman"/>
                        </a:rPr>
                        <a:t>Tech Area Acoustical Upgrades</a:t>
                      </a:r>
                      <a:endParaRPr lang="en-US" sz="1800" dirty="0">
                        <a:latin typeface="Times New Roman"/>
                        <a:ea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38100" algn="r">
                        <a:spcBef>
                          <a:spcPts val="0"/>
                        </a:spcBef>
                        <a:spcAft>
                          <a:spcPts val="0"/>
                        </a:spcAft>
                      </a:pPr>
                      <a:r>
                        <a:rPr lang="en-US" sz="1800" dirty="0">
                          <a:latin typeface="Calibri"/>
                          <a:ea typeface="Times New Roman"/>
                        </a:rPr>
                        <a:t>$52,000</a:t>
                      </a:r>
                      <a:endParaRPr lang="en-US" sz="1800" dirty="0">
                        <a:latin typeface="Times New Roman"/>
                        <a:ea typeface="Times New Roman"/>
                      </a:endParaRPr>
                    </a:p>
                  </a:txBody>
                  <a:tcPr marL="68580" marR="68580" marT="0" marB="0">
                    <a:lnB w="12700" cap="flat" cmpd="sng" algn="ctr">
                      <a:solidFill>
                        <a:schemeClr val="tx1"/>
                      </a:solidFill>
                      <a:prstDash val="solid"/>
                      <a:round/>
                      <a:headEnd type="none" w="med" len="med"/>
                      <a:tailEnd type="none" w="med" len="med"/>
                    </a:lnB>
                  </a:tcPr>
                </a:tc>
              </a:tr>
              <a:tr h="370840">
                <a:tc>
                  <a:txBody>
                    <a:bodyPr/>
                    <a:lstStyle/>
                    <a:p>
                      <a:pPr marL="0" marR="0" algn="l">
                        <a:spcBef>
                          <a:spcPts val="0"/>
                        </a:spcBef>
                        <a:spcAft>
                          <a:spcPts val="0"/>
                        </a:spcAft>
                      </a:pPr>
                      <a:endParaRPr lang="en-US" sz="1000" dirty="0">
                        <a:solidFill>
                          <a:srgbClr val="000000"/>
                        </a:solidFill>
                        <a:latin typeface="Calibri"/>
                        <a:ea typeface="Times New Roman"/>
                        <a:cs typeface="Arial"/>
                      </a:endParaRPr>
                    </a:p>
                  </a:txBody>
                  <a:tcPr marL="68580" marR="68580" marT="0" marB="0"/>
                </a:tc>
                <a:tc>
                  <a:txBody>
                    <a:bodyPr/>
                    <a:lstStyle/>
                    <a:p>
                      <a:pPr marL="0" marR="38100" algn="r">
                        <a:spcBef>
                          <a:spcPts val="0"/>
                        </a:spcBef>
                        <a:spcAft>
                          <a:spcPts val="0"/>
                        </a:spcAft>
                      </a:pPr>
                      <a:r>
                        <a:rPr lang="en-US" sz="1800" b="1" dirty="0" smtClean="0">
                          <a:latin typeface="+mn-lt"/>
                          <a:ea typeface="Times New Roman"/>
                        </a:rPr>
                        <a:t>TOTAL</a:t>
                      </a:r>
                      <a:endParaRPr lang="en-US" sz="1800" b="1" dirty="0">
                        <a:latin typeface="+mn-lt"/>
                        <a:ea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38100" algn="r">
                        <a:spcBef>
                          <a:spcPts val="0"/>
                        </a:spcBef>
                        <a:spcAft>
                          <a:spcPts val="0"/>
                        </a:spcAft>
                      </a:pPr>
                      <a:r>
                        <a:rPr lang="en-US" sz="1800" b="1" dirty="0" smtClean="0">
                          <a:latin typeface="+mn-lt"/>
                          <a:ea typeface="Times New Roman"/>
                        </a:rPr>
                        <a:t>$3,200,000</a:t>
                      </a:r>
                      <a:endParaRPr lang="en-US" sz="1800" b="1" dirty="0">
                        <a:latin typeface="+mn-lt"/>
                        <a:ea typeface="Times New Roman"/>
                      </a:endParaRPr>
                    </a:p>
                  </a:txBody>
                  <a:tcPr marL="68580" marR="68580" marT="0" marB="0">
                    <a:lnT w="12700" cap="flat" cmpd="sng" algn="ctr">
                      <a:solidFill>
                        <a:schemeClr val="tx1"/>
                      </a:solidFill>
                      <a:prstDash val="solid"/>
                      <a:round/>
                      <a:headEnd type="none" w="med" len="med"/>
                      <a:tailEnd type="none" w="med" len="med"/>
                    </a:lnT>
                  </a:tcPr>
                </a:tc>
              </a:tr>
            </a:tbl>
          </a:graphicData>
        </a:graphic>
      </p:graphicFrame>
      <p:sp>
        <p:nvSpPr>
          <p:cNvPr id="4" name="Slide Number Placeholder 3"/>
          <p:cNvSpPr>
            <a:spLocks noGrp="1"/>
          </p:cNvSpPr>
          <p:nvPr>
            <p:ph type="sldNum" sz="quarter" idx="12"/>
          </p:nvPr>
        </p:nvSpPr>
        <p:spPr/>
        <p:txBody>
          <a:bodyPr/>
          <a:lstStyle/>
          <a:p>
            <a:fld id="{AF0E3F6D-4EDF-4F15-933D-0E2E74EF67AB}" type="slidenum">
              <a:rPr lang="en-US" smtClean="0"/>
              <a:pPr/>
              <a:t>67</a:t>
            </a:fld>
            <a:endParaRPr lang="en-US" dirty="0"/>
          </a:p>
        </p:txBody>
      </p:sp>
      <p:sp>
        <p:nvSpPr>
          <p:cNvPr id="5" name="Rectangle 4"/>
          <p:cNvSpPr/>
          <p:nvPr/>
        </p:nvSpPr>
        <p:spPr>
          <a:xfrm>
            <a:off x="8610600" y="5334000"/>
            <a:ext cx="300082" cy="369332"/>
          </a:xfrm>
          <a:prstGeom prst="rect">
            <a:avLst/>
          </a:prstGeom>
        </p:spPr>
        <p:txBody>
          <a:bodyPr wrap="none">
            <a:spAutoFit/>
          </a:bodyPr>
          <a:lstStyle/>
          <a:p>
            <a:pPr algn="r">
              <a:spcBef>
                <a:spcPts val="1200"/>
              </a:spcBef>
            </a:pPr>
            <a:r>
              <a:rPr lang="en-US" dirty="0" smtClean="0"/>
              <a: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867400"/>
            <a:ext cx="9144000" cy="392546"/>
          </a:xfrm>
          <a:prstGeom prst="rect">
            <a:avLst/>
          </a:prstGeom>
        </p:spPr>
      </p:pic>
      <p:sp>
        <p:nvSpPr>
          <p:cNvPr id="3" name="Title 2"/>
          <p:cNvSpPr>
            <a:spLocks noGrp="1"/>
          </p:cNvSpPr>
          <p:nvPr>
            <p:ph type="title"/>
          </p:nvPr>
        </p:nvSpPr>
        <p:spPr>
          <a:xfrm>
            <a:off x="381000" y="457200"/>
            <a:ext cx="8534400" cy="1249362"/>
          </a:xfrm>
        </p:spPr>
        <p:txBody>
          <a:bodyPr>
            <a:noAutofit/>
          </a:bodyPr>
          <a:lstStyle/>
          <a:p>
            <a:pPr marL="341313" indent="-341313" algn="l"/>
            <a:r>
              <a:rPr lang="en-US" sz="2800" dirty="0" smtClean="0">
                <a:solidFill>
                  <a:srgbClr val="FF0000"/>
                </a:solidFill>
              </a:rPr>
              <a:t>9. Is there a plan for change control and contingency management?</a:t>
            </a:r>
            <a:endParaRPr lang="en-US" sz="2800" dirty="0">
              <a:solidFill>
                <a:srgbClr val="FF0000"/>
              </a:solidFill>
            </a:endParaRPr>
          </a:p>
        </p:txBody>
      </p:sp>
      <p:sp>
        <p:nvSpPr>
          <p:cNvPr id="4" name="Content Placeholder 3"/>
          <p:cNvSpPr>
            <a:spLocks noGrp="1"/>
          </p:cNvSpPr>
          <p:nvPr>
            <p:ph idx="1"/>
          </p:nvPr>
        </p:nvSpPr>
        <p:spPr>
          <a:xfrm>
            <a:off x="457200" y="2133600"/>
            <a:ext cx="8229600" cy="3992563"/>
          </a:xfrm>
        </p:spPr>
        <p:txBody>
          <a:bodyPr>
            <a:normAutofit/>
          </a:bodyPr>
          <a:lstStyle/>
          <a:p>
            <a:pPr marL="682625" indent="-682625">
              <a:buNone/>
            </a:pPr>
            <a:r>
              <a:rPr lang="en-US" dirty="0" smtClean="0"/>
              <a:t>Yes. The change control plan will be based on the GPP model.</a:t>
            </a:r>
          </a:p>
          <a:p>
            <a:pPr marL="682625" indent="-682625">
              <a:buNone/>
            </a:pPr>
            <a:endParaRPr lang="en-US" dirty="0" smtClean="0"/>
          </a:p>
        </p:txBody>
      </p:sp>
      <p:sp>
        <p:nvSpPr>
          <p:cNvPr id="5" name="Slide Number Placeholder 4"/>
          <p:cNvSpPr>
            <a:spLocks noGrp="1"/>
          </p:cNvSpPr>
          <p:nvPr>
            <p:ph type="sldNum" sz="quarter" idx="12"/>
          </p:nvPr>
        </p:nvSpPr>
        <p:spPr/>
        <p:txBody>
          <a:bodyPr/>
          <a:lstStyle/>
          <a:p>
            <a:fld id="{AF0E3F6D-4EDF-4F15-933D-0E2E74EF67AB}" type="slidenum">
              <a:rPr lang="en-US" smtClean="0"/>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3" name="Title 2"/>
          <p:cNvSpPr>
            <a:spLocks noGrp="1"/>
          </p:cNvSpPr>
          <p:nvPr>
            <p:ph type="title"/>
          </p:nvPr>
        </p:nvSpPr>
        <p:spPr>
          <a:xfrm>
            <a:off x="457200" y="274638"/>
            <a:ext cx="8534400" cy="1143000"/>
          </a:xfrm>
        </p:spPr>
        <p:txBody>
          <a:bodyPr>
            <a:noAutofit/>
          </a:bodyPr>
          <a:lstStyle/>
          <a:p>
            <a:pPr algn="l"/>
            <a:r>
              <a:rPr lang="en-US" sz="2800" b="1" dirty="0" smtClean="0"/>
              <a:t>CHANGE CONTROL PROCEDURES AND AUTHORITIES     9</a:t>
            </a:r>
            <a:endParaRPr lang="en-US" sz="2800" b="1" dirty="0"/>
          </a:p>
        </p:txBody>
      </p:sp>
      <p:graphicFrame>
        <p:nvGraphicFramePr>
          <p:cNvPr id="5" name="Content Placeholder 4"/>
          <p:cNvGraphicFramePr>
            <a:graphicFrameLocks noGrp="1"/>
          </p:cNvGraphicFramePr>
          <p:nvPr>
            <p:ph idx="1"/>
          </p:nvPr>
        </p:nvGraphicFramePr>
        <p:xfrm>
          <a:off x="457200" y="1600200"/>
          <a:ext cx="8229600" cy="3474720"/>
        </p:xfrm>
        <a:graphic>
          <a:graphicData uri="http://schemas.openxmlformats.org/drawingml/2006/table">
            <a:tbl>
              <a:tblPr firstRow="1" bandRow="1">
                <a:tableStyleId>{5C22544A-7EE6-4342-B048-85BDC9FD1C3A}</a:tableStyleId>
              </a:tblPr>
              <a:tblGrid>
                <a:gridCol w="3581400"/>
                <a:gridCol w="3124200"/>
                <a:gridCol w="1524000"/>
              </a:tblGrid>
              <a:tr h="370840">
                <a:tc>
                  <a:txBody>
                    <a:bodyPr/>
                    <a:lstStyle/>
                    <a:p>
                      <a:pPr marL="0" marR="57150" algn="l">
                        <a:spcBef>
                          <a:spcPts val="0"/>
                        </a:spcBef>
                        <a:spcAft>
                          <a:spcPts val="0"/>
                        </a:spcAft>
                      </a:pPr>
                      <a:r>
                        <a:rPr lang="en-US" sz="1800" b="1" dirty="0">
                          <a:latin typeface="Calibri"/>
                          <a:ea typeface="Times New Roman"/>
                          <a:cs typeface="Arial"/>
                        </a:rPr>
                        <a:t>Change</a:t>
                      </a:r>
                      <a:endParaRPr lang="en-US" sz="1800" dirty="0">
                        <a:latin typeface="Times New Roman"/>
                        <a:ea typeface="Times New Roman"/>
                      </a:endParaRPr>
                    </a:p>
                  </a:txBody>
                  <a:tcPr marL="68580" marR="68580" marT="0" marB="0" anchor="ctr"/>
                </a:tc>
                <a:tc>
                  <a:txBody>
                    <a:bodyPr/>
                    <a:lstStyle/>
                    <a:p>
                      <a:pPr marL="0" marR="57150" algn="l">
                        <a:spcBef>
                          <a:spcPts val="0"/>
                        </a:spcBef>
                        <a:spcAft>
                          <a:spcPts val="0"/>
                        </a:spcAft>
                      </a:pPr>
                      <a:r>
                        <a:rPr lang="en-US" sz="1800" b="1" dirty="0">
                          <a:latin typeface="Calibri"/>
                          <a:ea typeface="Times New Roman"/>
                          <a:cs typeface="Arial"/>
                        </a:rPr>
                        <a:t>Approval Required</a:t>
                      </a:r>
                      <a:endParaRPr lang="en-US" sz="1800" dirty="0">
                        <a:latin typeface="Times New Roman"/>
                        <a:ea typeface="Times New Roman"/>
                      </a:endParaRPr>
                    </a:p>
                  </a:txBody>
                  <a:tcPr marL="68580" marR="68580" marT="0" marB="0" anchor="ctr"/>
                </a:tc>
                <a:tc>
                  <a:txBody>
                    <a:bodyPr/>
                    <a:lstStyle/>
                    <a:p>
                      <a:pPr marL="0" marR="57150" algn="l">
                        <a:spcBef>
                          <a:spcPts val="0"/>
                        </a:spcBef>
                        <a:spcAft>
                          <a:spcPts val="0"/>
                        </a:spcAft>
                      </a:pPr>
                      <a:r>
                        <a:rPr lang="en-US" sz="1800" b="1" dirty="0">
                          <a:latin typeface="Calibri"/>
                          <a:ea typeface="Times New Roman"/>
                          <a:cs typeface="Arial"/>
                        </a:rPr>
                        <a:t>Change Request Form</a:t>
                      </a:r>
                      <a:endParaRPr lang="en-US" sz="1800" dirty="0">
                        <a:latin typeface="Times New Roman"/>
                        <a:ea typeface="Times New Roman"/>
                      </a:endParaRPr>
                    </a:p>
                  </a:txBody>
                  <a:tcPr marL="68580" marR="68580" marT="0" marB="0" anchor="ctr"/>
                </a:tc>
              </a:tr>
              <a:tr h="370840">
                <a:tc>
                  <a:txBody>
                    <a:bodyPr/>
                    <a:lstStyle/>
                    <a:p>
                      <a:pPr marL="228600" marR="57150" indent="-228600" algn="l">
                        <a:spcBef>
                          <a:spcPts val="0"/>
                        </a:spcBef>
                        <a:spcAft>
                          <a:spcPts val="0"/>
                        </a:spcAft>
                      </a:pPr>
                      <a:r>
                        <a:rPr lang="en-US" sz="1600" dirty="0">
                          <a:latin typeface="Calibri"/>
                          <a:ea typeface="Times New Roman"/>
                          <a:cs typeface="Arial"/>
                        </a:rPr>
                        <a:t>Normal Field </a:t>
                      </a:r>
                      <a:r>
                        <a:rPr lang="en-US" sz="1600" dirty="0" smtClean="0">
                          <a:latin typeface="Calibri"/>
                          <a:ea typeface="Times New Roman"/>
                          <a:cs typeface="Arial"/>
                        </a:rPr>
                        <a:t>Changes, no </a:t>
                      </a:r>
                      <a:r>
                        <a:rPr lang="en-US" sz="1600" dirty="0">
                          <a:latin typeface="Calibri"/>
                          <a:ea typeface="Times New Roman"/>
                          <a:cs typeface="Arial"/>
                        </a:rPr>
                        <a:t>added cost or time</a:t>
                      </a:r>
                      <a:endParaRPr lang="en-US" sz="1600" dirty="0">
                        <a:latin typeface="Times New Roman"/>
                        <a:ea typeface="Times New Roman"/>
                      </a:endParaRPr>
                    </a:p>
                  </a:txBody>
                  <a:tcPr marL="68580" marR="68580" marT="0" marB="0" anchor="ctr"/>
                </a:tc>
                <a:tc>
                  <a:txBody>
                    <a:bodyPr/>
                    <a:lstStyle/>
                    <a:p>
                      <a:pPr marL="0" marR="57150" algn="l">
                        <a:spcBef>
                          <a:spcPts val="0"/>
                        </a:spcBef>
                        <a:spcAft>
                          <a:spcPts val="0"/>
                        </a:spcAft>
                      </a:pPr>
                      <a:r>
                        <a:rPr lang="en-US" sz="1600" dirty="0">
                          <a:latin typeface="Calibri"/>
                          <a:ea typeface="Times New Roman"/>
                          <a:cs typeface="Arial"/>
                        </a:rPr>
                        <a:t>Fermilab Project Manager</a:t>
                      </a:r>
                      <a:endParaRPr lang="en-US" sz="1600" dirty="0">
                        <a:latin typeface="Times New Roman"/>
                        <a:ea typeface="Times New Roman"/>
                      </a:endParaRPr>
                    </a:p>
                  </a:txBody>
                  <a:tcPr marL="68580" marR="68580" marT="0" marB="0" anchor="ctr"/>
                </a:tc>
                <a:tc>
                  <a:txBody>
                    <a:bodyPr/>
                    <a:lstStyle/>
                    <a:p>
                      <a:pPr marL="0" marR="57150" indent="0" algn="l">
                        <a:lnSpc>
                          <a:spcPts val="1800"/>
                        </a:lnSpc>
                        <a:spcBef>
                          <a:spcPts val="0"/>
                        </a:spcBef>
                        <a:spcAft>
                          <a:spcPts val="0"/>
                        </a:spcAft>
                        <a:tabLst>
                          <a:tab pos="274320" algn="l"/>
                          <a:tab pos="457200" algn="l"/>
                          <a:tab pos="914400" algn="l"/>
                          <a:tab pos="1371600" algn="l"/>
                          <a:tab pos="1828800" algn="l"/>
                          <a:tab pos="3600450" algn="dec"/>
                          <a:tab pos="5029200" algn="l"/>
                          <a:tab pos="5486400" algn="l"/>
                          <a:tab pos="457200" algn="l"/>
                          <a:tab pos="914400" algn="l"/>
                          <a:tab pos="1371600" algn="l"/>
                          <a:tab pos="1828800" algn="l"/>
                          <a:tab pos="3600450" algn="dec"/>
                          <a:tab pos="5029200" algn="l"/>
                          <a:tab pos="5486400" algn="l"/>
                        </a:tabLst>
                      </a:pPr>
                      <a:r>
                        <a:rPr lang="en-US" sz="1600" b="0" u="none" strike="noStrike" kern="0" dirty="0">
                          <a:latin typeface="Calibri"/>
                          <a:cs typeface="Arial"/>
                        </a:rPr>
                        <a:t>None</a:t>
                      </a:r>
                      <a:endParaRPr lang="en-US" sz="1600" b="0" u="sng" kern="0" dirty="0">
                        <a:latin typeface="Times New Roman"/>
                      </a:endParaRPr>
                    </a:p>
                  </a:txBody>
                  <a:tcPr marL="68580" marR="68580" marT="0" marB="0" anchor="ctr"/>
                </a:tc>
              </a:tr>
              <a:tr h="370840">
                <a:tc>
                  <a:txBody>
                    <a:bodyPr/>
                    <a:lstStyle/>
                    <a:p>
                      <a:pPr marL="228600" marR="57150" indent="-228600" algn="l">
                        <a:spcBef>
                          <a:spcPts val="0"/>
                        </a:spcBef>
                        <a:spcAft>
                          <a:spcPts val="0"/>
                        </a:spcAft>
                      </a:pPr>
                      <a:r>
                        <a:rPr lang="en-US" sz="1600" dirty="0">
                          <a:latin typeface="Calibri"/>
                          <a:ea typeface="Times New Roman"/>
                          <a:cs typeface="Arial"/>
                        </a:rPr>
                        <a:t>In scope </a:t>
                      </a:r>
                      <a:r>
                        <a:rPr lang="en-US" sz="1600" u="sng" dirty="0">
                          <a:latin typeface="Calibri"/>
                          <a:ea typeface="Times New Roman"/>
                          <a:cs typeface="Arial"/>
                        </a:rPr>
                        <a:t>&lt;</a:t>
                      </a:r>
                      <a:r>
                        <a:rPr lang="en-US" sz="1600" dirty="0">
                          <a:latin typeface="Calibri"/>
                          <a:ea typeface="Times New Roman"/>
                          <a:cs typeface="Arial"/>
                        </a:rPr>
                        <a:t>$75k </a:t>
                      </a:r>
                      <a:r>
                        <a:rPr lang="en-US" sz="1600" dirty="0" smtClean="0">
                          <a:latin typeface="Calibri"/>
                          <a:ea typeface="Times New Roman"/>
                          <a:cs typeface="Arial"/>
                        </a:rPr>
                        <a:t>or </a:t>
                      </a:r>
                      <a:r>
                        <a:rPr lang="en-US" sz="1600" u="sng" dirty="0" smtClean="0">
                          <a:latin typeface="Calibri"/>
                          <a:ea typeface="Times New Roman"/>
                          <a:cs typeface="Arial"/>
                        </a:rPr>
                        <a:t>&lt;</a:t>
                      </a:r>
                      <a:r>
                        <a:rPr lang="en-US" sz="1600" dirty="0">
                          <a:latin typeface="Calibri"/>
                          <a:ea typeface="Times New Roman"/>
                          <a:cs typeface="Arial"/>
                        </a:rPr>
                        <a:t>3 mos. schedule change</a:t>
                      </a:r>
                      <a:endParaRPr lang="en-US" sz="1600" dirty="0">
                        <a:latin typeface="Times New Roman"/>
                        <a:ea typeface="Times New Roman"/>
                      </a:endParaRPr>
                    </a:p>
                  </a:txBody>
                  <a:tcPr marL="68580" marR="68580" marT="0" marB="0" anchor="ctr"/>
                </a:tc>
                <a:tc>
                  <a:txBody>
                    <a:bodyPr/>
                    <a:lstStyle/>
                    <a:p>
                      <a:pPr marL="0" marR="57150" algn="l">
                        <a:spcBef>
                          <a:spcPts val="0"/>
                        </a:spcBef>
                        <a:spcAft>
                          <a:spcPts val="0"/>
                        </a:spcAft>
                      </a:pPr>
                      <a:r>
                        <a:rPr lang="en-US" sz="1600" dirty="0">
                          <a:latin typeface="Calibri"/>
                          <a:ea typeface="Times New Roman"/>
                          <a:cs typeface="Arial"/>
                        </a:rPr>
                        <a:t>Fermilab Project Manager</a:t>
                      </a:r>
                      <a:endParaRPr lang="en-US" sz="1600" dirty="0">
                        <a:latin typeface="Times New Roman"/>
                        <a:ea typeface="Times New Roman"/>
                      </a:endParaRPr>
                    </a:p>
                  </a:txBody>
                  <a:tcPr marL="68580" marR="68580" marT="0" marB="0" anchor="ctr"/>
                </a:tc>
                <a:tc>
                  <a:txBody>
                    <a:bodyPr/>
                    <a:lstStyle/>
                    <a:p>
                      <a:pPr marL="0" marR="57150" algn="l">
                        <a:spcBef>
                          <a:spcPts val="0"/>
                        </a:spcBef>
                        <a:spcAft>
                          <a:spcPts val="0"/>
                        </a:spcAft>
                      </a:pPr>
                      <a:r>
                        <a:rPr lang="en-US" sz="1600" b="0" dirty="0">
                          <a:latin typeface="Calibri"/>
                          <a:ea typeface="Times New Roman"/>
                          <a:cs typeface="Arial"/>
                        </a:rPr>
                        <a:t>None</a:t>
                      </a:r>
                      <a:endParaRPr lang="en-US" sz="1600" b="0" dirty="0">
                        <a:latin typeface="Times New Roman"/>
                        <a:ea typeface="Times New Roman"/>
                      </a:endParaRPr>
                    </a:p>
                  </a:txBody>
                  <a:tcPr marL="68580" marR="68580" marT="0" marB="0" anchor="ctr"/>
                </a:tc>
              </a:tr>
              <a:tr h="370840">
                <a:tc>
                  <a:txBody>
                    <a:bodyPr/>
                    <a:lstStyle/>
                    <a:p>
                      <a:pPr marL="228600" marR="57150" indent="-228600" algn="l">
                        <a:spcBef>
                          <a:spcPts val="0"/>
                        </a:spcBef>
                        <a:spcAft>
                          <a:spcPts val="0"/>
                        </a:spcAft>
                      </a:pPr>
                      <a:r>
                        <a:rPr lang="en-US" sz="1600" dirty="0">
                          <a:latin typeface="Calibri"/>
                          <a:ea typeface="Times New Roman"/>
                          <a:cs typeface="Arial"/>
                        </a:rPr>
                        <a:t>In scope &gt;$75k </a:t>
                      </a:r>
                      <a:r>
                        <a:rPr lang="en-US" sz="1600" dirty="0" smtClean="0">
                          <a:latin typeface="Calibri"/>
                          <a:ea typeface="Times New Roman"/>
                          <a:cs typeface="Arial"/>
                        </a:rPr>
                        <a:t>or &gt;</a:t>
                      </a:r>
                      <a:r>
                        <a:rPr lang="en-US" sz="1600" dirty="0">
                          <a:latin typeface="Calibri"/>
                          <a:ea typeface="Times New Roman"/>
                          <a:cs typeface="Arial"/>
                        </a:rPr>
                        <a:t>3 mos. schedule change</a:t>
                      </a:r>
                      <a:endParaRPr lang="en-US" sz="1600" dirty="0">
                        <a:latin typeface="Times New Roman"/>
                        <a:ea typeface="Times New Roman"/>
                      </a:endParaRPr>
                    </a:p>
                  </a:txBody>
                  <a:tcPr marL="68580" marR="68580" marT="0" marB="0" anchor="ctr"/>
                </a:tc>
                <a:tc>
                  <a:txBody>
                    <a:bodyPr/>
                    <a:lstStyle/>
                    <a:p>
                      <a:pPr marL="0" marR="57150" algn="l">
                        <a:spcBef>
                          <a:spcPts val="0"/>
                        </a:spcBef>
                        <a:spcAft>
                          <a:spcPts val="0"/>
                        </a:spcAft>
                      </a:pPr>
                      <a:r>
                        <a:rPr lang="en-US" sz="1600" dirty="0">
                          <a:latin typeface="Calibri"/>
                          <a:ea typeface="Times New Roman"/>
                          <a:cs typeface="Arial"/>
                        </a:rPr>
                        <a:t>Control Board</a:t>
                      </a:r>
                      <a:endParaRPr lang="en-US" sz="1600" dirty="0">
                        <a:latin typeface="Times New Roman"/>
                        <a:ea typeface="Times New Roman"/>
                      </a:endParaRPr>
                    </a:p>
                    <a:p>
                      <a:pPr marL="0" marR="57150" algn="l">
                        <a:spcBef>
                          <a:spcPts val="0"/>
                        </a:spcBef>
                        <a:spcAft>
                          <a:spcPts val="0"/>
                        </a:spcAft>
                      </a:pPr>
                      <a:endParaRPr lang="en-US" sz="1600" dirty="0">
                        <a:latin typeface="Times New Roman"/>
                        <a:ea typeface="Times New Roman"/>
                      </a:endParaRPr>
                    </a:p>
                  </a:txBody>
                  <a:tcPr marL="68580" marR="68580" marT="0" marB="0" anchor="ctr"/>
                </a:tc>
                <a:tc>
                  <a:txBody>
                    <a:bodyPr/>
                    <a:lstStyle/>
                    <a:p>
                      <a:pPr marL="0" marR="57150" indent="0" algn="l">
                        <a:lnSpc>
                          <a:spcPts val="1800"/>
                        </a:lnSpc>
                        <a:spcBef>
                          <a:spcPts val="0"/>
                        </a:spcBef>
                        <a:spcAft>
                          <a:spcPts val="0"/>
                        </a:spcAft>
                        <a:tabLst>
                          <a:tab pos="274320" algn="l"/>
                          <a:tab pos="457200" algn="l"/>
                          <a:tab pos="914400" algn="l"/>
                          <a:tab pos="1371600" algn="l"/>
                          <a:tab pos="1828800" algn="l"/>
                          <a:tab pos="3600450" algn="dec"/>
                          <a:tab pos="5029200" algn="l"/>
                          <a:tab pos="5486400" algn="l"/>
                          <a:tab pos="457200" algn="l"/>
                          <a:tab pos="914400" algn="l"/>
                          <a:tab pos="1371600" algn="l"/>
                          <a:tab pos="1828800" algn="l"/>
                          <a:tab pos="3600450" algn="dec"/>
                          <a:tab pos="5029200" algn="l"/>
                          <a:tab pos="5486400" algn="l"/>
                        </a:tabLst>
                      </a:pPr>
                      <a:r>
                        <a:rPr lang="en-US" sz="1600" b="0" u="none" strike="noStrike" kern="0" dirty="0">
                          <a:latin typeface="Calibri"/>
                          <a:cs typeface="Arial"/>
                        </a:rPr>
                        <a:t>Required</a:t>
                      </a:r>
                      <a:endParaRPr lang="en-US" sz="1600" b="0" u="sng" kern="0" dirty="0">
                        <a:latin typeface="Times New Roman"/>
                      </a:endParaRPr>
                    </a:p>
                  </a:txBody>
                  <a:tcPr marL="68580" marR="68580" marT="0" marB="0" anchor="ctr"/>
                </a:tc>
              </a:tr>
              <a:tr h="370840">
                <a:tc>
                  <a:txBody>
                    <a:bodyPr/>
                    <a:lstStyle/>
                    <a:p>
                      <a:pPr marL="228600" marR="57150" indent="-228600" algn="l">
                        <a:spcBef>
                          <a:spcPts val="0"/>
                        </a:spcBef>
                        <a:spcAft>
                          <a:spcPts val="0"/>
                        </a:spcAft>
                      </a:pPr>
                      <a:r>
                        <a:rPr lang="en-US" sz="1600" dirty="0">
                          <a:latin typeface="Calibri"/>
                          <a:ea typeface="Times New Roman"/>
                          <a:cs typeface="Arial"/>
                        </a:rPr>
                        <a:t>Total Project </a:t>
                      </a:r>
                      <a:r>
                        <a:rPr lang="en-US" sz="1600" dirty="0" smtClean="0">
                          <a:latin typeface="Calibri"/>
                          <a:ea typeface="Times New Roman"/>
                          <a:cs typeface="Arial"/>
                        </a:rPr>
                        <a:t>Cost (TEC)</a:t>
                      </a:r>
                      <a:endParaRPr lang="en-US" sz="1600" dirty="0">
                        <a:latin typeface="Times New Roman"/>
                        <a:ea typeface="Times New Roman"/>
                      </a:endParaRPr>
                    </a:p>
                  </a:txBody>
                  <a:tcPr marL="68580" marR="68580" marT="0" marB="0" anchor="ctr"/>
                </a:tc>
                <a:tc>
                  <a:txBody>
                    <a:bodyPr/>
                    <a:lstStyle/>
                    <a:p>
                      <a:pPr marL="0" marR="57150" algn="l">
                        <a:spcBef>
                          <a:spcPts val="0"/>
                        </a:spcBef>
                        <a:spcAft>
                          <a:spcPts val="0"/>
                        </a:spcAft>
                      </a:pPr>
                      <a:r>
                        <a:rPr lang="en-US" sz="1600" dirty="0">
                          <a:latin typeface="Calibri"/>
                          <a:ea typeface="Times New Roman"/>
                          <a:cs typeface="Arial"/>
                        </a:rPr>
                        <a:t>Control Board</a:t>
                      </a:r>
                      <a:endParaRPr lang="en-US" sz="1600" dirty="0">
                        <a:latin typeface="Times New Roman"/>
                        <a:ea typeface="Times New Roman"/>
                      </a:endParaRPr>
                    </a:p>
                    <a:p>
                      <a:pPr marL="0" marR="57150" algn="l">
                        <a:spcBef>
                          <a:spcPts val="0"/>
                        </a:spcBef>
                        <a:spcAft>
                          <a:spcPts val="0"/>
                        </a:spcAft>
                      </a:pPr>
                      <a:r>
                        <a:rPr lang="en-US" sz="1600" dirty="0" smtClean="0">
                          <a:latin typeface="Calibri"/>
                          <a:ea typeface="Times New Roman"/>
                          <a:cs typeface="Arial"/>
                        </a:rPr>
                        <a:t>DOE </a:t>
                      </a:r>
                      <a:r>
                        <a:rPr lang="en-US" sz="1600" dirty="0">
                          <a:latin typeface="Calibri"/>
                          <a:ea typeface="Times New Roman"/>
                          <a:cs typeface="Arial"/>
                        </a:rPr>
                        <a:t>FSO</a:t>
                      </a:r>
                      <a:endParaRPr lang="en-US" sz="1600" dirty="0">
                        <a:latin typeface="Times New Roman"/>
                        <a:ea typeface="Times New Roman"/>
                      </a:endParaRPr>
                    </a:p>
                  </a:txBody>
                  <a:tcPr marL="68580" marR="68580" marT="0" marB="0" anchor="ctr"/>
                </a:tc>
                <a:tc>
                  <a:txBody>
                    <a:bodyPr/>
                    <a:lstStyle/>
                    <a:p>
                      <a:pPr marL="0" marR="57150" algn="l">
                        <a:spcBef>
                          <a:spcPts val="0"/>
                        </a:spcBef>
                        <a:spcAft>
                          <a:spcPts val="0"/>
                        </a:spcAft>
                      </a:pPr>
                      <a:endParaRPr lang="en-US" sz="1600" b="0" dirty="0">
                        <a:latin typeface="Calibri"/>
                        <a:ea typeface="Times New Roman"/>
                        <a:cs typeface="Arial"/>
                      </a:endParaRPr>
                    </a:p>
                    <a:p>
                      <a:pPr marL="0" marR="57150" algn="l">
                        <a:spcBef>
                          <a:spcPts val="0"/>
                        </a:spcBef>
                        <a:spcAft>
                          <a:spcPts val="0"/>
                        </a:spcAft>
                      </a:pPr>
                      <a:r>
                        <a:rPr lang="en-US" sz="1600" b="0" dirty="0">
                          <a:latin typeface="Calibri"/>
                          <a:ea typeface="Times New Roman"/>
                          <a:cs typeface="Arial"/>
                        </a:rPr>
                        <a:t>Required</a:t>
                      </a:r>
                      <a:endParaRPr lang="en-US" sz="1600" b="0" dirty="0">
                        <a:latin typeface="Times New Roman"/>
                        <a:ea typeface="Times New Roman"/>
                      </a:endParaRPr>
                    </a:p>
                  </a:txBody>
                  <a:tcPr marL="68580" marR="68580" marT="0" marB="0" anchor="ctr"/>
                </a:tc>
              </a:tr>
              <a:tr h="370840">
                <a:tc>
                  <a:txBody>
                    <a:bodyPr/>
                    <a:lstStyle/>
                    <a:p>
                      <a:pPr marL="0" marR="54610" algn="l">
                        <a:spcBef>
                          <a:spcPts val="0"/>
                        </a:spcBef>
                        <a:spcAft>
                          <a:spcPts val="0"/>
                        </a:spcAft>
                      </a:pPr>
                      <a:r>
                        <a:rPr lang="en-US" sz="1600" dirty="0">
                          <a:latin typeface="Calibri"/>
                          <a:ea typeface="Times New Roman"/>
                          <a:cs typeface="Arial"/>
                        </a:rPr>
                        <a:t>Non-Emergency Required for ES&amp;H regulations</a:t>
                      </a:r>
                      <a:endParaRPr lang="en-US" sz="1600" dirty="0">
                        <a:latin typeface="Times New Roman"/>
                        <a:ea typeface="Times New Roman"/>
                      </a:endParaRPr>
                    </a:p>
                  </a:txBody>
                  <a:tcPr marL="68580" marR="68580" marT="0" marB="0" anchor="ctr"/>
                </a:tc>
                <a:tc>
                  <a:txBody>
                    <a:bodyPr/>
                    <a:lstStyle/>
                    <a:p>
                      <a:pPr marL="0" marR="57150" algn="l">
                        <a:spcBef>
                          <a:spcPts val="0"/>
                        </a:spcBef>
                        <a:spcAft>
                          <a:spcPts val="0"/>
                        </a:spcAft>
                      </a:pPr>
                      <a:r>
                        <a:rPr lang="en-US" sz="1600" dirty="0">
                          <a:latin typeface="Calibri"/>
                          <a:ea typeface="Times New Roman"/>
                          <a:cs typeface="Arial"/>
                        </a:rPr>
                        <a:t>Fermilab Project Manager</a:t>
                      </a:r>
                      <a:endParaRPr lang="en-US" sz="1600" dirty="0">
                        <a:latin typeface="Times New Roman"/>
                        <a:ea typeface="Times New Roman"/>
                      </a:endParaRPr>
                    </a:p>
                  </a:txBody>
                  <a:tcPr marL="68580" marR="68580" marT="0" marB="0" anchor="ctr"/>
                </a:tc>
                <a:tc>
                  <a:txBody>
                    <a:bodyPr/>
                    <a:lstStyle/>
                    <a:p>
                      <a:pPr marL="0" marR="57150" algn="l">
                        <a:spcBef>
                          <a:spcPts val="0"/>
                        </a:spcBef>
                        <a:spcAft>
                          <a:spcPts val="0"/>
                        </a:spcAft>
                      </a:pPr>
                      <a:endParaRPr lang="en-US" sz="1600" b="0" dirty="0">
                        <a:latin typeface="Calibri"/>
                        <a:ea typeface="Times New Roman"/>
                        <a:cs typeface="Arial"/>
                      </a:endParaRPr>
                    </a:p>
                    <a:p>
                      <a:pPr marL="0" marR="57150" algn="l">
                        <a:spcBef>
                          <a:spcPts val="0"/>
                        </a:spcBef>
                        <a:spcAft>
                          <a:spcPts val="0"/>
                        </a:spcAft>
                      </a:pPr>
                      <a:r>
                        <a:rPr lang="en-US" sz="1600" b="0" dirty="0">
                          <a:latin typeface="Calibri"/>
                          <a:ea typeface="Times New Roman"/>
                          <a:cs typeface="Arial"/>
                        </a:rPr>
                        <a:t>Required</a:t>
                      </a:r>
                      <a:endParaRPr lang="en-US" sz="1600" b="0" dirty="0">
                        <a:latin typeface="Times New Roman"/>
                        <a:ea typeface="Times New Roman"/>
                      </a:endParaRPr>
                    </a:p>
                  </a:txBody>
                  <a:tcPr marL="68580" marR="68580" marT="0" marB="0" anchor="ctr"/>
                </a:tc>
              </a:tr>
              <a:tr h="370840">
                <a:tc>
                  <a:txBody>
                    <a:bodyPr/>
                    <a:lstStyle/>
                    <a:p>
                      <a:pPr marL="0" marR="54610" algn="l">
                        <a:spcBef>
                          <a:spcPts val="0"/>
                        </a:spcBef>
                        <a:spcAft>
                          <a:spcPts val="0"/>
                        </a:spcAft>
                      </a:pPr>
                      <a:r>
                        <a:rPr lang="en-US" sz="1600" dirty="0">
                          <a:latin typeface="Calibri"/>
                          <a:ea typeface="Times New Roman"/>
                          <a:cs typeface="Arial"/>
                        </a:rPr>
                        <a:t>Change to Project Scope or Project  Schedule (milestones)</a:t>
                      </a:r>
                      <a:endParaRPr lang="en-US" sz="1600" dirty="0">
                        <a:latin typeface="Times New Roman"/>
                        <a:ea typeface="Times New Roman"/>
                      </a:endParaRPr>
                    </a:p>
                  </a:txBody>
                  <a:tcPr marL="68580" marR="68580" marT="0" marB="0" anchor="ctr"/>
                </a:tc>
                <a:tc>
                  <a:txBody>
                    <a:bodyPr/>
                    <a:lstStyle/>
                    <a:p>
                      <a:pPr marL="0" marR="57150" algn="l">
                        <a:spcBef>
                          <a:spcPts val="0"/>
                        </a:spcBef>
                        <a:spcAft>
                          <a:spcPts val="0"/>
                        </a:spcAft>
                      </a:pPr>
                      <a:r>
                        <a:rPr lang="en-US" sz="1600" dirty="0">
                          <a:latin typeface="Calibri"/>
                          <a:ea typeface="Times New Roman"/>
                          <a:cs typeface="Arial"/>
                        </a:rPr>
                        <a:t>Control Board</a:t>
                      </a:r>
                      <a:endParaRPr lang="en-US" sz="1600" dirty="0">
                        <a:latin typeface="Times New Roman"/>
                        <a:ea typeface="Times New Roman"/>
                      </a:endParaRPr>
                    </a:p>
                    <a:p>
                      <a:pPr marL="0" marR="57150" algn="l">
                        <a:spcBef>
                          <a:spcPts val="0"/>
                        </a:spcBef>
                        <a:spcAft>
                          <a:spcPts val="0"/>
                        </a:spcAft>
                      </a:pPr>
                      <a:r>
                        <a:rPr lang="en-US" sz="1600" dirty="0" smtClean="0">
                          <a:latin typeface="Calibri"/>
                          <a:ea typeface="Times New Roman"/>
                          <a:cs typeface="Arial"/>
                        </a:rPr>
                        <a:t>DOE </a:t>
                      </a:r>
                      <a:r>
                        <a:rPr lang="en-US" sz="1600" dirty="0">
                          <a:latin typeface="Calibri"/>
                          <a:ea typeface="Times New Roman"/>
                          <a:cs typeface="Arial"/>
                        </a:rPr>
                        <a:t>FSO</a:t>
                      </a:r>
                      <a:endParaRPr lang="en-US" sz="1600" dirty="0">
                        <a:latin typeface="Times New Roman"/>
                        <a:ea typeface="Times New Roman"/>
                      </a:endParaRPr>
                    </a:p>
                  </a:txBody>
                  <a:tcPr marL="68580" marR="68580" marT="0" marB="0" anchor="ctr"/>
                </a:tc>
                <a:tc>
                  <a:txBody>
                    <a:bodyPr/>
                    <a:lstStyle/>
                    <a:p>
                      <a:pPr marL="0" marR="57150" indent="0" algn="l">
                        <a:lnSpc>
                          <a:spcPts val="1800"/>
                        </a:lnSpc>
                        <a:spcBef>
                          <a:spcPts val="0"/>
                        </a:spcBef>
                        <a:spcAft>
                          <a:spcPts val="0"/>
                        </a:spcAft>
                        <a:tabLst>
                          <a:tab pos="274320" algn="l"/>
                          <a:tab pos="457200" algn="l"/>
                          <a:tab pos="914400" algn="l"/>
                          <a:tab pos="1371600" algn="l"/>
                          <a:tab pos="1828800" algn="l"/>
                          <a:tab pos="3600450" algn="dec"/>
                          <a:tab pos="5029200" algn="l"/>
                          <a:tab pos="5486400" algn="l"/>
                          <a:tab pos="457200" algn="l"/>
                          <a:tab pos="914400" algn="l"/>
                          <a:tab pos="1371600" algn="l"/>
                          <a:tab pos="1828800" algn="l"/>
                          <a:tab pos="3600450" algn="dec"/>
                          <a:tab pos="5029200" algn="l"/>
                          <a:tab pos="5486400" algn="l"/>
                        </a:tabLst>
                      </a:pPr>
                      <a:r>
                        <a:rPr lang="en-US" sz="1600" b="0" u="none" strike="noStrike" kern="0" dirty="0">
                          <a:latin typeface="Calibri"/>
                          <a:cs typeface="Arial"/>
                        </a:rPr>
                        <a:t>Required</a:t>
                      </a:r>
                      <a:endParaRPr lang="en-US" sz="1600" b="0" u="sng" kern="0" dirty="0">
                        <a:latin typeface="Times New Roman"/>
                      </a:endParaRPr>
                    </a:p>
                  </a:txBody>
                  <a:tcPr marL="68580" marR="68580" marT="0" marB="0" anchor="ctr"/>
                </a:tc>
              </a:tr>
            </a:tbl>
          </a:graphicData>
        </a:graphic>
      </p:graphicFrame>
      <p:sp>
        <p:nvSpPr>
          <p:cNvPr id="6" name="Slide Number Placeholder 5"/>
          <p:cNvSpPr>
            <a:spLocks noGrp="1"/>
          </p:cNvSpPr>
          <p:nvPr>
            <p:ph type="sldNum" sz="quarter" idx="12"/>
          </p:nvPr>
        </p:nvSpPr>
        <p:spPr/>
        <p:txBody>
          <a:bodyPr/>
          <a:lstStyle/>
          <a:p>
            <a:fld id="{AF0E3F6D-4EDF-4F15-933D-0E2E74EF67AB}" type="slidenum">
              <a:rPr lang="en-US" smtClean="0"/>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a:bodyPr>
          <a:lstStyle/>
          <a:p>
            <a:r>
              <a:rPr lang="en-US" sz="3500" dirty="0" smtClean="0"/>
              <a:t>Ross Barney Architects were hired Oct 2009 to develop multiple conceptual building options.</a:t>
            </a:r>
          </a:p>
          <a:p>
            <a:pPr indent="0">
              <a:buNone/>
            </a:pPr>
            <a:r>
              <a:rPr lang="en-US" sz="3500" dirty="0" smtClean="0"/>
              <a:t>Through numerous meetings and a design charrette 2 design directions emerged: </a:t>
            </a:r>
          </a:p>
          <a:p>
            <a:pPr lvl="1">
              <a:spcBef>
                <a:spcPts val="2400"/>
              </a:spcBef>
            </a:pPr>
            <a:r>
              <a:rPr lang="en-US" sz="3500" dirty="0" smtClean="0"/>
              <a:t>A tower scheme to be located in the west parking lot of CDF</a:t>
            </a:r>
          </a:p>
          <a:p>
            <a:pPr lvl="1">
              <a:spcBef>
                <a:spcPts val="2400"/>
              </a:spcBef>
            </a:pPr>
            <a:r>
              <a:rPr lang="en-US" sz="3500" dirty="0" smtClean="0"/>
              <a:t>A horizontal scheme that would be located adjacent to the north side of CDF and extend west into the CDF parking lot.</a:t>
            </a:r>
            <a:endParaRPr lang="en-US" sz="2600" dirty="0"/>
          </a:p>
        </p:txBody>
      </p:sp>
      <p:sp>
        <p:nvSpPr>
          <p:cNvPr id="4" name="Slide Number Placeholder 3"/>
          <p:cNvSpPr>
            <a:spLocks noGrp="1"/>
          </p:cNvSpPr>
          <p:nvPr>
            <p:ph type="sldNum" sz="quarter" idx="12"/>
          </p:nvPr>
        </p:nvSpPr>
        <p:spPr/>
        <p:txBody>
          <a:bodyPr/>
          <a:lstStyle/>
          <a:p>
            <a:fld id="{AF0E3F6D-4EDF-4F15-933D-0E2E74EF67AB}" type="slidenum">
              <a:rPr lang="en-US" smtClean="0"/>
              <a:pPr/>
              <a:t>7</a:t>
            </a:fld>
            <a:endParaRPr lang="en-US" dirty="0"/>
          </a:p>
        </p:txBody>
      </p:sp>
      <p:pic>
        <p:nvPicPr>
          <p:cNvPr id="7" name="Picture 6"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3" name="Title 2"/>
          <p:cNvSpPr>
            <a:spLocks noGrp="1"/>
          </p:cNvSpPr>
          <p:nvPr>
            <p:ph type="title"/>
          </p:nvPr>
        </p:nvSpPr>
        <p:spPr/>
        <p:txBody>
          <a:bodyPr/>
          <a:lstStyle/>
          <a:p>
            <a:pPr algn="l"/>
            <a:r>
              <a:rPr lang="en-US" b="1" dirty="0" smtClean="0"/>
              <a:t>Change Control Board</a:t>
            </a:r>
            <a:endParaRPr lang="en-US" b="1" dirty="0"/>
          </a:p>
        </p:txBody>
      </p:sp>
      <p:sp>
        <p:nvSpPr>
          <p:cNvPr id="4" name="Content Placeholder 3"/>
          <p:cNvSpPr>
            <a:spLocks noGrp="1"/>
          </p:cNvSpPr>
          <p:nvPr>
            <p:ph idx="1"/>
          </p:nvPr>
        </p:nvSpPr>
        <p:spPr/>
        <p:txBody>
          <a:bodyPr>
            <a:normAutofit/>
          </a:bodyPr>
          <a:lstStyle/>
          <a:p>
            <a:pPr>
              <a:buNone/>
            </a:pPr>
            <a:endParaRPr lang="en-US" dirty="0" smtClean="0"/>
          </a:p>
          <a:p>
            <a:pPr>
              <a:buNone/>
            </a:pPr>
            <a:endParaRPr lang="en-US" dirty="0"/>
          </a:p>
        </p:txBody>
      </p:sp>
      <p:graphicFrame>
        <p:nvGraphicFramePr>
          <p:cNvPr id="6" name="Table 5"/>
          <p:cNvGraphicFramePr>
            <a:graphicFrameLocks noGrp="1"/>
          </p:cNvGraphicFramePr>
          <p:nvPr/>
        </p:nvGraphicFramePr>
        <p:xfrm>
          <a:off x="1524000" y="1397000"/>
          <a:ext cx="6096000" cy="3134360"/>
        </p:xfrm>
        <a:graphic>
          <a:graphicData uri="http://schemas.openxmlformats.org/drawingml/2006/table">
            <a:tbl>
              <a:tblPr firstRow="1" bandRow="1">
                <a:tableStyleId>{5C22544A-7EE6-4342-B048-85BDC9FD1C3A}</a:tableStyleId>
              </a:tblPr>
              <a:tblGrid>
                <a:gridCol w="3048000"/>
                <a:gridCol w="3048000"/>
              </a:tblGrid>
              <a:tr h="370840">
                <a:tc>
                  <a:txBody>
                    <a:bodyPr/>
                    <a:lstStyle/>
                    <a:p>
                      <a:endParaRPr lang="en-US" dirty="0"/>
                    </a:p>
                  </a:txBody>
                  <a:tcPr/>
                </a:tc>
                <a:tc>
                  <a:txBody>
                    <a:bodyPr/>
                    <a:lstStyle/>
                    <a:p>
                      <a:endParaRPr lang="en-US" dirty="0"/>
                    </a:p>
                  </a:txBody>
                  <a:tcPr/>
                </a:tc>
              </a:tr>
              <a:tr h="370840">
                <a:tc>
                  <a:txBody>
                    <a:bodyPr/>
                    <a:lstStyle/>
                    <a:p>
                      <a:r>
                        <a:rPr lang="en-US" sz="1800" kern="1200" dirty="0" smtClean="0">
                          <a:solidFill>
                            <a:schemeClr val="dk1"/>
                          </a:solidFill>
                          <a:latin typeface="+mn-lt"/>
                          <a:ea typeface="+mn-ea"/>
                          <a:cs typeface="+mn-cs"/>
                        </a:rPr>
                        <a:t>DOE Fermi Site Office</a:t>
                      </a:r>
                      <a:endParaRPr lang="en-US" dirty="0"/>
                    </a:p>
                  </a:txBody>
                  <a:tcPr/>
                </a:tc>
                <a:tc>
                  <a:txBody>
                    <a:bodyPr/>
                    <a:lstStyle/>
                    <a:p>
                      <a:r>
                        <a:rPr lang="en-US" sz="1800" kern="1200" dirty="0" smtClean="0">
                          <a:solidFill>
                            <a:schemeClr val="dk1"/>
                          </a:solidFill>
                          <a:latin typeface="+mn-lt"/>
                          <a:ea typeface="+mn-ea"/>
                          <a:cs typeface="+mn-cs"/>
                        </a:rPr>
                        <a:t>S. Webster (non-voting)</a:t>
                      </a:r>
                      <a:endParaRPr lang="en-US" dirty="0"/>
                    </a:p>
                  </a:txBody>
                  <a:tcPr/>
                </a:tc>
              </a:tr>
              <a:tr h="370840">
                <a:tc>
                  <a:txBody>
                    <a:bodyPr/>
                    <a:lstStyle/>
                    <a:p>
                      <a:r>
                        <a:rPr lang="en-US" sz="1800" kern="1200" dirty="0" smtClean="0">
                          <a:solidFill>
                            <a:schemeClr val="dk1"/>
                          </a:solidFill>
                          <a:latin typeface="+mn-lt"/>
                          <a:ea typeface="+mn-ea"/>
                          <a:cs typeface="+mn-cs"/>
                        </a:rPr>
                        <a:t>Sponsor - Chief Operating Officer</a:t>
                      </a:r>
                      <a:endParaRPr lang="en-US" dirty="0"/>
                    </a:p>
                  </a:txBody>
                  <a:tcPr/>
                </a:tc>
                <a:tc>
                  <a:txBody>
                    <a:bodyPr/>
                    <a:lstStyle/>
                    <a:p>
                      <a:r>
                        <a:rPr lang="en-US" sz="1800" kern="1200" dirty="0" smtClean="0">
                          <a:solidFill>
                            <a:schemeClr val="dk1"/>
                          </a:solidFill>
                          <a:latin typeface="+mn-lt"/>
                          <a:ea typeface="+mn-ea"/>
                          <a:cs typeface="+mn-cs"/>
                        </a:rPr>
                        <a:t>B. Chrisman</a:t>
                      </a:r>
                      <a:endParaRPr lang="en-US" dirty="0"/>
                    </a:p>
                  </a:txBody>
                  <a:tcPr/>
                </a:tc>
              </a:tr>
              <a:tr h="370840">
                <a:tc>
                  <a:txBody>
                    <a:bodyPr/>
                    <a:lstStyle/>
                    <a:p>
                      <a:r>
                        <a:rPr lang="en-US" sz="1800" kern="1200" dirty="0" smtClean="0">
                          <a:solidFill>
                            <a:schemeClr val="dk1"/>
                          </a:solidFill>
                          <a:latin typeface="+mn-lt"/>
                          <a:ea typeface="+mn-ea"/>
                          <a:cs typeface="+mn-cs"/>
                        </a:rPr>
                        <a:t>Stakeholder – FESS Head</a:t>
                      </a:r>
                      <a:endParaRPr lang="en-US" dirty="0"/>
                    </a:p>
                  </a:txBody>
                  <a:tcPr/>
                </a:tc>
                <a:tc>
                  <a:txBody>
                    <a:bodyPr/>
                    <a:lstStyle/>
                    <a:p>
                      <a:r>
                        <a:rPr lang="en-US" sz="1800" kern="1200" dirty="0" smtClean="0">
                          <a:solidFill>
                            <a:schemeClr val="dk1"/>
                          </a:solidFill>
                          <a:latin typeface="+mn-lt"/>
                          <a:ea typeface="+mn-ea"/>
                          <a:cs typeface="+mn-cs"/>
                        </a:rPr>
                        <a:t>R. Ortgiesen</a:t>
                      </a:r>
                      <a:endParaRPr lang="en-US" dirty="0"/>
                    </a:p>
                  </a:txBody>
                  <a:tcPr/>
                </a:tc>
              </a:tr>
              <a:tr h="370840">
                <a:tc>
                  <a:txBody>
                    <a:bodyPr/>
                    <a:lstStyle/>
                    <a:p>
                      <a:r>
                        <a:rPr lang="en-US" sz="1800" kern="1200" dirty="0" smtClean="0">
                          <a:solidFill>
                            <a:schemeClr val="dk1"/>
                          </a:solidFill>
                          <a:latin typeface="+mn-lt"/>
                          <a:ea typeface="+mn-ea"/>
                          <a:cs typeface="+mn-cs"/>
                        </a:rPr>
                        <a:t>Fermilab Business Service Section</a:t>
                      </a:r>
                      <a:endParaRPr lang="en-US" dirty="0"/>
                    </a:p>
                  </a:txBody>
                  <a:tcPr/>
                </a:tc>
                <a:tc>
                  <a:txBody>
                    <a:bodyPr/>
                    <a:lstStyle/>
                    <a:p>
                      <a:r>
                        <a:rPr lang="en-US" sz="1800" kern="1200" dirty="0" smtClean="0">
                          <a:solidFill>
                            <a:schemeClr val="dk1"/>
                          </a:solidFill>
                          <a:latin typeface="+mn-lt"/>
                          <a:ea typeface="+mn-ea"/>
                          <a:cs typeface="+mn-cs"/>
                        </a:rPr>
                        <a:t>D. Carlson </a:t>
                      </a:r>
                      <a:endParaRPr lang="en-US" dirty="0"/>
                    </a:p>
                  </a:txBody>
                  <a:tcPr/>
                </a:tc>
              </a:tr>
              <a:tr h="370840">
                <a:tc>
                  <a:txBody>
                    <a:bodyPr/>
                    <a:lstStyle/>
                    <a:p>
                      <a:r>
                        <a:rPr lang="en-US" sz="1800" kern="1200" dirty="0" smtClean="0">
                          <a:solidFill>
                            <a:schemeClr val="dk1"/>
                          </a:solidFill>
                          <a:latin typeface="+mn-lt"/>
                          <a:ea typeface="+mn-ea"/>
                          <a:cs typeface="+mn-cs"/>
                        </a:rPr>
                        <a:t>Fermilab Project Director</a:t>
                      </a:r>
                      <a:endParaRPr lang="en-US" dirty="0"/>
                    </a:p>
                  </a:txBody>
                  <a:tcPr/>
                </a:tc>
                <a:tc>
                  <a:txBody>
                    <a:bodyPr/>
                    <a:lstStyle/>
                    <a:p>
                      <a:r>
                        <a:rPr lang="en-US" sz="1800" kern="1200" dirty="0" smtClean="0">
                          <a:solidFill>
                            <a:schemeClr val="dk1"/>
                          </a:solidFill>
                          <a:latin typeface="+mn-lt"/>
                          <a:ea typeface="+mn-ea"/>
                          <a:cs typeface="+mn-cs"/>
                        </a:rPr>
                        <a:t>R. Kephart</a:t>
                      </a:r>
                      <a:endParaRPr lang="en-US" dirty="0"/>
                    </a:p>
                  </a:txBody>
                  <a:tcPr/>
                </a:tc>
              </a:tr>
              <a:tr h="370840">
                <a:tc>
                  <a:txBody>
                    <a:bodyPr/>
                    <a:lstStyle/>
                    <a:p>
                      <a:r>
                        <a:rPr lang="en-US" sz="1800" kern="1200" dirty="0" smtClean="0">
                          <a:solidFill>
                            <a:schemeClr val="dk1"/>
                          </a:solidFill>
                          <a:latin typeface="+mn-lt"/>
                          <a:ea typeface="+mn-ea"/>
                          <a:cs typeface="+mn-cs"/>
                        </a:rPr>
                        <a:t>Fermilab Project Manager</a:t>
                      </a:r>
                      <a:endParaRPr lang="en-US" dirty="0"/>
                    </a:p>
                  </a:txBody>
                  <a:tcPr/>
                </a:tc>
                <a:tc>
                  <a:txBody>
                    <a:bodyPr/>
                    <a:lstStyle/>
                    <a:p>
                      <a:r>
                        <a:rPr lang="en-US" sz="1800" kern="1200" dirty="0" smtClean="0">
                          <a:solidFill>
                            <a:schemeClr val="dk1"/>
                          </a:solidFill>
                          <a:latin typeface="+mn-lt"/>
                          <a:ea typeface="+mn-ea"/>
                          <a:cs typeface="+mn-cs"/>
                        </a:rPr>
                        <a:t>R. Merchut (Chair)</a:t>
                      </a:r>
                      <a:endParaRPr lang="en-US" dirty="0"/>
                    </a:p>
                  </a:txBody>
                  <a:tcPr/>
                </a:tc>
              </a:tr>
            </a:tbl>
          </a:graphicData>
        </a:graphic>
      </p:graphicFrame>
      <p:sp>
        <p:nvSpPr>
          <p:cNvPr id="7" name="TextBox 6"/>
          <p:cNvSpPr txBox="1"/>
          <p:nvPr/>
        </p:nvSpPr>
        <p:spPr>
          <a:xfrm>
            <a:off x="457200" y="4724400"/>
            <a:ext cx="7924800" cy="1200329"/>
          </a:xfrm>
          <a:prstGeom prst="rect">
            <a:avLst/>
          </a:prstGeom>
          <a:noFill/>
        </p:spPr>
        <p:txBody>
          <a:bodyPr wrap="square" rtlCol="0">
            <a:spAutoFit/>
          </a:bodyPr>
          <a:lstStyle/>
          <a:p>
            <a:r>
              <a:rPr lang="en-US" dirty="0" smtClean="0"/>
              <a:t>The Fermilab Project Manager will act as Chair to the Control Board.  The Control Board will consider the change requests promptly and, in cases not requiring additional information or discussion, will respond within two (2) weeks. The project manager will report the actions of the change control board to the PMG.	     *</a:t>
            </a:r>
            <a:endParaRPr lang="en-US" dirty="0"/>
          </a:p>
        </p:txBody>
      </p:sp>
      <p:sp>
        <p:nvSpPr>
          <p:cNvPr id="8" name="Slide Number Placeholder 7"/>
          <p:cNvSpPr>
            <a:spLocks noGrp="1"/>
          </p:cNvSpPr>
          <p:nvPr>
            <p:ph type="sldNum" sz="quarter" idx="12"/>
          </p:nvPr>
        </p:nvSpPr>
        <p:spPr/>
        <p:txBody>
          <a:bodyPr/>
          <a:lstStyle/>
          <a:p>
            <a:fld id="{AF0E3F6D-4EDF-4F15-933D-0E2E74EF67AB}" type="slidenum">
              <a:rPr lang="en-US" smtClean="0"/>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867400"/>
            <a:ext cx="9144000" cy="392546"/>
          </a:xfrm>
          <a:prstGeom prst="rect">
            <a:avLst/>
          </a:prstGeom>
        </p:spPr>
      </p:pic>
      <p:sp>
        <p:nvSpPr>
          <p:cNvPr id="3" name="Title 2"/>
          <p:cNvSpPr>
            <a:spLocks noGrp="1"/>
          </p:cNvSpPr>
          <p:nvPr>
            <p:ph type="title"/>
          </p:nvPr>
        </p:nvSpPr>
        <p:spPr>
          <a:xfrm>
            <a:off x="381000" y="457200"/>
            <a:ext cx="8534400" cy="1600200"/>
          </a:xfrm>
        </p:spPr>
        <p:txBody>
          <a:bodyPr>
            <a:noAutofit/>
          </a:bodyPr>
          <a:lstStyle/>
          <a:p>
            <a:pPr marL="519113" indent="-519113" algn="l"/>
            <a:r>
              <a:rPr lang="en-US" sz="2800" dirty="0" smtClean="0">
                <a:solidFill>
                  <a:srgbClr val="FF0000"/>
                </a:solidFill>
              </a:rPr>
              <a:t>10. Have the CDF and accelerator operations issues associated with the construction of OTE building been identified? Are the technical requirements understood? Are there plans to mitigate these risks?</a:t>
            </a:r>
            <a:endParaRPr lang="en-US" sz="2800" dirty="0">
              <a:solidFill>
                <a:srgbClr val="FF0000"/>
              </a:solidFill>
            </a:endParaRPr>
          </a:p>
        </p:txBody>
      </p:sp>
      <p:sp>
        <p:nvSpPr>
          <p:cNvPr id="4" name="Content Placeholder 3"/>
          <p:cNvSpPr>
            <a:spLocks noGrp="1"/>
          </p:cNvSpPr>
          <p:nvPr>
            <p:ph idx="1"/>
          </p:nvPr>
        </p:nvSpPr>
        <p:spPr>
          <a:xfrm>
            <a:off x="457200" y="2438400"/>
            <a:ext cx="8229600" cy="3687763"/>
          </a:xfrm>
        </p:spPr>
        <p:txBody>
          <a:bodyPr>
            <a:normAutofit/>
          </a:bodyPr>
          <a:lstStyle/>
          <a:p>
            <a:pPr marL="682625" indent="-682625">
              <a:buNone/>
            </a:pPr>
            <a:r>
              <a:rPr lang="en-US" dirty="0" smtClean="0"/>
              <a:t>Yes. The issues associated with the construction have been identified. However, until final design is further along, full mitigation plans cannot be established. These issues have been identified in the CDR Project Requirements, section 2.2.</a:t>
            </a:r>
          </a:p>
          <a:p>
            <a:pPr marL="682625" indent="-682625">
              <a:buNone/>
            </a:pPr>
            <a:endParaRPr lang="en-US" dirty="0" smtClean="0"/>
          </a:p>
        </p:txBody>
      </p:sp>
      <p:sp>
        <p:nvSpPr>
          <p:cNvPr id="5" name="Slide Number Placeholder 4"/>
          <p:cNvSpPr>
            <a:spLocks noGrp="1"/>
          </p:cNvSpPr>
          <p:nvPr>
            <p:ph type="sldNum" sz="quarter" idx="12"/>
          </p:nvPr>
        </p:nvSpPr>
        <p:spPr/>
        <p:txBody>
          <a:bodyPr/>
          <a:lstStyle/>
          <a:p>
            <a:fld id="{AF0E3F6D-4EDF-4F15-933D-0E2E74EF67AB}" type="slidenum">
              <a:rPr lang="en-US" smtClean="0"/>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
        <p:nvSpPr>
          <p:cNvPr id="3" name="Title 2"/>
          <p:cNvSpPr>
            <a:spLocks noGrp="1"/>
          </p:cNvSpPr>
          <p:nvPr>
            <p:ph type="title"/>
          </p:nvPr>
        </p:nvSpPr>
        <p:spPr>
          <a:xfrm>
            <a:off x="457200" y="274638"/>
            <a:ext cx="8534400" cy="715962"/>
          </a:xfrm>
        </p:spPr>
        <p:txBody>
          <a:bodyPr>
            <a:normAutofit/>
          </a:bodyPr>
          <a:lstStyle/>
          <a:p>
            <a:pPr algn="l"/>
            <a:r>
              <a:rPr lang="en-US" sz="3600" b="1" dirty="0" smtClean="0"/>
              <a:t>GENERAL PROJECT REQUIREMENTS 2.2	</a:t>
            </a:r>
            <a:endParaRPr lang="en-US" sz="3600" b="1" dirty="0"/>
          </a:p>
        </p:txBody>
      </p:sp>
      <p:sp>
        <p:nvSpPr>
          <p:cNvPr id="4" name="Content Placeholder 3"/>
          <p:cNvSpPr>
            <a:spLocks noGrp="1"/>
          </p:cNvSpPr>
          <p:nvPr>
            <p:ph idx="1"/>
          </p:nvPr>
        </p:nvSpPr>
        <p:spPr>
          <a:xfrm>
            <a:off x="457200" y="1219200"/>
            <a:ext cx="8229600" cy="4906963"/>
          </a:xfrm>
        </p:spPr>
        <p:txBody>
          <a:bodyPr>
            <a:normAutofit/>
          </a:bodyPr>
          <a:lstStyle/>
          <a:p>
            <a:pPr fontAlgn="base"/>
            <a:r>
              <a:rPr lang="en-US" sz="3600" dirty="0" smtClean="0"/>
              <a:t>Disruption of on-going CDF and lab activities shall be kept to a minimum. Specific coordination with AD, PPD, TD and FESS-Ops is required. </a:t>
            </a:r>
          </a:p>
          <a:p>
            <a:pPr fontAlgn="base"/>
            <a:r>
              <a:rPr lang="en-US" sz="3600" dirty="0" smtClean="0"/>
              <a:t>Excessive vibration is not allowed. Specific coordination with AD, PPD, and TD is required. </a:t>
            </a:r>
          </a:p>
          <a:p>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3" name="Title 2"/>
          <p:cNvSpPr>
            <a:spLocks noGrp="1"/>
          </p:cNvSpPr>
          <p:nvPr>
            <p:ph type="title"/>
          </p:nvPr>
        </p:nvSpPr>
        <p:spPr>
          <a:xfrm>
            <a:off x="457200" y="274638"/>
            <a:ext cx="8229600" cy="715962"/>
          </a:xfrm>
        </p:spPr>
        <p:txBody>
          <a:bodyPr>
            <a:normAutofit/>
          </a:bodyPr>
          <a:lstStyle/>
          <a:p>
            <a:pPr algn="l"/>
            <a:r>
              <a:rPr lang="en-US" sz="3600" b="1" dirty="0" smtClean="0"/>
              <a:t>GENERAL PROJECT REQUIREMENTS </a:t>
            </a:r>
            <a:r>
              <a:rPr lang="en-US" sz="3600" dirty="0" err="1" smtClean="0"/>
              <a:t>con’t</a:t>
            </a:r>
            <a:endParaRPr lang="en-US" sz="3600" dirty="0"/>
          </a:p>
        </p:txBody>
      </p:sp>
      <p:sp>
        <p:nvSpPr>
          <p:cNvPr id="4" name="Content Placeholder 3"/>
          <p:cNvSpPr>
            <a:spLocks noGrp="1"/>
          </p:cNvSpPr>
          <p:nvPr>
            <p:ph idx="1"/>
          </p:nvPr>
        </p:nvSpPr>
        <p:spPr>
          <a:xfrm>
            <a:off x="457200" y="1371600"/>
            <a:ext cx="8229600" cy="4754563"/>
          </a:xfrm>
        </p:spPr>
        <p:txBody>
          <a:bodyPr>
            <a:normAutofit/>
          </a:bodyPr>
          <a:lstStyle/>
          <a:p>
            <a:pPr fontAlgn="base"/>
            <a:r>
              <a:rPr lang="en-US" sz="3600" dirty="0" smtClean="0"/>
              <a:t>Intermittent use of the west side loading ramp to CDF is required. Access shall be maintained. </a:t>
            </a:r>
          </a:p>
          <a:p>
            <a:pPr fontAlgn="base"/>
            <a:r>
              <a:rPr lang="en-US" sz="3600" dirty="0" smtClean="0"/>
              <a:t>Access for repair and maintenance to existing CDF utilities in the project area shall be maintained. This will include possible refueling of the generator. </a:t>
            </a:r>
          </a:p>
          <a:p>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
        <p:nvSpPr>
          <p:cNvPr id="3" name="Title 2"/>
          <p:cNvSpPr>
            <a:spLocks noGrp="1"/>
          </p:cNvSpPr>
          <p:nvPr>
            <p:ph type="title"/>
          </p:nvPr>
        </p:nvSpPr>
        <p:spPr/>
        <p:txBody>
          <a:bodyPr>
            <a:normAutofit/>
          </a:bodyPr>
          <a:lstStyle/>
          <a:p>
            <a:r>
              <a:rPr lang="en-US" sz="3600" b="1" dirty="0" smtClean="0"/>
              <a:t>GENERAL PROJECT REQUIREMENTS </a:t>
            </a:r>
            <a:r>
              <a:rPr lang="en-US" sz="3600" dirty="0" err="1" smtClean="0"/>
              <a:t>con’t</a:t>
            </a:r>
            <a:endParaRPr lang="en-US" sz="3600" dirty="0"/>
          </a:p>
        </p:txBody>
      </p:sp>
      <p:sp>
        <p:nvSpPr>
          <p:cNvPr id="4" name="Content Placeholder 3"/>
          <p:cNvSpPr>
            <a:spLocks noGrp="1"/>
          </p:cNvSpPr>
          <p:nvPr>
            <p:ph idx="1"/>
          </p:nvPr>
        </p:nvSpPr>
        <p:spPr>
          <a:xfrm>
            <a:off x="457200" y="1295400"/>
            <a:ext cx="8229600" cy="4830763"/>
          </a:xfrm>
        </p:spPr>
        <p:txBody>
          <a:bodyPr>
            <a:normAutofit fontScale="92500" lnSpcReduction="20000"/>
          </a:bodyPr>
          <a:lstStyle/>
          <a:p>
            <a:pPr fontAlgn="base"/>
            <a:r>
              <a:rPr lang="en-US" sz="3500" dirty="0" smtClean="0"/>
              <a:t>No work will be performed on the beam shielding (berm). Specific coordination with AD-ES&amp;H is required. All work will be coordinated with AD to assure properly controlled access to radiation areas and maintenance of radiation shielding. </a:t>
            </a:r>
          </a:p>
          <a:p>
            <a:pPr fontAlgn="base"/>
            <a:r>
              <a:rPr lang="en-US" sz="3500" dirty="0" smtClean="0"/>
              <a:t>The connection of the new utility lines to existing lines shall be scheduled to occur within the same narrow time frame to minimize impacts to operations in the Industrial Area.  					</a:t>
            </a:r>
            <a:r>
              <a:rPr lang="en-US" sz="1700" dirty="0" smtClean="0"/>
              <a:t>*</a:t>
            </a:r>
          </a:p>
          <a:p>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63550" indent="-463550" algn="l"/>
            <a:r>
              <a:rPr lang="en-US" sz="2800" dirty="0" smtClean="0">
                <a:solidFill>
                  <a:srgbClr val="FF0000"/>
                </a:solidFill>
              </a:rPr>
              <a:t>11. Have issues related to the eventual D&amp;D of the CDF experiment and refurbishment of the CDF assembly building been included in planning the OTE construction?</a:t>
            </a:r>
            <a:endParaRPr lang="en-US" sz="2800" dirty="0">
              <a:solidFill>
                <a:srgbClr val="FF0000"/>
              </a:solidFill>
            </a:endParaRPr>
          </a:p>
        </p:txBody>
      </p:sp>
      <p:sp>
        <p:nvSpPr>
          <p:cNvPr id="3" name="Content Placeholder 2"/>
          <p:cNvSpPr>
            <a:spLocks noGrp="1"/>
          </p:cNvSpPr>
          <p:nvPr>
            <p:ph idx="1"/>
          </p:nvPr>
        </p:nvSpPr>
        <p:spPr>
          <a:xfrm>
            <a:off x="457200" y="1905000"/>
            <a:ext cx="8229600" cy="4221163"/>
          </a:xfrm>
        </p:spPr>
        <p:txBody>
          <a:bodyPr/>
          <a:lstStyle/>
          <a:p>
            <a:pPr marL="682625" indent="-682625">
              <a:buNone/>
            </a:pPr>
            <a:r>
              <a:rPr lang="en-US" dirty="0" smtClean="0"/>
              <a:t>Yes. The design of the OTE building maintains truck access to the west CDF truck dock by bridging over the truck access lane. Clearance under the new OTE building is the same clearance provided by the CDF overhead door.</a:t>
            </a:r>
          </a:p>
          <a:p>
            <a:pPr marL="682625" indent="-682625">
              <a:buNone/>
            </a:pPr>
            <a:endParaRPr lang="en-US" dirty="0" smtClean="0"/>
          </a:p>
          <a:p>
            <a:pPr marL="682625" indent="-682625" algn="r">
              <a:buNone/>
            </a:pPr>
            <a:r>
              <a:rPr lang="en-US" sz="1600" dirty="0" smtClean="0"/>
              <a:t> *</a:t>
            </a:r>
          </a:p>
          <a:p>
            <a:pPr marL="682625" indent="-682625">
              <a:buNone/>
            </a:pPr>
            <a:endParaRPr lang="en-US" dirty="0"/>
          </a:p>
        </p:txBody>
      </p:sp>
      <p:sp>
        <p:nvSpPr>
          <p:cNvPr id="4" name="Slide Number Placeholder 3"/>
          <p:cNvSpPr>
            <a:spLocks noGrp="1"/>
          </p:cNvSpPr>
          <p:nvPr>
            <p:ph type="sldNum" sz="quarter" idx="12"/>
          </p:nvPr>
        </p:nvSpPr>
        <p:spPr/>
        <p:txBody>
          <a:bodyPr/>
          <a:lstStyle/>
          <a:p>
            <a:fld id="{AF0E3F6D-4EDF-4F15-933D-0E2E74EF67AB}" type="slidenum">
              <a:rPr lang="en-US" smtClean="0"/>
              <a:pPr/>
              <a:t>75</a:t>
            </a:fld>
            <a:endParaRPr lang="en-US"/>
          </a:p>
        </p:txBody>
      </p:sp>
      <p:pic>
        <p:nvPicPr>
          <p:cNvPr id="5" name="Picture 4"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marL="463550" indent="-463550" algn="l"/>
            <a:r>
              <a:rPr lang="en-US" sz="2800" dirty="0" smtClean="0">
                <a:solidFill>
                  <a:srgbClr val="FF0000"/>
                </a:solidFill>
              </a:rPr>
              <a:t>12. Are plans for managing the ES&amp;H and QC/QA for the OTE construction in place and adequate??</a:t>
            </a:r>
            <a:endParaRPr lang="en-US" dirty="0"/>
          </a:p>
        </p:txBody>
      </p:sp>
      <p:sp>
        <p:nvSpPr>
          <p:cNvPr id="3" name="Content Placeholder 2"/>
          <p:cNvSpPr>
            <a:spLocks noGrp="1"/>
          </p:cNvSpPr>
          <p:nvPr>
            <p:ph idx="1"/>
          </p:nvPr>
        </p:nvSpPr>
        <p:spPr>
          <a:xfrm>
            <a:off x="457200" y="1981200"/>
            <a:ext cx="8229600" cy="4144963"/>
          </a:xfrm>
        </p:spPr>
        <p:txBody>
          <a:bodyPr/>
          <a:lstStyle/>
          <a:p>
            <a:pPr marL="736600" indent="-736600">
              <a:buNone/>
            </a:pPr>
            <a:r>
              <a:rPr lang="en-US" dirty="0" smtClean="0"/>
              <a:t>Yes. The ES&amp;H Coordinator is a member of the IPT. </a:t>
            </a:r>
          </a:p>
          <a:p>
            <a:pPr marL="736600" indent="0">
              <a:buNone/>
            </a:pPr>
            <a:r>
              <a:rPr lang="en-US" dirty="0" smtClean="0"/>
              <a:t>The Quality Assurance will model the standard GPP process.</a:t>
            </a:r>
            <a:endParaRPr lang="en-US" dirty="0"/>
          </a:p>
        </p:txBody>
      </p:sp>
      <p:sp>
        <p:nvSpPr>
          <p:cNvPr id="4" name="Slide Number Placeholder 3"/>
          <p:cNvSpPr>
            <a:spLocks noGrp="1"/>
          </p:cNvSpPr>
          <p:nvPr>
            <p:ph type="sldNum" sz="quarter" idx="12"/>
          </p:nvPr>
        </p:nvSpPr>
        <p:spPr/>
        <p:txBody>
          <a:bodyPr/>
          <a:lstStyle/>
          <a:p>
            <a:fld id="{AF0E3F6D-4EDF-4F15-933D-0E2E74EF67AB}" type="slidenum">
              <a:rPr lang="en-US" smtClean="0"/>
              <a:pPr/>
              <a:t>76</a:t>
            </a:fld>
            <a:endParaRPr lang="en-US"/>
          </a:p>
        </p:txBody>
      </p:sp>
      <p:pic>
        <p:nvPicPr>
          <p:cNvPr id="5" name="Picture 4"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236854"/>
            <a:ext cx="9144000" cy="392546"/>
          </a:xfrm>
          <a:prstGeom prst="rect">
            <a:avLst/>
          </a:prstGeom>
        </p:spPr>
      </p:pic>
      <p:sp>
        <p:nvSpPr>
          <p:cNvPr id="3" name="Title 2"/>
          <p:cNvSpPr>
            <a:spLocks noGrp="1"/>
          </p:cNvSpPr>
          <p:nvPr>
            <p:ph type="title"/>
          </p:nvPr>
        </p:nvSpPr>
        <p:spPr>
          <a:xfrm>
            <a:off x="457200" y="274638"/>
            <a:ext cx="8229600" cy="639762"/>
          </a:xfrm>
        </p:spPr>
        <p:txBody>
          <a:bodyPr>
            <a:normAutofit fontScale="90000"/>
          </a:bodyPr>
          <a:lstStyle/>
          <a:p>
            <a:pPr algn="l"/>
            <a:r>
              <a:rPr lang="en-US" b="1" dirty="0" smtClean="0"/>
              <a:t>ES&amp;H</a:t>
            </a:r>
            <a:r>
              <a:rPr lang="en-US" dirty="0" smtClean="0"/>
              <a:t>							</a:t>
            </a:r>
            <a:endParaRPr lang="en-US" dirty="0"/>
          </a:p>
        </p:txBody>
      </p:sp>
      <p:sp>
        <p:nvSpPr>
          <p:cNvPr id="4" name="Content Placeholder 3"/>
          <p:cNvSpPr>
            <a:spLocks noGrp="1"/>
          </p:cNvSpPr>
          <p:nvPr>
            <p:ph idx="1"/>
          </p:nvPr>
        </p:nvSpPr>
        <p:spPr>
          <a:xfrm>
            <a:off x="457200" y="990600"/>
            <a:ext cx="8229600" cy="5135563"/>
          </a:xfrm>
        </p:spPr>
        <p:txBody>
          <a:bodyPr/>
          <a:lstStyle/>
          <a:p>
            <a:r>
              <a:rPr lang="en-US" dirty="0" smtClean="0"/>
              <a:t>ES&amp;H to be integrated into design &amp; construction</a:t>
            </a:r>
          </a:p>
          <a:p>
            <a:pPr lvl="1"/>
            <a:r>
              <a:rPr lang="en-US" dirty="0" smtClean="0"/>
              <a:t>Final design documents to be based on comprehensive life safety &amp; code analysis</a:t>
            </a:r>
          </a:p>
          <a:p>
            <a:pPr lvl="1"/>
            <a:r>
              <a:rPr lang="en-US" dirty="0" smtClean="0"/>
              <a:t>Preliminary Safety and hazard plans development to be on-going during design</a:t>
            </a:r>
          </a:p>
          <a:p>
            <a:pPr lvl="1"/>
            <a:r>
              <a:rPr lang="en-US" dirty="0" smtClean="0"/>
              <a:t>On-going coordination with AD </a:t>
            </a:r>
            <a:r>
              <a:rPr lang="en-US" dirty="0" err="1" smtClean="0"/>
              <a:t>Rad</a:t>
            </a:r>
            <a:r>
              <a:rPr lang="en-US" dirty="0" smtClean="0"/>
              <a:t> safety</a:t>
            </a:r>
          </a:p>
          <a:p>
            <a:pPr lvl="1"/>
            <a:r>
              <a:rPr lang="en-US" dirty="0" smtClean="0"/>
              <a:t>Construction subcontractor to have an effective, approved safety management program</a:t>
            </a:r>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236854"/>
            <a:ext cx="9144000" cy="392546"/>
          </a:xfrm>
          <a:prstGeom prst="rect">
            <a:avLst/>
          </a:prstGeom>
        </p:spPr>
      </p:pic>
      <p:sp>
        <p:nvSpPr>
          <p:cNvPr id="3" name="Title 2"/>
          <p:cNvSpPr>
            <a:spLocks noGrp="1"/>
          </p:cNvSpPr>
          <p:nvPr>
            <p:ph type="title"/>
          </p:nvPr>
        </p:nvSpPr>
        <p:spPr>
          <a:xfrm>
            <a:off x="457200" y="274638"/>
            <a:ext cx="8229600" cy="792162"/>
          </a:xfrm>
        </p:spPr>
        <p:txBody>
          <a:bodyPr/>
          <a:lstStyle/>
          <a:p>
            <a:pPr algn="l"/>
            <a:r>
              <a:rPr lang="en-US" b="1" dirty="0" smtClean="0"/>
              <a:t>Quality Assurance</a:t>
            </a:r>
            <a:r>
              <a:rPr lang="en-US" dirty="0" smtClean="0"/>
              <a:t>				</a:t>
            </a:r>
            <a:endParaRPr lang="en-US" dirty="0"/>
          </a:p>
        </p:txBody>
      </p:sp>
      <p:sp>
        <p:nvSpPr>
          <p:cNvPr id="4" name="Content Placeholder 3"/>
          <p:cNvSpPr>
            <a:spLocks noGrp="1"/>
          </p:cNvSpPr>
          <p:nvPr>
            <p:ph idx="1"/>
          </p:nvPr>
        </p:nvSpPr>
        <p:spPr>
          <a:xfrm>
            <a:off x="457200" y="1219200"/>
            <a:ext cx="8229600" cy="4906963"/>
          </a:xfrm>
        </p:spPr>
        <p:txBody>
          <a:bodyPr>
            <a:normAutofit/>
          </a:bodyPr>
          <a:lstStyle/>
          <a:p>
            <a:pPr>
              <a:spcBef>
                <a:spcPts val="2400"/>
              </a:spcBef>
            </a:pPr>
            <a:r>
              <a:rPr lang="en-US" dirty="0" smtClean="0"/>
              <a:t>Final design A/E to implement a project specific quality control plan</a:t>
            </a:r>
          </a:p>
          <a:p>
            <a:pPr>
              <a:spcBef>
                <a:spcPts val="2400"/>
              </a:spcBef>
            </a:pPr>
            <a:r>
              <a:rPr lang="en-US" dirty="0" smtClean="0"/>
              <a:t>On-going review by Design Architect - RBA</a:t>
            </a:r>
          </a:p>
          <a:p>
            <a:pPr>
              <a:spcBef>
                <a:spcPts val="2400"/>
              </a:spcBef>
            </a:pPr>
            <a:r>
              <a:rPr lang="en-US" dirty="0" smtClean="0"/>
              <a:t>Adherence to FESS-Eng procedures for project schedule monitoring &amp; updating, submittal review &amp; tracking, site inspection &amp; verification</a:t>
            </a:r>
          </a:p>
          <a:p>
            <a:pPr algn="r">
              <a:spcBef>
                <a:spcPts val="2400"/>
              </a:spcBef>
              <a:buNone/>
            </a:pPr>
            <a:r>
              <a:rPr lang="en-US" sz="1600" dirty="0" smtClean="0"/>
              <a:t>*</a:t>
            </a:r>
            <a:endParaRPr lang="en-US" sz="1600"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
        <p:nvSpPr>
          <p:cNvPr id="3" name="Title 2"/>
          <p:cNvSpPr>
            <a:spLocks noGrp="1"/>
          </p:cNvSpPr>
          <p:nvPr>
            <p:ph type="title"/>
          </p:nvPr>
        </p:nvSpPr>
        <p:spPr>
          <a:xfrm>
            <a:off x="457200" y="274638"/>
            <a:ext cx="8229600" cy="1249362"/>
          </a:xfrm>
        </p:spPr>
        <p:txBody>
          <a:bodyPr>
            <a:normAutofit fontScale="90000"/>
          </a:bodyPr>
          <a:lstStyle/>
          <a:p>
            <a:pPr marL="463550" indent="-463550" algn="l"/>
            <a:r>
              <a:rPr lang="en-US" sz="2800" dirty="0" smtClean="0">
                <a:solidFill>
                  <a:srgbClr val="FF0000"/>
                </a:solidFill>
              </a:rPr>
              <a:t>13. Is the laboratory’s plan for project oversight via the Project Management group meeting monthly adequate? Is the proposed membership appropriate and complete?</a:t>
            </a:r>
            <a:endParaRPr lang="en-US" sz="2800" dirty="0">
              <a:solidFill>
                <a:srgbClr val="FF0000"/>
              </a:solidFill>
            </a:endParaRPr>
          </a:p>
        </p:txBody>
      </p:sp>
      <p:sp>
        <p:nvSpPr>
          <p:cNvPr id="4" name="Content Placeholder 3"/>
          <p:cNvSpPr>
            <a:spLocks noGrp="1"/>
          </p:cNvSpPr>
          <p:nvPr>
            <p:ph idx="1"/>
          </p:nvPr>
        </p:nvSpPr>
        <p:spPr>
          <a:xfrm>
            <a:off x="457200" y="1752600"/>
            <a:ext cx="8229600" cy="4373563"/>
          </a:xfrm>
        </p:spPr>
        <p:txBody>
          <a:bodyPr>
            <a:normAutofit fontScale="70000" lnSpcReduction="20000"/>
          </a:bodyPr>
          <a:lstStyle/>
          <a:p>
            <a:pPr>
              <a:buNone/>
            </a:pPr>
            <a:r>
              <a:rPr lang="en-US" sz="4000" dirty="0" smtClean="0"/>
              <a:t>Yes</a:t>
            </a:r>
            <a:r>
              <a:rPr lang="en-US" sz="3400" dirty="0" smtClean="0"/>
              <a:t>:</a:t>
            </a:r>
          </a:p>
          <a:p>
            <a:pPr marL="573088" indent="-341313">
              <a:spcBef>
                <a:spcPts val="1200"/>
              </a:spcBef>
            </a:pPr>
            <a:r>
              <a:rPr lang="en-US" sz="3400" dirty="0" smtClean="0"/>
              <a:t>OTE Project Management Group  comprised of members from Directorate, FESS, TD, BSS, PPD, CDF, CD, AD, Grants, OPMO, &amp; ES&amp;H</a:t>
            </a:r>
          </a:p>
          <a:p>
            <a:pPr marL="573088" indent="-341313">
              <a:spcBef>
                <a:spcPts val="1200"/>
              </a:spcBef>
            </a:pPr>
            <a:r>
              <a:rPr lang="en-US" sz="3400" dirty="0" smtClean="0"/>
              <a:t>The PMG will conduct regularly scheduled monthly Project Management Group meetings. Meeting minutes will be published. Repository of documentation via </a:t>
            </a:r>
            <a:r>
              <a:rPr lang="en-US" sz="3400" smtClean="0"/>
              <a:t>DocDB</a:t>
            </a:r>
            <a:endParaRPr lang="en-US" sz="3400" dirty="0" smtClean="0"/>
          </a:p>
          <a:p>
            <a:pPr marL="573088" indent="-341313">
              <a:spcBef>
                <a:spcPts val="1200"/>
              </a:spcBef>
            </a:pPr>
            <a:r>
              <a:rPr lang="en-US" sz="3400" dirty="0" smtClean="0"/>
              <a:t>The PMG will proactively identify and resolves critical issues. </a:t>
            </a:r>
          </a:p>
          <a:p>
            <a:pPr marL="573088" indent="-341313">
              <a:spcBef>
                <a:spcPts val="1200"/>
              </a:spcBef>
            </a:pPr>
            <a:r>
              <a:rPr lang="en-US" sz="3400" dirty="0" smtClean="0"/>
              <a:t>The PMG will oversee the management and mitigation of project risks</a:t>
            </a:r>
          </a:p>
          <a:p>
            <a:pPr marL="573088" lvl="0" indent="-341313">
              <a:spcBef>
                <a:spcPts val="1200"/>
              </a:spcBef>
            </a:pPr>
            <a:r>
              <a:rPr lang="en-US" sz="3400" dirty="0" smtClean="0"/>
              <a:t>The PMG will oversee timely completion of the project.      </a:t>
            </a:r>
            <a:r>
              <a:rPr lang="en-US" sz="2300" dirty="0" smtClean="0"/>
              <a:t>*</a:t>
            </a:r>
            <a:endParaRPr lang="en-US" sz="3400" dirty="0" smtClean="0"/>
          </a:p>
        </p:txBody>
      </p:sp>
      <p:sp>
        <p:nvSpPr>
          <p:cNvPr id="5" name="Slide Number Placeholder 4"/>
          <p:cNvSpPr>
            <a:spLocks noGrp="1"/>
          </p:cNvSpPr>
          <p:nvPr>
            <p:ph type="sldNum" sz="quarter" idx="12"/>
          </p:nvPr>
        </p:nvSpPr>
        <p:spPr/>
        <p:txBody>
          <a:bodyPr/>
          <a:lstStyle/>
          <a:p>
            <a:fld id="{AF0E3F6D-4EDF-4F15-933D-0E2E74EF67AB}"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spcBef>
                <a:spcPts val="2400"/>
              </a:spcBef>
            </a:pPr>
            <a:r>
              <a:rPr lang="en-US" dirty="0" smtClean="0"/>
              <a:t>Feb 2010: Functional review performed for program verification and refinement.</a:t>
            </a:r>
          </a:p>
          <a:p>
            <a:pPr>
              <a:spcBef>
                <a:spcPts val="2400"/>
              </a:spcBef>
            </a:pPr>
            <a:r>
              <a:rPr lang="en-US" dirty="0" smtClean="0"/>
              <a:t>Both schemes were further refined in response to the Functional Review</a:t>
            </a:r>
          </a:p>
          <a:p>
            <a:pPr>
              <a:spcBef>
                <a:spcPts val="2400"/>
              </a:spcBef>
            </a:pPr>
            <a:r>
              <a:rPr lang="en-US" dirty="0" smtClean="0"/>
              <a:t>On June 15, 2010, the two refined design directions were presented to the Director and the horizontal Façade Scheme was selected as the building conceptual design. </a:t>
            </a:r>
            <a:endParaRPr lang="en-US" dirty="0"/>
          </a:p>
        </p:txBody>
      </p:sp>
      <p:sp>
        <p:nvSpPr>
          <p:cNvPr id="4" name="Slide Number Placeholder 3"/>
          <p:cNvSpPr>
            <a:spLocks noGrp="1"/>
          </p:cNvSpPr>
          <p:nvPr>
            <p:ph type="sldNum" sz="quarter" idx="12"/>
          </p:nvPr>
        </p:nvSpPr>
        <p:spPr/>
        <p:txBody>
          <a:bodyPr/>
          <a:lstStyle/>
          <a:p>
            <a:fld id="{AF0E3F6D-4EDF-4F15-933D-0E2E74EF67AB}" type="slidenum">
              <a:rPr lang="en-US" smtClean="0"/>
              <a:pPr/>
              <a:t>8</a:t>
            </a:fld>
            <a:endParaRPr lang="en-US" dirty="0"/>
          </a:p>
        </p:txBody>
      </p:sp>
      <p:pic>
        <p:nvPicPr>
          <p:cNvPr id="7" name="Picture 6"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5943600"/>
            <a:ext cx="9144000" cy="392546"/>
          </a:xfrm>
          <a:prstGeom prst="rect">
            <a:avLst/>
          </a:prstGeom>
        </p:spPr>
      </p:pic>
      <p:sp>
        <p:nvSpPr>
          <p:cNvPr id="3" name="Title 2"/>
          <p:cNvSpPr>
            <a:spLocks noGrp="1"/>
          </p:cNvSpPr>
          <p:nvPr>
            <p:ph type="title"/>
          </p:nvPr>
        </p:nvSpPr>
        <p:spPr>
          <a:xfrm>
            <a:off x="457200" y="533400"/>
            <a:ext cx="8229600" cy="685800"/>
          </a:xfrm>
        </p:spPr>
        <p:txBody>
          <a:bodyPr>
            <a:normAutofit/>
          </a:bodyPr>
          <a:lstStyle/>
          <a:p>
            <a:pPr marL="463550" indent="-463550" algn="l"/>
            <a:r>
              <a:rPr lang="en-US" sz="3200" dirty="0" smtClean="0">
                <a:solidFill>
                  <a:srgbClr val="FF0000"/>
                </a:solidFill>
              </a:rPr>
              <a:t>In summary,</a:t>
            </a:r>
            <a:endParaRPr lang="en-US" sz="3200" dirty="0">
              <a:solidFill>
                <a:srgbClr val="FF0000"/>
              </a:solidFill>
            </a:endParaRPr>
          </a:p>
        </p:txBody>
      </p:sp>
      <p:sp>
        <p:nvSpPr>
          <p:cNvPr id="4" name="Content Placeholder 3"/>
          <p:cNvSpPr>
            <a:spLocks noGrp="1"/>
          </p:cNvSpPr>
          <p:nvPr>
            <p:ph idx="1"/>
          </p:nvPr>
        </p:nvSpPr>
        <p:spPr>
          <a:xfrm>
            <a:off x="457200" y="1371600"/>
            <a:ext cx="8229600" cy="4525963"/>
          </a:xfrm>
        </p:spPr>
        <p:txBody>
          <a:bodyPr>
            <a:normAutofit/>
          </a:bodyPr>
          <a:lstStyle/>
          <a:p>
            <a:pPr marL="0" indent="0">
              <a:spcBef>
                <a:spcPts val="1800"/>
              </a:spcBef>
              <a:buNone/>
            </a:pPr>
            <a:r>
              <a:rPr lang="en-US" sz="3400" dirty="0" smtClean="0"/>
              <a:t>A complete project plan has been developed for this project. The project plan identifies the project requirements, how we will manage the project and what the project conceptual design is.</a:t>
            </a:r>
          </a:p>
          <a:p>
            <a:pPr marL="0" indent="0">
              <a:spcBef>
                <a:spcPts val="1800"/>
              </a:spcBef>
              <a:buNone/>
            </a:pPr>
            <a:r>
              <a:rPr lang="en-US" sz="3400" dirty="0" smtClean="0"/>
              <a:t>The following pages identify further detail that can be found in the Project Plan with respect to the charge.				</a:t>
            </a:r>
            <a:r>
              <a:rPr lang="en-US" sz="1600" dirty="0" smtClean="0"/>
              <a:t>*</a:t>
            </a:r>
          </a:p>
        </p:txBody>
      </p:sp>
      <p:sp>
        <p:nvSpPr>
          <p:cNvPr id="5" name="Slide Number Placeholder 4"/>
          <p:cNvSpPr>
            <a:spLocks noGrp="1"/>
          </p:cNvSpPr>
          <p:nvPr>
            <p:ph type="sldNum" sz="quarter" idx="12"/>
          </p:nvPr>
        </p:nvSpPr>
        <p:spPr/>
        <p:txBody>
          <a:bodyPr/>
          <a:lstStyle/>
          <a:p>
            <a:fld id="{AF0E3F6D-4EDF-4F15-933D-0E2E74EF67AB}"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236854"/>
            <a:ext cx="9144000" cy="392546"/>
          </a:xfrm>
          <a:prstGeom prst="rect">
            <a:avLst/>
          </a:prstGeom>
        </p:spPr>
      </p:pic>
      <p:sp>
        <p:nvSpPr>
          <p:cNvPr id="3" name="Title 2"/>
          <p:cNvSpPr>
            <a:spLocks noGrp="1"/>
          </p:cNvSpPr>
          <p:nvPr>
            <p:ph type="title"/>
          </p:nvPr>
        </p:nvSpPr>
        <p:spPr>
          <a:xfrm>
            <a:off x="457200" y="274638"/>
            <a:ext cx="8229600" cy="639762"/>
          </a:xfrm>
        </p:spPr>
        <p:txBody>
          <a:bodyPr>
            <a:normAutofit/>
          </a:bodyPr>
          <a:lstStyle/>
          <a:p>
            <a:pPr algn="l"/>
            <a:r>
              <a:rPr lang="en-US" sz="3200" b="1" dirty="0" smtClean="0"/>
              <a:t>Charge to Director’s Review</a:t>
            </a:r>
            <a:endParaRPr lang="en-US" sz="3200" b="1" dirty="0"/>
          </a:p>
        </p:txBody>
      </p:sp>
      <p:sp>
        <p:nvSpPr>
          <p:cNvPr id="4" name="Content Placeholder 3"/>
          <p:cNvSpPr>
            <a:spLocks noGrp="1"/>
          </p:cNvSpPr>
          <p:nvPr>
            <p:ph idx="1"/>
          </p:nvPr>
        </p:nvSpPr>
        <p:spPr>
          <a:xfrm>
            <a:off x="457200" y="1219200"/>
            <a:ext cx="8229600" cy="4906963"/>
          </a:xfrm>
        </p:spPr>
        <p:txBody>
          <a:bodyPr>
            <a:normAutofit fontScale="92500" lnSpcReduction="20000"/>
          </a:bodyPr>
          <a:lstStyle/>
          <a:p>
            <a:pPr marL="457200" lvl="0" indent="-457200">
              <a:lnSpc>
                <a:spcPct val="120000"/>
              </a:lnSpc>
              <a:spcBef>
                <a:spcPts val="1200"/>
              </a:spcBef>
              <a:buFont typeface="+mj-lt"/>
              <a:buAutoNum type="arabicPeriod"/>
            </a:pPr>
            <a:r>
              <a:rPr lang="en-US" sz="2000" dirty="0"/>
              <a:t>Does a Project </a:t>
            </a:r>
            <a:r>
              <a:rPr lang="en-US" sz="2000" dirty="0" smtClean="0"/>
              <a:t>Plan </a:t>
            </a:r>
            <a:r>
              <a:rPr lang="en-US" sz="2000" dirty="0"/>
              <a:t>for the OTE exist and is it reasonable</a:t>
            </a:r>
            <a:r>
              <a:rPr lang="en-US" sz="2000" dirty="0" smtClean="0"/>
              <a:t>?</a:t>
            </a:r>
          </a:p>
          <a:p>
            <a:pPr marL="1200150" lvl="2" indent="-342900">
              <a:lnSpc>
                <a:spcPct val="110000"/>
              </a:lnSpc>
              <a:spcBef>
                <a:spcPts val="0"/>
              </a:spcBef>
              <a:buNone/>
            </a:pPr>
            <a:r>
              <a:rPr lang="en-US" sz="1900" dirty="0" smtClean="0">
                <a:solidFill>
                  <a:srgbClr val="FF0000"/>
                </a:solidFill>
              </a:rPr>
              <a:t>Project Plan,  October 2010: Project Charter, CDR, Project Execution Plan</a:t>
            </a:r>
            <a:endParaRPr lang="en-US" sz="1900" dirty="0">
              <a:solidFill>
                <a:srgbClr val="FF0000"/>
              </a:solidFill>
            </a:endParaRPr>
          </a:p>
          <a:p>
            <a:pPr marL="457200" lvl="0" indent="-457200">
              <a:lnSpc>
                <a:spcPct val="120000"/>
              </a:lnSpc>
              <a:spcBef>
                <a:spcPts val="1200"/>
              </a:spcBef>
              <a:buFont typeface="+mj-lt"/>
              <a:buAutoNum type="arabicPeriod"/>
            </a:pPr>
            <a:r>
              <a:rPr lang="en-US" sz="2000" dirty="0"/>
              <a:t>Is a Project management team in place and adequate?</a:t>
            </a:r>
          </a:p>
          <a:p>
            <a:pPr marL="800100" lvl="1" indent="0">
              <a:lnSpc>
                <a:spcPct val="110000"/>
              </a:lnSpc>
              <a:spcBef>
                <a:spcPts val="0"/>
              </a:spcBef>
              <a:buNone/>
            </a:pPr>
            <a:r>
              <a:rPr lang="en-US" sz="2100" dirty="0" smtClean="0">
                <a:solidFill>
                  <a:srgbClr val="FF0000"/>
                </a:solidFill>
              </a:rPr>
              <a:t>Project Charter, Section 1.3, Project Organizational Structure, Appendix B Integrated Project Team Matrix</a:t>
            </a:r>
          </a:p>
          <a:p>
            <a:pPr marL="457200" lvl="0" indent="-457200">
              <a:lnSpc>
                <a:spcPct val="120000"/>
              </a:lnSpc>
              <a:spcBef>
                <a:spcPts val="1200"/>
              </a:spcBef>
              <a:buFont typeface="+mj-lt"/>
              <a:buAutoNum type="arabicPeriod"/>
            </a:pPr>
            <a:r>
              <a:rPr lang="en-US" sz="2000" dirty="0" smtClean="0"/>
              <a:t>The OTE project team envisions engaging a new large Architectural and Engineering firm to provide detailed Engineering Design of the OTE building. Is a plan in place to insure continuity from the RBA provided CDR to the engineered building design and construction?  Is the project ready to proceed to issue a purchase order for the engineering design work?</a:t>
            </a:r>
          </a:p>
          <a:p>
            <a:pPr marL="800100" lvl="1" indent="0">
              <a:lnSpc>
                <a:spcPct val="110000"/>
              </a:lnSpc>
              <a:spcBef>
                <a:spcPts val="0"/>
              </a:spcBef>
              <a:buNone/>
            </a:pPr>
            <a:r>
              <a:rPr lang="en-US" sz="2100" dirty="0" smtClean="0">
                <a:solidFill>
                  <a:srgbClr val="FF0000"/>
                </a:solidFill>
              </a:rPr>
              <a:t>Project Charter, Section 1.3, Project Organizational Structure: sub-section 1.3.2.4.3.1, Conceptual Design Report (CDR)</a:t>
            </a:r>
            <a:endParaRPr lang="en-US" sz="2000" dirty="0" smtClean="0">
              <a:solidFill>
                <a:srgbClr val="FF0000"/>
              </a:solidFill>
            </a:endParaRPr>
          </a:p>
          <a:p>
            <a:pPr marL="457200" lvl="0" indent="-457200">
              <a:lnSpc>
                <a:spcPct val="120000"/>
              </a:lnSpc>
              <a:spcBef>
                <a:spcPts val="1200"/>
              </a:spcBef>
              <a:buFont typeface="+mj-lt"/>
              <a:buAutoNum type="arabicPeriod"/>
            </a:pPr>
            <a:r>
              <a:rPr lang="en-US" sz="2000" dirty="0" smtClean="0"/>
              <a:t>Is </a:t>
            </a:r>
            <a:r>
              <a:rPr lang="en-US" sz="2000" dirty="0"/>
              <a:t>there a cost estimate for the OTE construction and is </a:t>
            </a:r>
            <a:r>
              <a:rPr lang="en-US" sz="2000" dirty="0" smtClean="0"/>
              <a:t>it sound </a:t>
            </a:r>
            <a:r>
              <a:rPr lang="en-US" sz="2000" dirty="0"/>
              <a:t>for this stage of design?   Is there an adequate plan for verification of this estimate?  </a:t>
            </a:r>
          </a:p>
          <a:p>
            <a:pPr marL="1257300" lvl="4" indent="-342900">
              <a:buNone/>
            </a:pPr>
            <a:r>
              <a:rPr lang="en-US" sz="1900" dirty="0" smtClean="0">
                <a:solidFill>
                  <a:srgbClr val="FF0000"/>
                </a:solidFill>
              </a:rPr>
              <a:t>CDR Section 2.5, PEP sections 3.2.3, 3.2.4, 3.2.5</a:t>
            </a:r>
          </a:p>
          <a:p>
            <a:endParaRPr lang="en-US" sz="2000"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236854"/>
            <a:ext cx="9144000" cy="392546"/>
          </a:xfrm>
          <a:prstGeom prst="rect">
            <a:avLst/>
          </a:prstGeom>
        </p:spPr>
      </p:pic>
      <p:sp>
        <p:nvSpPr>
          <p:cNvPr id="3" name="Title 2"/>
          <p:cNvSpPr>
            <a:spLocks noGrp="1"/>
          </p:cNvSpPr>
          <p:nvPr>
            <p:ph type="title"/>
          </p:nvPr>
        </p:nvSpPr>
        <p:spPr>
          <a:xfrm>
            <a:off x="457200" y="274638"/>
            <a:ext cx="8229600" cy="563562"/>
          </a:xfrm>
        </p:spPr>
        <p:txBody>
          <a:bodyPr>
            <a:normAutofit fontScale="90000"/>
          </a:bodyPr>
          <a:lstStyle/>
          <a:p>
            <a:pPr algn="l"/>
            <a:r>
              <a:rPr lang="en-US" sz="3200" b="1" dirty="0" smtClean="0"/>
              <a:t>Charge to Director’s Review </a:t>
            </a:r>
            <a:r>
              <a:rPr lang="en-US" sz="3200" b="1" dirty="0" err="1" smtClean="0"/>
              <a:t>con’t</a:t>
            </a:r>
            <a:endParaRPr lang="en-US" sz="3200" b="1" dirty="0"/>
          </a:p>
        </p:txBody>
      </p:sp>
      <p:sp>
        <p:nvSpPr>
          <p:cNvPr id="4" name="Content Placeholder 3"/>
          <p:cNvSpPr>
            <a:spLocks noGrp="1"/>
          </p:cNvSpPr>
          <p:nvPr>
            <p:ph idx="1"/>
          </p:nvPr>
        </p:nvSpPr>
        <p:spPr>
          <a:xfrm>
            <a:off x="457200" y="1066800"/>
            <a:ext cx="8229600" cy="4953000"/>
          </a:xfrm>
        </p:spPr>
        <p:txBody>
          <a:bodyPr>
            <a:normAutofit fontScale="85000" lnSpcReduction="20000"/>
          </a:bodyPr>
          <a:lstStyle/>
          <a:p>
            <a:pPr marL="457200" indent="-457200">
              <a:spcBef>
                <a:spcPts val="1200"/>
              </a:spcBef>
              <a:buFont typeface="+mj-lt"/>
              <a:buAutoNum type="arabicPeriod" startAt="5"/>
            </a:pPr>
            <a:r>
              <a:rPr lang="en-US" sz="2400" dirty="0" smtClean="0"/>
              <a:t>Is there a project schedule that is appropriately structured with milestones to monitor progress and is the schedule duration appropriate for this stage of the project?</a:t>
            </a:r>
          </a:p>
          <a:p>
            <a:pPr marL="1314450" lvl="2" indent="-457200">
              <a:lnSpc>
                <a:spcPct val="110000"/>
              </a:lnSpc>
              <a:spcBef>
                <a:spcPts val="0"/>
              </a:spcBef>
              <a:buNone/>
            </a:pPr>
            <a:r>
              <a:rPr lang="en-US" sz="1900" dirty="0" smtClean="0">
                <a:solidFill>
                  <a:srgbClr val="FF0000"/>
                </a:solidFill>
              </a:rPr>
              <a:t>CDR section 2.6, PEP sections 3.2.6, 3.4.2</a:t>
            </a:r>
          </a:p>
          <a:p>
            <a:pPr marL="457200" lvl="0" indent="-457200">
              <a:spcBef>
                <a:spcPts val="1200"/>
              </a:spcBef>
              <a:buFont typeface="+mj-lt"/>
              <a:buAutoNum type="arabicPeriod" startAt="5"/>
            </a:pPr>
            <a:r>
              <a:rPr lang="en-US" sz="2400" dirty="0" smtClean="0"/>
              <a:t>Is there a plan in place for technical financial reporting to the state and DOE? </a:t>
            </a:r>
          </a:p>
          <a:p>
            <a:pPr marL="1314450" lvl="2" indent="-457200">
              <a:lnSpc>
                <a:spcPct val="110000"/>
              </a:lnSpc>
              <a:spcBef>
                <a:spcPts val="0"/>
              </a:spcBef>
              <a:buNone/>
            </a:pPr>
            <a:r>
              <a:rPr lang="en-US" sz="1900" dirty="0" smtClean="0">
                <a:solidFill>
                  <a:srgbClr val="FF0000"/>
                </a:solidFill>
              </a:rPr>
              <a:t>PEP sections 3.2.2, 3.7.1</a:t>
            </a:r>
          </a:p>
          <a:p>
            <a:pPr marL="457200" lvl="0" indent="-457200">
              <a:spcBef>
                <a:spcPts val="1200"/>
              </a:spcBef>
              <a:buFont typeface="+mj-lt"/>
              <a:buAutoNum type="arabicPeriod" startAt="5"/>
            </a:pPr>
            <a:r>
              <a:rPr lang="en-US" sz="2400" dirty="0" smtClean="0"/>
              <a:t>Have </a:t>
            </a:r>
            <a:r>
              <a:rPr lang="en-US" sz="2400" dirty="0"/>
              <a:t>the risks associated with the OTE building construction (technical, financial, and schedule) and operations been identified? Is there a reasonable plan to mitigate these risks?</a:t>
            </a:r>
          </a:p>
          <a:p>
            <a:pPr marL="1314450" lvl="2" indent="-457200">
              <a:lnSpc>
                <a:spcPct val="110000"/>
              </a:lnSpc>
              <a:spcBef>
                <a:spcPts val="0"/>
              </a:spcBef>
              <a:buNone/>
            </a:pPr>
            <a:r>
              <a:rPr lang="en-US" sz="1900" dirty="0" smtClean="0">
                <a:solidFill>
                  <a:srgbClr val="FF0000"/>
                </a:solidFill>
              </a:rPr>
              <a:t>PEP section 3.6</a:t>
            </a:r>
          </a:p>
          <a:p>
            <a:pPr marL="457200" lvl="0" indent="-457200">
              <a:spcBef>
                <a:spcPts val="1200"/>
              </a:spcBef>
              <a:buFont typeface="+mj-lt"/>
              <a:buAutoNum type="arabicPeriod" startAt="5"/>
            </a:pPr>
            <a:r>
              <a:rPr lang="en-US" sz="2400" dirty="0" smtClean="0"/>
              <a:t>Is </a:t>
            </a:r>
            <a:r>
              <a:rPr lang="en-US" sz="2400" dirty="0"/>
              <a:t>a scheme in place for contingency management that will deliver a “finished” building with the “most bricks and mortar” with State funds ($ 20 M) + DOE provided contingency funds ($ 2 M). </a:t>
            </a:r>
          </a:p>
          <a:p>
            <a:pPr marL="1314450" lvl="2" indent="-457200">
              <a:lnSpc>
                <a:spcPct val="110000"/>
              </a:lnSpc>
              <a:spcBef>
                <a:spcPts val="0"/>
              </a:spcBef>
              <a:buNone/>
            </a:pPr>
            <a:r>
              <a:rPr lang="en-US" sz="1900" dirty="0" smtClean="0">
                <a:solidFill>
                  <a:srgbClr val="FF0000"/>
                </a:solidFill>
              </a:rPr>
              <a:t>PEP section 3.2.4</a:t>
            </a:r>
          </a:p>
          <a:p>
            <a:pPr marL="457200" indent="-457200">
              <a:spcBef>
                <a:spcPts val="1200"/>
              </a:spcBef>
              <a:buFont typeface="+mj-lt"/>
              <a:buAutoNum type="arabicPeriod" startAt="5"/>
            </a:pPr>
            <a:r>
              <a:rPr lang="en-US" sz="2400" dirty="0" smtClean="0"/>
              <a:t>Is </a:t>
            </a:r>
            <a:r>
              <a:rPr lang="en-US" sz="2400" dirty="0"/>
              <a:t>there a plan for change control and contingency management</a:t>
            </a:r>
            <a:r>
              <a:rPr lang="en-US" sz="2400" dirty="0" smtClean="0"/>
              <a:t>? </a:t>
            </a:r>
          </a:p>
          <a:p>
            <a:pPr marL="857250" lvl="2" indent="0">
              <a:lnSpc>
                <a:spcPct val="110000"/>
              </a:lnSpc>
              <a:spcBef>
                <a:spcPts val="0"/>
              </a:spcBef>
              <a:buNone/>
            </a:pPr>
            <a:r>
              <a:rPr lang="en-US" sz="1900" dirty="0" smtClean="0">
                <a:solidFill>
                  <a:srgbClr val="FF0000"/>
                </a:solidFill>
              </a:rPr>
              <a:t>PEP section 3.4.3</a:t>
            </a:r>
          </a:p>
          <a:p>
            <a:pPr lvl="0">
              <a:spcBef>
                <a:spcPts val="1200"/>
              </a:spcBef>
              <a:buFont typeface="Wingdings" pitchFamily="2" charset="2"/>
              <a:buChar char="q"/>
            </a:pPr>
            <a:endParaRPr lang="en-US" sz="2400" dirty="0"/>
          </a:p>
          <a:p>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236854"/>
            <a:ext cx="9144000" cy="392546"/>
          </a:xfrm>
          <a:prstGeom prst="rect">
            <a:avLst/>
          </a:prstGeom>
        </p:spPr>
      </p:pic>
      <p:sp>
        <p:nvSpPr>
          <p:cNvPr id="3" name="Title 2"/>
          <p:cNvSpPr>
            <a:spLocks noGrp="1"/>
          </p:cNvSpPr>
          <p:nvPr>
            <p:ph type="title"/>
          </p:nvPr>
        </p:nvSpPr>
        <p:spPr>
          <a:xfrm>
            <a:off x="457200" y="228600"/>
            <a:ext cx="8229600" cy="533400"/>
          </a:xfrm>
        </p:spPr>
        <p:txBody>
          <a:bodyPr>
            <a:normAutofit fontScale="90000"/>
          </a:bodyPr>
          <a:lstStyle/>
          <a:p>
            <a:pPr algn="l"/>
            <a:r>
              <a:rPr lang="en-US" sz="3200" b="1" dirty="0" smtClean="0"/>
              <a:t>Charge to Director’s Review </a:t>
            </a:r>
            <a:r>
              <a:rPr lang="en-US" sz="3200" b="1" dirty="0" err="1" smtClean="0"/>
              <a:t>con’t</a:t>
            </a:r>
            <a:endParaRPr lang="en-US" sz="3200" b="1" dirty="0"/>
          </a:p>
        </p:txBody>
      </p:sp>
      <p:sp>
        <p:nvSpPr>
          <p:cNvPr id="4" name="Content Placeholder 3"/>
          <p:cNvSpPr>
            <a:spLocks noGrp="1"/>
          </p:cNvSpPr>
          <p:nvPr>
            <p:ph idx="1"/>
          </p:nvPr>
        </p:nvSpPr>
        <p:spPr>
          <a:xfrm>
            <a:off x="457200" y="762000"/>
            <a:ext cx="8229600" cy="5364163"/>
          </a:xfrm>
        </p:spPr>
        <p:txBody>
          <a:bodyPr>
            <a:normAutofit fontScale="32500" lnSpcReduction="20000"/>
          </a:bodyPr>
          <a:lstStyle/>
          <a:p>
            <a:pPr marL="576263" indent="-576263">
              <a:lnSpc>
                <a:spcPct val="120000"/>
              </a:lnSpc>
              <a:spcBef>
                <a:spcPts val="1200"/>
              </a:spcBef>
              <a:buFont typeface="+mj-lt"/>
              <a:buAutoNum type="arabicPeriod" startAt="10"/>
            </a:pPr>
            <a:r>
              <a:rPr lang="en-US" sz="6200" dirty="0" smtClean="0"/>
              <a:t>Have the CDF and accelerator operations issues associated with both the construction of OTE building been identified?  Are the technical requirements understood?  Are there plans to mitigate these risks?</a:t>
            </a:r>
          </a:p>
          <a:p>
            <a:pPr marL="1490663" lvl="4" indent="-576263">
              <a:lnSpc>
                <a:spcPct val="110000"/>
              </a:lnSpc>
              <a:spcBef>
                <a:spcPts val="0"/>
              </a:spcBef>
              <a:buNone/>
            </a:pPr>
            <a:r>
              <a:rPr lang="en-US" sz="4900" dirty="0" smtClean="0">
                <a:solidFill>
                  <a:srgbClr val="FF0000"/>
                </a:solidFill>
              </a:rPr>
              <a:t>CDR section 2.2</a:t>
            </a:r>
          </a:p>
          <a:p>
            <a:pPr marL="576263" lvl="0" indent="-576263">
              <a:lnSpc>
                <a:spcPct val="120000"/>
              </a:lnSpc>
              <a:spcBef>
                <a:spcPts val="1200"/>
              </a:spcBef>
              <a:buFont typeface="+mj-lt"/>
              <a:buAutoNum type="arabicPeriod" startAt="10"/>
            </a:pPr>
            <a:r>
              <a:rPr lang="en-US" sz="6200" dirty="0" smtClean="0"/>
              <a:t>Have </a:t>
            </a:r>
            <a:r>
              <a:rPr lang="en-US" sz="6200" dirty="0"/>
              <a:t>issues related to the eventual D&amp;D of the CDF experiment and refurbishment of the CDF assembly building been included in planning the OTE construction?</a:t>
            </a:r>
          </a:p>
          <a:p>
            <a:pPr marL="1490663" lvl="4" indent="-576263">
              <a:lnSpc>
                <a:spcPct val="110000"/>
              </a:lnSpc>
              <a:spcBef>
                <a:spcPts val="0"/>
              </a:spcBef>
              <a:buNone/>
            </a:pPr>
            <a:r>
              <a:rPr lang="en-US" sz="4900" dirty="0" smtClean="0">
                <a:solidFill>
                  <a:srgbClr val="FF0000"/>
                </a:solidFill>
              </a:rPr>
              <a:t>CDR section 2.2</a:t>
            </a:r>
          </a:p>
          <a:p>
            <a:pPr marL="576263" lvl="0" indent="-576263">
              <a:lnSpc>
                <a:spcPct val="120000"/>
              </a:lnSpc>
              <a:spcBef>
                <a:spcPts val="1200"/>
              </a:spcBef>
              <a:buFont typeface="+mj-lt"/>
              <a:buAutoNum type="arabicPeriod" startAt="10"/>
            </a:pPr>
            <a:r>
              <a:rPr lang="en-US" sz="6200" dirty="0" smtClean="0"/>
              <a:t>Are </a:t>
            </a:r>
            <a:r>
              <a:rPr lang="en-US" sz="6200" dirty="0"/>
              <a:t>plans for managing ES&amp;H and QC/QA for the OTE construction in place and adequate?</a:t>
            </a:r>
          </a:p>
          <a:p>
            <a:pPr marL="1490663" lvl="4" indent="-576263">
              <a:lnSpc>
                <a:spcPct val="110000"/>
              </a:lnSpc>
              <a:spcBef>
                <a:spcPts val="0"/>
              </a:spcBef>
              <a:buNone/>
            </a:pPr>
            <a:r>
              <a:rPr lang="en-US" sz="4900" dirty="0" smtClean="0">
                <a:solidFill>
                  <a:srgbClr val="FF0000"/>
                </a:solidFill>
              </a:rPr>
              <a:t>PC 1.3, PEP 3.5.1, 3.5.2</a:t>
            </a:r>
          </a:p>
          <a:p>
            <a:pPr marL="576263" lvl="0" indent="-576263">
              <a:lnSpc>
                <a:spcPct val="120000"/>
              </a:lnSpc>
              <a:spcBef>
                <a:spcPts val="1200"/>
              </a:spcBef>
              <a:buFont typeface="+mj-lt"/>
              <a:buAutoNum type="arabicPeriod" startAt="10"/>
            </a:pPr>
            <a:r>
              <a:rPr lang="en-US" sz="6200" dirty="0" smtClean="0"/>
              <a:t>Is </a:t>
            </a:r>
            <a:r>
              <a:rPr lang="en-US" sz="6200" dirty="0"/>
              <a:t>the laboratory’s plan for project </a:t>
            </a:r>
            <a:r>
              <a:rPr lang="en-US" sz="6200" dirty="0" smtClean="0"/>
              <a:t>oversight </a:t>
            </a:r>
            <a:r>
              <a:rPr lang="en-US" sz="6200" dirty="0"/>
              <a:t>via a </a:t>
            </a:r>
            <a:r>
              <a:rPr lang="en-US" sz="6200" dirty="0" smtClean="0"/>
              <a:t>Project Management </a:t>
            </a:r>
            <a:r>
              <a:rPr lang="en-US" sz="6200" dirty="0"/>
              <a:t>group meeting monthly adequate. Is the proposed membership appropriate and complete?</a:t>
            </a:r>
          </a:p>
          <a:p>
            <a:pPr marL="1490663" lvl="4" indent="-576263">
              <a:lnSpc>
                <a:spcPct val="110000"/>
              </a:lnSpc>
              <a:spcBef>
                <a:spcPts val="0"/>
              </a:spcBef>
              <a:buNone/>
            </a:pPr>
            <a:r>
              <a:rPr lang="en-US" sz="4900" dirty="0" smtClean="0">
                <a:solidFill>
                  <a:srgbClr val="FF0000"/>
                </a:solidFill>
              </a:rPr>
              <a:t>PC 1.3, PEP 3.7.1</a:t>
            </a:r>
          </a:p>
          <a:p>
            <a:pPr marL="576263" lvl="0" indent="-576263">
              <a:lnSpc>
                <a:spcPct val="120000"/>
              </a:lnSpc>
              <a:spcBef>
                <a:spcPts val="1200"/>
              </a:spcBef>
              <a:buFont typeface="+mj-lt"/>
              <a:buAutoNum type="arabicPeriod" startAt="10"/>
            </a:pPr>
            <a:r>
              <a:rPr lang="en-US" sz="6200" dirty="0" smtClean="0"/>
              <a:t>Please </a:t>
            </a:r>
            <a:r>
              <a:rPr lang="en-US" sz="6200" dirty="0"/>
              <a:t>comment on any other issues the committee feels are relevant.</a:t>
            </a:r>
          </a:p>
          <a:p>
            <a:pPr marL="576263" indent="-576263"/>
            <a:endParaRPr lang="en-US" dirty="0"/>
          </a:p>
        </p:txBody>
      </p:sp>
      <p:sp>
        <p:nvSpPr>
          <p:cNvPr id="5" name="Slide Number Placeholder 4"/>
          <p:cNvSpPr>
            <a:spLocks noGrp="1"/>
          </p:cNvSpPr>
          <p:nvPr>
            <p:ph type="sldNum" sz="quarter" idx="12"/>
          </p:nvPr>
        </p:nvSpPr>
        <p:spPr/>
        <p:txBody>
          <a:bodyPr/>
          <a:lstStyle/>
          <a:p>
            <a:fld id="{AF0E3F6D-4EDF-4F15-933D-0E2E74EF67AB}"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236854"/>
            <a:ext cx="9144000" cy="392546"/>
          </a:xfrm>
          <a:prstGeom prst="rect">
            <a:avLst/>
          </a:prstGeom>
        </p:spPr>
      </p:pic>
      <p:sp>
        <p:nvSpPr>
          <p:cNvPr id="4" name="Title 3"/>
          <p:cNvSpPr>
            <a:spLocks noGrp="1"/>
          </p:cNvSpPr>
          <p:nvPr>
            <p:ph type="ctrTitle"/>
          </p:nvPr>
        </p:nvSpPr>
        <p:spPr/>
        <p:txBody>
          <a:bodyPr/>
          <a:lstStyle/>
          <a:p>
            <a:r>
              <a:rPr lang="en-US" dirty="0" smtClean="0"/>
              <a:t>Thank you</a:t>
            </a:r>
            <a:endParaRPr lang="en-US" dirty="0"/>
          </a:p>
        </p:txBody>
      </p:sp>
      <p:sp>
        <p:nvSpPr>
          <p:cNvPr id="3" name="Slide Number Placeholder 2"/>
          <p:cNvSpPr>
            <a:spLocks noGrp="1"/>
          </p:cNvSpPr>
          <p:nvPr>
            <p:ph type="sldNum" sz="quarter" idx="12"/>
          </p:nvPr>
        </p:nvSpPr>
        <p:spPr/>
        <p:txBody>
          <a:bodyPr/>
          <a:lstStyle/>
          <a:p>
            <a:fld id="{AF0E3F6D-4EDF-4F15-933D-0E2E74EF67AB}"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ter.jpg"/>
          <p:cNvPicPr>
            <a:picLocks noChangeAspect="1"/>
          </p:cNvPicPr>
          <p:nvPr/>
        </p:nvPicPr>
        <p:blipFill>
          <a:blip r:embed="rId2" cstate="print"/>
          <a:srcRect t="15556" b="78888"/>
          <a:stretch>
            <a:fillRect/>
          </a:stretch>
        </p:blipFill>
        <p:spPr>
          <a:xfrm>
            <a:off x="0" y="6236854"/>
            <a:ext cx="9144000" cy="392546"/>
          </a:xfrm>
          <a:prstGeom prst="rect">
            <a:avLst/>
          </a:prstGeom>
        </p:spPr>
      </p:pic>
      <p:sp>
        <p:nvSpPr>
          <p:cNvPr id="3" name="Slide Number Placeholder 2"/>
          <p:cNvSpPr>
            <a:spLocks noGrp="1"/>
          </p:cNvSpPr>
          <p:nvPr>
            <p:ph type="sldNum" sz="quarter" idx="12"/>
          </p:nvPr>
        </p:nvSpPr>
        <p:spPr/>
        <p:txBody>
          <a:bodyPr/>
          <a:lstStyle/>
          <a:p>
            <a:fld id="{AF0E3F6D-4EDF-4F15-933D-0E2E74EF67AB}" type="slidenum">
              <a:rPr lang="en-US" smtClean="0"/>
              <a:pPr/>
              <a:t>85</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indent="0">
              <a:spcBef>
                <a:spcPts val="2400"/>
              </a:spcBef>
              <a:buNone/>
            </a:pPr>
            <a:endParaRPr lang="en-US" sz="3600" dirty="0" smtClean="0"/>
          </a:p>
          <a:p>
            <a:pPr indent="0">
              <a:spcBef>
                <a:spcPts val="2400"/>
              </a:spcBef>
              <a:buNone/>
            </a:pPr>
            <a:r>
              <a:rPr lang="en-US" sz="3600" dirty="0" smtClean="0"/>
              <a:t>A Conceptual Design Report has been prepared based on the approved concept and is included in the Project Plan.</a:t>
            </a:r>
          </a:p>
          <a:p>
            <a:pPr indent="0">
              <a:spcBef>
                <a:spcPts val="2400"/>
              </a:spcBef>
              <a:buNone/>
            </a:pPr>
            <a:r>
              <a:rPr lang="en-US" sz="2800" dirty="0" smtClean="0"/>
              <a:t>(Today’s review does not include a design review.)</a:t>
            </a:r>
          </a:p>
        </p:txBody>
      </p:sp>
      <p:sp>
        <p:nvSpPr>
          <p:cNvPr id="4" name="Slide Number Placeholder 3"/>
          <p:cNvSpPr>
            <a:spLocks noGrp="1"/>
          </p:cNvSpPr>
          <p:nvPr>
            <p:ph type="sldNum" sz="quarter" idx="12"/>
          </p:nvPr>
        </p:nvSpPr>
        <p:spPr/>
        <p:txBody>
          <a:bodyPr/>
          <a:lstStyle/>
          <a:p>
            <a:fld id="{AF0E3F6D-4EDF-4F15-933D-0E2E74EF67AB}" type="slidenum">
              <a:rPr lang="en-US" smtClean="0"/>
              <a:pPr/>
              <a:t>9</a:t>
            </a:fld>
            <a:endParaRPr lang="en-US" dirty="0"/>
          </a:p>
        </p:txBody>
      </p:sp>
      <p:pic>
        <p:nvPicPr>
          <p:cNvPr id="7" name="Picture 6" descr="footer.jpg"/>
          <p:cNvPicPr>
            <a:picLocks noChangeAspect="1"/>
          </p:cNvPicPr>
          <p:nvPr/>
        </p:nvPicPr>
        <p:blipFill>
          <a:blip r:embed="rId2" cstate="print"/>
          <a:srcRect t="15556" b="78888"/>
          <a:stretch>
            <a:fillRect/>
          </a:stretch>
        </p:blipFill>
        <p:spPr>
          <a:xfrm>
            <a:off x="0" y="6019800"/>
            <a:ext cx="9144000" cy="39254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2638</TotalTime>
  <Words>4675</Words>
  <Application>Microsoft Office PowerPoint</Application>
  <PresentationFormat>On-screen Show (4:3)</PresentationFormat>
  <Paragraphs>559</Paragraphs>
  <Slides>85</Slides>
  <Notes>1</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Slide 1</vt:lpstr>
      <vt:lpstr>Why are we here?</vt:lpstr>
      <vt:lpstr>How did we get here?</vt:lpstr>
      <vt:lpstr>Slide 4</vt:lpstr>
      <vt:lpstr>Slide 5</vt:lpstr>
      <vt:lpstr>Slide 6</vt:lpstr>
      <vt:lpstr>Slide 7</vt:lpstr>
      <vt:lpstr>Slide 8</vt:lpstr>
      <vt:lpstr>Slide 9</vt:lpstr>
      <vt:lpstr>Slide 10</vt:lpstr>
      <vt:lpstr>Key Facts</vt:lpstr>
      <vt:lpstr>Key Facts</vt:lpstr>
      <vt:lpstr>Key Facts</vt:lpstr>
      <vt:lpstr>Key Facts</vt:lpstr>
      <vt:lpstr>Slide 15</vt:lpstr>
      <vt:lpstr>DCEO Goals for the Project</vt:lpstr>
      <vt:lpstr>IARC Project Mission</vt:lpstr>
      <vt:lpstr>Project Mission</vt:lpstr>
      <vt:lpstr>OTE Building Project Scope</vt:lpstr>
      <vt:lpstr>Project Scope</vt:lpstr>
      <vt:lpstr>NOT in this Project Scope</vt:lpstr>
      <vt:lpstr>Slide 22</vt:lpstr>
      <vt:lpstr>Slide 23</vt:lpstr>
      <vt:lpstr>OTE Building Performance Requirements</vt:lpstr>
      <vt:lpstr>Slide 25</vt:lpstr>
      <vt:lpstr>Formal Charge</vt:lpstr>
      <vt:lpstr>1. Does the Project Plan for the OTE exist and is it adequate for the management of the project?</vt:lpstr>
      <vt:lpstr>Project Plan  </vt:lpstr>
      <vt:lpstr>Slide 29</vt:lpstr>
      <vt:lpstr>Slide 30</vt:lpstr>
      <vt:lpstr>2. Is a Project management team in place and adequate?</vt:lpstr>
      <vt:lpstr>Integrated Project Team</vt:lpstr>
      <vt:lpstr>IPT:  </vt:lpstr>
      <vt:lpstr>Key IP Team Members</vt:lpstr>
      <vt:lpstr>Key IP Team Members</vt:lpstr>
      <vt:lpstr>Key IP Team Members</vt:lpstr>
      <vt:lpstr>Key IP Team Members</vt:lpstr>
      <vt:lpstr>OTE Project Management Group (PMG)</vt:lpstr>
      <vt:lpstr>Organization Structure</vt:lpstr>
      <vt:lpstr>Slide 40</vt:lpstr>
      <vt:lpstr>Slide 41</vt:lpstr>
      <vt:lpstr>Ross Barney Architects Conceptual Drawings  The following drawings are included in the CDR:</vt:lpstr>
      <vt:lpstr>Slide 43</vt:lpstr>
      <vt:lpstr>Slide 44</vt:lpstr>
      <vt:lpstr>4. Is there a cost estimate for the OTE construction and is it sound for this stage of design? Is there adequate plan for verification of this estimate?</vt:lpstr>
      <vt:lpstr>Construction Cost Estimate     </vt:lpstr>
      <vt:lpstr>Project Costs</vt:lpstr>
      <vt:lpstr>5. Is there a project schedule that is appropriately structured with milestones to monitor progress and is the schedule duration appropriate for this stage of the project?</vt:lpstr>
      <vt:lpstr>Milestones</vt:lpstr>
      <vt:lpstr>Slide 50</vt:lpstr>
      <vt:lpstr>Slide 51</vt:lpstr>
      <vt:lpstr>6. Is there a plan in place for technical and financial reporting to the State?</vt:lpstr>
      <vt:lpstr>Quarterly State Reporting  </vt:lpstr>
      <vt:lpstr>Slide 54</vt:lpstr>
      <vt:lpstr>Slide 55</vt:lpstr>
      <vt:lpstr>In addition the resource-loaded schedule, a separate cost account will be maintained for the following elements based on the required DCEO Budget line items </vt:lpstr>
      <vt:lpstr>7. Have the risks associated with the OTE building construction (technical, financial, and schedule) and operations been identified? Is there a reasonable plan to mitigate these risks?</vt:lpstr>
      <vt:lpstr>Risks       </vt:lpstr>
      <vt:lpstr>Risks</vt:lpstr>
      <vt:lpstr>Slide 60</vt:lpstr>
      <vt:lpstr>DCEO Grant Risks</vt:lpstr>
      <vt:lpstr>DCEO Grant Risks</vt:lpstr>
      <vt:lpstr>DCEO Grant Risk Evaluation</vt:lpstr>
      <vt:lpstr>8. Is a scheme in place for contingency management that will deliver a “finished” building with the “most bricks and mortar” with State funds ($20M) + DOE provided “backstop” funds ($2M)?</vt:lpstr>
      <vt:lpstr>Slide 65</vt:lpstr>
      <vt:lpstr>Slide 66</vt:lpstr>
      <vt:lpstr>Slide 67</vt:lpstr>
      <vt:lpstr>9. Is there a plan for change control and contingency management?</vt:lpstr>
      <vt:lpstr>CHANGE CONTROL PROCEDURES AND AUTHORITIES     9</vt:lpstr>
      <vt:lpstr>Change Control Board</vt:lpstr>
      <vt:lpstr>10. Have the CDF and accelerator operations issues associated with the construction of OTE building been identified? Are the technical requirements understood? Are there plans to mitigate these risks?</vt:lpstr>
      <vt:lpstr>GENERAL PROJECT REQUIREMENTS 2.2 </vt:lpstr>
      <vt:lpstr>GENERAL PROJECT REQUIREMENTS con’t</vt:lpstr>
      <vt:lpstr>GENERAL PROJECT REQUIREMENTS con’t</vt:lpstr>
      <vt:lpstr>11. Have issues related to the eventual D&amp;D of the CDF experiment and refurbishment of the CDF assembly building been included in planning the OTE construction?</vt:lpstr>
      <vt:lpstr>12. Are plans for managing the ES&amp;H and QC/QA for the OTE construction in place and adequate??</vt:lpstr>
      <vt:lpstr>ES&amp;H       </vt:lpstr>
      <vt:lpstr>Quality Assurance    </vt:lpstr>
      <vt:lpstr>13. Is the laboratory’s plan for project oversight via the Project Management group meeting monthly adequate? Is the proposed membership appropriate and complete?</vt:lpstr>
      <vt:lpstr>In summary,</vt:lpstr>
      <vt:lpstr>Charge to Director’s Review</vt:lpstr>
      <vt:lpstr>Charge to Director’s Review con’t</vt:lpstr>
      <vt:lpstr>Charge to Director’s Review con’t</vt:lpstr>
      <vt:lpstr>Thank you</vt:lpstr>
      <vt:lpstr>Slide 85</vt:lpstr>
    </vt:vector>
  </TitlesOfParts>
  <Company>Fermi National Accelerator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Rhonda Merchut</dc:creator>
  <cp:lastModifiedBy>Rhonda Merchut</cp:lastModifiedBy>
  <cp:revision>256</cp:revision>
  <dcterms:created xsi:type="dcterms:W3CDTF">2010-09-30T16:10:37Z</dcterms:created>
  <dcterms:modified xsi:type="dcterms:W3CDTF">2010-10-12T20:39:53Z</dcterms:modified>
</cp:coreProperties>
</file>