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60" r:id="rId2"/>
    <p:sldId id="261" r:id="rId3"/>
    <p:sldId id="366" r:id="rId4"/>
    <p:sldId id="367" r:id="rId5"/>
    <p:sldId id="369" r:id="rId6"/>
    <p:sldId id="370" r:id="rId7"/>
    <p:sldId id="371" r:id="rId8"/>
    <p:sldId id="372" r:id="rId9"/>
    <p:sldId id="365" r:id="rId10"/>
    <p:sldId id="295" r:id="rId11"/>
    <p:sldId id="323" r:id="rId12"/>
    <p:sldId id="357" r:id="rId13"/>
    <p:sldId id="273" r:id="rId14"/>
    <p:sldId id="271" r:id="rId15"/>
    <p:sldId id="336" r:id="rId16"/>
    <p:sldId id="278" r:id="rId17"/>
  </p:sldIdLst>
  <p:sldSz cx="9144000" cy="6858000" type="screen4x3"/>
  <p:notesSz cx="7007225" cy="92884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4664" autoAdjust="0"/>
  </p:normalViewPr>
  <p:slideViewPr>
    <p:cSldViewPr>
      <p:cViewPr>
        <p:scale>
          <a:sx n="80" d="100"/>
          <a:sy n="80" d="100"/>
        </p:scale>
        <p:origin x="-186" y="-108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16.xml"/><Relationship Id="rId4" Type="http://schemas.openxmlformats.org/officeDocument/2006/relationships/slide" Target="slides/slide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769" cy="463809"/>
          </a:xfrm>
          <a:prstGeom prst="rect">
            <a:avLst/>
          </a:prstGeom>
          <a:noFill/>
          <a:ln w="9525">
            <a:noFill/>
            <a:miter lim="800000"/>
            <a:headEnd/>
            <a:tailEnd/>
          </a:ln>
          <a:effectLst/>
        </p:spPr>
        <p:txBody>
          <a:bodyPr vert="horz" wrap="square" lIns="92966" tIns="46481" rIns="92966" bIns="46481" numCol="1" anchor="t" anchorCtr="0" compatLnSpc="1">
            <a:prstTxWarp prst="textNoShape">
              <a:avLst/>
            </a:prstTxWarp>
          </a:bodyPr>
          <a:lstStyle>
            <a:lvl1pPr defTabSz="931307">
              <a:defRPr sz="1300"/>
            </a:lvl1pPr>
          </a:lstStyle>
          <a:p>
            <a:endParaRPr lang="en-US" dirty="0"/>
          </a:p>
        </p:txBody>
      </p:sp>
      <p:sp>
        <p:nvSpPr>
          <p:cNvPr id="5123" name="Rectangle 3"/>
          <p:cNvSpPr>
            <a:spLocks noGrp="1" noChangeArrowheads="1"/>
          </p:cNvSpPr>
          <p:nvPr>
            <p:ph type="dt" sz="quarter" idx="1"/>
          </p:nvPr>
        </p:nvSpPr>
        <p:spPr bwMode="auto">
          <a:xfrm>
            <a:off x="3970458" y="0"/>
            <a:ext cx="3036768" cy="463809"/>
          </a:xfrm>
          <a:prstGeom prst="rect">
            <a:avLst/>
          </a:prstGeom>
          <a:noFill/>
          <a:ln w="9525">
            <a:noFill/>
            <a:miter lim="800000"/>
            <a:headEnd/>
            <a:tailEnd/>
          </a:ln>
          <a:effectLst/>
        </p:spPr>
        <p:txBody>
          <a:bodyPr vert="horz" wrap="square" lIns="92966" tIns="46481" rIns="92966" bIns="46481" numCol="1" anchor="t" anchorCtr="0" compatLnSpc="1">
            <a:prstTxWarp prst="textNoShape">
              <a:avLst/>
            </a:prstTxWarp>
          </a:bodyPr>
          <a:lstStyle>
            <a:lvl1pPr algn="r" defTabSz="931307">
              <a:defRPr sz="1300"/>
            </a:lvl1pPr>
          </a:lstStyle>
          <a:p>
            <a:endParaRPr lang="en-US" dirty="0"/>
          </a:p>
        </p:txBody>
      </p:sp>
      <p:sp>
        <p:nvSpPr>
          <p:cNvPr id="5124" name="Rectangle 4"/>
          <p:cNvSpPr>
            <a:spLocks noGrp="1" noChangeArrowheads="1"/>
          </p:cNvSpPr>
          <p:nvPr>
            <p:ph type="ftr" sz="quarter" idx="2"/>
          </p:nvPr>
        </p:nvSpPr>
        <p:spPr bwMode="auto">
          <a:xfrm>
            <a:off x="0" y="8824655"/>
            <a:ext cx="3036769" cy="463809"/>
          </a:xfrm>
          <a:prstGeom prst="rect">
            <a:avLst/>
          </a:prstGeom>
          <a:noFill/>
          <a:ln w="9525">
            <a:noFill/>
            <a:miter lim="800000"/>
            <a:headEnd/>
            <a:tailEnd/>
          </a:ln>
          <a:effectLst/>
        </p:spPr>
        <p:txBody>
          <a:bodyPr vert="horz" wrap="square" lIns="92966" tIns="46481" rIns="92966" bIns="46481" numCol="1" anchor="b" anchorCtr="0" compatLnSpc="1">
            <a:prstTxWarp prst="textNoShape">
              <a:avLst/>
            </a:prstTxWarp>
          </a:bodyPr>
          <a:lstStyle>
            <a:lvl1pPr defTabSz="931307">
              <a:defRPr sz="1300"/>
            </a:lvl1pPr>
          </a:lstStyle>
          <a:p>
            <a:endParaRPr lang="en-US" dirty="0"/>
          </a:p>
        </p:txBody>
      </p:sp>
      <p:sp>
        <p:nvSpPr>
          <p:cNvPr id="5125" name="Rectangle 5"/>
          <p:cNvSpPr>
            <a:spLocks noGrp="1" noChangeArrowheads="1"/>
          </p:cNvSpPr>
          <p:nvPr>
            <p:ph type="sldNum" sz="quarter" idx="3"/>
          </p:nvPr>
        </p:nvSpPr>
        <p:spPr bwMode="auto">
          <a:xfrm>
            <a:off x="3970458" y="8824655"/>
            <a:ext cx="3036768" cy="463809"/>
          </a:xfrm>
          <a:prstGeom prst="rect">
            <a:avLst/>
          </a:prstGeom>
          <a:noFill/>
          <a:ln w="9525">
            <a:noFill/>
            <a:miter lim="800000"/>
            <a:headEnd/>
            <a:tailEnd/>
          </a:ln>
          <a:effectLst/>
        </p:spPr>
        <p:txBody>
          <a:bodyPr vert="horz" wrap="square" lIns="92966" tIns="46481" rIns="92966" bIns="46481" numCol="1" anchor="b" anchorCtr="0" compatLnSpc="1">
            <a:prstTxWarp prst="textNoShape">
              <a:avLst/>
            </a:prstTxWarp>
          </a:bodyPr>
          <a:lstStyle>
            <a:lvl1pPr algn="r" defTabSz="931307">
              <a:defRPr sz="1300"/>
            </a:lvl1pPr>
          </a:lstStyle>
          <a:p>
            <a:fld id="{8B0E0156-0BEA-4A20-901E-C6FB532EF74D}"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36769" cy="463809"/>
          </a:xfrm>
          <a:prstGeom prst="rect">
            <a:avLst/>
          </a:prstGeom>
          <a:noFill/>
          <a:ln w="9525">
            <a:noFill/>
            <a:miter lim="800000"/>
            <a:headEnd/>
            <a:tailEnd/>
          </a:ln>
          <a:effectLst/>
        </p:spPr>
        <p:txBody>
          <a:bodyPr vert="horz" wrap="square" lIns="92966" tIns="46481" rIns="92966" bIns="46481" numCol="1" anchor="t" anchorCtr="0" compatLnSpc="1">
            <a:prstTxWarp prst="textNoShape">
              <a:avLst/>
            </a:prstTxWarp>
          </a:bodyPr>
          <a:lstStyle>
            <a:lvl1pPr defTabSz="931307">
              <a:defRPr sz="1300"/>
            </a:lvl1pPr>
          </a:lstStyle>
          <a:p>
            <a:endParaRPr lang="en-US" dirty="0"/>
          </a:p>
        </p:txBody>
      </p:sp>
      <p:sp>
        <p:nvSpPr>
          <p:cNvPr id="38915" name="Rectangle 3"/>
          <p:cNvSpPr>
            <a:spLocks noGrp="1" noChangeArrowheads="1"/>
          </p:cNvSpPr>
          <p:nvPr>
            <p:ph type="dt" idx="1"/>
          </p:nvPr>
        </p:nvSpPr>
        <p:spPr bwMode="auto">
          <a:xfrm>
            <a:off x="3970458" y="0"/>
            <a:ext cx="3036768" cy="463809"/>
          </a:xfrm>
          <a:prstGeom prst="rect">
            <a:avLst/>
          </a:prstGeom>
          <a:noFill/>
          <a:ln w="9525">
            <a:noFill/>
            <a:miter lim="800000"/>
            <a:headEnd/>
            <a:tailEnd/>
          </a:ln>
          <a:effectLst/>
        </p:spPr>
        <p:txBody>
          <a:bodyPr vert="horz" wrap="square" lIns="92966" tIns="46481" rIns="92966" bIns="46481" numCol="1" anchor="t" anchorCtr="0" compatLnSpc="1">
            <a:prstTxWarp prst="textNoShape">
              <a:avLst/>
            </a:prstTxWarp>
          </a:bodyPr>
          <a:lstStyle>
            <a:lvl1pPr algn="r" defTabSz="931307">
              <a:defRPr sz="1300"/>
            </a:lvl1pPr>
          </a:lstStyle>
          <a:p>
            <a:endParaRPr lang="en-US" dirty="0"/>
          </a:p>
        </p:txBody>
      </p:sp>
      <p:sp>
        <p:nvSpPr>
          <p:cNvPr id="38916" name="Rectangle 4"/>
          <p:cNvSpPr>
            <a:spLocks noGrp="1" noRot="1" noChangeAspect="1" noChangeArrowheads="1" noTextEdit="1"/>
          </p:cNvSpPr>
          <p:nvPr>
            <p:ph type="sldImg" idx="2"/>
          </p:nvPr>
        </p:nvSpPr>
        <p:spPr bwMode="auto">
          <a:xfrm>
            <a:off x="1184275" y="696913"/>
            <a:ext cx="4641850" cy="3482975"/>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935210" y="4412328"/>
            <a:ext cx="5136807" cy="4178886"/>
          </a:xfrm>
          <a:prstGeom prst="rect">
            <a:avLst/>
          </a:prstGeom>
          <a:noFill/>
          <a:ln w="9525">
            <a:noFill/>
            <a:miter lim="800000"/>
            <a:headEnd/>
            <a:tailEnd/>
          </a:ln>
          <a:effectLst/>
        </p:spPr>
        <p:txBody>
          <a:bodyPr vert="horz" wrap="square" lIns="92966" tIns="46481" rIns="92966" bIns="4648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824655"/>
            <a:ext cx="3036769" cy="463809"/>
          </a:xfrm>
          <a:prstGeom prst="rect">
            <a:avLst/>
          </a:prstGeom>
          <a:noFill/>
          <a:ln w="9525">
            <a:noFill/>
            <a:miter lim="800000"/>
            <a:headEnd/>
            <a:tailEnd/>
          </a:ln>
          <a:effectLst/>
        </p:spPr>
        <p:txBody>
          <a:bodyPr vert="horz" wrap="square" lIns="92966" tIns="46481" rIns="92966" bIns="46481" numCol="1" anchor="b" anchorCtr="0" compatLnSpc="1">
            <a:prstTxWarp prst="textNoShape">
              <a:avLst/>
            </a:prstTxWarp>
          </a:bodyPr>
          <a:lstStyle>
            <a:lvl1pPr defTabSz="931307">
              <a:defRPr sz="1300"/>
            </a:lvl1pPr>
          </a:lstStyle>
          <a:p>
            <a:endParaRPr lang="en-US" dirty="0"/>
          </a:p>
        </p:txBody>
      </p:sp>
      <p:sp>
        <p:nvSpPr>
          <p:cNvPr id="38919" name="Rectangle 7"/>
          <p:cNvSpPr>
            <a:spLocks noGrp="1" noChangeArrowheads="1"/>
          </p:cNvSpPr>
          <p:nvPr>
            <p:ph type="sldNum" sz="quarter" idx="5"/>
          </p:nvPr>
        </p:nvSpPr>
        <p:spPr bwMode="auto">
          <a:xfrm>
            <a:off x="3970458" y="8824655"/>
            <a:ext cx="3036768" cy="463809"/>
          </a:xfrm>
          <a:prstGeom prst="rect">
            <a:avLst/>
          </a:prstGeom>
          <a:noFill/>
          <a:ln w="9525">
            <a:noFill/>
            <a:miter lim="800000"/>
            <a:headEnd/>
            <a:tailEnd/>
          </a:ln>
          <a:effectLst/>
        </p:spPr>
        <p:txBody>
          <a:bodyPr vert="horz" wrap="square" lIns="92966" tIns="46481" rIns="92966" bIns="46481" numCol="1" anchor="b" anchorCtr="0" compatLnSpc="1">
            <a:prstTxWarp prst="textNoShape">
              <a:avLst/>
            </a:prstTxWarp>
          </a:bodyPr>
          <a:lstStyle>
            <a:lvl1pPr algn="r" defTabSz="931307">
              <a:defRPr sz="1300"/>
            </a:lvl1pPr>
          </a:lstStyle>
          <a:p>
            <a:fld id="{7D62A996-0A84-4C45-B6CB-09E2C6A83F0B}"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B2EA05-6A66-4DFB-B325-72B74D659A83}" type="slidenum">
              <a:rPr lang="en-US"/>
              <a:pPr/>
              <a:t>1</a:t>
            </a:fld>
            <a:endParaRPr lang="en-US" dirty="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D11427-B9D4-48CD-80D0-A395036DC63D}" type="slidenum">
              <a:rPr lang="en-US"/>
              <a:pPr/>
              <a:t>16</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F23D1-D1B7-458F-935A-6C8F2685FCB5}" type="slidenum">
              <a:rPr lang="en-US"/>
              <a:pPr/>
              <a:t>2</a:t>
            </a:fld>
            <a:endParaRPr lang="en-US"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EA9602-6320-41C2-9160-7C0BD235CC33}" type="slidenum">
              <a:rPr lang="en-US"/>
              <a:pPr/>
              <a:t>9</a:t>
            </a:fld>
            <a:endParaRPr lang="en-US" dirty="0"/>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12615A-FE04-45D3-8CAC-02C184EBB32E}" type="slidenum">
              <a:rPr lang="en-US"/>
              <a:pPr/>
              <a:t>10</a:t>
            </a:fld>
            <a:endParaRPr lang="en-US" dirty="0"/>
          </a:p>
        </p:txBody>
      </p:sp>
      <p:sp>
        <p:nvSpPr>
          <p:cNvPr id="86018" name="Rectangle 1026"/>
          <p:cNvSpPr>
            <a:spLocks noGrp="1" noRot="1" noChangeAspect="1" noChangeArrowheads="1" noTextEdit="1"/>
          </p:cNvSpPr>
          <p:nvPr>
            <p:ph type="sldImg"/>
          </p:nvPr>
        </p:nvSpPr>
        <p:spPr>
          <a:ln/>
        </p:spPr>
      </p:sp>
      <p:sp>
        <p:nvSpPr>
          <p:cNvPr id="86019" name="Rectangle 1027"/>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C18F1C-A9E3-473C-B055-FD60A3256A70}" type="slidenum">
              <a:rPr lang="en-US"/>
              <a:pPr/>
              <a:t>11</a:t>
            </a:fld>
            <a:endParaRPr lang="en-US" dirty="0"/>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08CF52-D871-4D16-AC7E-2879D003E1F6}" type="slidenum">
              <a:rPr lang="en-US"/>
              <a:pPr/>
              <a:t>12</a:t>
            </a:fld>
            <a:endParaRPr lang="en-US" dirty="0"/>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4C901B-A629-4A8F-AB1C-90A88274C192}" type="slidenum">
              <a:rPr lang="en-US"/>
              <a:pPr/>
              <a:t>13</a:t>
            </a:fld>
            <a:endParaRPr lang="en-US" dirty="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72054E-4385-4CDF-B0DB-9A6F7DC6A516}" type="slidenum">
              <a:rPr lang="en-US"/>
              <a:pPr/>
              <a:t>14</a:t>
            </a:fld>
            <a:endParaRPr lang="en-US" dirty="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75F136-1B38-4228-9D94-C80A778C7450}" type="slidenum">
              <a:rPr lang="en-US"/>
              <a:pPr/>
              <a:t>15</a:t>
            </a:fld>
            <a:endParaRPr lang="en-US" dirty="0"/>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13-Oct-2010</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Director's Review of the IARC OTE Building Project</a:t>
            </a:r>
            <a:endParaRPr lang="en-US" dirty="0"/>
          </a:p>
        </p:txBody>
      </p:sp>
      <p:sp>
        <p:nvSpPr>
          <p:cNvPr id="6" name="Slide Number Placeholder 5"/>
          <p:cNvSpPr>
            <a:spLocks noGrp="1"/>
          </p:cNvSpPr>
          <p:nvPr>
            <p:ph type="sldNum" sz="quarter" idx="12"/>
          </p:nvPr>
        </p:nvSpPr>
        <p:spPr/>
        <p:txBody>
          <a:bodyPr/>
          <a:lstStyle>
            <a:lvl1pPr>
              <a:defRPr/>
            </a:lvl1pPr>
          </a:lstStyle>
          <a:p>
            <a:fld id="{C3347BA4-8613-476B-A797-0EC3E48D2A9E}"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13-Oct-2010</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Director's Review of the IARC OTE Building Project</a:t>
            </a:r>
            <a:endParaRPr lang="en-US" dirty="0"/>
          </a:p>
        </p:txBody>
      </p:sp>
      <p:sp>
        <p:nvSpPr>
          <p:cNvPr id="6" name="Slide Number Placeholder 5"/>
          <p:cNvSpPr>
            <a:spLocks noGrp="1"/>
          </p:cNvSpPr>
          <p:nvPr>
            <p:ph type="sldNum" sz="quarter" idx="12"/>
          </p:nvPr>
        </p:nvSpPr>
        <p:spPr/>
        <p:txBody>
          <a:bodyPr/>
          <a:lstStyle>
            <a:lvl1pPr>
              <a:defRPr/>
            </a:lvl1pPr>
          </a:lstStyle>
          <a:p>
            <a:fld id="{B6A99C7C-D4C4-4373-BE12-78AFC27ECD81}"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13-Oct-2010</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Director's Review of the IARC OTE Building Project</a:t>
            </a:r>
            <a:endParaRPr lang="en-US" dirty="0"/>
          </a:p>
        </p:txBody>
      </p:sp>
      <p:sp>
        <p:nvSpPr>
          <p:cNvPr id="6" name="Slide Number Placeholder 5"/>
          <p:cNvSpPr>
            <a:spLocks noGrp="1"/>
          </p:cNvSpPr>
          <p:nvPr>
            <p:ph type="sldNum" sz="quarter" idx="12"/>
          </p:nvPr>
        </p:nvSpPr>
        <p:spPr/>
        <p:txBody>
          <a:bodyPr/>
          <a:lstStyle>
            <a:lvl1pPr>
              <a:defRPr/>
            </a:lvl1pPr>
          </a:lstStyle>
          <a:p>
            <a:fld id="{5F8A3757-0823-4486-9F15-71DF03D91373}"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13-Oct-2010</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Director's Review of the IARC OTE Building Project</a:t>
            </a:r>
            <a:endParaRPr lang="en-US" dirty="0"/>
          </a:p>
        </p:txBody>
      </p:sp>
      <p:sp>
        <p:nvSpPr>
          <p:cNvPr id="6" name="Slide Number Placeholder 5"/>
          <p:cNvSpPr>
            <a:spLocks noGrp="1"/>
          </p:cNvSpPr>
          <p:nvPr>
            <p:ph type="sldNum" sz="quarter" idx="12"/>
          </p:nvPr>
        </p:nvSpPr>
        <p:spPr/>
        <p:txBody>
          <a:bodyPr/>
          <a:lstStyle>
            <a:lvl1pPr>
              <a:defRPr/>
            </a:lvl1pPr>
          </a:lstStyle>
          <a:p>
            <a:fld id="{4BDEB903-9213-492B-A4CB-61B14A2C9FC3}"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13-Oct-2010</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Director's Review of the IARC OTE Building Project</a:t>
            </a:r>
            <a:endParaRPr lang="en-US" dirty="0"/>
          </a:p>
        </p:txBody>
      </p:sp>
      <p:sp>
        <p:nvSpPr>
          <p:cNvPr id="6" name="Slide Number Placeholder 5"/>
          <p:cNvSpPr>
            <a:spLocks noGrp="1"/>
          </p:cNvSpPr>
          <p:nvPr>
            <p:ph type="sldNum" sz="quarter" idx="12"/>
          </p:nvPr>
        </p:nvSpPr>
        <p:spPr/>
        <p:txBody>
          <a:bodyPr/>
          <a:lstStyle>
            <a:lvl1pPr>
              <a:defRPr/>
            </a:lvl1pPr>
          </a:lstStyle>
          <a:p>
            <a:fld id="{3CA5E481-2543-4B2D-8C3B-931689A0A2A3}"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13-Oct-2010</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Director's Review of the IARC OTE Building Project</a:t>
            </a:r>
            <a:endParaRPr lang="en-US" dirty="0"/>
          </a:p>
        </p:txBody>
      </p:sp>
      <p:sp>
        <p:nvSpPr>
          <p:cNvPr id="7" name="Slide Number Placeholder 6"/>
          <p:cNvSpPr>
            <a:spLocks noGrp="1"/>
          </p:cNvSpPr>
          <p:nvPr>
            <p:ph type="sldNum" sz="quarter" idx="12"/>
          </p:nvPr>
        </p:nvSpPr>
        <p:spPr/>
        <p:txBody>
          <a:bodyPr/>
          <a:lstStyle>
            <a:lvl1pPr>
              <a:defRPr/>
            </a:lvl1pPr>
          </a:lstStyle>
          <a:p>
            <a:fld id="{B0FEF147-BA52-4965-9BEE-CD9A1B4CF3C0}"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13-Oct-2010</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Director's Review of the IARC OTE Building Project</a:t>
            </a:r>
            <a:endParaRPr lang="en-US" dirty="0"/>
          </a:p>
        </p:txBody>
      </p:sp>
      <p:sp>
        <p:nvSpPr>
          <p:cNvPr id="9" name="Slide Number Placeholder 8"/>
          <p:cNvSpPr>
            <a:spLocks noGrp="1"/>
          </p:cNvSpPr>
          <p:nvPr>
            <p:ph type="sldNum" sz="quarter" idx="12"/>
          </p:nvPr>
        </p:nvSpPr>
        <p:spPr/>
        <p:txBody>
          <a:bodyPr/>
          <a:lstStyle>
            <a:lvl1pPr>
              <a:defRPr/>
            </a:lvl1pPr>
          </a:lstStyle>
          <a:p>
            <a:fld id="{BD516E94-676B-4503-A7FA-FBCF8911D6FB}"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13-Oct-2010</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Director's Review of the IARC OTE Building Project</a:t>
            </a:r>
            <a:endParaRPr lang="en-US" dirty="0"/>
          </a:p>
        </p:txBody>
      </p:sp>
      <p:sp>
        <p:nvSpPr>
          <p:cNvPr id="5" name="Slide Number Placeholder 4"/>
          <p:cNvSpPr>
            <a:spLocks noGrp="1"/>
          </p:cNvSpPr>
          <p:nvPr>
            <p:ph type="sldNum" sz="quarter" idx="12"/>
          </p:nvPr>
        </p:nvSpPr>
        <p:spPr/>
        <p:txBody>
          <a:bodyPr/>
          <a:lstStyle>
            <a:lvl1pPr>
              <a:defRPr/>
            </a:lvl1pPr>
          </a:lstStyle>
          <a:p>
            <a:fld id="{2B7E14D8-C905-4DB0-93FD-6EC5C6805E9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13-Oct-2010</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Director's Review of the IARC OTE Building Project</a:t>
            </a:r>
            <a:endParaRPr lang="en-US" dirty="0"/>
          </a:p>
        </p:txBody>
      </p:sp>
      <p:sp>
        <p:nvSpPr>
          <p:cNvPr id="4" name="Slide Number Placeholder 3"/>
          <p:cNvSpPr>
            <a:spLocks noGrp="1"/>
          </p:cNvSpPr>
          <p:nvPr>
            <p:ph type="sldNum" sz="quarter" idx="12"/>
          </p:nvPr>
        </p:nvSpPr>
        <p:spPr/>
        <p:txBody>
          <a:bodyPr/>
          <a:lstStyle>
            <a:lvl1pPr>
              <a:defRPr/>
            </a:lvl1pPr>
          </a:lstStyle>
          <a:p>
            <a:fld id="{BF61A9DF-4FA5-44F7-A333-77389F04756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13-Oct-2010</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Director's Review of the IARC OTE Building Project</a:t>
            </a:r>
            <a:endParaRPr lang="en-US" dirty="0"/>
          </a:p>
        </p:txBody>
      </p:sp>
      <p:sp>
        <p:nvSpPr>
          <p:cNvPr id="7" name="Slide Number Placeholder 6"/>
          <p:cNvSpPr>
            <a:spLocks noGrp="1"/>
          </p:cNvSpPr>
          <p:nvPr>
            <p:ph type="sldNum" sz="quarter" idx="12"/>
          </p:nvPr>
        </p:nvSpPr>
        <p:spPr/>
        <p:txBody>
          <a:bodyPr/>
          <a:lstStyle>
            <a:lvl1pPr>
              <a:defRPr/>
            </a:lvl1pPr>
          </a:lstStyle>
          <a:p>
            <a:fld id="{14175F4F-69E3-456D-8D56-EE4F116FD45E}"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13-Oct-2010</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Director's Review of the IARC OTE Building Project</a:t>
            </a:r>
            <a:endParaRPr lang="en-US" dirty="0"/>
          </a:p>
        </p:txBody>
      </p:sp>
      <p:sp>
        <p:nvSpPr>
          <p:cNvPr id="7" name="Slide Number Placeholder 6"/>
          <p:cNvSpPr>
            <a:spLocks noGrp="1"/>
          </p:cNvSpPr>
          <p:nvPr>
            <p:ph type="sldNum" sz="quarter" idx="12"/>
          </p:nvPr>
        </p:nvSpPr>
        <p:spPr/>
        <p:txBody>
          <a:bodyPr/>
          <a:lstStyle>
            <a:lvl1pPr>
              <a:defRPr/>
            </a:lvl1pPr>
          </a:lstStyle>
          <a:p>
            <a:fld id="{603A81C6-FF2D-412D-A9AB-FC1652F4091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dirty="0" smtClean="0"/>
              <a:t>13-Oct-2010</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smtClean="0"/>
              <a:t>Director's Review of the IARC OTE Building Project</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D3D01CF-616F-462E-8295-7F670EBAC12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400">
          <a:solidFill>
            <a:schemeClr val="accent2"/>
          </a:solidFill>
          <a:latin typeface="+mj-lt"/>
          <a:ea typeface="+mj-ea"/>
          <a:cs typeface="+mj-cs"/>
        </a:defRPr>
      </a:lvl1pPr>
      <a:lvl2pPr algn="ctr" rtl="0" fontAlgn="base">
        <a:spcBef>
          <a:spcPct val="0"/>
        </a:spcBef>
        <a:spcAft>
          <a:spcPct val="0"/>
        </a:spcAft>
        <a:defRPr sz="4400">
          <a:solidFill>
            <a:schemeClr val="accent2"/>
          </a:solidFill>
          <a:latin typeface="Times New Roman" pitchFamily="18" charset="0"/>
        </a:defRPr>
      </a:lvl2pPr>
      <a:lvl3pPr algn="ctr" rtl="0" fontAlgn="base">
        <a:spcBef>
          <a:spcPct val="0"/>
        </a:spcBef>
        <a:spcAft>
          <a:spcPct val="0"/>
        </a:spcAft>
        <a:defRPr sz="4400">
          <a:solidFill>
            <a:schemeClr val="accent2"/>
          </a:solidFill>
          <a:latin typeface="Times New Roman" pitchFamily="18" charset="0"/>
        </a:defRPr>
      </a:lvl3pPr>
      <a:lvl4pPr algn="ctr" rtl="0" fontAlgn="base">
        <a:spcBef>
          <a:spcPct val="0"/>
        </a:spcBef>
        <a:spcAft>
          <a:spcPct val="0"/>
        </a:spcAft>
        <a:defRPr sz="4400">
          <a:solidFill>
            <a:schemeClr val="accent2"/>
          </a:solidFill>
          <a:latin typeface="Times New Roman" pitchFamily="18" charset="0"/>
        </a:defRPr>
      </a:lvl4pPr>
      <a:lvl5pPr algn="ctr" rtl="0" fontAlgn="base">
        <a:spcBef>
          <a:spcPct val="0"/>
        </a:spcBef>
        <a:spcAft>
          <a:spcPct val="0"/>
        </a:spcAft>
        <a:defRPr sz="4400">
          <a:solidFill>
            <a:schemeClr val="accent2"/>
          </a:solidFill>
          <a:latin typeface="Times New Roman" pitchFamily="18" charset="0"/>
        </a:defRPr>
      </a:lvl5pPr>
      <a:lvl6pPr marL="457200" algn="ctr" rtl="0" fontAlgn="base">
        <a:spcBef>
          <a:spcPct val="0"/>
        </a:spcBef>
        <a:spcAft>
          <a:spcPct val="0"/>
        </a:spcAft>
        <a:defRPr sz="4400">
          <a:solidFill>
            <a:schemeClr val="accent2"/>
          </a:solidFill>
          <a:latin typeface="Times New Roman" pitchFamily="18" charset="0"/>
        </a:defRPr>
      </a:lvl6pPr>
      <a:lvl7pPr marL="914400" algn="ctr" rtl="0" fontAlgn="base">
        <a:spcBef>
          <a:spcPct val="0"/>
        </a:spcBef>
        <a:spcAft>
          <a:spcPct val="0"/>
        </a:spcAft>
        <a:defRPr sz="4400">
          <a:solidFill>
            <a:schemeClr val="accent2"/>
          </a:solidFill>
          <a:latin typeface="Times New Roman" pitchFamily="18" charset="0"/>
        </a:defRPr>
      </a:lvl7pPr>
      <a:lvl8pPr marL="1371600" algn="ctr" rtl="0" fontAlgn="base">
        <a:spcBef>
          <a:spcPct val="0"/>
        </a:spcBef>
        <a:spcAft>
          <a:spcPct val="0"/>
        </a:spcAft>
        <a:defRPr sz="4400">
          <a:solidFill>
            <a:schemeClr val="accent2"/>
          </a:solidFill>
          <a:latin typeface="Times New Roman" pitchFamily="18" charset="0"/>
        </a:defRPr>
      </a:lvl8pPr>
      <a:lvl9pPr marL="1828800" algn="ctr" rtl="0" fontAlgn="base">
        <a:spcBef>
          <a:spcPct val="0"/>
        </a:spcBef>
        <a:spcAft>
          <a:spcPct val="0"/>
        </a:spcAft>
        <a:defRPr sz="4400">
          <a:solidFill>
            <a:schemeClr val="accent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Document2.docx"/></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package" Target="../embeddings/Microsoft_Office_Word_Document4.docx"/><Relationship Id="rId4" Type="http://schemas.openxmlformats.org/officeDocument/2006/relationships/package" Target="../embeddings/Microsoft_Office_Word_Document3.docx"/></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package" Target="../embeddings/Microsoft_Office_Word_Document5.doc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6200" y="1066800"/>
            <a:ext cx="8915400" cy="2362200"/>
          </a:xfrm>
        </p:spPr>
        <p:txBody>
          <a:bodyPr/>
          <a:lstStyle/>
          <a:p>
            <a:r>
              <a:rPr lang="en-US" sz="4000" b="1" dirty="0" smtClean="0"/>
              <a:t>Executive </a:t>
            </a:r>
            <a:r>
              <a:rPr lang="en-US" sz="4000" b="1" dirty="0"/>
              <a:t>Session</a:t>
            </a:r>
            <a:br>
              <a:rPr lang="en-US" sz="4000" b="1" dirty="0"/>
            </a:br>
            <a:r>
              <a:rPr lang="en-US" sz="4000" b="1" dirty="0"/>
              <a:t> Director’s </a:t>
            </a:r>
            <a:r>
              <a:rPr lang="en-US" sz="4000" b="1" dirty="0" smtClean="0"/>
              <a:t>Review</a:t>
            </a:r>
            <a:br>
              <a:rPr lang="en-US" sz="4000" b="1" dirty="0" smtClean="0"/>
            </a:br>
            <a:r>
              <a:rPr lang="en-US" sz="4000" b="1" dirty="0" smtClean="0"/>
              <a:t> </a:t>
            </a:r>
            <a:r>
              <a:rPr lang="en-US" sz="4000" b="1" dirty="0"/>
              <a:t>of the</a:t>
            </a:r>
            <a:br>
              <a:rPr lang="en-US" sz="4000" b="1" dirty="0"/>
            </a:br>
            <a:r>
              <a:rPr lang="en-US" sz="4000" b="1" dirty="0" smtClean="0"/>
              <a:t>IARC Office Technical &amp; Education (OTE) Building Project</a:t>
            </a:r>
            <a:endParaRPr lang="en-US" sz="4000" b="1" dirty="0"/>
          </a:p>
        </p:txBody>
      </p:sp>
      <p:sp>
        <p:nvSpPr>
          <p:cNvPr id="14339" name="Rectangle 3"/>
          <p:cNvSpPr>
            <a:spLocks noGrp="1" noChangeArrowheads="1"/>
          </p:cNvSpPr>
          <p:nvPr>
            <p:ph type="subTitle" idx="1"/>
          </p:nvPr>
        </p:nvSpPr>
        <p:spPr/>
        <p:txBody>
          <a:bodyPr/>
          <a:lstStyle/>
          <a:p>
            <a:endParaRPr lang="en-US" dirty="0"/>
          </a:p>
          <a:p>
            <a:r>
              <a:rPr lang="en-US" dirty="0" smtClean="0"/>
              <a:t>October 13, 2010</a:t>
            </a:r>
            <a:endParaRPr lang="en-US" dirty="0"/>
          </a:p>
          <a:p>
            <a:r>
              <a:rPr lang="en-US" sz="2800" dirty="0" smtClean="0"/>
              <a:t>Bob Kephart/Dean Hoffer</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13-Oct-2010</a:t>
            </a:r>
            <a:endParaRPr lang="en-US" dirty="0"/>
          </a:p>
        </p:txBody>
      </p:sp>
      <p:sp>
        <p:nvSpPr>
          <p:cNvPr id="5" name="Footer Placeholder 4"/>
          <p:cNvSpPr>
            <a:spLocks noGrp="1"/>
          </p:cNvSpPr>
          <p:nvPr>
            <p:ph type="ftr" sz="quarter" idx="11"/>
          </p:nvPr>
        </p:nvSpPr>
        <p:spPr/>
        <p:txBody>
          <a:bodyPr/>
          <a:lstStyle/>
          <a:p>
            <a:r>
              <a:rPr lang="en-US" dirty="0" smtClean="0"/>
              <a:t>Director's Review of the IARC OTE Building Project</a:t>
            </a:r>
            <a:endParaRPr lang="en-US" dirty="0"/>
          </a:p>
        </p:txBody>
      </p:sp>
      <p:sp>
        <p:nvSpPr>
          <p:cNvPr id="78852" name="Rectangle 4"/>
          <p:cNvSpPr>
            <a:spLocks noGrp="1" noChangeArrowheads="1"/>
          </p:cNvSpPr>
          <p:nvPr>
            <p:ph type="title"/>
          </p:nvPr>
        </p:nvSpPr>
        <p:spPr>
          <a:xfrm>
            <a:off x="685800" y="304800"/>
            <a:ext cx="7620000" cy="1143000"/>
          </a:xfrm>
        </p:spPr>
        <p:txBody>
          <a:bodyPr/>
          <a:lstStyle/>
          <a:p>
            <a:r>
              <a:rPr lang="en-US" dirty="0"/>
              <a:t>Agenda</a:t>
            </a:r>
          </a:p>
        </p:txBody>
      </p:sp>
      <p:graphicFrame>
        <p:nvGraphicFramePr>
          <p:cNvPr id="78878" name="Object 30"/>
          <p:cNvGraphicFramePr>
            <a:graphicFrameLocks noChangeAspect="1"/>
          </p:cNvGraphicFramePr>
          <p:nvPr/>
        </p:nvGraphicFramePr>
        <p:xfrm>
          <a:off x="793722" y="1371600"/>
          <a:ext cx="7556561" cy="4114799"/>
        </p:xfrm>
        <a:graphic>
          <a:graphicData uri="http://schemas.openxmlformats.org/presentationml/2006/ole">
            <p:oleObj spid="_x0000_s78878" name="Document" r:id="rId4" imgW="5952781" imgH="3241511" progId="Word.Document.12">
              <p:embed/>
            </p:oleObj>
          </a:graphicData>
        </a:graphic>
      </p:graphicFrame>
      <p:sp>
        <p:nvSpPr>
          <p:cNvPr id="8" name="Slide Number Placeholder 7"/>
          <p:cNvSpPr>
            <a:spLocks noGrp="1"/>
          </p:cNvSpPr>
          <p:nvPr>
            <p:ph type="sldNum" sz="quarter" idx="12"/>
          </p:nvPr>
        </p:nvSpPr>
        <p:spPr/>
        <p:txBody>
          <a:bodyPr/>
          <a:lstStyle/>
          <a:p>
            <a:fld id="{4BDEB903-9213-492B-A4CB-61B14A2C9FC3}"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13-Oct-2010</a:t>
            </a:r>
            <a:endParaRPr lang="en-US" dirty="0"/>
          </a:p>
        </p:txBody>
      </p:sp>
      <p:sp>
        <p:nvSpPr>
          <p:cNvPr id="6" name="Footer Placeholder 4"/>
          <p:cNvSpPr>
            <a:spLocks noGrp="1"/>
          </p:cNvSpPr>
          <p:nvPr>
            <p:ph type="ftr" sz="quarter" idx="11"/>
          </p:nvPr>
        </p:nvSpPr>
        <p:spPr/>
        <p:txBody>
          <a:bodyPr/>
          <a:lstStyle/>
          <a:p>
            <a:r>
              <a:rPr lang="en-US" dirty="0" smtClean="0"/>
              <a:t>Director's Review of the IARC OTE Building Project</a:t>
            </a:r>
            <a:endParaRPr lang="en-US" dirty="0"/>
          </a:p>
        </p:txBody>
      </p:sp>
      <p:sp>
        <p:nvSpPr>
          <p:cNvPr id="156674" name="Rectangle 2"/>
          <p:cNvSpPr>
            <a:spLocks noGrp="1" noChangeArrowheads="1"/>
          </p:cNvSpPr>
          <p:nvPr>
            <p:ph type="title"/>
          </p:nvPr>
        </p:nvSpPr>
        <p:spPr>
          <a:xfrm>
            <a:off x="685800" y="304800"/>
            <a:ext cx="7772400" cy="1143000"/>
          </a:xfrm>
        </p:spPr>
        <p:txBody>
          <a:bodyPr/>
          <a:lstStyle/>
          <a:p>
            <a:r>
              <a:rPr lang="en-US" sz="3600" dirty="0"/>
              <a:t>Reviewer Assignments</a:t>
            </a:r>
          </a:p>
        </p:txBody>
      </p:sp>
      <p:graphicFrame>
        <p:nvGraphicFramePr>
          <p:cNvPr id="156706" name="Object 34"/>
          <p:cNvGraphicFramePr>
            <a:graphicFrameLocks noChangeAspect="1"/>
          </p:cNvGraphicFramePr>
          <p:nvPr/>
        </p:nvGraphicFramePr>
        <p:xfrm>
          <a:off x="609600" y="6019800"/>
          <a:ext cx="7772400" cy="160337"/>
        </p:xfrm>
        <a:graphic>
          <a:graphicData uri="http://schemas.openxmlformats.org/presentationml/2006/ole">
            <p:oleObj spid="_x0000_s156706" name="Document" r:id="rId4" imgW="6525344" imgH="160653" progId="Word.Document.12">
              <p:embed/>
            </p:oleObj>
          </a:graphicData>
        </a:graphic>
      </p:graphicFrame>
      <p:sp>
        <p:nvSpPr>
          <p:cNvPr id="9" name="Slide Number Placeholder 8"/>
          <p:cNvSpPr>
            <a:spLocks noGrp="1"/>
          </p:cNvSpPr>
          <p:nvPr>
            <p:ph type="sldNum" sz="quarter" idx="12"/>
          </p:nvPr>
        </p:nvSpPr>
        <p:spPr/>
        <p:txBody>
          <a:bodyPr/>
          <a:lstStyle/>
          <a:p>
            <a:fld id="{4BDEB903-9213-492B-A4CB-61B14A2C9FC3}" type="slidenum">
              <a:rPr lang="en-US" smtClean="0"/>
              <a:pPr/>
              <a:t>11</a:t>
            </a:fld>
            <a:endParaRPr lang="en-US" dirty="0"/>
          </a:p>
        </p:txBody>
      </p:sp>
      <p:graphicFrame>
        <p:nvGraphicFramePr>
          <p:cNvPr id="156709" name="Object 37"/>
          <p:cNvGraphicFramePr>
            <a:graphicFrameLocks noChangeAspect="1"/>
          </p:cNvGraphicFramePr>
          <p:nvPr/>
        </p:nvGraphicFramePr>
        <p:xfrm>
          <a:off x="490941" y="1143000"/>
          <a:ext cx="8067396" cy="4969869"/>
        </p:xfrm>
        <a:graphic>
          <a:graphicData uri="http://schemas.openxmlformats.org/presentationml/2006/ole">
            <p:oleObj spid="_x0000_s156709" name="Document" r:id="rId5" imgW="6669776" imgH="4109135" progId="Word.Document.1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smtClean="0"/>
              <a:t>13-Oct-2010</a:t>
            </a:r>
            <a:endParaRPr lang="en-US" dirty="0"/>
          </a:p>
        </p:txBody>
      </p:sp>
      <p:sp>
        <p:nvSpPr>
          <p:cNvPr id="6" name="Footer Placeholder 4"/>
          <p:cNvSpPr>
            <a:spLocks noGrp="1"/>
          </p:cNvSpPr>
          <p:nvPr>
            <p:ph type="ftr" sz="quarter" idx="11"/>
          </p:nvPr>
        </p:nvSpPr>
        <p:spPr/>
        <p:txBody>
          <a:bodyPr/>
          <a:lstStyle/>
          <a:p>
            <a:r>
              <a:rPr lang="en-US" dirty="0" smtClean="0"/>
              <a:t>Director's Review of the IARC OTE Building Project</a:t>
            </a:r>
            <a:endParaRPr lang="en-US" dirty="0"/>
          </a:p>
        </p:txBody>
      </p:sp>
      <p:sp>
        <p:nvSpPr>
          <p:cNvPr id="195586" name="Rectangle 2"/>
          <p:cNvSpPr>
            <a:spLocks noGrp="1" noChangeArrowheads="1"/>
          </p:cNvSpPr>
          <p:nvPr>
            <p:ph type="title"/>
          </p:nvPr>
        </p:nvSpPr>
        <p:spPr>
          <a:xfrm>
            <a:off x="762000" y="304800"/>
            <a:ext cx="7772400" cy="1143000"/>
          </a:xfrm>
        </p:spPr>
        <p:txBody>
          <a:bodyPr/>
          <a:lstStyle/>
          <a:p>
            <a:r>
              <a:rPr lang="en-US" sz="3600" dirty="0"/>
              <a:t>Reviewer Assignments </a:t>
            </a:r>
            <a:r>
              <a:rPr lang="en-US" sz="2000" dirty="0"/>
              <a:t>(continued)</a:t>
            </a:r>
          </a:p>
        </p:txBody>
      </p:sp>
      <p:sp>
        <p:nvSpPr>
          <p:cNvPr id="195587" name="Text Box 3"/>
          <p:cNvSpPr txBox="1">
            <a:spLocks noChangeArrowheads="1"/>
          </p:cNvSpPr>
          <p:nvPr/>
        </p:nvSpPr>
        <p:spPr bwMode="auto">
          <a:xfrm>
            <a:off x="1219200" y="923925"/>
            <a:ext cx="6553200" cy="1004888"/>
          </a:xfrm>
          <a:prstGeom prst="rect">
            <a:avLst/>
          </a:prstGeom>
          <a:noFill/>
          <a:ln w="9525">
            <a:noFill/>
            <a:miter lim="800000"/>
            <a:headEnd/>
            <a:tailEnd/>
          </a:ln>
          <a:effectLst/>
        </p:spPr>
        <p:txBody>
          <a:bodyPr>
            <a:spAutoFit/>
          </a:bodyPr>
          <a:lstStyle/>
          <a:p>
            <a:pPr>
              <a:spcBef>
                <a:spcPct val="50000"/>
              </a:spcBef>
            </a:pPr>
            <a:endParaRPr lang="en-US" dirty="0"/>
          </a:p>
          <a:p>
            <a:pPr>
              <a:spcBef>
                <a:spcPct val="50000"/>
              </a:spcBef>
            </a:pPr>
            <a:endParaRPr lang="en-US" dirty="0"/>
          </a:p>
        </p:txBody>
      </p:sp>
      <p:sp>
        <p:nvSpPr>
          <p:cNvPr id="8" name="Slide Number Placeholder 7"/>
          <p:cNvSpPr>
            <a:spLocks noGrp="1"/>
          </p:cNvSpPr>
          <p:nvPr>
            <p:ph type="sldNum" sz="quarter" idx="12"/>
          </p:nvPr>
        </p:nvSpPr>
        <p:spPr/>
        <p:txBody>
          <a:bodyPr/>
          <a:lstStyle/>
          <a:p>
            <a:fld id="{4BDEB903-9213-492B-A4CB-61B14A2C9FC3}" type="slidenum">
              <a:rPr lang="en-US" smtClean="0"/>
              <a:pPr/>
              <a:t>12</a:t>
            </a:fld>
            <a:endParaRPr lang="en-US" dirty="0"/>
          </a:p>
        </p:txBody>
      </p:sp>
      <p:graphicFrame>
        <p:nvGraphicFramePr>
          <p:cNvPr id="262150" name="Object 6"/>
          <p:cNvGraphicFramePr>
            <a:graphicFrameLocks noChangeAspect="1"/>
          </p:cNvGraphicFramePr>
          <p:nvPr/>
        </p:nvGraphicFramePr>
        <p:xfrm>
          <a:off x="606752" y="1295400"/>
          <a:ext cx="7851448" cy="4223821"/>
        </p:xfrm>
        <a:graphic>
          <a:graphicData uri="http://schemas.openxmlformats.org/presentationml/2006/ole">
            <p:oleObj spid="_x0000_s262150" name="Document" r:id="rId4" imgW="6669776" imgH="3587671" progId="Word.Document.12">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13-Oct-2010</a:t>
            </a:r>
            <a:endParaRPr lang="en-US" dirty="0"/>
          </a:p>
        </p:txBody>
      </p:sp>
      <p:sp>
        <p:nvSpPr>
          <p:cNvPr id="5" name="Footer Placeholder 4"/>
          <p:cNvSpPr>
            <a:spLocks noGrp="1"/>
          </p:cNvSpPr>
          <p:nvPr>
            <p:ph type="ftr" sz="quarter" idx="11"/>
          </p:nvPr>
        </p:nvSpPr>
        <p:spPr/>
        <p:txBody>
          <a:bodyPr/>
          <a:lstStyle/>
          <a:p>
            <a:r>
              <a:rPr lang="en-US" dirty="0" smtClean="0"/>
              <a:t>Director's Review of the IARC OTE Building Project</a:t>
            </a:r>
            <a:endParaRPr lang="en-US" dirty="0"/>
          </a:p>
        </p:txBody>
      </p:sp>
      <p:sp>
        <p:nvSpPr>
          <p:cNvPr id="30722" name="Rectangle 2"/>
          <p:cNvSpPr>
            <a:spLocks noGrp="1" noChangeArrowheads="1"/>
          </p:cNvSpPr>
          <p:nvPr>
            <p:ph type="title"/>
          </p:nvPr>
        </p:nvSpPr>
        <p:spPr>
          <a:xfrm>
            <a:off x="609600" y="381000"/>
            <a:ext cx="7772400" cy="914400"/>
          </a:xfrm>
        </p:spPr>
        <p:txBody>
          <a:bodyPr/>
          <a:lstStyle/>
          <a:p>
            <a:r>
              <a:rPr lang="en-US" sz="3200" dirty="0"/>
              <a:t>Reporting Structure</a:t>
            </a:r>
          </a:p>
        </p:txBody>
      </p:sp>
      <p:sp>
        <p:nvSpPr>
          <p:cNvPr id="30723" name="Rectangle 3"/>
          <p:cNvSpPr>
            <a:spLocks noGrp="1" noChangeArrowheads="1"/>
          </p:cNvSpPr>
          <p:nvPr>
            <p:ph type="body" idx="1"/>
          </p:nvPr>
        </p:nvSpPr>
        <p:spPr>
          <a:xfrm>
            <a:off x="762000" y="1447800"/>
            <a:ext cx="7772400" cy="4572000"/>
          </a:xfrm>
        </p:spPr>
        <p:txBody>
          <a:bodyPr/>
          <a:lstStyle/>
          <a:p>
            <a:r>
              <a:rPr lang="en-US" sz="3600" dirty="0" smtClean="0">
                <a:latin typeface="Times" pitchFamily="1" charset="0"/>
                <a:cs typeface="Times New Roman" pitchFamily="18" charset="0"/>
              </a:rPr>
              <a:t>Section 2 of the report is to be document as findings</a:t>
            </a:r>
            <a:r>
              <a:rPr lang="en-US" sz="3600" dirty="0">
                <a:latin typeface="Times" pitchFamily="1" charset="0"/>
                <a:cs typeface="Times New Roman" pitchFamily="18" charset="0"/>
              </a:rPr>
              <a:t>, comments, and recommendations </a:t>
            </a:r>
            <a:endParaRPr lang="en-US" sz="3600" dirty="0" smtClean="0">
              <a:latin typeface="Times" pitchFamily="1" charset="0"/>
              <a:cs typeface="Times New Roman" pitchFamily="18" charset="0"/>
            </a:endParaRPr>
          </a:p>
          <a:p>
            <a:r>
              <a:rPr lang="en-US" sz="3600" dirty="0" smtClean="0">
                <a:latin typeface="Times" pitchFamily="1" charset="0"/>
                <a:cs typeface="Times New Roman" pitchFamily="18" charset="0"/>
              </a:rPr>
              <a:t>Answers to the Charge Questions are normally short, from a sentence to a short paragraph.</a:t>
            </a:r>
          </a:p>
          <a:p>
            <a:r>
              <a:rPr lang="en-US" sz="3600" dirty="0" smtClean="0">
                <a:latin typeface="Times" pitchFamily="1" charset="0"/>
                <a:cs typeface="Times New Roman" pitchFamily="18" charset="0"/>
              </a:rPr>
              <a:t>The closeout presentation will be the final report.</a:t>
            </a:r>
            <a:endParaRPr lang="en-US" sz="3600" dirty="0"/>
          </a:p>
        </p:txBody>
      </p:sp>
      <p:sp>
        <p:nvSpPr>
          <p:cNvPr id="7" name="Slide Number Placeholder 6"/>
          <p:cNvSpPr>
            <a:spLocks noGrp="1"/>
          </p:cNvSpPr>
          <p:nvPr>
            <p:ph type="sldNum" sz="quarter" idx="12"/>
          </p:nvPr>
        </p:nvSpPr>
        <p:spPr/>
        <p:txBody>
          <a:bodyPr/>
          <a:lstStyle/>
          <a:p>
            <a:fld id="{4BDEB903-9213-492B-A4CB-61B14A2C9FC3}"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dirty="0" smtClean="0"/>
              <a:t>13-Oct-2010</a:t>
            </a:r>
            <a:endParaRPr lang="en-US" dirty="0"/>
          </a:p>
        </p:txBody>
      </p:sp>
      <p:sp>
        <p:nvSpPr>
          <p:cNvPr id="6" name="Footer Placeholder 5"/>
          <p:cNvSpPr>
            <a:spLocks noGrp="1"/>
          </p:cNvSpPr>
          <p:nvPr>
            <p:ph type="ftr" sz="quarter" idx="11"/>
          </p:nvPr>
        </p:nvSpPr>
        <p:spPr/>
        <p:txBody>
          <a:bodyPr/>
          <a:lstStyle/>
          <a:p>
            <a:r>
              <a:rPr lang="en-US" dirty="0" smtClean="0"/>
              <a:t>Director's Review of the IARC OTE Building Project</a:t>
            </a:r>
            <a:endParaRPr lang="en-US" dirty="0"/>
          </a:p>
        </p:txBody>
      </p:sp>
      <p:sp>
        <p:nvSpPr>
          <p:cNvPr id="28674" name="Rectangle 2"/>
          <p:cNvSpPr>
            <a:spLocks noGrp="1" noChangeArrowheads="1"/>
          </p:cNvSpPr>
          <p:nvPr>
            <p:ph type="title"/>
          </p:nvPr>
        </p:nvSpPr>
        <p:spPr/>
        <p:txBody>
          <a:bodyPr/>
          <a:lstStyle/>
          <a:p>
            <a:r>
              <a:rPr lang="en-US" sz="3200" dirty="0"/>
              <a:t>Findings, Comments, and Recommendations</a:t>
            </a:r>
          </a:p>
        </p:txBody>
      </p:sp>
      <p:sp>
        <p:nvSpPr>
          <p:cNvPr id="28675" name="Rectangle 3"/>
          <p:cNvSpPr>
            <a:spLocks noGrp="1" noChangeArrowheads="1"/>
          </p:cNvSpPr>
          <p:nvPr>
            <p:ph type="body" sz="half" idx="1"/>
          </p:nvPr>
        </p:nvSpPr>
        <p:spPr>
          <a:xfrm>
            <a:off x="304800" y="1981200"/>
            <a:ext cx="2819400" cy="3962400"/>
          </a:xfrm>
        </p:spPr>
        <p:txBody>
          <a:bodyPr/>
          <a:lstStyle/>
          <a:p>
            <a:r>
              <a:rPr lang="en-US" sz="2400" dirty="0"/>
              <a:t>Findings</a:t>
            </a:r>
          </a:p>
          <a:p>
            <a:endParaRPr lang="en-US" sz="2400" dirty="0"/>
          </a:p>
          <a:p>
            <a:r>
              <a:rPr lang="en-US" sz="2400" dirty="0"/>
              <a:t>Comments</a:t>
            </a:r>
          </a:p>
          <a:p>
            <a:endParaRPr lang="en-US" sz="2400" dirty="0"/>
          </a:p>
          <a:p>
            <a:endParaRPr lang="en-US" sz="2400" dirty="0"/>
          </a:p>
          <a:p>
            <a:endParaRPr lang="en-US" sz="2400" dirty="0"/>
          </a:p>
          <a:p>
            <a:r>
              <a:rPr lang="en-US" sz="2400" dirty="0"/>
              <a:t>Recommendations</a:t>
            </a:r>
          </a:p>
        </p:txBody>
      </p:sp>
      <p:sp>
        <p:nvSpPr>
          <p:cNvPr id="28676" name="Rectangle 4"/>
          <p:cNvSpPr>
            <a:spLocks noGrp="1" noChangeArrowheads="1"/>
          </p:cNvSpPr>
          <p:nvPr>
            <p:ph type="body" sz="half" idx="2"/>
          </p:nvPr>
        </p:nvSpPr>
        <p:spPr>
          <a:xfrm>
            <a:off x="3048000" y="1981200"/>
            <a:ext cx="5410200" cy="4114800"/>
          </a:xfrm>
        </p:spPr>
        <p:txBody>
          <a:bodyPr/>
          <a:lstStyle/>
          <a:p>
            <a:pPr>
              <a:lnSpc>
                <a:spcPct val="90000"/>
              </a:lnSpc>
            </a:pPr>
            <a:r>
              <a:rPr lang="en-US" sz="1800" dirty="0">
                <a:cs typeface="Times New Roman" pitchFamily="18" charset="0"/>
              </a:rPr>
              <a:t>Findings are statements of fact that summarize noteworthy information presented during the review.</a:t>
            </a:r>
            <a:r>
              <a:rPr lang="en-US" sz="1800" dirty="0"/>
              <a:t> </a:t>
            </a:r>
          </a:p>
          <a:p>
            <a:pPr>
              <a:lnSpc>
                <a:spcPct val="90000"/>
              </a:lnSpc>
            </a:pPr>
            <a:endParaRPr lang="en-US" sz="1800" dirty="0">
              <a:cs typeface="Times New Roman" pitchFamily="18" charset="0"/>
            </a:endParaRPr>
          </a:p>
          <a:p>
            <a:pPr>
              <a:lnSpc>
                <a:spcPct val="90000"/>
              </a:lnSpc>
            </a:pPr>
            <a:r>
              <a:rPr lang="en-US" sz="1800" dirty="0">
                <a:cs typeface="Times New Roman" pitchFamily="18" charset="0"/>
              </a:rPr>
              <a:t>Comments are judgment statements about the facts presented during the review.  The reviewers' comments are based on their experiences and expertise.</a:t>
            </a:r>
            <a:r>
              <a:rPr lang="en-US" sz="2400" dirty="0">
                <a:cs typeface="Times New Roman" pitchFamily="18" charset="0"/>
              </a:rPr>
              <a:t> </a:t>
            </a:r>
          </a:p>
          <a:p>
            <a:pPr>
              <a:lnSpc>
                <a:spcPct val="90000"/>
              </a:lnSpc>
            </a:pPr>
            <a:r>
              <a:rPr lang="en-US" sz="1800" dirty="0">
                <a:cs typeface="Times New Roman" pitchFamily="18" charset="0"/>
              </a:rPr>
              <a:t>The comments are to be evaluated by the project team and actions taken as deemed appropriate. </a:t>
            </a:r>
          </a:p>
          <a:p>
            <a:pPr>
              <a:lnSpc>
                <a:spcPct val="90000"/>
              </a:lnSpc>
            </a:pPr>
            <a:endParaRPr lang="en-US" sz="1800" dirty="0">
              <a:cs typeface="Times New Roman" pitchFamily="18" charset="0"/>
            </a:endParaRPr>
          </a:p>
          <a:p>
            <a:pPr>
              <a:lnSpc>
                <a:spcPct val="90000"/>
              </a:lnSpc>
            </a:pPr>
            <a:r>
              <a:rPr lang="en-US" sz="1800" dirty="0">
                <a:cs typeface="Times New Roman" pitchFamily="18" charset="0"/>
              </a:rPr>
              <a:t>Recommendations are statements of actions that should be addressed by the project team.  </a:t>
            </a:r>
          </a:p>
          <a:p>
            <a:pPr>
              <a:lnSpc>
                <a:spcPct val="90000"/>
              </a:lnSpc>
            </a:pPr>
            <a:r>
              <a:rPr lang="en-US" sz="1800" dirty="0">
                <a:cs typeface="Times New Roman" pitchFamily="18" charset="0"/>
              </a:rPr>
              <a:t>A response to the recommendation is expected and that the actions taken would be reported on during future reviews.</a:t>
            </a:r>
            <a:r>
              <a:rPr lang="en-US" sz="1800" dirty="0"/>
              <a:t> </a:t>
            </a:r>
          </a:p>
          <a:p>
            <a:pPr>
              <a:lnSpc>
                <a:spcPct val="90000"/>
              </a:lnSpc>
            </a:pPr>
            <a:endParaRPr lang="en-US" sz="1800" dirty="0"/>
          </a:p>
        </p:txBody>
      </p:sp>
      <p:sp>
        <p:nvSpPr>
          <p:cNvPr id="8" name="Slide Number Placeholder 7"/>
          <p:cNvSpPr>
            <a:spLocks noGrp="1"/>
          </p:cNvSpPr>
          <p:nvPr>
            <p:ph type="sldNum" sz="quarter" idx="12"/>
          </p:nvPr>
        </p:nvSpPr>
        <p:spPr/>
        <p:txBody>
          <a:bodyPr/>
          <a:lstStyle/>
          <a:p>
            <a:fld id="{B0FEF147-BA52-4965-9BEE-CD9A1B4CF3C0}"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13-Oct-2010</a:t>
            </a:r>
            <a:endParaRPr lang="en-US" dirty="0"/>
          </a:p>
        </p:txBody>
      </p:sp>
      <p:sp>
        <p:nvSpPr>
          <p:cNvPr id="5" name="Footer Placeholder 4"/>
          <p:cNvSpPr>
            <a:spLocks noGrp="1"/>
          </p:cNvSpPr>
          <p:nvPr>
            <p:ph type="ftr" sz="quarter" idx="11"/>
          </p:nvPr>
        </p:nvSpPr>
        <p:spPr/>
        <p:txBody>
          <a:bodyPr/>
          <a:lstStyle/>
          <a:p>
            <a:r>
              <a:rPr lang="en-US" dirty="0" smtClean="0"/>
              <a:t>Director's Review of the IARC OTE Building Project</a:t>
            </a:r>
            <a:endParaRPr lang="en-US" dirty="0"/>
          </a:p>
        </p:txBody>
      </p:sp>
      <p:sp>
        <p:nvSpPr>
          <p:cNvPr id="191490" name="Rectangle 2"/>
          <p:cNvSpPr>
            <a:spLocks noGrp="1" noChangeArrowheads="1"/>
          </p:cNvSpPr>
          <p:nvPr>
            <p:ph type="title"/>
          </p:nvPr>
        </p:nvSpPr>
        <p:spPr/>
        <p:txBody>
          <a:bodyPr/>
          <a:lstStyle/>
          <a:p>
            <a:r>
              <a:rPr lang="en-US" dirty="0"/>
              <a:t>Reviewer Write-ups</a:t>
            </a:r>
          </a:p>
        </p:txBody>
      </p:sp>
      <p:sp>
        <p:nvSpPr>
          <p:cNvPr id="191491" name="Rectangle 3"/>
          <p:cNvSpPr>
            <a:spLocks noGrp="1" noChangeArrowheads="1"/>
          </p:cNvSpPr>
          <p:nvPr>
            <p:ph type="body" idx="1"/>
          </p:nvPr>
        </p:nvSpPr>
        <p:spPr/>
        <p:txBody>
          <a:bodyPr/>
          <a:lstStyle/>
          <a:p>
            <a:pPr>
              <a:lnSpc>
                <a:spcPct val="90000"/>
              </a:lnSpc>
            </a:pPr>
            <a:r>
              <a:rPr lang="en-US" dirty="0"/>
              <a:t>Write-up template is posted on Director’s Review Webpage. </a:t>
            </a:r>
            <a:r>
              <a:rPr lang="en-US" sz="2800" u="sng" dirty="0" smtClean="0">
                <a:solidFill>
                  <a:schemeClr val="accent2"/>
                </a:solidFill>
              </a:rPr>
              <a:t>http://www.fnal.gov/directorate/OPMO/Projectsns/IARC/DirRev/2010/10_13/review.htm</a:t>
            </a:r>
            <a:endParaRPr lang="en-US" sz="2400" u="sng" dirty="0">
              <a:solidFill>
                <a:schemeClr val="accent2"/>
              </a:solidFill>
            </a:endParaRPr>
          </a:p>
          <a:p>
            <a:pPr>
              <a:lnSpc>
                <a:spcPct val="90000"/>
              </a:lnSpc>
            </a:pPr>
            <a:r>
              <a:rPr lang="en-US" dirty="0"/>
              <a:t>Write-ups are to be sent to Terry Erickson at </a:t>
            </a:r>
            <a:r>
              <a:rPr lang="en-US" dirty="0">
                <a:solidFill>
                  <a:schemeClr val="accent2"/>
                </a:solidFill>
              </a:rPr>
              <a:t>terickson@fnal.gov</a:t>
            </a:r>
            <a:r>
              <a:rPr lang="en-US" dirty="0"/>
              <a:t> </a:t>
            </a:r>
            <a:r>
              <a:rPr lang="en-US" dirty="0" smtClean="0"/>
              <a:t>no later than1:00 PM.</a:t>
            </a:r>
            <a:endParaRPr lang="en-US" dirty="0"/>
          </a:p>
          <a:p>
            <a:pPr>
              <a:lnSpc>
                <a:spcPct val="90000"/>
              </a:lnSpc>
            </a:pPr>
            <a:r>
              <a:rPr lang="en-US" dirty="0" smtClean="0"/>
              <a:t>The Closeout presentation is the final report.</a:t>
            </a:r>
            <a:endParaRPr lang="en-US" dirty="0"/>
          </a:p>
        </p:txBody>
      </p:sp>
      <p:sp>
        <p:nvSpPr>
          <p:cNvPr id="7" name="Slide Number Placeholder 6"/>
          <p:cNvSpPr>
            <a:spLocks noGrp="1"/>
          </p:cNvSpPr>
          <p:nvPr>
            <p:ph type="sldNum" sz="quarter" idx="12"/>
          </p:nvPr>
        </p:nvSpPr>
        <p:spPr/>
        <p:txBody>
          <a:bodyPr/>
          <a:lstStyle/>
          <a:p>
            <a:fld id="{4BDEB903-9213-492B-A4CB-61B14A2C9FC3}"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13-Oct-2010</a:t>
            </a:r>
            <a:endParaRPr lang="en-US" dirty="0"/>
          </a:p>
        </p:txBody>
      </p:sp>
      <p:sp>
        <p:nvSpPr>
          <p:cNvPr id="5" name="Footer Placeholder 4"/>
          <p:cNvSpPr>
            <a:spLocks noGrp="1"/>
          </p:cNvSpPr>
          <p:nvPr>
            <p:ph type="ftr" sz="quarter" idx="11"/>
          </p:nvPr>
        </p:nvSpPr>
        <p:spPr/>
        <p:txBody>
          <a:bodyPr/>
          <a:lstStyle/>
          <a:p>
            <a:r>
              <a:rPr lang="en-US" dirty="0" smtClean="0"/>
              <a:t>Director's Review of the IARC OTE Building Project</a:t>
            </a:r>
            <a:endParaRPr lang="en-US" dirty="0"/>
          </a:p>
        </p:txBody>
      </p:sp>
      <p:sp>
        <p:nvSpPr>
          <p:cNvPr id="35842" name="Rectangle 2"/>
          <p:cNvSpPr>
            <a:spLocks noGrp="1" noChangeArrowheads="1"/>
          </p:cNvSpPr>
          <p:nvPr>
            <p:ph type="title"/>
          </p:nvPr>
        </p:nvSpPr>
        <p:spPr/>
        <p:txBody>
          <a:bodyPr/>
          <a:lstStyle/>
          <a:p>
            <a:r>
              <a:rPr lang="en-US" dirty="0"/>
              <a:t>Discussion</a:t>
            </a:r>
          </a:p>
        </p:txBody>
      </p:sp>
      <p:sp>
        <p:nvSpPr>
          <p:cNvPr id="35843" name="Rectangle 3"/>
          <p:cNvSpPr>
            <a:spLocks noGrp="1" noChangeArrowheads="1"/>
          </p:cNvSpPr>
          <p:nvPr>
            <p:ph type="body" idx="1"/>
          </p:nvPr>
        </p:nvSpPr>
        <p:spPr/>
        <p:txBody>
          <a:bodyPr/>
          <a:lstStyle/>
          <a:p>
            <a:r>
              <a:rPr lang="en-US" dirty="0"/>
              <a:t>Questions and Answers</a:t>
            </a:r>
          </a:p>
        </p:txBody>
      </p:sp>
      <p:sp>
        <p:nvSpPr>
          <p:cNvPr id="7" name="Slide Number Placeholder 6"/>
          <p:cNvSpPr>
            <a:spLocks noGrp="1"/>
          </p:cNvSpPr>
          <p:nvPr>
            <p:ph type="sldNum" sz="quarter" idx="12"/>
          </p:nvPr>
        </p:nvSpPr>
        <p:spPr/>
        <p:txBody>
          <a:bodyPr/>
          <a:lstStyle/>
          <a:p>
            <a:fld id="{4BDEB903-9213-492B-A4CB-61B14A2C9FC3}" type="slidenum">
              <a:rPr lang="en-US" smtClean="0"/>
              <a:pPr/>
              <a:t>16</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13-Oct-2010</a:t>
            </a:r>
            <a:endParaRPr lang="en-US" dirty="0"/>
          </a:p>
        </p:txBody>
      </p:sp>
      <p:sp>
        <p:nvSpPr>
          <p:cNvPr id="5" name="Footer Placeholder 4"/>
          <p:cNvSpPr>
            <a:spLocks noGrp="1"/>
          </p:cNvSpPr>
          <p:nvPr>
            <p:ph type="ftr" sz="quarter" idx="11"/>
          </p:nvPr>
        </p:nvSpPr>
        <p:spPr/>
        <p:txBody>
          <a:bodyPr/>
          <a:lstStyle/>
          <a:p>
            <a:r>
              <a:rPr lang="en-US" dirty="0" smtClean="0"/>
              <a:t>Director's Review of the IARC OTE Building Project</a:t>
            </a:r>
            <a:endParaRPr lang="en-US" dirty="0"/>
          </a:p>
        </p:txBody>
      </p:sp>
      <p:sp>
        <p:nvSpPr>
          <p:cNvPr id="15362" name="Rectangle 2"/>
          <p:cNvSpPr>
            <a:spLocks noGrp="1" noChangeArrowheads="1"/>
          </p:cNvSpPr>
          <p:nvPr>
            <p:ph type="title"/>
          </p:nvPr>
        </p:nvSpPr>
        <p:spPr>
          <a:xfrm>
            <a:off x="685800" y="304800"/>
            <a:ext cx="7772400" cy="1143000"/>
          </a:xfrm>
        </p:spPr>
        <p:txBody>
          <a:bodyPr/>
          <a:lstStyle/>
          <a:p>
            <a:r>
              <a:rPr lang="en-US" sz="3600" dirty="0" smtClean="0"/>
              <a:t>Outline </a:t>
            </a:r>
            <a:r>
              <a:rPr lang="en-US" sz="3600" dirty="0"/>
              <a:t>for Exec Session</a:t>
            </a:r>
          </a:p>
        </p:txBody>
      </p:sp>
      <p:sp>
        <p:nvSpPr>
          <p:cNvPr id="15363" name="Rectangle 3"/>
          <p:cNvSpPr>
            <a:spLocks noGrp="1" noChangeArrowheads="1"/>
          </p:cNvSpPr>
          <p:nvPr>
            <p:ph type="body" idx="1"/>
          </p:nvPr>
        </p:nvSpPr>
        <p:spPr>
          <a:xfrm>
            <a:off x="762000" y="1600200"/>
            <a:ext cx="7772400" cy="4648200"/>
          </a:xfrm>
        </p:spPr>
        <p:txBody>
          <a:bodyPr/>
          <a:lstStyle/>
          <a:p>
            <a:pPr>
              <a:lnSpc>
                <a:spcPct val="80000"/>
              </a:lnSpc>
            </a:pPr>
            <a:r>
              <a:rPr lang="en-US" sz="3600" dirty="0" smtClean="0"/>
              <a:t>IARC</a:t>
            </a:r>
          </a:p>
          <a:p>
            <a:pPr>
              <a:lnSpc>
                <a:spcPct val="80000"/>
              </a:lnSpc>
            </a:pPr>
            <a:r>
              <a:rPr lang="en-US" sz="3600" dirty="0" smtClean="0"/>
              <a:t>Review Charge</a:t>
            </a:r>
            <a:endParaRPr lang="en-US" sz="3600" dirty="0"/>
          </a:p>
          <a:p>
            <a:pPr>
              <a:lnSpc>
                <a:spcPct val="80000"/>
              </a:lnSpc>
            </a:pPr>
            <a:r>
              <a:rPr lang="en-US" sz="3600" dirty="0"/>
              <a:t>Review </a:t>
            </a:r>
            <a:r>
              <a:rPr lang="en-US" sz="3600" dirty="0" smtClean="0"/>
              <a:t>Agenda</a:t>
            </a:r>
            <a:endParaRPr lang="en-US" sz="3600" dirty="0"/>
          </a:p>
          <a:p>
            <a:pPr>
              <a:lnSpc>
                <a:spcPct val="80000"/>
              </a:lnSpc>
            </a:pPr>
            <a:r>
              <a:rPr lang="en-US" sz="3600" dirty="0" smtClean="0"/>
              <a:t>Reporting Structure</a:t>
            </a:r>
            <a:endParaRPr lang="en-US" sz="3600" dirty="0"/>
          </a:p>
          <a:p>
            <a:pPr>
              <a:lnSpc>
                <a:spcPct val="80000"/>
              </a:lnSpc>
            </a:pPr>
            <a:r>
              <a:rPr lang="en-US" sz="3600" dirty="0" smtClean="0"/>
              <a:t>Reviewer Assignments</a:t>
            </a:r>
            <a:endParaRPr lang="en-US" sz="3600" dirty="0"/>
          </a:p>
          <a:p>
            <a:pPr>
              <a:lnSpc>
                <a:spcPct val="80000"/>
              </a:lnSpc>
            </a:pPr>
            <a:r>
              <a:rPr lang="en-US" sz="3600" dirty="0" smtClean="0"/>
              <a:t>Discussion</a:t>
            </a:r>
            <a:endParaRPr lang="en-US" sz="3600" dirty="0"/>
          </a:p>
        </p:txBody>
      </p:sp>
      <p:sp>
        <p:nvSpPr>
          <p:cNvPr id="7" name="Slide Number Placeholder 6"/>
          <p:cNvSpPr>
            <a:spLocks noGrp="1"/>
          </p:cNvSpPr>
          <p:nvPr>
            <p:ph type="sldNum" sz="quarter" idx="12"/>
          </p:nvPr>
        </p:nvSpPr>
        <p:spPr/>
        <p:txBody>
          <a:bodyPr/>
          <a:lstStyle/>
          <a:p>
            <a:fld id="{4BDEB903-9213-492B-A4CB-61B14A2C9FC3}"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1143000"/>
          </a:xfrm>
        </p:spPr>
        <p:txBody>
          <a:bodyPr/>
          <a:lstStyle/>
          <a:p>
            <a:r>
              <a:rPr lang="en-US" sz="3600" dirty="0" smtClean="0"/>
              <a:t>Illinois Accelerator Research Center</a:t>
            </a:r>
            <a:r>
              <a:rPr lang="en-US" dirty="0" smtClean="0"/>
              <a:t/>
            </a:r>
            <a:br>
              <a:rPr lang="en-US" dirty="0" smtClean="0"/>
            </a:br>
            <a:r>
              <a:rPr lang="en-US" dirty="0" smtClean="0"/>
              <a:t>IARC: </a:t>
            </a:r>
            <a:r>
              <a:rPr lang="en-US" dirty="0"/>
              <a:t>Primary Goals</a:t>
            </a:r>
          </a:p>
        </p:txBody>
      </p:sp>
      <p:sp>
        <p:nvSpPr>
          <p:cNvPr id="4099" name="Rectangle 3"/>
          <p:cNvSpPr>
            <a:spLocks noGrp="1" noChangeArrowheads="1"/>
          </p:cNvSpPr>
          <p:nvPr>
            <p:ph type="body" idx="1"/>
          </p:nvPr>
        </p:nvSpPr>
        <p:spPr>
          <a:xfrm>
            <a:off x="457200" y="1371600"/>
            <a:ext cx="8229600" cy="4754563"/>
          </a:xfrm>
        </p:spPr>
        <p:txBody>
          <a:bodyPr/>
          <a:lstStyle/>
          <a:p>
            <a:r>
              <a:rPr lang="en-US" sz="2400" dirty="0" smtClean="0"/>
              <a:t>Basic </a:t>
            </a:r>
            <a:r>
              <a:rPr lang="en-US" sz="2400" dirty="0"/>
              <a:t>goal is to make </a:t>
            </a:r>
            <a:r>
              <a:rPr lang="en-US" sz="2400" dirty="0" err="1" smtClean="0"/>
              <a:t>Fermilab</a:t>
            </a:r>
            <a:r>
              <a:rPr lang="en-US" sz="2400" dirty="0" smtClean="0"/>
              <a:t> and Northern </a:t>
            </a:r>
            <a:r>
              <a:rPr lang="en-US" sz="2400" dirty="0"/>
              <a:t>Illinois a </a:t>
            </a:r>
            <a:r>
              <a:rPr lang="en-US" sz="2400" dirty="0" smtClean="0"/>
              <a:t>world class center </a:t>
            </a:r>
            <a:r>
              <a:rPr lang="en-US" sz="2400" dirty="0"/>
              <a:t>for accelerator development </a:t>
            </a:r>
            <a:r>
              <a:rPr lang="en-US" sz="2400" dirty="0" smtClean="0"/>
              <a:t>and to </a:t>
            </a:r>
            <a:r>
              <a:rPr lang="en-US" sz="2400" u="sng" dirty="0"/>
              <a:t>initiate/promote/support related industry in Illinois. </a:t>
            </a:r>
            <a:endParaRPr lang="en-US" sz="2400" u="sng" dirty="0" smtClean="0"/>
          </a:p>
          <a:p>
            <a:pPr>
              <a:lnSpc>
                <a:spcPct val="90000"/>
              </a:lnSpc>
              <a:buNone/>
            </a:pPr>
            <a:r>
              <a:rPr lang="en-US" sz="2400" u="sng" dirty="0" smtClean="0"/>
              <a:t> </a:t>
            </a:r>
            <a:endParaRPr lang="en-US" sz="2400" u="sng" dirty="0"/>
          </a:p>
          <a:p>
            <a:r>
              <a:rPr lang="en-US" sz="2400" dirty="0" smtClean="0"/>
              <a:t>IARC is jointly supported by the State of Illinois (DCEO grant) and the U.S. DOE, office of HEP</a:t>
            </a:r>
          </a:p>
          <a:p>
            <a:r>
              <a:rPr lang="en-US" sz="2400" dirty="0" smtClean="0"/>
              <a:t>IARC will </a:t>
            </a:r>
            <a:r>
              <a:rPr lang="en-US" sz="2400" dirty="0"/>
              <a:t>provide </a:t>
            </a:r>
            <a:r>
              <a:rPr lang="en-US" sz="2400" dirty="0" smtClean="0"/>
              <a:t>infrastructure</a:t>
            </a:r>
            <a:r>
              <a:rPr lang="en-US" sz="2400" dirty="0"/>
              <a:t>, office space, and support facilities that will increase the probability that new accelerators like Project X and ILC are sited at </a:t>
            </a:r>
            <a:r>
              <a:rPr lang="en-US" sz="2400" dirty="0" err="1"/>
              <a:t>Fermilab</a:t>
            </a:r>
            <a:r>
              <a:rPr lang="en-US" sz="2400" dirty="0"/>
              <a:t> and allow industry to more easily work with us. </a:t>
            </a:r>
          </a:p>
          <a:p>
            <a:r>
              <a:rPr lang="en-US" sz="2400" dirty="0"/>
              <a:t>IARC </a:t>
            </a:r>
            <a:r>
              <a:rPr lang="en-US" sz="2400" dirty="0" smtClean="0"/>
              <a:t>will </a:t>
            </a:r>
            <a:r>
              <a:rPr lang="en-US" sz="2400" dirty="0"/>
              <a:t>support training of scientists and engineers in accelerator physics and related technology via work with local universities</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7772400" cy="1143000"/>
          </a:xfrm>
        </p:spPr>
        <p:txBody>
          <a:bodyPr/>
          <a:lstStyle/>
          <a:p>
            <a:r>
              <a:rPr lang="en-US" dirty="0" smtClean="0"/>
              <a:t>IARC: Secondary </a:t>
            </a:r>
            <a:r>
              <a:rPr lang="en-US" dirty="0"/>
              <a:t>Goals</a:t>
            </a:r>
          </a:p>
        </p:txBody>
      </p:sp>
      <p:sp>
        <p:nvSpPr>
          <p:cNvPr id="5123" name="Rectangle 3"/>
          <p:cNvSpPr>
            <a:spLocks noGrp="1" noChangeArrowheads="1"/>
          </p:cNvSpPr>
          <p:nvPr>
            <p:ph type="body" idx="1"/>
          </p:nvPr>
        </p:nvSpPr>
        <p:spPr>
          <a:xfrm>
            <a:off x="609600" y="1600200"/>
            <a:ext cx="7772400" cy="3505200"/>
          </a:xfrm>
        </p:spPr>
        <p:txBody>
          <a:bodyPr/>
          <a:lstStyle/>
          <a:p>
            <a:r>
              <a:rPr lang="en-US" sz="2400" dirty="0"/>
              <a:t>Office space for </a:t>
            </a:r>
            <a:r>
              <a:rPr lang="en-US" sz="2400" dirty="0" smtClean="0"/>
              <a:t>FNAL accelerator staff</a:t>
            </a:r>
            <a:endParaRPr lang="en-US" sz="2400" dirty="0"/>
          </a:p>
          <a:p>
            <a:r>
              <a:rPr lang="en-US" sz="2400" dirty="0" smtClean="0"/>
              <a:t>Infrastructure </a:t>
            </a:r>
            <a:r>
              <a:rPr lang="en-US" sz="2400" dirty="0"/>
              <a:t>to support construction of </a:t>
            </a:r>
            <a:r>
              <a:rPr lang="en-US" sz="2400" dirty="0" smtClean="0"/>
              <a:t>Project X, </a:t>
            </a:r>
            <a:r>
              <a:rPr lang="en-US" sz="2400" dirty="0" err="1"/>
              <a:t>incl</a:t>
            </a:r>
            <a:r>
              <a:rPr lang="en-US" sz="2400" dirty="0"/>
              <a:t> specialized infra for a CW linac </a:t>
            </a:r>
          </a:p>
          <a:p>
            <a:r>
              <a:rPr lang="en-US" sz="2400" dirty="0"/>
              <a:t>Additional lab conference rooms</a:t>
            </a:r>
          </a:p>
          <a:p>
            <a:r>
              <a:rPr lang="en-US" sz="2400" dirty="0"/>
              <a:t>Public Outreach: Green building; prominent; visually appealing</a:t>
            </a:r>
          </a:p>
          <a:p>
            <a:r>
              <a:rPr lang="en-US" sz="2400" dirty="0"/>
              <a:t>Consolidate central FNAL campus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838200"/>
          </a:xfrm>
        </p:spPr>
        <p:txBody>
          <a:bodyPr/>
          <a:lstStyle/>
          <a:p>
            <a:r>
              <a:rPr lang="en-US" dirty="0" smtClean="0"/>
              <a:t>Charge</a:t>
            </a:r>
            <a:endParaRPr lang="en-US" dirty="0"/>
          </a:p>
        </p:txBody>
      </p:sp>
      <p:sp>
        <p:nvSpPr>
          <p:cNvPr id="3" name="Content Placeholder 2"/>
          <p:cNvSpPr>
            <a:spLocks noGrp="1"/>
          </p:cNvSpPr>
          <p:nvPr>
            <p:ph idx="1"/>
          </p:nvPr>
        </p:nvSpPr>
        <p:spPr>
          <a:xfrm>
            <a:off x="457200" y="762000"/>
            <a:ext cx="8001000" cy="5334000"/>
          </a:xfrm>
        </p:spPr>
        <p:txBody>
          <a:bodyPr/>
          <a:lstStyle/>
          <a:p>
            <a:pPr>
              <a:buNone/>
            </a:pPr>
            <a:r>
              <a:rPr lang="en-US" sz="1800" b="1" dirty="0" smtClean="0"/>
              <a:t>Purpose of the Review</a:t>
            </a:r>
            <a:r>
              <a:rPr lang="en-US" sz="1800" dirty="0" smtClean="0"/>
              <a:t> </a:t>
            </a:r>
          </a:p>
          <a:p>
            <a:pPr>
              <a:buNone/>
            </a:pPr>
            <a:r>
              <a:rPr lang="en-US" sz="1800" dirty="0" smtClean="0"/>
              <a:t>      A Conceptual Design Report exists for the state funded Office, Technical, and Education (OTE) building that forms part of the larger “Industrial Areas Upgrade” Program.   The OTE building will be built as a “work for others’ task by FNAL and is a key part of the physical plant of the planned Illinois Accelerator Research Center. Plans are in place to move to an engineering design of the building leading to a request for proposal issued for the construction of the OTE building. </a:t>
            </a:r>
          </a:p>
          <a:p>
            <a:pPr>
              <a:buNone/>
            </a:pPr>
            <a:r>
              <a:rPr lang="en-US" sz="1800" dirty="0" smtClean="0"/>
              <a:t> </a:t>
            </a:r>
          </a:p>
          <a:p>
            <a:pPr>
              <a:buNone/>
            </a:pPr>
            <a:r>
              <a:rPr lang="en-US" sz="1800" dirty="0" smtClean="0"/>
              <a:t>      The FNAL Directorate seeks advice on the proposed OTE plan. In performing the general assessment of the projects readiness to move to the next phase, the committee should respond to the following questions: </a:t>
            </a:r>
          </a:p>
          <a:p>
            <a:pPr>
              <a:buNone/>
            </a:pPr>
            <a:r>
              <a:rPr lang="en-US" sz="1800" dirty="0" smtClean="0"/>
              <a:t> </a:t>
            </a:r>
          </a:p>
          <a:p>
            <a:pPr lvl="0">
              <a:buFont typeface="+mj-lt"/>
              <a:buAutoNum type="arabicPeriod"/>
            </a:pPr>
            <a:r>
              <a:rPr lang="en-US" sz="1800" b="1" dirty="0" smtClean="0"/>
              <a:t>Does the Project Plan for the OTE exist and is it adequate for the management of the project?</a:t>
            </a:r>
          </a:p>
          <a:p>
            <a:pPr lvl="0">
              <a:buFont typeface="+mj-lt"/>
              <a:buAutoNum type="arabicPeriod"/>
            </a:pPr>
            <a:r>
              <a:rPr lang="en-US" sz="1800" b="1" dirty="0" smtClean="0"/>
              <a:t>Is a Project management team in place and adequate?</a:t>
            </a:r>
          </a:p>
          <a:p>
            <a:endParaRPr lang="en-US" sz="1800" dirty="0"/>
          </a:p>
        </p:txBody>
      </p:sp>
      <p:sp>
        <p:nvSpPr>
          <p:cNvPr id="4" name="Date Placeholder 3"/>
          <p:cNvSpPr>
            <a:spLocks noGrp="1"/>
          </p:cNvSpPr>
          <p:nvPr>
            <p:ph type="dt" sz="half" idx="10"/>
          </p:nvPr>
        </p:nvSpPr>
        <p:spPr/>
        <p:txBody>
          <a:bodyPr/>
          <a:lstStyle/>
          <a:p>
            <a:r>
              <a:rPr lang="en-US" smtClean="0"/>
              <a:t>13-Oct-2010</a:t>
            </a:r>
            <a:endParaRPr lang="en-US" dirty="0"/>
          </a:p>
        </p:txBody>
      </p:sp>
      <p:sp>
        <p:nvSpPr>
          <p:cNvPr id="5" name="Footer Placeholder 4"/>
          <p:cNvSpPr>
            <a:spLocks noGrp="1"/>
          </p:cNvSpPr>
          <p:nvPr>
            <p:ph type="ftr" sz="quarter" idx="11"/>
          </p:nvPr>
        </p:nvSpPr>
        <p:spPr/>
        <p:txBody>
          <a:bodyPr/>
          <a:lstStyle/>
          <a:p>
            <a:r>
              <a:rPr lang="en-US" smtClean="0"/>
              <a:t>Director's Review of the IARC OTE Building Project</a:t>
            </a:r>
            <a:endParaRPr lang="en-US" dirty="0"/>
          </a:p>
        </p:txBody>
      </p:sp>
      <p:sp>
        <p:nvSpPr>
          <p:cNvPr id="6" name="Slide Number Placeholder 5"/>
          <p:cNvSpPr>
            <a:spLocks noGrp="1"/>
          </p:cNvSpPr>
          <p:nvPr>
            <p:ph type="sldNum" sz="quarter" idx="12"/>
          </p:nvPr>
        </p:nvSpPr>
        <p:spPr/>
        <p:txBody>
          <a:bodyPr/>
          <a:lstStyle/>
          <a:p>
            <a:fld id="{4BDEB903-9213-492B-A4CB-61B14A2C9FC3}"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838200"/>
          </a:xfrm>
        </p:spPr>
        <p:txBody>
          <a:bodyPr/>
          <a:lstStyle/>
          <a:p>
            <a:r>
              <a:rPr lang="en-US" dirty="0" smtClean="0"/>
              <a:t>Charge</a:t>
            </a:r>
            <a:endParaRPr lang="en-US" dirty="0"/>
          </a:p>
        </p:txBody>
      </p:sp>
      <p:sp>
        <p:nvSpPr>
          <p:cNvPr id="3" name="Content Placeholder 2"/>
          <p:cNvSpPr>
            <a:spLocks noGrp="1"/>
          </p:cNvSpPr>
          <p:nvPr>
            <p:ph idx="1"/>
          </p:nvPr>
        </p:nvSpPr>
        <p:spPr>
          <a:xfrm>
            <a:off x="457200" y="762000"/>
            <a:ext cx="8001000" cy="5334000"/>
          </a:xfrm>
        </p:spPr>
        <p:txBody>
          <a:bodyPr/>
          <a:lstStyle/>
          <a:p>
            <a:pPr>
              <a:buNone/>
            </a:pPr>
            <a:r>
              <a:rPr lang="en-US" sz="1800" dirty="0" smtClean="0"/>
              <a:t> </a:t>
            </a:r>
          </a:p>
          <a:p>
            <a:pPr lvl="0">
              <a:buFont typeface="+mj-lt"/>
              <a:buAutoNum type="arabicPeriod" startAt="3"/>
            </a:pPr>
            <a:r>
              <a:rPr lang="en-US" sz="1800" b="1" dirty="0" smtClean="0"/>
              <a:t>The OTE project team envisions engaging a new large Architectural and Engineering firm to provide detailed Engineering Design of the OTE building. Is a plan in place to insure continuity from the Ross Barney Associates (RBA) provided CDR to the engineered building design and construction?  Is the project ready to proceed to is issue a purchase order for the engineering design work?</a:t>
            </a:r>
          </a:p>
          <a:p>
            <a:pPr lvl="0">
              <a:buFont typeface="+mj-lt"/>
              <a:buAutoNum type="arabicPeriod" startAt="3"/>
            </a:pPr>
            <a:endParaRPr lang="en-US" sz="1800" b="1" dirty="0" smtClean="0"/>
          </a:p>
          <a:p>
            <a:pPr lvl="0">
              <a:buFont typeface="+mj-lt"/>
              <a:buAutoNum type="arabicPeriod" startAt="3"/>
            </a:pPr>
            <a:r>
              <a:rPr lang="en-US" sz="1800" b="1" dirty="0" smtClean="0"/>
              <a:t>Is there a cost estimate for the OTE construction and is sound for this stage of design?   Is there an adequate plan for verification of this estimate?  </a:t>
            </a:r>
          </a:p>
          <a:p>
            <a:pPr lvl="0">
              <a:buFont typeface="+mj-lt"/>
              <a:buAutoNum type="arabicPeriod" startAt="3"/>
            </a:pPr>
            <a:endParaRPr lang="en-US" sz="1800" b="1" dirty="0" smtClean="0"/>
          </a:p>
          <a:p>
            <a:pPr lvl="0">
              <a:buFont typeface="+mj-lt"/>
              <a:buAutoNum type="arabicPeriod" startAt="3"/>
            </a:pPr>
            <a:r>
              <a:rPr lang="en-US" sz="1800" b="1" dirty="0" smtClean="0"/>
              <a:t>Is there a project schedule that is appropriately structured with milestones to monitor progress and is the schedule duration appropriate for this stage of the project?</a:t>
            </a:r>
          </a:p>
          <a:p>
            <a:pPr lvl="0">
              <a:buFont typeface="+mj-lt"/>
              <a:buAutoNum type="arabicPeriod" startAt="3"/>
            </a:pPr>
            <a:endParaRPr lang="en-US" sz="1800" b="1" dirty="0" smtClean="0"/>
          </a:p>
          <a:p>
            <a:pPr lvl="0">
              <a:buFont typeface="+mj-lt"/>
              <a:buAutoNum type="arabicPeriod" startAt="3"/>
            </a:pPr>
            <a:r>
              <a:rPr lang="en-US" sz="1800" b="1" dirty="0" smtClean="0"/>
              <a:t>Is there a plan in place for technical  and financial reporting to the state? </a:t>
            </a:r>
          </a:p>
          <a:p>
            <a:pPr lvl="0">
              <a:buFont typeface="+mj-lt"/>
              <a:buAutoNum type="arabicPeriod" startAt="3"/>
            </a:pPr>
            <a:endParaRPr lang="en-US" sz="1800" b="1" dirty="0" smtClean="0"/>
          </a:p>
          <a:p>
            <a:endParaRPr lang="en-US" sz="1800" dirty="0"/>
          </a:p>
        </p:txBody>
      </p:sp>
      <p:sp>
        <p:nvSpPr>
          <p:cNvPr id="4" name="Date Placeholder 3"/>
          <p:cNvSpPr>
            <a:spLocks noGrp="1"/>
          </p:cNvSpPr>
          <p:nvPr>
            <p:ph type="dt" sz="half" idx="10"/>
          </p:nvPr>
        </p:nvSpPr>
        <p:spPr/>
        <p:txBody>
          <a:bodyPr/>
          <a:lstStyle/>
          <a:p>
            <a:r>
              <a:rPr lang="en-US" smtClean="0"/>
              <a:t>13-Oct-2010</a:t>
            </a:r>
            <a:endParaRPr lang="en-US" dirty="0"/>
          </a:p>
        </p:txBody>
      </p:sp>
      <p:sp>
        <p:nvSpPr>
          <p:cNvPr id="5" name="Footer Placeholder 4"/>
          <p:cNvSpPr>
            <a:spLocks noGrp="1"/>
          </p:cNvSpPr>
          <p:nvPr>
            <p:ph type="ftr" sz="quarter" idx="11"/>
          </p:nvPr>
        </p:nvSpPr>
        <p:spPr/>
        <p:txBody>
          <a:bodyPr/>
          <a:lstStyle/>
          <a:p>
            <a:r>
              <a:rPr lang="en-US" smtClean="0"/>
              <a:t>Director's Review of the IARC OTE Building Project</a:t>
            </a:r>
            <a:endParaRPr lang="en-US" dirty="0"/>
          </a:p>
        </p:txBody>
      </p:sp>
      <p:sp>
        <p:nvSpPr>
          <p:cNvPr id="6" name="Slide Number Placeholder 5"/>
          <p:cNvSpPr>
            <a:spLocks noGrp="1"/>
          </p:cNvSpPr>
          <p:nvPr>
            <p:ph type="sldNum" sz="quarter" idx="12"/>
          </p:nvPr>
        </p:nvSpPr>
        <p:spPr/>
        <p:txBody>
          <a:bodyPr/>
          <a:lstStyle/>
          <a:p>
            <a:fld id="{4BDEB903-9213-492B-A4CB-61B14A2C9FC3}"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838200"/>
          </a:xfrm>
        </p:spPr>
        <p:txBody>
          <a:bodyPr/>
          <a:lstStyle/>
          <a:p>
            <a:r>
              <a:rPr lang="en-US" dirty="0" smtClean="0"/>
              <a:t>Charge</a:t>
            </a:r>
            <a:endParaRPr lang="en-US" dirty="0"/>
          </a:p>
        </p:txBody>
      </p:sp>
      <p:sp>
        <p:nvSpPr>
          <p:cNvPr id="3" name="Content Placeholder 2"/>
          <p:cNvSpPr>
            <a:spLocks noGrp="1"/>
          </p:cNvSpPr>
          <p:nvPr>
            <p:ph idx="1"/>
          </p:nvPr>
        </p:nvSpPr>
        <p:spPr>
          <a:xfrm>
            <a:off x="457200" y="762000"/>
            <a:ext cx="8001000" cy="5334000"/>
          </a:xfrm>
        </p:spPr>
        <p:txBody>
          <a:bodyPr/>
          <a:lstStyle/>
          <a:p>
            <a:pPr>
              <a:buNone/>
            </a:pPr>
            <a:r>
              <a:rPr lang="en-US" sz="1800" dirty="0" smtClean="0"/>
              <a:t> </a:t>
            </a:r>
          </a:p>
          <a:p>
            <a:pPr lvl="0">
              <a:buFont typeface="+mj-lt"/>
              <a:buAutoNum type="arabicPeriod" startAt="7"/>
            </a:pPr>
            <a:r>
              <a:rPr lang="en-US" sz="1800" b="1" dirty="0" smtClean="0"/>
              <a:t>Have the risks associated with the OTE building construction (technical, financial, and schedule) and operations been identified? Is there a reasonable plan to mitigate these risks?</a:t>
            </a:r>
          </a:p>
          <a:p>
            <a:pPr lvl="0">
              <a:buFont typeface="+mj-lt"/>
              <a:buAutoNum type="arabicPeriod" startAt="7"/>
            </a:pPr>
            <a:endParaRPr lang="en-US" sz="1800" b="1" dirty="0" smtClean="0"/>
          </a:p>
          <a:p>
            <a:pPr lvl="0">
              <a:buFont typeface="+mj-lt"/>
              <a:buAutoNum type="arabicPeriod" startAt="7"/>
            </a:pPr>
            <a:r>
              <a:rPr lang="en-US" sz="1800" b="1" dirty="0" smtClean="0"/>
              <a:t>Is a scheme in place for contingency management that will deliver a “finished” building with the “most bricks and mortar” with State funds      ($ 20 M) + DOE provided “backstop” funds ($ 2 M). </a:t>
            </a:r>
          </a:p>
          <a:p>
            <a:pPr lvl="0">
              <a:buFont typeface="+mj-lt"/>
              <a:buAutoNum type="arabicPeriod" startAt="7"/>
            </a:pPr>
            <a:endParaRPr lang="en-US" sz="1800" b="1" dirty="0" smtClean="0"/>
          </a:p>
          <a:p>
            <a:pPr lvl="0">
              <a:buFont typeface="+mj-lt"/>
              <a:buAutoNum type="arabicPeriod" startAt="7"/>
            </a:pPr>
            <a:r>
              <a:rPr lang="en-US" sz="1800" b="1" dirty="0" smtClean="0"/>
              <a:t>Is there a plan for change control and contingency management?</a:t>
            </a:r>
          </a:p>
          <a:p>
            <a:pPr lvl="0">
              <a:buFont typeface="+mj-lt"/>
              <a:buAutoNum type="arabicPeriod" startAt="7"/>
            </a:pPr>
            <a:endParaRPr lang="en-US" sz="1800" b="1" dirty="0" smtClean="0"/>
          </a:p>
          <a:p>
            <a:pPr lvl="0">
              <a:buFont typeface="+mj-lt"/>
              <a:buAutoNum type="arabicPeriod" startAt="7"/>
            </a:pPr>
            <a:r>
              <a:rPr lang="en-US" sz="1800" b="1" dirty="0" smtClean="0"/>
              <a:t>Have the CDF and accelerator operations issues associated with both the construction of OTE building been identified?  Are the technical requirements understood?  Are there plans to mitigate these risks?</a:t>
            </a:r>
          </a:p>
          <a:p>
            <a:pPr lvl="0">
              <a:buNone/>
            </a:pPr>
            <a:r>
              <a:rPr lang="en-US" sz="1800" b="1" dirty="0" smtClean="0"/>
              <a:t> </a:t>
            </a:r>
          </a:p>
          <a:p>
            <a:pPr lvl="0">
              <a:buFont typeface="+mj-lt"/>
              <a:buAutoNum type="arabicPeriod" startAt="3"/>
            </a:pPr>
            <a:endParaRPr lang="en-US" sz="1800" b="1" dirty="0" smtClean="0"/>
          </a:p>
          <a:p>
            <a:endParaRPr lang="en-US" sz="1800" dirty="0"/>
          </a:p>
        </p:txBody>
      </p:sp>
      <p:sp>
        <p:nvSpPr>
          <p:cNvPr id="4" name="Date Placeholder 3"/>
          <p:cNvSpPr>
            <a:spLocks noGrp="1"/>
          </p:cNvSpPr>
          <p:nvPr>
            <p:ph type="dt" sz="half" idx="10"/>
          </p:nvPr>
        </p:nvSpPr>
        <p:spPr/>
        <p:txBody>
          <a:bodyPr/>
          <a:lstStyle/>
          <a:p>
            <a:r>
              <a:rPr lang="en-US" smtClean="0"/>
              <a:t>13-Oct-2010</a:t>
            </a:r>
            <a:endParaRPr lang="en-US" dirty="0"/>
          </a:p>
        </p:txBody>
      </p:sp>
      <p:sp>
        <p:nvSpPr>
          <p:cNvPr id="5" name="Footer Placeholder 4"/>
          <p:cNvSpPr>
            <a:spLocks noGrp="1"/>
          </p:cNvSpPr>
          <p:nvPr>
            <p:ph type="ftr" sz="quarter" idx="11"/>
          </p:nvPr>
        </p:nvSpPr>
        <p:spPr/>
        <p:txBody>
          <a:bodyPr/>
          <a:lstStyle/>
          <a:p>
            <a:r>
              <a:rPr lang="en-US" smtClean="0"/>
              <a:t>Director's Review of the IARC OTE Building Project</a:t>
            </a:r>
            <a:endParaRPr lang="en-US" dirty="0"/>
          </a:p>
        </p:txBody>
      </p:sp>
      <p:sp>
        <p:nvSpPr>
          <p:cNvPr id="6" name="Slide Number Placeholder 5"/>
          <p:cNvSpPr>
            <a:spLocks noGrp="1"/>
          </p:cNvSpPr>
          <p:nvPr>
            <p:ph type="sldNum" sz="quarter" idx="12"/>
          </p:nvPr>
        </p:nvSpPr>
        <p:spPr/>
        <p:txBody>
          <a:bodyPr/>
          <a:lstStyle/>
          <a:p>
            <a:fld id="{4BDEB903-9213-492B-A4CB-61B14A2C9FC3}"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838200"/>
          </a:xfrm>
        </p:spPr>
        <p:txBody>
          <a:bodyPr/>
          <a:lstStyle/>
          <a:p>
            <a:r>
              <a:rPr lang="en-US" dirty="0" smtClean="0"/>
              <a:t>Charge</a:t>
            </a:r>
            <a:endParaRPr lang="en-US" dirty="0"/>
          </a:p>
        </p:txBody>
      </p:sp>
      <p:sp>
        <p:nvSpPr>
          <p:cNvPr id="3" name="Content Placeholder 2"/>
          <p:cNvSpPr>
            <a:spLocks noGrp="1"/>
          </p:cNvSpPr>
          <p:nvPr>
            <p:ph idx="1"/>
          </p:nvPr>
        </p:nvSpPr>
        <p:spPr>
          <a:xfrm>
            <a:off x="457200" y="762000"/>
            <a:ext cx="8001000" cy="5334000"/>
          </a:xfrm>
        </p:spPr>
        <p:txBody>
          <a:bodyPr/>
          <a:lstStyle/>
          <a:p>
            <a:pPr>
              <a:buNone/>
            </a:pPr>
            <a:r>
              <a:rPr lang="en-US" sz="1800" dirty="0" smtClean="0"/>
              <a:t> </a:t>
            </a:r>
          </a:p>
          <a:p>
            <a:pPr lvl="0">
              <a:buFont typeface="+mj-lt"/>
              <a:buAutoNum type="arabicPeriod" startAt="11"/>
            </a:pPr>
            <a:r>
              <a:rPr lang="en-US" sz="1800" b="1" dirty="0" smtClean="0"/>
              <a:t>Have issues related to the eventual D&amp;D of the CDF experiment and refurbishment of the CDF assembly building been included in planning the OTE construction?</a:t>
            </a:r>
          </a:p>
          <a:p>
            <a:pPr lvl="0">
              <a:buFont typeface="+mj-lt"/>
              <a:buAutoNum type="arabicPeriod" startAt="11"/>
            </a:pPr>
            <a:r>
              <a:rPr lang="en-US" sz="1800" b="1" dirty="0" smtClean="0"/>
              <a:t>Are plans for managing ES&amp;H and QC/QA for the OTE construction in place and adequate?</a:t>
            </a:r>
          </a:p>
          <a:p>
            <a:pPr lvl="0">
              <a:buFont typeface="+mj-lt"/>
              <a:buAutoNum type="arabicPeriod" startAt="11"/>
            </a:pPr>
            <a:r>
              <a:rPr lang="en-US" sz="1800" b="1" dirty="0" smtClean="0"/>
              <a:t>Is the laboratory’s plan for project over sight via a Project Management group meeting monthly adequate. Is the proposed membership appropriate and complete?</a:t>
            </a:r>
          </a:p>
          <a:p>
            <a:pPr lvl="0">
              <a:buFont typeface="+mj-lt"/>
              <a:buAutoNum type="arabicPeriod" startAt="11"/>
            </a:pPr>
            <a:r>
              <a:rPr lang="en-US" sz="1800" b="1" dirty="0" smtClean="0"/>
              <a:t>Please comment on any other issues the committee feels are relevant.</a:t>
            </a:r>
          </a:p>
          <a:p>
            <a:pPr lvl="0">
              <a:buNone/>
            </a:pPr>
            <a:endParaRPr lang="en-US" sz="1800" b="1" dirty="0" smtClean="0"/>
          </a:p>
          <a:p>
            <a:pPr lvl="0">
              <a:buFont typeface="+mj-lt"/>
              <a:buAutoNum type="arabicPeriod" startAt="3"/>
            </a:pPr>
            <a:endParaRPr lang="en-US" sz="1800" b="1" dirty="0" smtClean="0"/>
          </a:p>
          <a:p>
            <a:endParaRPr lang="en-US" sz="1800" dirty="0"/>
          </a:p>
        </p:txBody>
      </p:sp>
      <p:sp>
        <p:nvSpPr>
          <p:cNvPr id="4" name="Date Placeholder 3"/>
          <p:cNvSpPr>
            <a:spLocks noGrp="1"/>
          </p:cNvSpPr>
          <p:nvPr>
            <p:ph type="dt" sz="half" idx="10"/>
          </p:nvPr>
        </p:nvSpPr>
        <p:spPr/>
        <p:txBody>
          <a:bodyPr/>
          <a:lstStyle/>
          <a:p>
            <a:r>
              <a:rPr lang="en-US" smtClean="0"/>
              <a:t>13-Oct-2010</a:t>
            </a:r>
            <a:endParaRPr lang="en-US" dirty="0"/>
          </a:p>
        </p:txBody>
      </p:sp>
      <p:sp>
        <p:nvSpPr>
          <p:cNvPr id="5" name="Footer Placeholder 4"/>
          <p:cNvSpPr>
            <a:spLocks noGrp="1"/>
          </p:cNvSpPr>
          <p:nvPr>
            <p:ph type="ftr" sz="quarter" idx="11"/>
          </p:nvPr>
        </p:nvSpPr>
        <p:spPr/>
        <p:txBody>
          <a:bodyPr/>
          <a:lstStyle/>
          <a:p>
            <a:r>
              <a:rPr lang="en-US" smtClean="0"/>
              <a:t>Director's Review of the IARC OTE Building Project</a:t>
            </a:r>
            <a:endParaRPr lang="en-US" dirty="0"/>
          </a:p>
        </p:txBody>
      </p:sp>
      <p:sp>
        <p:nvSpPr>
          <p:cNvPr id="6" name="Slide Number Placeholder 5"/>
          <p:cNvSpPr>
            <a:spLocks noGrp="1"/>
          </p:cNvSpPr>
          <p:nvPr>
            <p:ph type="sldNum" sz="quarter" idx="12"/>
          </p:nvPr>
        </p:nvSpPr>
        <p:spPr/>
        <p:txBody>
          <a:bodyPr/>
          <a:lstStyle/>
          <a:p>
            <a:fld id="{4BDEB903-9213-492B-A4CB-61B14A2C9FC3}"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dirty="0" smtClean="0"/>
              <a:t>13-Oct-2010</a:t>
            </a:r>
            <a:endParaRPr lang="en-US" dirty="0"/>
          </a:p>
        </p:txBody>
      </p:sp>
      <p:sp>
        <p:nvSpPr>
          <p:cNvPr id="5" name="Footer Placeholder 3"/>
          <p:cNvSpPr>
            <a:spLocks noGrp="1"/>
          </p:cNvSpPr>
          <p:nvPr>
            <p:ph type="ftr" sz="quarter" idx="11"/>
          </p:nvPr>
        </p:nvSpPr>
        <p:spPr/>
        <p:txBody>
          <a:bodyPr/>
          <a:lstStyle/>
          <a:p>
            <a:r>
              <a:rPr lang="en-US" dirty="0" smtClean="0"/>
              <a:t>Director's Review of the IARC OTE Building Project</a:t>
            </a:r>
            <a:endParaRPr lang="en-US" dirty="0"/>
          </a:p>
        </p:txBody>
      </p:sp>
      <p:sp>
        <p:nvSpPr>
          <p:cNvPr id="226306" name="Rectangle 2"/>
          <p:cNvSpPr>
            <a:spLocks noGrp="1" noChangeArrowheads="1"/>
          </p:cNvSpPr>
          <p:nvPr>
            <p:ph type="title"/>
          </p:nvPr>
        </p:nvSpPr>
        <p:spPr>
          <a:xfrm>
            <a:off x="762000" y="304800"/>
            <a:ext cx="7772400" cy="1143000"/>
          </a:xfrm>
        </p:spPr>
        <p:txBody>
          <a:bodyPr/>
          <a:lstStyle/>
          <a:p>
            <a:r>
              <a:rPr lang="en-US" dirty="0"/>
              <a:t>Charge </a:t>
            </a:r>
            <a:r>
              <a:rPr lang="en-US" sz="2800" dirty="0"/>
              <a:t>(continued)</a:t>
            </a:r>
          </a:p>
        </p:txBody>
      </p:sp>
      <p:graphicFrame>
        <p:nvGraphicFramePr>
          <p:cNvPr id="283651" name="Object 3"/>
          <p:cNvGraphicFramePr>
            <a:graphicFrameLocks noChangeAspect="1"/>
          </p:cNvGraphicFramePr>
          <p:nvPr/>
        </p:nvGraphicFramePr>
        <p:xfrm>
          <a:off x="578534" y="1905000"/>
          <a:ext cx="8061082" cy="2416175"/>
        </p:xfrm>
        <a:graphic>
          <a:graphicData uri="http://schemas.openxmlformats.org/presentationml/2006/ole">
            <p:oleObj spid="_x0000_s283651" name="Document" r:id="rId4" imgW="5952781" imgH="1783749" progId="Word.Document.12">
              <p:embed/>
            </p:oleObj>
          </a:graphicData>
        </a:graphic>
      </p:graphicFrame>
      <p:sp>
        <p:nvSpPr>
          <p:cNvPr id="8" name="Slide Number Placeholder 7"/>
          <p:cNvSpPr>
            <a:spLocks noGrp="1"/>
          </p:cNvSpPr>
          <p:nvPr>
            <p:ph type="sldNum" sz="quarter" idx="12"/>
          </p:nvPr>
        </p:nvSpPr>
        <p:spPr/>
        <p:txBody>
          <a:bodyPr/>
          <a:lstStyle/>
          <a:p>
            <a:fld id="{2B7E14D8-C905-4DB0-93FD-6EC5C6805E94}"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4089</TotalTime>
  <Words>518</Words>
  <Application>Microsoft Office PowerPoint</Application>
  <PresentationFormat>On-screen Show (4:3)</PresentationFormat>
  <Paragraphs>135</Paragraphs>
  <Slides>16</Slides>
  <Notes>10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Default Design</vt:lpstr>
      <vt:lpstr>Document</vt:lpstr>
      <vt:lpstr>Microsoft Office Word Document</vt:lpstr>
      <vt:lpstr>Executive Session  Director’s Review  of the IARC Office Technical &amp; Education (OTE) Building Project</vt:lpstr>
      <vt:lpstr>Outline for Exec Session</vt:lpstr>
      <vt:lpstr>Illinois Accelerator Research Center IARC: Primary Goals</vt:lpstr>
      <vt:lpstr>IARC: Secondary Goals</vt:lpstr>
      <vt:lpstr>Charge</vt:lpstr>
      <vt:lpstr>Charge</vt:lpstr>
      <vt:lpstr>Charge</vt:lpstr>
      <vt:lpstr>Charge</vt:lpstr>
      <vt:lpstr>Charge (continued)</vt:lpstr>
      <vt:lpstr>Agenda</vt:lpstr>
      <vt:lpstr>Reviewer Assignments</vt:lpstr>
      <vt:lpstr>Reviewer Assignments (continued)</vt:lpstr>
      <vt:lpstr>Reporting Structure</vt:lpstr>
      <vt:lpstr>Findings, Comments, and Recommendations</vt:lpstr>
      <vt:lpstr>Reviewer Write-ups</vt:lpstr>
      <vt:lpstr>Discussion</vt:lpstr>
    </vt:vector>
  </TitlesOfParts>
  <Company>FNAL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 Hoffer</dc:creator>
  <cp:lastModifiedBy>dhoffer</cp:lastModifiedBy>
  <cp:revision>261</cp:revision>
  <dcterms:created xsi:type="dcterms:W3CDTF">2002-02-25T21:53:47Z</dcterms:created>
  <dcterms:modified xsi:type="dcterms:W3CDTF">2010-10-13T03:33:42Z</dcterms:modified>
</cp:coreProperties>
</file>