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sldIdLst>
    <p:sldId id="281" r:id="rId2"/>
    <p:sldId id="278" r:id="rId3"/>
    <p:sldId id="279" r:id="rId4"/>
    <p:sldId id="267" r:id="rId5"/>
    <p:sldId id="272" r:id="rId6"/>
    <p:sldId id="269" r:id="rId7"/>
    <p:sldId id="282" r:id="rId8"/>
    <p:sldId id="260" r:id="rId9"/>
    <p:sldId id="294" r:id="rId10"/>
    <p:sldId id="298" r:id="rId11"/>
    <p:sldId id="295" r:id="rId12"/>
    <p:sldId id="296" r:id="rId13"/>
    <p:sldId id="299" r:id="rId14"/>
    <p:sldId id="297" r:id="rId15"/>
    <p:sldId id="287" r:id="rId16"/>
    <p:sldId id="261" r:id="rId17"/>
    <p:sldId id="263" r:id="rId18"/>
    <p:sldId id="275" r:id="rId19"/>
    <p:sldId id="280"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ke Zisman" initials="MZ"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EEECE1"/>
    <a:srgbClr val="663300"/>
    <a:srgbClr val="009999"/>
    <a:srgbClr val="00CC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2004" autoAdjust="0"/>
    <p:restoredTop sz="86420" autoAdjust="0"/>
  </p:normalViewPr>
  <p:slideViewPr>
    <p:cSldViewPr>
      <p:cViewPr varScale="1">
        <p:scale>
          <a:sx n="68" d="100"/>
          <a:sy n="68" d="100"/>
        </p:scale>
        <p:origin x="-804" y="-102"/>
      </p:cViewPr>
      <p:guideLst>
        <p:guide orient="horz" pos="2160"/>
        <p:guide pos="2880"/>
      </p:guideLst>
    </p:cSldViewPr>
  </p:slideViewPr>
  <p:outlineViewPr>
    <p:cViewPr>
      <p:scale>
        <a:sx n="33" d="100"/>
        <a:sy n="33" d="100"/>
      </p:scale>
      <p:origin x="0" y="1716"/>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90CF26B3-73E0-40F7-8A36-F5D41B3A109D}" type="datetimeFigureOut">
              <a:rPr lang="en-US"/>
              <a:pPr>
                <a:defRPr/>
              </a:pPr>
              <a:t>11/6/2010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6EA1D970-695A-45B6-AEFF-EC72BBB62E3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8"/>
          <p:cNvSpPr/>
          <p:nvPr userDrawn="1"/>
        </p:nvSpPr>
        <p:spPr>
          <a:xfrm>
            <a:off x="0" y="0"/>
            <a:ext cx="9144000" cy="1143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 name="Straight Connector 7"/>
          <p:cNvCxnSpPr/>
          <p:nvPr userDrawn="1"/>
        </p:nvCxnSpPr>
        <p:spPr>
          <a:xfrm>
            <a:off x="304800" y="6384925"/>
            <a:ext cx="8458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2" descr="C:\Documents and Settings\sgeer\My Documents\MAP\MAP-LOGO.png"/>
          <p:cNvPicPr>
            <a:picLocks noChangeAspect="1" noChangeArrowheads="1"/>
          </p:cNvPicPr>
          <p:nvPr userDrawn="1"/>
        </p:nvPicPr>
        <p:blipFill>
          <a:blip r:embed="rId2"/>
          <a:srcRect/>
          <a:stretch>
            <a:fillRect/>
          </a:stretch>
        </p:blipFill>
        <p:spPr bwMode="auto">
          <a:xfrm>
            <a:off x="7848600" y="76200"/>
            <a:ext cx="857250" cy="974725"/>
          </a:xfrm>
          <a:prstGeom prst="rect">
            <a:avLst/>
          </a:prstGeom>
          <a:noFill/>
          <a:ln w="38100">
            <a:solidFill>
              <a:schemeClr val="bg1">
                <a:lumMod val="85000"/>
              </a:schemeClr>
            </a:solidFill>
          </a:ln>
        </p:spPr>
      </p:pic>
      <p:pic>
        <p:nvPicPr>
          <p:cNvPr id="7" name="Picture 12"/>
          <p:cNvPicPr>
            <a:picLocks noChangeAspect="1" noChangeArrowheads="1"/>
          </p:cNvPicPr>
          <p:nvPr userDrawn="1"/>
        </p:nvPicPr>
        <p:blipFill>
          <a:blip r:embed="rId3"/>
          <a:srcRect/>
          <a:stretch>
            <a:fillRect/>
          </a:stretch>
        </p:blipFill>
        <p:spPr bwMode="auto">
          <a:xfrm>
            <a:off x="647700" y="152400"/>
            <a:ext cx="876300" cy="850900"/>
          </a:xfrm>
          <a:prstGeom prst="rect">
            <a:avLst/>
          </a:prstGeom>
          <a:solidFill>
            <a:schemeClr val="bg1"/>
          </a:solidFill>
          <a:ln w="9525">
            <a:noFill/>
            <a:miter lim="800000"/>
            <a:headEnd/>
            <a:tailEnd/>
          </a:ln>
        </p:spPr>
      </p:pic>
      <p:sp>
        <p:nvSpPr>
          <p:cNvPr id="2" name="Title 1"/>
          <p:cNvSpPr>
            <a:spLocks noGrp="1"/>
          </p:cNvSpPr>
          <p:nvPr>
            <p:ph type="ctrTitle"/>
          </p:nvPr>
        </p:nvSpPr>
        <p:spPr>
          <a:xfrm>
            <a:off x="1524000" y="1"/>
            <a:ext cx="6324600" cy="1143000"/>
          </a:xfrm>
        </p:spPr>
        <p:txBody>
          <a:bodyPr/>
          <a:lstStyle>
            <a:lvl1pPr>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209800"/>
            <a:ext cx="6400800" cy="2286000"/>
          </a:xfrm>
        </p:spPr>
        <p:txBody>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Char char="•"/>
              <a:tabLst/>
              <a:defRPr sz="2400" baseline="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8" name="Date Placeholder 3"/>
          <p:cNvSpPr>
            <a:spLocks noGrp="1"/>
          </p:cNvSpPr>
          <p:nvPr>
            <p:ph type="dt" sz="half" idx="10"/>
          </p:nvPr>
        </p:nvSpPr>
        <p:spPr>
          <a:xfrm>
            <a:off x="457200" y="6416675"/>
            <a:ext cx="2133600" cy="365125"/>
          </a:xfrm>
        </p:spPr>
        <p:txBody>
          <a:bodyPr/>
          <a:lstStyle>
            <a:lvl1pPr>
              <a:defRPr>
                <a:solidFill>
                  <a:schemeClr val="tx1"/>
                </a:solidFill>
              </a:defRPr>
            </a:lvl1pPr>
          </a:lstStyle>
          <a:p>
            <a:r>
              <a:rPr lang="en-US" smtClean="0"/>
              <a:t>STEVE GEER</a:t>
            </a:r>
            <a:endParaRPr lang="en-US"/>
          </a:p>
        </p:txBody>
      </p:sp>
      <p:sp>
        <p:nvSpPr>
          <p:cNvPr id="9" name="Footer Placeholder 4"/>
          <p:cNvSpPr>
            <a:spLocks noGrp="1"/>
          </p:cNvSpPr>
          <p:nvPr>
            <p:ph type="ftr" sz="quarter" idx="11"/>
          </p:nvPr>
        </p:nvSpPr>
        <p:spPr>
          <a:xfrm>
            <a:off x="3124200" y="6416675"/>
            <a:ext cx="3276600" cy="365125"/>
          </a:xfrm>
        </p:spPr>
        <p:txBody>
          <a:bodyPr/>
          <a:lstStyle>
            <a:lvl1pPr>
              <a:defRPr/>
            </a:lvl1pPr>
          </a:lstStyle>
          <a:p>
            <a:r>
              <a:rPr lang="en-US" smtClean="0"/>
              <a:t>Proj.X Muon Workshop         FNAL      8 November, 2010</a:t>
            </a:r>
            <a:endParaRPr lang="en-US"/>
          </a:p>
        </p:txBody>
      </p:sp>
      <p:sp>
        <p:nvSpPr>
          <p:cNvPr id="10" name="Slide Number Placeholder 5"/>
          <p:cNvSpPr>
            <a:spLocks noGrp="1"/>
          </p:cNvSpPr>
          <p:nvPr>
            <p:ph type="sldNum" sz="quarter" idx="12"/>
          </p:nvPr>
        </p:nvSpPr>
        <p:spPr>
          <a:xfrm>
            <a:off x="6553200" y="6416675"/>
            <a:ext cx="2133600" cy="365125"/>
          </a:xfrm>
        </p:spPr>
        <p:txBody>
          <a:bodyPr/>
          <a:lstStyle>
            <a:lvl1pPr>
              <a:defRPr>
                <a:solidFill>
                  <a:schemeClr val="tx1"/>
                </a:solidFill>
              </a:defRPr>
            </a:lvl1pPr>
          </a:lstStyle>
          <a:p>
            <a:pPr>
              <a:defRPr/>
            </a:pPr>
            <a:fld id="{FFC25E62-EEF6-41BB-94AF-5794AE946530}"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9"/>
          <p:cNvSpPr/>
          <p:nvPr userDrawn="1"/>
        </p:nvSpPr>
        <p:spPr>
          <a:xfrm>
            <a:off x="0" y="0"/>
            <a:ext cx="9144000" cy="1143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2" descr="C:\Documents and Settings\sgeer\My Documents\MAP\MAP-LOGO.png"/>
          <p:cNvPicPr>
            <a:picLocks noChangeAspect="1" noChangeArrowheads="1"/>
          </p:cNvPicPr>
          <p:nvPr userDrawn="1"/>
        </p:nvPicPr>
        <p:blipFill>
          <a:blip r:embed="rId2"/>
          <a:srcRect/>
          <a:stretch>
            <a:fillRect/>
          </a:stretch>
        </p:blipFill>
        <p:spPr bwMode="auto">
          <a:xfrm>
            <a:off x="7848600" y="76200"/>
            <a:ext cx="857250" cy="974725"/>
          </a:xfrm>
          <a:prstGeom prst="rect">
            <a:avLst/>
          </a:prstGeom>
          <a:noFill/>
          <a:ln w="38100">
            <a:solidFill>
              <a:schemeClr val="bg1">
                <a:lumMod val="85000"/>
              </a:schemeClr>
            </a:solidFill>
          </a:ln>
        </p:spPr>
      </p:pic>
      <p:cxnSp>
        <p:nvCxnSpPr>
          <p:cNvPr id="6" name="Straight Connector 8"/>
          <p:cNvCxnSpPr/>
          <p:nvPr userDrawn="1"/>
        </p:nvCxnSpPr>
        <p:spPr>
          <a:xfrm>
            <a:off x="304800" y="6384925"/>
            <a:ext cx="8458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12"/>
          <p:cNvPicPr>
            <a:picLocks noChangeAspect="1" noChangeArrowheads="1"/>
          </p:cNvPicPr>
          <p:nvPr userDrawn="1"/>
        </p:nvPicPr>
        <p:blipFill>
          <a:blip r:embed="rId3"/>
          <a:srcRect/>
          <a:stretch>
            <a:fillRect/>
          </a:stretch>
        </p:blipFill>
        <p:spPr bwMode="auto">
          <a:xfrm>
            <a:off x="647700" y="152400"/>
            <a:ext cx="876300" cy="850900"/>
          </a:xfrm>
          <a:prstGeom prst="rect">
            <a:avLst/>
          </a:prstGeom>
          <a:solidFill>
            <a:schemeClr val="bg1"/>
          </a:solidFill>
          <a:ln w="9525">
            <a:noFill/>
            <a:miter lim="800000"/>
            <a:headEnd/>
            <a:tailEnd/>
          </a:ln>
        </p:spPr>
      </p:pic>
      <p:sp>
        <p:nvSpPr>
          <p:cNvPr id="2" name="Title 1"/>
          <p:cNvSpPr>
            <a:spLocks noGrp="1"/>
          </p:cNvSpPr>
          <p:nvPr>
            <p:ph type="title"/>
          </p:nvPr>
        </p:nvSpPr>
        <p:spPr>
          <a:xfrm>
            <a:off x="1524000" y="0"/>
            <a:ext cx="6324600" cy="1066800"/>
          </a:xfrm>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371600"/>
            <a:ext cx="8229600" cy="4876800"/>
          </a:xfrm>
        </p:spPr>
        <p:txBody>
          <a:bodyPr/>
          <a:lstStyle>
            <a:lvl2pPr>
              <a:defRPr>
                <a:solidFill>
                  <a:schemeClr val="tx2"/>
                </a:solidFill>
              </a:defRPr>
            </a:lvl2pPr>
            <a:lvl3pPr>
              <a:defRPr>
                <a:solidFill>
                  <a:schemeClr val="accent3"/>
                </a:solidFill>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Date Placeholder 3"/>
          <p:cNvSpPr>
            <a:spLocks noGrp="1"/>
          </p:cNvSpPr>
          <p:nvPr>
            <p:ph type="dt" sz="half" idx="10"/>
          </p:nvPr>
        </p:nvSpPr>
        <p:spPr>
          <a:xfrm>
            <a:off x="457200" y="6416675"/>
            <a:ext cx="1371600" cy="365125"/>
          </a:xfrm>
        </p:spPr>
        <p:txBody>
          <a:bodyPr/>
          <a:lstStyle>
            <a:lvl1pPr>
              <a:defRPr>
                <a:solidFill>
                  <a:schemeClr val="tx1"/>
                </a:solidFill>
              </a:defRPr>
            </a:lvl1pPr>
          </a:lstStyle>
          <a:p>
            <a:r>
              <a:rPr lang="en-US" smtClean="0"/>
              <a:t>STEVE GEER</a:t>
            </a:r>
            <a:endParaRPr lang="en-US"/>
          </a:p>
        </p:txBody>
      </p:sp>
      <p:sp>
        <p:nvSpPr>
          <p:cNvPr id="9" name="Footer Placeholder 4"/>
          <p:cNvSpPr>
            <a:spLocks noGrp="1"/>
          </p:cNvSpPr>
          <p:nvPr>
            <p:ph type="ftr" sz="quarter" idx="11"/>
          </p:nvPr>
        </p:nvSpPr>
        <p:spPr>
          <a:xfrm>
            <a:off x="2209800" y="6416675"/>
            <a:ext cx="4267200" cy="365125"/>
          </a:xfrm>
        </p:spPr>
        <p:txBody>
          <a:bodyPr/>
          <a:lstStyle>
            <a:lvl1pPr>
              <a:defRPr/>
            </a:lvl1pPr>
          </a:lstStyle>
          <a:p>
            <a:r>
              <a:rPr lang="en-US" smtClean="0"/>
              <a:t>Proj.X Muon Workshop         FNAL      8 November, 2010</a:t>
            </a:r>
            <a:endParaRPr lang="en-US"/>
          </a:p>
        </p:txBody>
      </p:sp>
      <p:sp>
        <p:nvSpPr>
          <p:cNvPr id="10" name="Slide Number Placeholder 5"/>
          <p:cNvSpPr>
            <a:spLocks noGrp="1"/>
          </p:cNvSpPr>
          <p:nvPr>
            <p:ph type="sldNum" sz="quarter" idx="12"/>
          </p:nvPr>
        </p:nvSpPr>
        <p:spPr>
          <a:xfrm>
            <a:off x="6553200" y="6416675"/>
            <a:ext cx="2133600" cy="365125"/>
          </a:xfrm>
        </p:spPr>
        <p:txBody>
          <a:bodyPr/>
          <a:lstStyle>
            <a:lvl1pPr>
              <a:defRPr>
                <a:solidFill>
                  <a:schemeClr val="tx1"/>
                </a:solidFill>
              </a:defRPr>
            </a:lvl1pPr>
          </a:lstStyle>
          <a:p>
            <a:pPr>
              <a:defRPr/>
            </a:pPr>
            <a:fld id="{7A90C2E9-6662-4BA6-86D0-C36D8B83A977}"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r>
              <a:rPr lang="en-US" smtClean="0"/>
              <a:t>STEVE GEER</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r>
              <a:rPr lang="en-US" smtClean="0"/>
              <a:t>Proj.X Muon Workshop         FNAL      8 November, 2010</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93F48C1-6FDF-4FCD-9A2E-7CF4995AE09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8" name="Title 1"/>
          <p:cNvSpPr>
            <a:spLocks noGrp="1"/>
          </p:cNvSpPr>
          <p:nvPr>
            <p:ph type="ctrTitle" idx="4294967295"/>
          </p:nvPr>
        </p:nvSpPr>
        <p:spPr>
          <a:xfrm>
            <a:off x="1524000" y="0"/>
            <a:ext cx="6324600" cy="1143000"/>
          </a:xfrm>
        </p:spPr>
        <p:txBody>
          <a:bodyPr/>
          <a:lstStyle/>
          <a:p>
            <a:pPr eaLnBrk="1" hangingPunct="1"/>
            <a:r>
              <a:rPr lang="en-US" sz="3600" smtClean="0"/>
              <a:t>  </a:t>
            </a:r>
          </a:p>
        </p:txBody>
      </p:sp>
      <p:sp>
        <p:nvSpPr>
          <p:cNvPr id="28679" name="Subtitle 2"/>
          <p:cNvSpPr>
            <a:spLocks noGrp="1"/>
          </p:cNvSpPr>
          <p:nvPr>
            <p:ph type="subTitle" idx="4294967295"/>
          </p:nvPr>
        </p:nvSpPr>
        <p:spPr>
          <a:xfrm>
            <a:off x="4419600" y="1752600"/>
            <a:ext cx="3886200" cy="3605213"/>
          </a:xfrm>
        </p:spPr>
        <p:txBody>
          <a:bodyPr/>
          <a:lstStyle/>
          <a:p>
            <a:pPr marL="0" indent="0" algn="ctr" eaLnBrk="1" hangingPunct="1">
              <a:buNone/>
            </a:pPr>
            <a:r>
              <a:rPr lang="en-US" sz="2400" dirty="0" smtClean="0">
                <a:cs typeface="Arial" charset="0"/>
              </a:rPr>
              <a:t> </a:t>
            </a:r>
            <a:r>
              <a:rPr lang="en-US" dirty="0" smtClean="0"/>
              <a:t>Project-X  </a:t>
            </a:r>
            <a:r>
              <a:rPr lang="en-US" dirty="0" err="1" smtClean="0"/>
              <a:t>Muons</a:t>
            </a:r>
            <a:r>
              <a:rPr lang="en-US" dirty="0" smtClean="0"/>
              <a:t> </a:t>
            </a:r>
            <a:r>
              <a:rPr lang="en-US" dirty="0" smtClean="0">
                <a:solidFill>
                  <a:schemeClr val="accent2"/>
                </a:solidFill>
              </a:rPr>
              <a:t>Synergy with </a:t>
            </a:r>
            <a:r>
              <a:rPr lang="en-US" dirty="0" err="1" smtClean="0">
                <a:solidFill>
                  <a:schemeClr val="accent2"/>
                </a:solidFill>
              </a:rPr>
              <a:t>Muon</a:t>
            </a:r>
            <a:r>
              <a:rPr lang="en-US" dirty="0" smtClean="0">
                <a:solidFill>
                  <a:schemeClr val="accent2"/>
                </a:solidFill>
              </a:rPr>
              <a:t> Collider R&amp;D</a:t>
            </a:r>
            <a:endParaRPr lang="en-US" sz="2800" dirty="0" smtClean="0">
              <a:cs typeface="Arial" charset="0"/>
            </a:endParaRPr>
          </a:p>
          <a:p>
            <a:pPr marL="0" indent="0" algn="ctr" eaLnBrk="1" hangingPunct="1">
              <a:buFont typeface="Arial" charset="0"/>
              <a:buNone/>
            </a:pPr>
            <a:endParaRPr lang="en-US" sz="2800" dirty="0" smtClean="0">
              <a:cs typeface="Arial" charset="0"/>
            </a:endParaRPr>
          </a:p>
          <a:p>
            <a:pPr marL="0" indent="0" algn="ctr" eaLnBrk="1" hangingPunct="1">
              <a:buFont typeface="Arial" charset="0"/>
              <a:buNone/>
            </a:pPr>
            <a:r>
              <a:rPr lang="en-US" sz="2400" dirty="0" smtClean="0">
                <a:cs typeface="Arial" charset="0"/>
              </a:rPr>
              <a:t>Steve Geer</a:t>
            </a:r>
          </a:p>
          <a:p>
            <a:pPr marL="0" indent="0" algn="ctr" eaLnBrk="1" hangingPunct="1">
              <a:buFont typeface="Arial" charset="0"/>
              <a:buNone/>
            </a:pPr>
            <a:r>
              <a:rPr lang="en-US" sz="2000" dirty="0" smtClean="0">
                <a:solidFill>
                  <a:schemeClr val="hlink"/>
                </a:solidFill>
                <a:cs typeface="Arial" charset="0"/>
              </a:rPr>
              <a:t>A</a:t>
            </a:r>
            <a:r>
              <a:rPr lang="en-US" sz="2000" dirty="0" smtClean="0">
                <a:cs typeface="Arial" charset="0"/>
              </a:rPr>
              <a:t>ccelerator</a:t>
            </a:r>
            <a:r>
              <a:rPr lang="en-US" sz="2000" dirty="0" smtClean="0">
                <a:solidFill>
                  <a:schemeClr val="hlink"/>
                </a:solidFill>
                <a:cs typeface="Arial" charset="0"/>
              </a:rPr>
              <a:t> P</a:t>
            </a:r>
            <a:r>
              <a:rPr lang="en-US" sz="2000" dirty="0" smtClean="0">
                <a:cs typeface="Arial" charset="0"/>
              </a:rPr>
              <a:t>hysics</a:t>
            </a:r>
            <a:r>
              <a:rPr lang="en-US" sz="2000" dirty="0" smtClean="0">
                <a:solidFill>
                  <a:schemeClr val="hlink"/>
                </a:solidFill>
                <a:cs typeface="Arial" charset="0"/>
              </a:rPr>
              <a:t> C</a:t>
            </a:r>
            <a:r>
              <a:rPr lang="en-US" sz="2000" dirty="0" smtClean="0">
                <a:cs typeface="Arial" charset="0"/>
              </a:rPr>
              <a:t>enter</a:t>
            </a:r>
          </a:p>
          <a:p>
            <a:pPr marL="0" indent="0" algn="ctr" eaLnBrk="1" hangingPunct="1">
              <a:buFont typeface="Arial" charset="0"/>
              <a:buNone/>
            </a:pPr>
            <a:r>
              <a:rPr lang="en-US" sz="2000" dirty="0" smtClean="0">
                <a:cs typeface="Arial" charset="0"/>
              </a:rPr>
              <a:t>Fermi National Accelerator Laboratory</a:t>
            </a:r>
          </a:p>
          <a:p>
            <a:pPr marL="0" indent="0" algn="ctr" eaLnBrk="1" hangingPunct="1">
              <a:buFont typeface="Arial" charset="0"/>
              <a:buNone/>
            </a:pPr>
            <a:endParaRPr lang="en-US" sz="2000" dirty="0" smtClean="0">
              <a:cs typeface="Arial" charset="0"/>
            </a:endParaRPr>
          </a:p>
          <a:p>
            <a:pPr marL="0" indent="0" algn="ctr" eaLnBrk="1" hangingPunct="1">
              <a:buFont typeface="Arial" charset="0"/>
              <a:buNone/>
            </a:pPr>
            <a:endParaRPr lang="en-US" sz="2000" dirty="0" smtClean="0">
              <a:cs typeface="Arial" charset="0"/>
            </a:endParaRPr>
          </a:p>
        </p:txBody>
      </p:sp>
      <p:pic>
        <p:nvPicPr>
          <p:cNvPr id="18" name="Picture 2"/>
          <p:cNvPicPr>
            <a:picLocks noChangeAspect="1" noChangeArrowheads="1"/>
          </p:cNvPicPr>
          <p:nvPr/>
        </p:nvPicPr>
        <p:blipFill>
          <a:blip r:embed="rId2"/>
          <a:srcRect l="23438" t="17500" r="20625" b="10001"/>
          <a:stretch>
            <a:fillRect/>
          </a:stretch>
        </p:blipFill>
        <p:spPr bwMode="auto">
          <a:xfrm>
            <a:off x="762000" y="1981200"/>
            <a:ext cx="3352800" cy="3124200"/>
          </a:xfrm>
          <a:prstGeom prst="rect">
            <a:avLst/>
          </a:prstGeom>
          <a:noFill/>
          <a:ln w="9525" algn="ctr">
            <a:noFill/>
            <a:miter lim="800000"/>
            <a:headEnd/>
            <a:tailEnd/>
          </a:ln>
        </p:spPr>
      </p:pic>
      <p:sp>
        <p:nvSpPr>
          <p:cNvPr id="19" name="Oval 17"/>
          <p:cNvSpPr>
            <a:spLocks noChangeArrowheads="1"/>
          </p:cNvSpPr>
          <p:nvPr/>
        </p:nvSpPr>
        <p:spPr bwMode="auto">
          <a:xfrm>
            <a:off x="1526694" y="2269034"/>
            <a:ext cx="1768230" cy="1768981"/>
          </a:xfrm>
          <a:prstGeom prst="ellipse">
            <a:avLst/>
          </a:prstGeom>
          <a:noFill/>
          <a:ln w="57150" algn="ctr">
            <a:solidFill>
              <a:srgbClr val="002060"/>
            </a:solidFill>
            <a:round/>
            <a:headEnd/>
            <a:tailEnd/>
          </a:ln>
        </p:spPr>
        <p:txBody>
          <a:bodyPr/>
          <a:lstStyle/>
          <a:p>
            <a:endParaRPr lang="en-US"/>
          </a:p>
        </p:txBody>
      </p:sp>
      <p:sp>
        <p:nvSpPr>
          <p:cNvPr id="20" name="TextBox 18"/>
          <p:cNvSpPr txBox="1">
            <a:spLocks noChangeArrowheads="1"/>
          </p:cNvSpPr>
          <p:nvPr/>
        </p:nvSpPr>
        <p:spPr bwMode="auto">
          <a:xfrm>
            <a:off x="645450" y="2378971"/>
            <a:ext cx="837089" cy="923330"/>
          </a:xfrm>
          <a:prstGeom prst="rect">
            <a:avLst/>
          </a:prstGeom>
          <a:noFill/>
          <a:ln w="9525">
            <a:noFill/>
            <a:miter lim="800000"/>
            <a:headEnd/>
            <a:tailEnd/>
          </a:ln>
        </p:spPr>
        <p:txBody>
          <a:bodyPr wrap="none">
            <a:spAutoFit/>
          </a:bodyPr>
          <a:lstStyle/>
          <a:p>
            <a:r>
              <a:rPr lang="en-US" sz="5400" dirty="0">
                <a:latin typeface="Symbol" pitchFamily="18" charset="2"/>
              </a:rPr>
              <a:t>m</a:t>
            </a:r>
            <a:r>
              <a:rPr lang="en-US" sz="5400" baseline="30000" dirty="0">
                <a:latin typeface="Symbol" pitchFamily="18" charset="2"/>
              </a:rPr>
              <a:t>+</a:t>
            </a:r>
          </a:p>
        </p:txBody>
      </p:sp>
      <p:sp>
        <p:nvSpPr>
          <p:cNvPr id="21" name="TextBox 19"/>
          <p:cNvSpPr txBox="1">
            <a:spLocks noChangeArrowheads="1"/>
          </p:cNvSpPr>
          <p:nvPr/>
        </p:nvSpPr>
        <p:spPr bwMode="auto">
          <a:xfrm>
            <a:off x="3464850" y="2378971"/>
            <a:ext cx="837089" cy="923330"/>
          </a:xfrm>
          <a:prstGeom prst="rect">
            <a:avLst/>
          </a:prstGeom>
          <a:noFill/>
          <a:ln w="9525">
            <a:noFill/>
            <a:miter lim="800000"/>
            <a:headEnd/>
            <a:tailEnd/>
          </a:ln>
        </p:spPr>
        <p:txBody>
          <a:bodyPr wrap="none">
            <a:spAutoFit/>
          </a:bodyPr>
          <a:lstStyle/>
          <a:p>
            <a:r>
              <a:rPr lang="en-US" sz="5400" dirty="0">
                <a:latin typeface="Symbol" pitchFamily="18" charset="2"/>
              </a:rPr>
              <a:t>m</a:t>
            </a:r>
            <a:r>
              <a:rPr lang="en-US" sz="5400" baseline="30000" dirty="0">
                <a:latin typeface="Symbol" pitchFamily="18" charset="2"/>
              </a:rPr>
              <a:t>-</a:t>
            </a:r>
          </a:p>
        </p:txBody>
      </p:sp>
      <p:cxnSp>
        <p:nvCxnSpPr>
          <p:cNvPr id="23" name="Straight Arrow Connector 24"/>
          <p:cNvCxnSpPr>
            <a:cxnSpLocks noChangeShapeType="1"/>
          </p:cNvCxnSpPr>
          <p:nvPr/>
        </p:nvCxnSpPr>
        <p:spPr bwMode="auto">
          <a:xfrm rot="5400000" flipH="1" flipV="1">
            <a:off x="1264380" y="2658796"/>
            <a:ext cx="479724" cy="191916"/>
          </a:xfrm>
          <a:prstGeom prst="straightConnector1">
            <a:avLst/>
          </a:prstGeom>
          <a:noFill/>
          <a:ln w="57150" algn="ctr">
            <a:solidFill>
              <a:srgbClr val="002060"/>
            </a:solidFill>
            <a:round/>
            <a:headEnd/>
            <a:tailEnd type="arrow" w="med" len="med"/>
          </a:ln>
        </p:spPr>
      </p:cxnSp>
      <p:cxnSp>
        <p:nvCxnSpPr>
          <p:cNvPr id="24" name="Straight Arrow Connector 28"/>
          <p:cNvCxnSpPr>
            <a:cxnSpLocks noChangeShapeType="1"/>
          </p:cNvCxnSpPr>
          <p:nvPr/>
        </p:nvCxnSpPr>
        <p:spPr bwMode="auto">
          <a:xfrm rot="16200000" flipV="1">
            <a:off x="3127031" y="2658796"/>
            <a:ext cx="479724" cy="191916"/>
          </a:xfrm>
          <a:prstGeom prst="straightConnector1">
            <a:avLst/>
          </a:prstGeom>
          <a:noFill/>
          <a:ln w="57150" algn="ctr">
            <a:solidFill>
              <a:srgbClr val="002060"/>
            </a:solidFill>
            <a:round/>
            <a:headEnd/>
            <a:tailEnd type="arrow" w="med" len="med"/>
          </a:ln>
        </p:spPr>
      </p:cxnSp>
      <p:sp>
        <p:nvSpPr>
          <p:cNvPr id="6" name="TextBox 39"/>
          <p:cNvSpPr txBox="1">
            <a:spLocks noChangeArrowheads="1"/>
          </p:cNvSpPr>
          <p:nvPr/>
        </p:nvSpPr>
        <p:spPr bwMode="auto">
          <a:xfrm>
            <a:off x="2311352" y="4097980"/>
            <a:ext cx="383833" cy="581665"/>
          </a:xfrm>
          <a:prstGeom prst="rect">
            <a:avLst/>
          </a:prstGeom>
          <a:noFill/>
          <a:ln w="9525">
            <a:noFill/>
            <a:miter lim="800000"/>
            <a:headEnd/>
            <a:tailEnd/>
          </a:ln>
        </p:spPr>
        <p:txBody>
          <a:bodyPr>
            <a:spAutoFit/>
          </a:bodyPr>
          <a:lstStyle/>
          <a:p>
            <a:r>
              <a:rPr lang="en-US" sz="5400" dirty="0">
                <a:latin typeface="Symbol" pitchFamily="18" charset="2"/>
              </a:rPr>
              <a:t>n</a:t>
            </a:r>
          </a:p>
        </p:txBody>
      </p:sp>
      <p:pic>
        <p:nvPicPr>
          <p:cNvPr id="7" name="Picture 15"/>
          <p:cNvPicPr>
            <a:picLocks noChangeAspect="1" noChangeArrowheads="1"/>
          </p:cNvPicPr>
          <p:nvPr/>
        </p:nvPicPr>
        <p:blipFill>
          <a:blip r:embed="rId3"/>
          <a:srcRect/>
          <a:stretch>
            <a:fillRect/>
          </a:stretch>
        </p:blipFill>
        <p:spPr bwMode="auto">
          <a:xfrm>
            <a:off x="2119436" y="2864691"/>
            <a:ext cx="578748" cy="561676"/>
          </a:xfrm>
          <a:prstGeom prst="rect">
            <a:avLst/>
          </a:prstGeom>
          <a:noFill/>
          <a:ln w="9525">
            <a:noFill/>
            <a:miter lim="800000"/>
            <a:headEnd/>
            <a:tailEnd/>
          </a:ln>
        </p:spPr>
      </p:pic>
      <p:grpSp>
        <p:nvGrpSpPr>
          <p:cNvPr id="8" name="Group 53"/>
          <p:cNvGrpSpPr>
            <a:grpSpLocks/>
          </p:cNvGrpSpPr>
          <p:nvPr/>
        </p:nvGrpSpPr>
        <p:grpSpPr bwMode="auto">
          <a:xfrm>
            <a:off x="1399749" y="3810146"/>
            <a:ext cx="1103519" cy="646628"/>
            <a:chOff x="1752600" y="4191000"/>
            <a:chExt cx="1752600" cy="1027292"/>
          </a:xfrm>
        </p:grpSpPr>
        <p:grpSp>
          <p:nvGrpSpPr>
            <p:cNvPr id="9" name="Group 38"/>
            <p:cNvGrpSpPr>
              <a:grpSpLocks/>
            </p:cNvGrpSpPr>
            <p:nvPr/>
          </p:nvGrpSpPr>
          <p:grpSpPr bwMode="auto">
            <a:xfrm>
              <a:off x="1752600" y="4191000"/>
              <a:ext cx="1371600" cy="1027292"/>
              <a:chOff x="6404319" y="5002865"/>
              <a:chExt cx="1371600" cy="1027292"/>
            </a:xfrm>
          </p:grpSpPr>
          <p:grpSp>
            <p:nvGrpSpPr>
              <p:cNvPr id="12" name="Group 36"/>
              <p:cNvGrpSpPr/>
              <p:nvPr/>
            </p:nvGrpSpPr>
            <p:grpSpPr>
              <a:xfrm rot="1800000">
                <a:off x="6404319" y="5173800"/>
                <a:ext cx="1371600" cy="685205"/>
                <a:chOff x="6248400" y="5257800"/>
                <a:chExt cx="1828800" cy="914400"/>
              </a:xfrm>
              <a:solidFill>
                <a:srgbClr val="00B050"/>
              </a:solidFill>
            </p:grpSpPr>
            <p:sp>
              <p:nvSpPr>
                <p:cNvPr id="15" name="Oval 14"/>
                <p:cNvSpPr/>
                <p:nvPr/>
              </p:nvSpPr>
              <p:spPr bwMode="auto">
                <a:xfrm>
                  <a:off x="6248400" y="5257800"/>
                  <a:ext cx="914400" cy="914400"/>
                </a:xfrm>
                <a:prstGeom prst="ellipse">
                  <a:avLst/>
                </a:prstGeom>
                <a:grpFill/>
                <a:ln w="38100" cap="flat" cmpd="sng" algn="ctr">
                  <a:solidFill>
                    <a:schemeClr val="tx1"/>
                  </a:solidFill>
                  <a:prstDash val="solid"/>
                  <a:round/>
                  <a:headEnd type="none" w="med" len="med"/>
                  <a:tailEnd type="none" w="med" len="med"/>
                </a:ln>
                <a:effectLst/>
              </p:spPr>
              <p:txBody>
                <a:bodyPr/>
                <a:lstStyle/>
                <a:p>
                  <a:pPr>
                    <a:defRPr/>
                  </a:pPr>
                  <a:endParaRPr lang="en-US"/>
                </a:p>
              </p:txBody>
            </p:sp>
            <p:sp>
              <p:nvSpPr>
                <p:cNvPr id="16" name="Oval 15"/>
                <p:cNvSpPr/>
                <p:nvPr/>
              </p:nvSpPr>
              <p:spPr bwMode="auto">
                <a:xfrm>
                  <a:off x="7162800" y="5257800"/>
                  <a:ext cx="914400" cy="914400"/>
                </a:xfrm>
                <a:prstGeom prst="ellipse">
                  <a:avLst/>
                </a:prstGeom>
                <a:grpFill/>
                <a:ln w="38100" cap="flat" cmpd="sng" algn="ctr">
                  <a:solidFill>
                    <a:schemeClr val="tx1"/>
                  </a:solidFill>
                  <a:prstDash val="solid"/>
                  <a:round/>
                  <a:headEnd type="none" w="med" len="med"/>
                  <a:tailEnd type="none" w="med" len="med"/>
                </a:ln>
                <a:effectLst/>
              </p:spPr>
              <p:txBody>
                <a:bodyPr/>
                <a:lstStyle/>
                <a:p>
                  <a:pPr>
                    <a:defRPr/>
                  </a:pPr>
                  <a:endParaRPr lang="en-US"/>
                </a:p>
              </p:txBody>
            </p:sp>
            <p:sp>
              <p:nvSpPr>
                <p:cNvPr id="17" name="Rectangle 16"/>
                <p:cNvSpPr/>
                <p:nvPr/>
              </p:nvSpPr>
              <p:spPr bwMode="auto">
                <a:xfrm>
                  <a:off x="6705600" y="5257800"/>
                  <a:ext cx="914400" cy="914400"/>
                </a:xfrm>
                <a:prstGeom prst="rect">
                  <a:avLst/>
                </a:prstGeom>
                <a:grpFill/>
                <a:ln w="38100" cap="flat" cmpd="sng" algn="ctr">
                  <a:solidFill>
                    <a:schemeClr val="tx1"/>
                  </a:solidFill>
                  <a:prstDash val="solid"/>
                  <a:round/>
                  <a:headEnd type="none" w="med" len="med"/>
                  <a:tailEnd type="none" w="med" len="med"/>
                </a:ln>
                <a:effectLst/>
              </p:spPr>
              <p:txBody>
                <a:bodyPr/>
                <a:lstStyle/>
                <a:p>
                  <a:pPr>
                    <a:defRPr/>
                  </a:pPr>
                  <a:endParaRPr lang="en-US"/>
                </a:p>
              </p:txBody>
            </p:sp>
          </p:grpSp>
          <p:cxnSp>
            <p:nvCxnSpPr>
              <p:cNvPr id="13" name="Straight Connector 30"/>
              <p:cNvCxnSpPr>
                <a:cxnSpLocks noChangeShapeType="1"/>
              </p:cNvCxnSpPr>
              <p:nvPr/>
            </p:nvCxnSpPr>
            <p:spPr bwMode="auto">
              <a:xfrm rot="7200000" flipH="1" flipV="1">
                <a:off x="6450259" y="5344872"/>
                <a:ext cx="685205" cy="1191"/>
              </a:xfrm>
              <a:prstGeom prst="line">
                <a:avLst/>
              </a:prstGeom>
              <a:noFill/>
              <a:ln w="57150" algn="ctr">
                <a:solidFill>
                  <a:srgbClr val="00B050"/>
                </a:solidFill>
                <a:round/>
                <a:headEnd/>
                <a:tailEnd/>
              </a:ln>
            </p:spPr>
          </p:cxnSp>
          <p:cxnSp>
            <p:nvCxnSpPr>
              <p:cNvPr id="14" name="Straight Connector 31"/>
              <p:cNvCxnSpPr>
                <a:cxnSpLocks noChangeShapeType="1"/>
              </p:cNvCxnSpPr>
              <p:nvPr/>
            </p:nvCxnSpPr>
            <p:spPr bwMode="auto">
              <a:xfrm rot="7200000" flipH="1" flipV="1">
                <a:off x="7043960" y="5686959"/>
                <a:ext cx="685205" cy="1191"/>
              </a:xfrm>
              <a:prstGeom prst="line">
                <a:avLst/>
              </a:prstGeom>
              <a:noFill/>
              <a:ln w="57150" algn="ctr">
                <a:solidFill>
                  <a:srgbClr val="00B050"/>
                </a:solidFill>
                <a:round/>
                <a:headEnd/>
                <a:tailEnd/>
              </a:ln>
            </p:spPr>
          </p:cxnSp>
        </p:grpSp>
        <p:cxnSp>
          <p:nvCxnSpPr>
            <p:cNvPr id="10" name="Straight Arrow Connector 42"/>
            <p:cNvCxnSpPr>
              <a:cxnSpLocks noChangeShapeType="1"/>
            </p:cNvCxnSpPr>
            <p:nvPr/>
          </p:nvCxnSpPr>
          <p:spPr bwMode="auto">
            <a:xfrm>
              <a:off x="2241321" y="4191000"/>
              <a:ext cx="1263879" cy="762000"/>
            </a:xfrm>
            <a:prstGeom prst="straightConnector1">
              <a:avLst/>
            </a:prstGeom>
            <a:noFill/>
            <a:ln w="57150" algn="ctr">
              <a:solidFill>
                <a:schemeClr val="tx1"/>
              </a:solidFill>
              <a:round/>
              <a:headEnd/>
              <a:tailEnd type="arrow" w="med" len="med"/>
            </a:ln>
          </p:spPr>
        </p:cxnSp>
        <p:cxnSp>
          <p:nvCxnSpPr>
            <p:cNvPr id="11" name="Straight Connector 51"/>
            <p:cNvCxnSpPr>
              <a:cxnSpLocks noChangeShapeType="1"/>
            </p:cNvCxnSpPr>
            <p:nvPr/>
          </p:nvCxnSpPr>
          <p:spPr bwMode="auto">
            <a:xfrm>
              <a:off x="1905000" y="4800600"/>
              <a:ext cx="685800" cy="381000"/>
            </a:xfrm>
            <a:prstGeom prst="line">
              <a:avLst/>
            </a:prstGeom>
            <a:noFill/>
            <a:ln w="57150" algn="ctr">
              <a:solidFill>
                <a:schemeClr val="tx1"/>
              </a:solidFill>
              <a:round/>
              <a:headEnd/>
              <a:tailEnd/>
            </a:ln>
          </p:spPr>
        </p:cxnSp>
      </p:grpSp>
      <p:sp>
        <p:nvSpPr>
          <p:cNvPr id="22" name="Rectangle 4"/>
          <p:cNvSpPr>
            <a:spLocks noChangeArrowheads="1"/>
          </p:cNvSpPr>
          <p:nvPr/>
        </p:nvSpPr>
        <p:spPr bwMode="auto">
          <a:xfrm>
            <a:off x="2133600" y="5710237"/>
            <a:ext cx="4625975" cy="461963"/>
          </a:xfrm>
          <a:prstGeom prst="rect">
            <a:avLst/>
          </a:prstGeom>
          <a:noFill/>
          <a:ln w="9525">
            <a:noFill/>
            <a:miter lim="800000"/>
            <a:headEnd/>
            <a:tailEnd/>
          </a:ln>
        </p:spPr>
        <p:txBody>
          <a:bodyPr wrap="none">
            <a:spAutoFit/>
          </a:bodyPr>
          <a:lstStyle/>
          <a:p>
            <a:pPr marL="342900" indent="-342900">
              <a:spcBef>
                <a:spcPct val="20000"/>
              </a:spcBef>
            </a:pPr>
            <a:r>
              <a:rPr lang="en-US" sz="2400" dirty="0">
                <a:solidFill>
                  <a:srgbClr val="FF0000"/>
                </a:solidFill>
                <a:latin typeface="Calibri" pitchFamily="34" charset="0"/>
              </a:rPr>
              <a:t>MAP Website:   http://map.fnal.gov</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pPr eaLnBrk="1" hangingPunct="1"/>
            <a:r>
              <a:rPr lang="en-US" sz="3200" dirty="0" smtClean="0"/>
              <a:t>MUCOOL TEST AREA</a:t>
            </a:r>
          </a:p>
        </p:txBody>
      </p:sp>
      <p:sp>
        <p:nvSpPr>
          <p:cNvPr id="4" name="Date Placeholder 3"/>
          <p:cNvSpPr>
            <a:spLocks noGrp="1"/>
          </p:cNvSpPr>
          <p:nvPr>
            <p:ph type="dt" sz="quarter" idx="10"/>
          </p:nvPr>
        </p:nvSpPr>
        <p:spPr/>
        <p:txBody>
          <a:bodyPr rtlCol="0"/>
          <a:lstStyle/>
          <a:p>
            <a:pPr fontAlgn="auto">
              <a:spcBef>
                <a:spcPts val="0"/>
              </a:spcBef>
              <a:spcAft>
                <a:spcPts val="0"/>
              </a:spcAft>
              <a:defRPr/>
            </a:pPr>
            <a:r>
              <a:rPr lang="en-US" smtClean="0">
                <a:latin typeface="+mn-lt"/>
              </a:rPr>
              <a:t>STEVE GEER</a:t>
            </a:r>
            <a:endParaRPr lang="en-US" dirty="0">
              <a:latin typeface="+mn-lt"/>
            </a:endParaRPr>
          </a:p>
        </p:txBody>
      </p:sp>
      <p:sp>
        <p:nvSpPr>
          <p:cNvPr id="5" name="Footer Placeholder 4"/>
          <p:cNvSpPr>
            <a:spLocks noGrp="1"/>
          </p:cNvSpPr>
          <p:nvPr>
            <p:ph type="ftr" sz="quarter" idx="11"/>
          </p:nvPr>
        </p:nvSpPr>
        <p:spPr/>
        <p:txBody>
          <a:bodyPr rtlCol="0"/>
          <a:lstStyle/>
          <a:p>
            <a:pPr fontAlgn="auto">
              <a:spcBef>
                <a:spcPts val="0"/>
              </a:spcBef>
              <a:spcAft>
                <a:spcPts val="0"/>
              </a:spcAft>
              <a:defRPr/>
            </a:pPr>
            <a:r>
              <a:rPr lang="en-US" smtClean="0">
                <a:solidFill>
                  <a:schemeClr val="tx1">
                    <a:tint val="75000"/>
                  </a:schemeClr>
                </a:solidFill>
                <a:latin typeface="+mn-lt"/>
              </a:rPr>
              <a:t>Proj.X Muon Workshop         FNAL      8 November, 2010</a:t>
            </a:r>
            <a:endParaRPr lang="en-US">
              <a:solidFill>
                <a:schemeClr val="tx1">
                  <a:tint val="75000"/>
                </a:schemeClr>
              </a:solidFill>
              <a:latin typeface="+mn-lt"/>
            </a:endParaRPr>
          </a:p>
        </p:txBody>
      </p:sp>
      <p:sp>
        <p:nvSpPr>
          <p:cNvPr id="6" name="Slide Number Placeholder 5"/>
          <p:cNvSpPr>
            <a:spLocks noGrp="1"/>
          </p:cNvSpPr>
          <p:nvPr>
            <p:ph type="sldNum" sz="quarter" idx="12"/>
          </p:nvPr>
        </p:nvSpPr>
        <p:spPr/>
        <p:txBody>
          <a:bodyPr/>
          <a:lstStyle/>
          <a:p>
            <a:pPr>
              <a:defRPr/>
            </a:pPr>
            <a:fld id="{9492EE1C-467A-4ABB-98C1-29F5AE0DC909}" type="slidenum">
              <a:rPr lang="en-US" smtClean="0"/>
              <a:pPr>
                <a:defRPr/>
              </a:pPr>
              <a:t>10</a:t>
            </a:fld>
            <a:endParaRPr lang="en-US" dirty="0"/>
          </a:p>
        </p:txBody>
      </p:sp>
      <p:pic>
        <p:nvPicPr>
          <p:cNvPr id="8" name="Picture 44" descr="MTA_BL_snout"/>
          <p:cNvPicPr>
            <a:picLocks noChangeAspect="1" noChangeArrowheads="1"/>
          </p:cNvPicPr>
          <p:nvPr/>
        </p:nvPicPr>
        <p:blipFill>
          <a:blip r:embed="rId2"/>
          <a:srcRect/>
          <a:stretch>
            <a:fillRect/>
          </a:stretch>
        </p:blipFill>
        <p:spPr bwMode="auto">
          <a:xfrm>
            <a:off x="6326188" y="2209800"/>
            <a:ext cx="1979612" cy="1320800"/>
          </a:xfrm>
          <a:prstGeom prst="rect">
            <a:avLst/>
          </a:prstGeom>
          <a:noFill/>
          <a:ln w="9525">
            <a:noFill/>
            <a:miter lim="800000"/>
            <a:headEnd/>
            <a:tailEnd/>
          </a:ln>
        </p:spPr>
      </p:pic>
      <p:sp>
        <p:nvSpPr>
          <p:cNvPr id="9" name="Text Box 5"/>
          <p:cNvSpPr txBox="1">
            <a:spLocks noChangeArrowheads="1"/>
          </p:cNvSpPr>
          <p:nvPr/>
        </p:nvSpPr>
        <p:spPr bwMode="auto">
          <a:xfrm>
            <a:off x="533400" y="1219200"/>
            <a:ext cx="4114800" cy="3786188"/>
          </a:xfrm>
          <a:prstGeom prst="rect">
            <a:avLst/>
          </a:prstGeom>
          <a:noFill/>
          <a:ln w="9525">
            <a:noFill/>
            <a:miter lim="800000"/>
            <a:headEnd/>
            <a:tailEnd/>
          </a:ln>
        </p:spPr>
        <p:txBody>
          <a:bodyPr>
            <a:spAutoFit/>
          </a:bodyPr>
          <a:lstStyle/>
          <a:p>
            <a:pPr>
              <a:buFont typeface="Symbol" pitchFamily="18" charset="2"/>
              <a:buChar char="·"/>
            </a:pPr>
            <a:r>
              <a:rPr lang="en-US" sz="2000">
                <a:latin typeface="Comic Sans MS" pitchFamily="66" charset="0"/>
              </a:rPr>
              <a:t> Developing &amp; bench testing</a:t>
            </a:r>
            <a:br>
              <a:rPr lang="en-US" sz="2000">
                <a:latin typeface="Comic Sans MS" pitchFamily="66" charset="0"/>
              </a:rPr>
            </a:br>
            <a:r>
              <a:rPr lang="en-US" sz="2000">
                <a:latin typeface="Comic Sans MS" pitchFamily="66" charset="0"/>
              </a:rPr>
              <a:t>cooling channel components</a:t>
            </a:r>
          </a:p>
          <a:p>
            <a:pPr>
              <a:buFont typeface="Symbol" pitchFamily="18" charset="2"/>
              <a:buChar char="·"/>
            </a:pPr>
            <a:endParaRPr lang="en-US" sz="1400">
              <a:latin typeface="Comic Sans MS" pitchFamily="66" charset="0"/>
            </a:endParaRPr>
          </a:p>
          <a:p>
            <a:pPr>
              <a:buFont typeface="Symbol" pitchFamily="18" charset="2"/>
              <a:buChar char="·"/>
            </a:pPr>
            <a:r>
              <a:rPr lang="en-US" sz="2000">
                <a:latin typeface="Comic Sans MS" pitchFamily="66" charset="0"/>
              </a:rPr>
              <a:t>MuCool Test Area at end of FNAL linac is a unique facility:</a:t>
            </a:r>
          </a:p>
          <a:p>
            <a:pPr lvl="1"/>
            <a:r>
              <a:rPr lang="en-US" sz="2000">
                <a:solidFill>
                  <a:srgbClr val="0070C0"/>
                </a:solidFill>
                <a:latin typeface="Comic Sans MS" pitchFamily="66" charset="0"/>
              </a:rPr>
              <a:t>-Liquid H2 handling</a:t>
            </a:r>
          </a:p>
          <a:p>
            <a:pPr lvl="1"/>
            <a:r>
              <a:rPr lang="en-US" sz="2000">
                <a:solidFill>
                  <a:srgbClr val="0070C0"/>
                </a:solidFill>
                <a:latin typeface="Comic Sans MS" pitchFamily="66" charset="0"/>
              </a:rPr>
              <a:t>-RF power at 805 MHz</a:t>
            </a:r>
          </a:p>
          <a:p>
            <a:pPr lvl="1"/>
            <a:r>
              <a:rPr lang="en-US" sz="2000">
                <a:solidFill>
                  <a:srgbClr val="0070C0"/>
                </a:solidFill>
                <a:latin typeface="Comic Sans MS" pitchFamily="66" charset="0"/>
              </a:rPr>
              <a:t>-RF power at 201 MHz</a:t>
            </a:r>
          </a:p>
          <a:p>
            <a:pPr lvl="1"/>
            <a:r>
              <a:rPr lang="en-US" sz="2000">
                <a:solidFill>
                  <a:srgbClr val="0070C0"/>
                </a:solidFill>
                <a:latin typeface="Comic Sans MS" pitchFamily="66" charset="0"/>
              </a:rPr>
              <a:t>-5T solenoid (805 MHz fits in bore)</a:t>
            </a:r>
          </a:p>
          <a:p>
            <a:pPr lvl="1"/>
            <a:r>
              <a:rPr lang="en-US" sz="2000">
                <a:solidFill>
                  <a:srgbClr val="0070C0"/>
                </a:solidFill>
                <a:latin typeface="Comic Sans MS" pitchFamily="66" charset="0"/>
              </a:rPr>
              <a:t>-Beam from linac (soon)</a:t>
            </a:r>
          </a:p>
          <a:p>
            <a:endParaRPr lang="en-US" sz="2000">
              <a:latin typeface="Comic Sans MS" pitchFamily="66" charset="0"/>
            </a:endParaRPr>
          </a:p>
        </p:txBody>
      </p:sp>
      <p:pic>
        <p:nvPicPr>
          <p:cNvPr id="10" name="Picture 11"/>
          <p:cNvPicPr>
            <a:picLocks noChangeAspect="1" noChangeArrowheads="1"/>
          </p:cNvPicPr>
          <p:nvPr/>
        </p:nvPicPr>
        <p:blipFill>
          <a:blip r:embed="rId3"/>
          <a:srcRect t="20000" b="8000"/>
          <a:stretch>
            <a:fillRect/>
          </a:stretch>
        </p:blipFill>
        <p:spPr bwMode="auto">
          <a:xfrm>
            <a:off x="4495800" y="1250950"/>
            <a:ext cx="2057400" cy="1111250"/>
          </a:xfrm>
          <a:prstGeom prst="rect">
            <a:avLst/>
          </a:prstGeom>
          <a:noFill/>
          <a:ln w="9525">
            <a:noFill/>
            <a:miter lim="800000"/>
            <a:headEnd/>
            <a:tailEnd/>
          </a:ln>
        </p:spPr>
      </p:pic>
      <p:pic>
        <p:nvPicPr>
          <p:cNvPr id="11" name="Picture 7"/>
          <p:cNvPicPr>
            <a:picLocks noChangeAspect="1" noChangeArrowheads="1"/>
          </p:cNvPicPr>
          <p:nvPr/>
        </p:nvPicPr>
        <p:blipFill>
          <a:blip r:embed="rId4"/>
          <a:srcRect/>
          <a:stretch>
            <a:fillRect/>
          </a:stretch>
        </p:blipFill>
        <p:spPr bwMode="auto">
          <a:xfrm>
            <a:off x="3048000" y="4826000"/>
            <a:ext cx="1155700" cy="1203325"/>
          </a:xfrm>
          <a:prstGeom prst="rect">
            <a:avLst/>
          </a:prstGeom>
          <a:noFill/>
          <a:ln w="9525">
            <a:noFill/>
            <a:miter lim="800000"/>
            <a:headEnd/>
            <a:tailEnd/>
          </a:ln>
        </p:spPr>
      </p:pic>
      <p:sp>
        <p:nvSpPr>
          <p:cNvPr id="12" name="TextBox 9"/>
          <p:cNvSpPr txBox="1">
            <a:spLocks noChangeArrowheads="1"/>
          </p:cNvSpPr>
          <p:nvPr/>
        </p:nvSpPr>
        <p:spPr bwMode="auto">
          <a:xfrm>
            <a:off x="2811463" y="6045200"/>
            <a:ext cx="1597025" cy="307975"/>
          </a:xfrm>
          <a:prstGeom prst="rect">
            <a:avLst/>
          </a:prstGeom>
          <a:noFill/>
          <a:ln w="9525">
            <a:noFill/>
            <a:miter lim="800000"/>
            <a:headEnd/>
            <a:tailEnd/>
          </a:ln>
        </p:spPr>
        <p:txBody>
          <a:bodyPr wrap="none">
            <a:spAutoFit/>
          </a:bodyPr>
          <a:lstStyle/>
          <a:p>
            <a:r>
              <a:rPr lang="en-US" sz="1400"/>
              <a:t>Liq. H2 absorber</a:t>
            </a:r>
          </a:p>
        </p:txBody>
      </p:sp>
      <p:pic>
        <p:nvPicPr>
          <p:cNvPr id="13" name="Picture 11" descr="x6535.jpg"/>
          <p:cNvPicPr>
            <a:picLocks noChangeAspect="1"/>
          </p:cNvPicPr>
          <p:nvPr/>
        </p:nvPicPr>
        <p:blipFill>
          <a:blip r:embed="rId5"/>
          <a:srcRect/>
          <a:stretch>
            <a:fillRect/>
          </a:stretch>
        </p:blipFill>
        <p:spPr bwMode="auto">
          <a:xfrm>
            <a:off x="4495800" y="3657600"/>
            <a:ext cx="3962400" cy="2641600"/>
          </a:xfrm>
          <a:prstGeom prst="rect">
            <a:avLst/>
          </a:prstGeom>
          <a:noFill/>
          <a:ln w="9525">
            <a:noFill/>
            <a:miter lim="800000"/>
            <a:headEnd/>
            <a:tailEnd/>
          </a:ln>
        </p:spPr>
      </p:pic>
      <p:sp>
        <p:nvSpPr>
          <p:cNvPr id="14" name="TextBox 12"/>
          <p:cNvSpPr txBox="1">
            <a:spLocks noChangeArrowheads="1"/>
          </p:cNvSpPr>
          <p:nvPr/>
        </p:nvSpPr>
        <p:spPr bwMode="auto">
          <a:xfrm>
            <a:off x="5006975" y="5715000"/>
            <a:ext cx="936625" cy="523875"/>
          </a:xfrm>
          <a:prstGeom prst="rect">
            <a:avLst/>
          </a:prstGeom>
          <a:solidFill>
            <a:schemeClr val="bg1"/>
          </a:solidFill>
          <a:ln w="9525">
            <a:noFill/>
            <a:miter lim="800000"/>
            <a:headEnd/>
            <a:tailEnd/>
          </a:ln>
        </p:spPr>
        <p:txBody>
          <a:bodyPr wrap="none">
            <a:spAutoFit/>
          </a:bodyPr>
          <a:lstStyle/>
          <a:p>
            <a:r>
              <a:rPr lang="en-US"/>
              <a:t>MTA</a:t>
            </a:r>
          </a:p>
        </p:txBody>
      </p:sp>
      <p:pic>
        <p:nvPicPr>
          <p:cNvPr id="15" name="Picture 5" descr="IMG_1297"/>
          <p:cNvPicPr>
            <a:picLocks noChangeAspect="1" noChangeArrowheads="1"/>
          </p:cNvPicPr>
          <p:nvPr/>
        </p:nvPicPr>
        <p:blipFill>
          <a:blip r:embed="rId6"/>
          <a:srcRect/>
          <a:stretch>
            <a:fillRect/>
          </a:stretch>
        </p:blipFill>
        <p:spPr bwMode="auto">
          <a:xfrm>
            <a:off x="1066800" y="4800600"/>
            <a:ext cx="1524000" cy="1143000"/>
          </a:xfrm>
          <a:prstGeom prst="rect">
            <a:avLst/>
          </a:prstGeom>
          <a:noFill/>
          <a:ln w="9525">
            <a:noFill/>
            <a:miter lim="800000"/>
            <a:headEnd/>
            <a:tailEnd/>
          </a:ln>
        </p:spPr>
      </p:pic>
      <p:sp>
        <p:nvSpPr>
          <p:cNvPr id="16" name="Text Box 9"/>
          <p:cNvSpPr txBox="1">
            <a:spLocks noChangeArrowheads="1"/>
          </p:cNvSpPr>
          <p:nvPr/>
        </p:nvSpPr>
        <p:spPr bwMode="auto">
          <a:xfrm>
            <a:off x="900113" y="6019800"/>
            <a:ext cx="1843087" cy="276225"/>
          </a:xfrm>
          <a:prstGeom prst="rect">
            <a:avLst/>
          </a:prstGeom>
          <a:noFill/>
          <a:ln w="19050">
            <a:noFill/>
            <a:miter lim="800000"/>
            <a:headEnd/>
            <a:tailEnd/>
          </a:ln>
        </p:spPr>
        <p:txBody>
          <a:bodyPr wrap="none">
            <a:spAutoFit/>
          </a:bodyPr>
          <a:lstStyle/>
          <a:p>
            <a:pPr algn="ctr" eaLnBrk="0" hangingPunct="0"/>
            <a:r>
              <a:rPr lang="en-US" sz="1200" b="1"/>
              <a:t>42cm </a:t>
            </a:r>
            <a:r>
              <a:rPr lang="en-US" sz="1200" b="1">
                <a:latin typeface="Symbol" pitchFamily="18" charset="2"/>
              </a:rPr>
              <a:t>Æ</a:t>
            </a:r>
            <a:r>
              <a:rPr lang="en-US" sz="1200" b="1">
                <a:latin typeface="MS Shell Dlg"/>
              </a:rPr>
              <a:t> </a:t>
            </a:r>
            <a:r>
              <a:rPr lang="en-US" sz="1200" b="1"/>
              <a:t>Be RF window</a:t>
            </a:r>
            <a:endParaRPr lang="en-US" sz="1200" b="1" baseline="30000"/>
          </a:p>
        </p:txBody>
      </p:sp>
      <p:sp>
        <p:nvSpPr>
          <p:cNvPr id="17" name="TextBox 8"/>
          <p:cNvSpPr txBox="1">
            <a:spLocks noChangeArrowheads="1"/>
          </p:cNvSpPr>
          <p:nvPr/>
        </p:nvSpPr>
        <p:spPr bwMode="auto">
          <a:xfrm>
            <a:off x="6986588" y="3200400"/>
            <a:ext cx="1319212" cy="307975"/>
          </a:xfrm>
          <a:prstGeom prst="rect">
            <a:avLst/>
          </a:prstGeom>
          <a:noFill/>
          <a:ln w="9525">
            <a:noFill/>
            <a:miter lim="800000"/>
            <a:headEnd/>
            <a:tailEnd/>
          </a:ln>
        </p:spPr>
        <p:txBody>
          <a:bodyPr wrap="none">
            <a:spAutoFit/>
          </a:bodyPr>
          <a:lstStyle/>
          <a:p>
            <a:r>
              <a:rPr lang="en-US" sz="1400">
                <a:solidFill>
                  <a:schemeClr val="bg1"/>
                </a:solidFill>
              </a:rPr>
              <a:t>New beamline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pPr eaLnBrk="1" hangingPunct="1"/>
            <a:r>
              <a:rPr lang="en-US" sz="3200" dirty="0" smtClean="0"/>
              <a:t>Possible Future Test Facilities:</a:t>
            </a:r>
            <a:br>
              <a:rPr lang="en-US" sz="3200" dirty="0" smtClean="0"/>
            </a:br>
            <a:r>
              <a:rPr lang="en-US" sz="3200" dirty="0" smtClean="0"/>
              <a:t>Target R&amp;D Facility</a:t>
            </a:r>
          </a:p>
        </p:txBody>
      </p:sp>
      <p:sp>
        <p:nvSpPr>
          <p:cNvPr id="4" name="Date Placeholder 3"/>
          <p:cNvSpPr>
            <a:spLocks noGrp="1"/>
          </p:cNvSpPr>
          <p:nvPr>
            <p:ph type="dt" sz="quarter" idx="10"/>
          </p:nvPr>
        </p:nvSpPr>
        <p:spPr/>
        <p:txBody>
          <a:bodyPr rtlCol="0"/>
          <a:lstStyle/>
          <a:p>
            <a:pPr fontAlgn="auto">
              <a:spcBef>
                <a:spcPts val="0"/>
              </a:spcBef>
              <a:spcAft>
                <a:spcPts val="0"/>
              </a:spcAft>
              <a:defRPr/>
            </a:pPr>
            <a:r>
              <a:rPr lang="en-US" smtClean="0">
                <a:latin typeface="+mn-lt"/>
              </a:rPr>
              <a:t>STEVE GEER</a:t>
            </a:r>
            <a:endParaRPr lang="en-US" dirty="0">
              <a:latin typeface="+mn-lt"/>
            </a:endParaRPr>
          </a:p>
        </p:txBody>
      </p:sp>
      <p:sp>
        <p:nvSpPr>
          <p:cNvPr id="5" name="Footer Placeholder 4"/>
          <p:cNvSpPr>
            <a:spLocks noGrp="1"/>
          </p:cNvSpPr>
          <p:nvPr>
            <p:ph type="ftr" sz="quarter" idx="11"/>
          </p:nvPr>
        </p:nvSpPr>
        <p:spPr/>
        <p:txBody>
          <a:bodyPr rtlCol="0"/>
          <a:lstStyle/>
          <a:p>
            <a:pPr fontAlgn="auto">
              <a:spcBef>
                <a:spcPts val="0"/>
              </a:spcBef>
              <a:spcAft>
                <a:spcPts val="0"/>
              </a:spcAft>
              <a:defRPr/>
            </a:pPr>
            <a:r>
              <a:rPr lang="en-US" smtClean="0">
                <a:solidFill>
                  <a:schemeClr val="tx1">
                    <a:tint val="75000"/>
                  </a:schemeClr>
                </a:solidFill>
                <a:latin typeface="+mn-lt"/>
              </a:rPr>
              <a:t>Proj.X Muon Workshop         FNAL      8 November, 2010</a:t>
            </a:r>
            <a:endParaRPr lang="en-US">
              <a:solidFill>
                <a:schemeClr val="tx1">
                  <a:tint val="75000"/>
                </a:schemeClr>
              </a:solidFill>
              <a:latin typeface="+mn-lt"/>
            </a:endParaRPr>
          </a:p>
        </p:txBody>
      </p:sp>
      <p:sp>
        <p:nvSpPr>
          <p:cNvPr id="6" name="Slide Number Placeholder 5"/>
          <p:cNvSpPr>
            <a:spLocks noGrp="1"/>
          </p:cNvSpPr>
          <p:nvPr>
            <p:ph type="sldNum" sz="quarter" idx="12"/>
          </p:nvPr>
        </p:nvSpPr>
        <p:spPr/>
        <p:txBody>
          <a:bodyPr/>
          <a:lstStyle/>
          <a:p>
            <a:pPr>
              <a:defRPr/>
            </a:pPr>
            <a:fld id="{9492EE1C-467A-4ABB-98C1-29F5AE0DC909}" type="slidenum">
              <a:rPr lang="en-US" smtClean="0"/>
              <a:pPr>
                <a:defRPr/>
              </a:pPr>
              <a:t>11</a:t>
            </a:fld>
            <a:endParaRPr lang="en-US" dirty="0"/>
          </a:p>
        </p:txBody>
      </p:sp>
      <p:grpSp>
        <p:nvGrpSpPr>
          <p:cNvPr id="7" name="Group 8"/>
          <p:cNvGrpSpPr>
            <a:grpSpLocks/>
          </p:cNvGrpSpPr>
          <p:nvPr/>
        </p:nvGrpSpPr>
        <p:grpSpPr bwMode="auto">
          <a:xfrm>
            <a:off x="4572000" y="1524000"/>
            <a:ext cx="3550453" cy="3233738"/>
            <a:chOff x="4953000" y="2755900"/>
            <a:chExt cx="3505200" cy="3192593"/>
          </a:xfrm>
        </p:grpSpPr>
        <p:pic>
          <p:nvPicPr>
            <p:cNvPr id="8" name="Picture 10" descr="Target_Facility"/>
            <p:cNvPicPr>
              <a:picLocks noChangeAspect="1" noChangeArrowheads="1"/>
            </p:cNvPicPr>
            <p:nvPr/>
          </p:nvPicPr>
          <p:blipFill>
            <a:blip r:embed="rId2"/>
            <a:srcRect/>
            <a:stretch>
              <a:fillRect/>
            </a:stretch>
          </p:blipFill>
          <p:spPr bwMode="auto">
            <a:xfrm>
              <a:off x="4953000" y="2755900"/>
              <a:ext cx="3505200" cy="2943225"/>
            </a:xfrm>
            <a:prstGeom prst="rect">
              <a:avLst/>
            </a:prstGeom>
            <a:noFill/>
            <a:ln w="9525">
              <a:noFill/>
              <a:miter lim="800000"/>
              <a:headEnd/>
              <a:tailEnd/>
            </a:ln>
          </p:spPr>
        </p:pic>
        <p:sp>
          <p:nvSpPr>
            <p:cNvPr id="9" name="Text Box 11"/>
            <p:cNvSpPr txBox="1">
              <a:spLocks noChangeArrowheads="1"/>
            </p:cNvSpPr>
            <p:nvPr/>
          </p:nvSpPr>
          <p:spPr bwMode="auto">
            <a:xfrm>
              <a:off x="4953000" y="5569661"/>
              <a:ext cx="3482975" cy="378832"/>
            </a:xfrm>
            <a:prstGeom prst="rect">
              <a:avLst/>
            </a:prstGeom>
            <a:solidFill>
              <a:schemeClr val="tx1"/>
            </a:solidFill>
            <a:ln w="9525">
              <a:noFill/>
              <a:miter lim="800000"/>
              <a:headEnd/>
              <a:tailEnd/>
            </a:ln>
          </p:spPr>
          <p:txBody>
            <a:bodyPr>
              <a:spAutoFit/>
            </a:bodyPr>
            <a:lstStyle/>
            <a:p>
              <a:pPr algn="ctr"/>
              <a:r>
                <a:rPr lang="en-US" sz="1600">
                  <a:solidFill>
                    <a:schemeClr val="bg1"/>
                  </a:solidFill>
                </a:rPr>
                <a:t>4MW Target Station Design</a:t>
              </a:r>
            </a:p>
          </p:txBody>
        </p:sp>
        <p:sp>
          <p:nvSpPr>
            <p:cNvPr id="10" name="Text Box 9"/>
            <p:cNvSpPr txBox="1">
              <a:spLocks noChangeArrowheads="1"/>
            </p:cNvSpPr>
            <p:nvPr/>
          </p:nvSpPr>
          <p:spPr bwMode="auto">
            <a:xfrm>
              <a:off x="6781800" y="2819400"/>
              <a:ext cx="1602875" cy="307777"/>
            </a:xfrm>
            <a:prstGeom prst="rect">
              <a:avLst/>
            </a:prstGeom>
            <a:noFill/>
            <a:ln w="9525">
              <a:noFill/>
              <a:miter lim="800000"/>
              <a:headEnd/>
              <a:tailEnd/>
            </a:ln>
          </p:spPr>
          <p:txBody>
            <a:bodyPr wrap="none">
              <a:spAutoFit/>
            </a:bodyPr>
            <a:lstStyle/>
            <a:p>
              <a:pPr eaLnBrk="0" hangingPunct="0"/>
              <a:r>
                <a:rPr lang="en-US" sz="1400" b="1">
                  <a:solidFill>
                    <a:schemeClr val="bg1"/>
                  </a:solidFill>
                </a:rPr>
                <a:t>V. Graves, ORNL</a:t>
              </a:r>
            </a:p>
          </p:txBody>
        </p:sp>
      </p:grpSp>
      <p:sp>
        <p:nvSpPr>
          <p:cNvPr id="11" name="Rectangle 10"/>
          <p:cNvSpPr/>
          <p:nvPr/>
        </p:nvSpPr>
        <p:spPr>
          <a:xfrm>
            <a:off x="685800" y="1295400"/>
            <a:ext cx="7772400" cy="5078313"/>
          </a:xfrm>
          <a:prstGeom prst="rect">
            <a:avLst/>
          </a:prstGeom>
        </p:spPr>
        <p:txBody>
          <a:bodyPr wrap="square">
            <a:spAutoFit/>
          </a:bodyPr>
          <a:lstStyle/>
          <a:p>
            <a:pPr>
              <a:buFont typeface="Arial" pitchFamily="34" charset="0"/>
              <a:buChar char="•"/>
            </a:pPr>
            <a:r>
              <a:rPr lang="en-US" dirty="0" smtClean="0">
                <a:latin typeface="Comic Sans MS" pitchFamily="66" charset="0"/>
              </a:rPr>
              <a:t> As proton beam powers increase </a:t>
            </a:r>
          </a:p>
          <a:p>
            <a:r>
              <a:rPr lang="en-US" dirty="0" smtClean="0">
                <a:latin typeface="Comic Sans MS" pitchFamily="66" charset="0"/>
              </a:rPr>
              <a:t>to MW(s), target stations will </a:t>
            </a:r>
            <a:br>
              <a:rPr lang="en-US" dirty="0" smtClean="0">
                <a:latin typeface="Comic Sans MS" pitchFamily="66" charset="0"/>
              </a:rPr>
            </a:br>
            <a:r>
              <a:rPr lang="en-US" dirty="0" smtClean="0">
                <a:latin typeface="Comic Sans MS" pitchFamily="66" charset="0"/>
              </a:rPr>
              <a:t>become more and more </a:t>
            </a:r>
            <a:br>
              <a:rPr lang="en-US" dirty="0" smtClean="0">
                <a:latin typeface="Comic Sans MS" pitchFamily="66" charset="0"/>
              </a:rPr>
            </a:br>
            <a:r>
              <a:rPr lang="en-US" dirty="0" smtClean="0">
                <a:latin typeface="Comic Sans MS" pitchFamily="66" charset="0"/>
              </a:rPr>
              <a:t>challenging:</a:t>
            </a:r>
            <a:br>
              <a:rPr lang="en-US" dirty="0" smtClean="0">
                <a:latin typeface="Comic Sans MS" pitchFamily="66" charset="0"/>
              </a:rPr>
            </a:br>
            <a:endParaRPr lang="en-US" sz="1050" dirty="0" smtClean="0">
              <a:latin typeface="Comic Sans MS" pitchFamily="66" charset="0"/>
            </a:endParaRPr>
          </a:p>
          <a:p>
            <a:pPr lvl="1">
              <a:buFontTx/>
              <a:buChar char="-"/>
            </a:pPr>
            <a:r>
              <a:rPr lang="en-US" dirty="0" smtClean="0">
                <a:solidFill>
                  <a:schemeClr val="tx2"/>
                </a:solidFill>
                <a:latin typeface="Comic Sans MS" pitchFamily="66" charset="0"/>
              </a:rPr>
              <a:t> Remote handling</a:t>
            </a:r>
          </a:p>
          <a:p>
            <a:pPr lvl="1">
              <a:buFontTx/>
              <a:buChar char="-"/>
            </a:pPr>
            <a:r>
              <a:rPr lang="en-US" dirty="0" smtClean="0">
                <a:solidFill>
                  <a:schemeClr val="tx2"/>
                </a:solidFill>
                <a:latin typeface="Comic Sans MS" pitchFamily="66" charset="0"/>
              </a:rPr>
              <a:t>Thermal management</a:t>
            </a:r>
          </a:p>
          <a:p>
            <a:pPr lvl="1">
              <a:buFontTx/>
              <a:buChar char="-"/>
            </a:pPr>
            <a:r>
              <a:rPr lang="en-US" dirty="0" smtClean="0">
                <a:solidFill>
                  <a:schemeClr val="tx2"/>
                </a:solidFill>
                <a:latin typeface="Comic Sans MS" pitchFamily="66" charset="0"/>
              </a:rPr>
              <a:t> Radiation hardness of </a:t>
            </a:r>
            <a:br>
              <a:rPr lang="en-US" dirty="0" smtClean="0">
                <a:solidFill>
                  <a:schemeClr val="tx2"/>
                </a:solidFill>
                <a:latin typeface="Comic Sans MS" pitchFamily="66" charset="0"/>
              </a:rPr>
            </a:br>
            <a:r>
              <a:rPr lang="en-US" dirty="0" smtClean="0">
                <a:solidFill>
                  <a:schemeClr val="tx2"/>
                </a:solidFill>
                <a:latin typeface="Comic Sans MS" pitchFamily="66" charset="0"/>
              </a:rPr>
              <a:t>materials &amp; components</a:t>
            </a:r>
            <a:r>
              <a:rPr lang="en-US" dirty="0" smtClean="0">
                <a:solidFill>
                  <a:schemeClr val="tx2"/>
                </a:solidFill>
              </a:rPr>
              <a:t> …</a:t>
            </a:r>
            <a:br>
              <a:rPr lang="en-US" dirty="0" smtClean="0">
                <a:solidFill>
                  <a:schemeClr val="tx2"/>
                </a:solidFill>
              </a:rPr>
            </a:br>
            <a:endParaRPr lang="en-US" dirty="0" smtClean="0">
              <a:solidFill>
                <a:schemeClr val="tx2"/>
              </a:solidFill>
            </a:endParaRPr>
          </a:p>
          <a:p>
            <a:pPr>
              <a:buFont typeface="Arial" pitchFamily="34" charset="0"/>
              <a:buChar char="•"/>
            </a:pPr>
            <a:r>
              <a:rPr lang="en-US" dirty="0" smtClean="0">
                <a:latin typeface="Comic Sans MS" pitchFamily="66" charset="0"/>
              </a:rPr>
              <a:t> There has already been some </a:t>
            </a:r>
            <a:br>
              <a:rPr lang="en-US" dirty="0" smtClean="0">
                <a:latin typeface="Comic Sans MS" pitchFamily="66" charset="0"/>
              </a:rPr>
            </a:br>
            <a:r>
              <a:rPr lang="en-US" dirty="0" smtClean="0">
                <a:latin typeface="Comic Sans MS" pitchFamily="66" charset="0"/>
              </a:rPr>
              <a:t>thinking about a multi-purpose </a:t>
            </a:r>
            <a:br>
              <a:rPr lang="en-US" dirty="0" smtClean="0">
                <a:latin typeface="Comic Sans MS" pitchFamily="66" charset="0"/>
              </a:rPr>
            </a:br>
            <a:r>
              <a:rPr lang="en-US" dirty="0" smtClean="0">
                <a:latin typeface="Comic Sans MS" pitchFamily="66" charset="0"/>
              </a:rPr>
              <a:t>target facility at </a:t>
            </a:r>
            <a:r>
              <a:rPr lang="en-US" dirty="0" err="1" smtClean="0">
                <a:latin typeface="Comic Sans MS" pitchFamily="66" charset="0"/>
              </a:rPr>
              <a:t>Proj</a:t>
            </a:r>
            <a:r>
              <a:rPr lang="en-US" dirty="0" smtClean="0">
                <a:latin typeface="Comic Sans MS" pitchFamily="66" charset="0"/>
              </a:rPr>
              <a:t>. X for ADS</a:t>
            </a:r>
            <a:br>
              <a:rPr lang="en-US" dirty="0" smtClean="0">
                <a:latin typeface="Comic Sans MS" pitchFamily="66" charset="0"/>
              </a:rPr>
            </a:br>
            <a:r>
              <a:rPr lang="en-US" dirty="0" smtClean="0">
                <a:latin typeface="Comic Sans MS" pitchFamily="66" charset="0"/>
              </a:rPr>
              <a:t> &amp; Nuclear physics experiments</a:t>
            </a:r>
            <a:br>
              <a:rPr lang="en-US" dirty="0" smtClean="0">
                <a:latin typeface="Comic Sans MS" pitchFamily="66" charset="0"/>
              </a:rPr>
            </a:br>
            <a:endParaRPr lang="en-US" dirty="0" smtClean="0">
              <a:solidFill>
                <a:srgbClr val="FF0000"/>
              </a:solidFill>
              <a:latin typeface="Comic Sans MS" pitchFamily="66" charset="0"/>
            </a:endParaRPr>
          </a:p>
          <a:p>
            <a:pPr>
              <a:buFont typeface="Arial" pitchFamily="34" charset="0"/>
              <a:buChar char="•"/>
            </a:pPr>
            <a:r>
              <a:rPr lang="en-US" dirty="0" smtClean="0">
                <a:solidFill>
                  <a:srgbClr val="FF0000"/>
                </a:solidFill>
                <a:latin typeface="Comic Sans MS" pitchFamily="66" charset="0"/>
              </a:rPr>
              <a:t> A target R&amp;D facility at </a:t>
            </a:r>
            <a:r>
              <a:rPr lang="en-US" dirty="0" err="1" smtClean="0">
                <a:solidFill>
                  <a:srgbClr val="FF0000"/>
                </a:solidFill>
                <a:latin typeface="Comic Sans MS" pitchFamily="66" charset="0"/>
              </a:rPr>
              <a:t>Proj</a:t>
            </a:r>
            <a:r>
              <a:rPr lang="en-US" dirty="0" smtClean="0">
                <a:solidFill>
                  <a:srgbClr val="FF0000"/>
                </a:solidFill>
                <a:latin typeface="Comic Sans MS" pitchFamily="66" charset="0"/>
              </a:rPr>
              <a:t>. X that could take, or be upgraded to take, a 4MW beam would be a great asset for the future high intensity program.</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pPr eaLnBrk="1" hangingPunct="1"/>
            <a:r>
              <a:rPr lang="en-US" sz="3200" dirty="0" smtClean="0"/>
              <a:t>Possible Future Test Facilities:</a:t>
            </a:r>
            <a:br>
              <a:rPr lang="en-US" sz="3200" dirty="0" smtClean="0"/>
            </a:br>
            <a:r>
              <a:rPr lang="en-US" sz="3200" dirty="0" smtClean="0"/>
              <a:t>6D Cooling Experiment</a:t>
            </a:r>
          </a:p>
        </p:txBody>
      </p:sp>
      <p:sp>
        <p:nvSpPr>
          <p:cNvPr id="11" name="Content Placeholder 2"/>
          <p:cNvSpPr>
            <a:spLocks noGrp="1"/>
          </p:cNvSpPr>
          <p:nvPr>
            <p:ph idx="1"/>
          </p:nvPr>
        </p:nvSpPr>
        <p:spPr>
          <a:xfrm>
            <a:off x="304800" y="1219200"/>
            <a:ext cx="8382000" cy="4876800"/>
          </a:xfrm>
        </p:spPr>
        <p:txBody>
          <a:bodyPr/>
          <a:lstStyle/>
          <a:p>
            <a:r>
              <a:rPr lang="en-US" sz="2400" dirty="0" smtClean="0"/>
              <a:t>Beyond the MICE experiment at RAL (which demonstrates 4D cooling technology), we will likely need a 6D cooling experiment.</a:t>
            </a:r>
          </a:p>
          <a:p>
            <a:r>
              <a:rPr lang="en-US" sz="2400" dirty="0" smtClean="0"/>
              <a:t>To arrive at an optimal setup, we need to carry out </a:t>
            </a:r>
          </a:p>
          <a:p>
            <a:pPr lvl="1"/>
            <a:r>
              <a:rPr lang="en-US" sz="2200" dirty="0" smtClean="0"/>
              <a:t>Simulations to understand what aspects of the cooling channel performance need to be tested, and to what accuracy. This will include determining the required length of cooling channel, the required beam parameters, and the analysis approach.</a:t>
            </a:r>
          </a:p>
          <a:p>
            <a:pPr lvl="1"/>
            <a:r>
              <a:rPr lang="en-US" sz="2200" dirty="0" smtClean="0"/>
              <a:t>A diagnostics/detector effort to determine how best to measure the </a:t>
            </a:r>
            <a:r>
              <a:rPr lang="en-US" sz="2200" dirty="0" err="1" smtClean="0"/>
              <a:t>muon</a:t>
            </a:r>
            <a:r>
              <a:rPr lang="en-US" sz="2200" dirty="0" smtClean="0"/>
              <a:t> beam to the required accuracy.</a:t>
            </a:r>
          </a:p>
          <a:p>
            <a:pPr lvl="1"/>
            <a:r>
              <a:rPr lang="en-US" sz="2200" dirty="0" smtClean="0"/>
              <a:t>A design/integration effort to specify, and define a layout for, the experiment (this will be informed by a bench test activity in the MUCOOL Test Area). This will also include finding a suitable location and designing a </a:t>
            </a:r>
            <a:r>
              <a:rPr lang="en-US" sz="2200" dirty="0" err="1" smtClean="0"/>
              <a:t>muon</a:t>
            </a:r>
            <a:r>
              <a:rPr lang="en-US" sz="2200" dirty="0" smtClean="0"/>
              <a:t> beam line.</a:t>
            </a:r>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pPr eaLnBrk="1" hangingPunct="1"/>
            <a:r>
              <a:rPr lang="en-US" sz="3200" dirty="0" smtClean="0"/>
              <a:t>Possible Future Test Facilities:</a:t>
            </a:r>
            <a:br>
              <a:rPr lang="en-US" sz="3200" dirty="0" smtClean="0"/>
            </a:br>
            <a:r>
              <a:rPr lang="en-US" sz="3200" dirty="0" smtClean="0"/>
              <a:t>6D Cooling Experiment</a:t>
            </a:r>
          </a:p>
        </p:txBody>
      </p:sp>
      <p:sp>
        <p:nvSpPr>
          <p:cNvPr id="4" name="Date Placeholder 3"/>
          <p:cNvSpPr>
            <a:spLocks noGrp="1"/>
          </p:cNvSpPr>
          <p:nvPr>
            <p:ph type="dt" sz="quarter" idx="10"/>
          </p:nvPr>
        </p:nvSpPr>
        <p:spPr/>
        <p:txBody>
          <a:bodyPr rtlCol="0"/>
          <a:lstStyle/>
          <a:p>
            <a:pPr fontAlgn="auto">
              <a:spcBef>
                <a:spcPts val="0"/>
              </a:spcBef>
              <a:spcAft>
                <a:spcPts val="0"/>
              </a:spcAft>
              <a:defRPr/>
            </a:pPr>
            <a:r>
              <a:rPr lang="en-US" smtClean="0">
                <a:latin typeface="+mn-lt"/>
              </a:rPr>
              <a:t>STEVE GEER</a:t>
            </a:r>
            <a:endParaRPr lang="en-US" dirty="0">
              <a:latin typeface="+mn-lt"/>
            </a:endParaRPr>
          </a:p>
        </p:txBody>
      </p:sp>
      <p:sp>
        <p:nvSpPr>
          <p:cNvPr id="5" name="Footer Placeholder 4"/>
          <p:cNvSpPr>
            <a:spLocks noGrp="1"/>
          </p:cNvSpPr>
          <p:nvPr>
            <p:ph type="ftr" sz="quarter" idx="11"/>
          </p:nvPr>
        </p:nvSpPr>
        <p:spPr/>
        <p:txBody>
          <a:bodyPr rtlCol="0"/>
          <a:lstStyle/>
          <a:p>
            <a:pPr fontAlgn="auto">
              <a:spcBef>
                <a:spcPts val="0"/>
              </a:spcBef>
              <a:spcAft>
                <a:spcPts val="0"/>
              </a:spcAft>
              <a:defRPr/>
            </a:pPr>
            <a:r>
              <a:rPr lang="en-US" smtClean="0">
                <a:solidFill>
                  <a:schemeClr val="tx1">
                    <a:tint val="75000"/>
                  </a:schemeClr>
                </a:solidFill>
                <a:latin typeface="+mn-lt"/>
              </a:rPr>
              <a:t>Proj.X Muon Workshop         FNAL      8 November, 2010</a:t>
            </a:r>
            <a:endParaRPr lang="en-US">
              <a:solidFill>
                <a:schemeClr val="tx1">
                  <a:tint val="75000"/>
                </a:schemeClr>
              </a:solidFill>
              <a:latin typeface="+mn-lt"/>
            </a:endParaRPr>
          </a:p>
        </p:txBody>
      </p:sp>
      <p:sp>
        <p:nvSpPr>
          <p:cNvPr id="6" name="Slide Number Placeholder 5"/>
          <p:cNvSpPr>
            <a:spLocks noGrp="1"/>
          </p:cNvSpPr>
          <p:nvPr>
            <p:ph type="sldNum" sz="quarter" idx="12"/>
          </p:nvPr>
        </p:nvSpPr>
        <p:spPr/>
        <p:txBody>
          <a:bodyPr/>
          <a:lstStyle/>
          <a:p>
            <a:pPr>
              <a:defRPr/>
            </a:pPr>
            <a:fld id="{9492EE1C-467A-4ABB-98C1-29F5AE0DC909}" type="slidenum">
              <a:rPr lang="en-US" smtClean="0"/>
              <a:pPr>
                <a:defRPr/>
              </a:pPr>
              <a:t>13</a:t>
            </a:fld>
            <a:endParaRPr lang="en-US" dirty="0"/>
          </a:p>
        </p:txBody>
      </p:sp>
      <p:sp>
        <p:nvSpPr>
          <p:cNvPr id="7" name="Content Placeholder 2"/>
          <p:cNvSpPr>
            <a:spLocks noGrp="1"/>
          </p:cNvSpPr>
          <p:nvPr>
            <p:ph idx="1"/>
          </p:nvPr>
        </p:nvSpPr>
        <p:spPr>
          <a:xfrm>
            <a:off x="838200" y="5638800"/>
            <a:ext cx="8763000" cy="685800"/>
          </a:xfrm>
        </p:spPr>
        <p:txBody>
          <a:bodyPr/>
          <a:lstStyle/>
          <a:p>
            <a:pPr>
              <a:buFont typeface="Arial" charset="0"/>
              <a:buNone/>
            </a:pPr>
            <a:r>
              <a:rPr lang="en-US" sz="1800" i="1" smtClean="0"/>
              <a:t>DR: design report (MAP technical note); ER: external review; FR: formal report;</a:t>
            </a:r>
          </a:p>
          <a:p>
            <a:pPr>
              <a:buFont typeface="Arial" charset="0"/>
              <a:buNone/>
            </a:pPr>
            <a:r>
              <a:rPr lang="en-US" sz="1800" i="1" smtClean="0"/>
              <a:t>MR: MAP (internal) review.</a:t>
            </a:r>
          </a:p>
        </p:txBody>
      </p:sp>
      <p:graphicFrame>
        <p:nvGraphicFramePr>
          <p:cNvPr id="8" name="Table 7"/>
          <p:cNvGraphicFramePr>
            <a:graphicFrameLocks noGrp="1"/>
          </p:cNvGraphicFramePr>
          <p:nvPr/>
        </p:nvGraphicFramePr>
        <p:xfrm>
          <a:off x="685800" y="1173163"/>
          <a:ext cx="8534399" cy="4389120"/>
        </p:xfrm>
        <a:graphic>
          <a:graphicData uri="http://schemas.openxmlformats.org/drawingml/2006/table">
            <a:tbl>
              <a:tblPr/>
              <a:tblGrid>
                <a:gridCol w="910136"/>
                <a:gridCol w="3879272"/>
                <a:gridCol w="1611391"/>
                <a:gridCol w="2133600"/>
              </a:tblGrid>
              <a:tr h="170517">
                <a:tc>
                  <a:txBody>
                    <a:bodyPr/>
                    <a:lstStyle/>
                    <a:p>
                      <a:pPr marL="0" marR="0">
                        <a:spcBef>
                          <a:spcPts val="0"/>
                        </a:spcBef>
                        <a:spcAft>
                          <a:spcPts val="0"/>
                        </a:spcAft>
                      </a:pPr>
                      <a:r>
                        <a:rPr lang="en-US" sz="1800" dirty="0">
                          <a:latin typeface="TimesNewRomanPSMT"/>
                          <a:ea typeface="Times New Roman"/>
                          <a:cs typeface="TimesNewRomanPSMT"/>
                        </a:rPr>
                        <a:t>Date</a:t>
                      </a:r>
                      <a:endParaRPr lang="en-US" sz="1800" dirty="0">
                        <a:latin typeface="Times"/>
                        <a:ea typeface="Times New Roman"/>
                        <a:cs typeface="Times New Roman"/>
                      </a:endParaRPr>
                    </a:p>
                  </a:txBody>
                  <a:tcPr marL="63944" marR="6394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latin typeface="TimesNewRomanPSMT"/>
                          <a:ea typeface="Times New Roman"/>
                          <a:cs typeface="TimesNewRomanPSMT"/>
                        </a:rPr>
                        <a:t>Milestone</a:t>
                      </a:r>
                      <a:endParaRPr lang="en-US" sz="1800">
                        <a:latin typeface="Times"/>
                        <a:ea typeface="Times New Roman"/>
                        <a:cs typeface="Times New Roman"/>
                      </a:endParaRPr>
                    </a:p>
                  </a:txBody>
                  <a:tcPr marL="63944" marR="6394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latin typeface="TimesNewRomanPSMT"/>
                          <a:ea typeface="Times New Roman"/>
                          <a:cs typeface="TimesNewRomanPSMT"/>
                        </a:rPr>
                        <a:t>Designation</a:t>
                      </a:r>
                      <a:endParaRPr lang="en-US" sz="1800">
                        <a:latin typeface="Times"/>
                        <a:ea typeface="Times New Roman"/>
                        <a:cs typeface="Times New Roman"/>
                      </a:endParaRPr>
                    </a:p>
                  </a:txBody>
                  <a:tcPr marL="63944" marR="6394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latin typeface="TimesNewRomanPSMT"/>
                          <a:ea typeface="Times New Roman"/>
                          <a:cs typeface="TimesNewRomanPSMT"/>
                        </a:rPr>
                        <a:t>Deliverables</a:t>
                      </a:r>
                      <a:r>
                        <a:rPr lang="en-US" sz="1050">
                          <a:latin typeface="TimesNewRomanPSMT"/>
                          <a:ea typeface="Times New Roman"/>
                          <a:cs typeface="TimesNewRomanPSMT"/>
                        </a:rPr>
                        <a:t>a)</a:t>
                      </a:r>
                      <a:endParaRPr lang="en-US" sz="1800">
                        <a:latin typeface="Times"/>
                        <a:ea typeface="Times New Roman"/>
                        <a:cs typeface="Times New Roman"/>
                      </a:endParaRPr>
                    </a:p>
                  </a:txBody>
                  <a:tcPr marL="63944" marR="63944"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517">
                <a:tc>
                  <a:txBody>
                    <a:bodyPr/>
                    <a:lstStyle/>
                    <a:p>
                      <a:pPr marL="0" marR="0">
                        <a:spcBef>
                          <a:spcPts val="0"/>
                        </a:spcBef>
                        <a:spcAft>
                          <a:spcPts val="0"/>
                        </a:spcAft>
                      </a:pPr>
                      <a:r>
                        <a:rPr lang="en-US" sz="1800">
                          <a:latin typeface="TimesNewRomanPSMT"/>
                          <a:ea typeface="Times New Roman"/>
                          <a:cs typeface="TimesNewRomanPSMT"/>
                        </a:rPr>
                        <a:t>FY10</a:t>
                      </a:r>
                      <a:endParaRPr lang="en-US" sz="1800">
                        <a:latin typeface="Times"/>
                        <a:ea typeface="Times New Roman"/>
                        <a:cs typeface="Times New Roman"/>
                      </a:endParaRPr>
                    </a:p>
                  </a:txBody>
                  <a:tcPr marL="63944" marR="6394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1800">
                          <a:latin typeface="TimesNewRomanPSMT"/>
                          <a:ea typeface="Times New Roman"/>
                          <a:cs typeface="TimesNewRomanPSMT"/>
                        </a:rPr>
                        <a:t>Study possible minor extensions to MICE</a:t>
                      </a:r>
                      <a:endParaRPr lang="en-US" sz="1800">
                        <a:latin typeface="Times"/>
                        <a:ea typeface="Times New Roman"/>
                        <a:cs typeface="Times New Roman"/>
                      </a:endParaRPr>
                    </a:p>
                  </a:txBody>
                  <a:tcPr marL="63944" marR="6394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1800">
                          <a:latin typeface="TimesNewRomanPSMT"/>
                          <a:ea typeface="Times New Roman"/>
                          <a:cs typeface="TimesNewRomanPSMT"/>
                        </a:rPr>
                        <a:t>ST10.1</a:t>
                      </a:r>
                      <a:endParaRPr lang="en-US" sz="1800">
                        <a:latin typeface="Times"/>
                        <a:ea typeface="Times New Roman"/>
                        <a:cs typeface="Times New Roman"/>
                      </a:endParaRPr>
                    </a:p>
                  </a:txBody>
                  <a:tcPr marL="63944" marR="63944"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1800">
                          <a:latin typeface="TimesNewRomanPSMT"/>
                          <a:ea typeface="Times New Roman"/>
                          <a:cs typeface="TimesNewRomanPSMT"/>
                        </a:rPr>
                        <a:t>DR</a:t>
                      </a:r>
                      <a:endParaRPr lang="en-US" sz="1800">
                        <a:latin typeface="Times"/>
                        <a:ea typeface="Times New Roman"/>
                        <a:cs typeface="Times New Roman"/>
                      </a:endParaRPr>
                    </a:p>
                  </a:txBody>
                  <a:tcPr marL="63944" marR="63944" marT="0" marB="0">
                    <a:lnL>
                      <a:noFill/>
                    </a:lnL>
                    <a:lnR>
                      <a:noFill/>
                    </a:lnR>
                    <a:lnT w="12700" cap="flat" cmpd="sng" algn="ctr">
                      <a:solidFill>
                        <a:srgbClr val="000000"/>
                      </a:solidFill>
                      <a:prstDash val="solid"/>
                      <a:round/>
                      <a:headEnd type="none" w="med" len="med"/>
                      <a:tailEnd type="none" w="med" len="med"/>
                    </a:lnT>
                    <a:lnB>
                      <a:noFill/>
                    </a:lnB>
                  </a:tcPr>
                </a:tc>
              </a:tr>
              <a:tr h="170517">
                <a:tc>
                  <a:txBody>
                    <a:bodyPr/>
                    <a:lstStyle/>
                    <a:p>
                      <a:pPr marL="0" marR="0">
                        <a:spcBef>
                          <a:spcPts val="0"/>
                        </a:spcBef>
                        <a:spcAft>
                          <a:spcPts val="0"/>
                        </a:spcAft>
                      </a:pPr>
                      <a:r>
                        <a:rPr lang="en-US" sz="1800">
                          <a:latin typeface="TimesNewRomanPSMT"/>
                          <a:ea typeface="Times New Roman"/>
                          <a:cs typeface="TimesNewRomanPSMT"/>
                        </a:rPr>
                        <a:t>FY11</a:t>
                      </a:r>
                      <a:endParaRPr lang="en-US" sz="1800">
                        <a:latin typeface="Times"/>
                        <a:ea typeface="Times New Roman"/>
                        <a:cs typeface="Times New Roman"/>
                      </a:endParaRPr>
                    </a:p>
                  </a:txBody>
                  <a:tcPr marL="63944" marR="63944" marT="0" marB="0">
                    <a:lnL>
                      <a:noFill/>
                    </a:lnL>
                    <a:lnR>
                      <a:noFill/>
                    </a:lnR>
                    <a:lnT>
                      <a:noFill/>
                    </a:lnT>
                    <a:lnB>
                      <a:noFill/>
                    </a:lnB>
                  </a:tcPr>
                </a:tc>
                <a:tc>
                  <a:txBody>
                    <a:bodyPr/>
                    <a:lstStyle/>
                    <a:p>
                      <a:pPr marL="0" marR="0">
                        <a:spcBef>
                          <a:spcPts val="0"/>
                        </a:spcBef>
                        <a:spcAft>
                          <a:spcPts val="0"/>
                        </a:spcAft>
                      </a:pPr>
                      <a:r>
                        <a:rPr lang="en-US" sz="1800">
                          <a:latin typeface="TimesNewRomanPSMT"/>
                          <a:ea typeface="Times New Roman"/>
                          <a:cs typeface="TimesNewRomanPSMT"/>
                        </a:rPr>
                        <a:t>Deliver Spectrometer Solenoids to RAL</a:t>
                      </a:r>
                      <a:endParaRPr lang="en-US" sz="1800">
                        <a:latin typeface="Times"/>
                        <a:ea typeface="Times New Roman"/>
                        <a:cs typeface="Times New Roman"/>
                      </a:endParaRPr>
                    </a:p>
                  </a:txBody>
                  <a:tcPr marL="63944" marR="63944" marT="0" marB="0">
                    <a:lnL>
                      <a:noFill/>
                    </a:lnL>
                    <a:lnR>
                      <a:noFill/>
                    </a:lnR>
                    <a:lnT>
                      <a:noFill/>
                    </a:lnT>
                    <a:lnB>
                      <a:noFill/>
                    </a:lnB>
                  </a:tcPr>
                </a:tc>
                <a:tc>
                  <a:txBody>
                    <a:bodyPr/>
                    <a:lstStyle/>
                    <a:p>
                      <a:pPr marL="0" marR="0">
                        <a:spcBef>
                          <a:spcPts val="0"/>
                        </a:spcBef>
                        <a:spcAft>
                          <a:spcPts val="0"/>
                        </a:spcAft>
                      </a:pPr>
                      <a:r>
                        <a:rPr lang="en-US" sz="1800">
                          <a:latin typeface="TimesNewRomanPSMT"/>
                          <a:ea typeface="Times New Roman"/>
                          <a:cs typeface="TimesNewRomanPSMT"/>
                        </a:rPr>
                        <a:t>ST11.1</a:t>
                      </a:r>
                      <a:endParaRPr lang="en-US" sz="1800">
                        <a:latin typeface="Times"/>
                        <a:ea typeface="Times New Roman"/>
                        <a:cs typeface="Times New Roman"/>
                      </a:endParaRPr>
                    </a:p>
                  </a:txBody>
                  <a:tcPr marL="63944" marR="63944" marT="0" marB="0">
                    <a:lnL>
                      <a:noFill/>
                    </a:lnL>
                    <a:lnR>
                      <a:noFill/>
                    </a:lnR>
                    <a:lnT>
                      <a:noFill/>
                    </a:lnT>
                    <a:lnB>
                      <a:noFill/>
                    </a:lnB>
                  </a:tcPr>
                </a:tc>
                <a:tc>
                  <a:txBody>
                    <a:bodyPr/>
                    <a:lstStyle/>
                    <a:p>
                      <a:pPr marL="0" marR="0">
                        <a:spcBef>
                          <a:spcPts val="0"/>
                        </a:spcBef>
                        <a:spcAft>
                          <a:spcPts val="0"/>
                        </a:spcAft>
                      </a:pPr>
                      <a:r>
                        <a:rPr lang="en-US" sz="1800">
                          <a:latin typeface="TimesNewRomanPSMT"/>
                          <a:ea typeface="Times New Roman"/>
                          <a:cs typeface="TimesNewRomanPSMT"/>
                        </a:rPr>
                        <a:t>DR</a:t>
                      </a:r>
                      <a:endParaRPr lang="en-US" sz="1800">
                        <a:latin typeface="Times"/>
                        <a:ea typeface="Times New Roman"/>
                        <a:cs typeface="Times New Roman"/>
                      </a:endParaRPr>
                    </a:p>
                  </a:txBody>
                  <a:tcPr marL="63944" marR="63944" marT="0" marB="0">
                    <a:lnL>
                      <a:noFill/>
                    </a:lnL>
                    <a:lnR>
                      <a:noFill/>
                    </a:lnR>
                    <a:lnT>
                      <a:noFill/>
                    </a:lnT>
                    <a:lnB>
                      <a:noFill/>
                    </a:lnB>
                  </a:tcPr>
                </a:tc>
              </a:tr>
              <a:tr h="170517">
                <a:tc>
                  <a:txBody>
                    <a:bodyPr/>
                    <a:lstStyle/>
                    <a:p>
                      <a:pPr marL="0" marR="0">
                        <a:spcBef>
                          <a:spcPts val="0"/>
                        </a:spcBef>
                        <a:spcAft>
                          <a:spcPts val="0"/>
                        </a:spcAft>
                      </a:pPr>
                      <a:r>
                        <a:rPr lang="en-US" sz="1800">
                          <a:latin typeface="TimesNewRomanPSMT"/>
                          <a:ea typeface="Times New Roman"/>
                          <a:cs typeface="TimesNewRomanPSMT"/>
                        </a:rPr>
                        <a:t>FY12</a:t>
                      </a:r>
                      <a:endParaRPr lang="en-US" sz="1800">
                        <a:latin typeface="Times"/>
                        <a:ea typeface="Times New Roman"/>
                        <a:cs typeface="Times New Roman"/>
                      </a:endParaRPr>
                    </a:p>
                  </a:txBody>
                  <a:tcPr marL="63944" marR="63944" marT="0" marB="0">
                    <a:lnL>
                      <a:noFill/>
                    </a:lnL>
                    <a:lnR>
                      <a:noFill/>
                    </a:lnR>
                    <a:lnT>
                      <a:noFill/>
                    </a:lnT>
                    <a:lnB>
                      <a:noFill/>
                    </a:lnB>
                  </a:tcPr>
                </a:tc>
                <a:tc>
                  <a:txBody>
                    <a:bodyPr/>
                    <a:lstStyle/>
                    <a:p>
                      <a:pPr marL="0" marR="0">
                        <a:spcBef>
                          <a:spcPts val="0"/>
                        </a:spcBef>
                        <a:spcAft>
                          <a:spcPts val="0"/>
                        </a:spcAft>
                      </a:pPr>
                      <a:r>
                        <a:rPr lang="en-US" sz="1800">
                          <a:latin typeface="TimesNewRomanPSMT"/>
                          <a:ea typeface="Times New Roman"/>
                          <a:cs typeface="TimesNewRomanPSMT"/>
                        </a:rPr>
                        <a:t>Deliver first RFCC module to RAL</a:t>
                      </a:r>
                      <a:endParaRPr lang="en-US" sz="1800">
                        <a:latin typeface="Times"/>
                        <a:ea typeface="Times New Roman"/>
                        <a:cs typeface="Times New Roman"/>
                      </a:endParaRPr>
                    </a:p>
                  </a:txBody>
                  <a:tcPr marL="63944" marR="63944" marT="0" marB="0">
                    <a:lnL>
                      <a:noFill/>
                    </a:lnL>
                    <a:lnR>
                      <a:noFill/>
                    </a:lnR>
                    <a:lnT>
                      <a:noFill/>
                    </a:lnT>
                    <a:lnB>
                      <a:noFill/>
                    </a:lnB>
                  </a:tcPr>
                </a:tc>
                <a:tc>
                  <a:txBody>
                    <a:bodyPr/>
                    <a:lstStyle/>
                    <a:p>
                      <a:pPr marL="0" marR="0">
                        <a:spcBef>
                          <a:spcPts val="0"/>
                        </a:spcBef>
                        <a:spcAft>
                          <a:spcPts val="0"/>
                        </a:spcAft>
                      </a:pPr>
                      <a:r>
                        <a:rPr lang="en-US" sz="1800">
                          <a:latin typeface="TimesNewRomanPSMT"/>
                          <a:ea typeface="Times New Roman"/>
                          <a:cs typeface="TimesNewRomanPSMT"/>
                        </a:rPr>
                        <a:t>ST12.1</a:t>
                      </a:r>
                      <a:endParaRPr lang="en-US" sz="1800">
                        <a:latin typeface="Times"/>
                        <a:ea typeface="Times New Roman"/>
                        <a:cs typeface="Times New Roman"/>
                      </a:endParaRPr>
                    </a:p>
                  </a:txBody>
                  <a:tcPr marL="63944" marR="63944" marT="0" marB="0">
                    <a:lnL>
                      <a:noFill/>
                    </a:lnL>
                    <a:lnR>
                      <a:noFill/>
                    </a:lnR>
                    <a:lnT>
                      <a:noFill/>
                    </a:lnT>
                    <a:lnB>
                      <a:noFill/>
                    </a:lnB>
                  </a:tcPr>
                </a:tc>
                <a:tc>
                  <a:txBody>
                    <a:bodyPr/>
                    <a:lstStyle/>
                    <a:p>
                      <a:pPr marL="0" marR="0">
                        <a:spcBef>
                          <a:spcPts val="0"/>
                        </a:spcBef>
                        <a:spcAft>
                          <a:spcPts val="0"/>
                        </a:spcAft>
                      </a:pPr>
                      <a:r>
                        <a:rPr lang="en-US" sz="1800">
                          <a:latin typeface="TimesNewRomanPSMT"/>
                          <a:ea typeface="Times New Roman"/>
                          <a:cs typeface="TimesNewRomanPSMT"/>
                        </a:rPr>
                        <a:t>DR, MR</a:t>
                      </a:r>
                      <a:endParaRPr lang="en-US" sz="1800">
                        <a:latin typeface="Times"/>
                        <a:ea typeface="Times New Roman"/>
                        <a:cs typeface="Times New Roman"/>
                      </a:endParaRPr>
                    </a:p>
                  </a:txBody>
                  <a:tcPr marL="63944" marR="63944" marT="0" marB="0">
                    <a:lnL>
                      <a:noFill/>
                    </a:lnL>
                    <a:lnR>
                      <a:noFill/>
                    </a:lnR>
                    <a:lnT>
                      <a:noFill/>
                    </a:lnT>
                    <a:lnB>
                      <a:noFill/>
                    </a:lnB>
                  </a:tcPr>
                </a:tc>
              </a:tr>
              <a:tr h="341035">
                <a:tc>
                  <a:txBody>
                    <a:bodyPr/>
                    <a:lstStyle/>
                    <a:p>
                      <a:pPr marL="0" marR="0">
                        <a:spcBef>
                          <a:spcPts val="0"/>
                        </a:spcBef>
                        <a:spcAft>
                          <a:spcPts val="0"/>
                        </a:spcAft>
                      </a:pPr>
                      <a:r>
                        <a:rPr lang="en-US" sz="1800">
                          <a:latin typeface="TimesNewRomanPSMT"/>
                          <a:ea typeface="Times New Roman"/>
                          <a:cs typeface="TimesNewRomanPSMT"/>
                        </a:rPr>
                        <a:t>FY13</a:t>
                      </a:r>
                      <a:endParaRPr lang="en-US" sz="1800">
                        <a:latin typeface="Times"/>
                        <a:ea typeface="Times New Roman"/>
                        <a:cs typeface="Times New Roman"/>
                      </a:endParaRPr>
                    </a:p>
                  </a:txBody>
                  <a:tcPr marL="63944" marR="63944" marT="0" marB="0">
                    <a:lnL>
                      <a:noFill/>
                    </a:lnL>
                    <a:lnR>
                      <a:noFill/>
                    </a:lnR>
                    <a:lnT>
                      <a:noFill/>
                    </a:lnT>
                    <a:lnB>
                      <a:noFill/>
                    </a:lnB>
                  </a:tcPr>
                </a:tc>
                <a:tc>
                  <a:txBody>
                    <a:bodyPr/>
                    <a:lstStyle/>
                    <a:p>
                      <a:pPr marL="0" marR="0">
                        <a:spcBef>
                          <a:spcPts val="0"/>
                        </a:spcBef>
                        <a:spcAft>
                          <a:spcPts val="0"/>
                        </a:spcAft>
                      </a:pPr>
                      <a:r>
                        <a:rPr lang="en-US" sz="1800">
                          <a:latin typeface="TimesNewRomanPSMT"/>
                          <a:ea typeface="Times New Roman"/>
                          <a:cs typeface="TimesNewRomanPSMT"/>
                        </a:rPr>
                        <a:t>Initial specification of 6D cooling bench test</a:t>
                      </a:r>
                      <a:endParaRPr lang="en-US" sz="1800">
                        <a:latin typeface="Times"/>
                        <a:ea typeface="Times New Roman"/>
                        <a:cs typeface="Times New Roman"/>
                      </a:endParaRPr>
                    </a:p>
                  </a:txBody>
                  <a:tcPr marL="63944" marR="63944" marT="0" marB="0">
                    <a:lnL>
                      <a:noFill/>
                    </a:lnL>
                    <a:lnR>
                      <a:noFill/>
                    </a:lnR>
                    <a:lnT>
                      <a:noFill/>
                    </a:lnT>
                    <a:lnB>
                      <a:noFill/>
                    </a:lnB>
                  </a:tcPr>
                </a:tc>
                <a:tc>
                  <a:txBody>
                    <a:bodyPr/>
                    <a:lstStyle/>
                    <a:p>
                      <a:pPr marL="0" marR="0">
                        <a:spcBef>
                          <a:spcPts val="0"/>
                        </a:spcBef>
                        <a:spcAft>
                          <a:spcPts val="0"/>
                        </a:spcAft>
                      </a:pPr>
                      <a:r>
                        <a:rPr lang="en-US" sz="1800">
                          <a:latin typeface="TimesNewRomanPSMT"/>
                          <a:ea typeface="Times New Roman"/>
                          <a:cs typeface="TimesNewRomanPSMT"/>
                        </a:rPr>
                        <a:t>ST13.1</a:t>
                      </a:r>
                      <a:endParaRPr lang="en-US" sz="1800">
                        <a:latin typeface="Times"/>
                        <a:ea typeface="Times New Roman"/>
                        <a:cs typeface="Times New Roman"/>
                      </a:endParaRPr>
                    </a:p>
                  </a:txBody>
                  <a:tcPr marL="63944" marR="63944" marT="0" marB="0">
                    <a:lnL>
                      <a:noFill/>
                    </a:lnL>
                    <a:lnR>
                      <a:noFill/>
                    </a:lnR>
                    <a:lnT>
                      <a:noFill/>
                    </a:lnT>
                    <a:lnB>
                      <a:noFill/>
                    </a:lnB>
                  </a:tcPr>
                </a:tc>
                <a:tc>
                  <a:txBody>
                    <a:bodyPr/>
                    <a:lstStyle/>
                    <a:p>
                      <a:pPr marL="0" marR="0">
                        <a:spcBef>
                          <a:spcPts val="0"/>
                        </a:spcBef>
                        <a:spcAft>
                          <a:spcPts val="0"/>
                        </a:spcAft>
                      </a:pPr>
                      <a:r>
                        <a:rPr lang="en-US" sz="1800">
                          <a:latin typeface="TimesNewRomanPSMT"/>
                          <a:ea typeface="Times New Roman"/>
                          <a:cs typeface="TimesNewRomanPSMT"/>
                        </a:rPr>
                        <a:t>DR, MR</a:t>
                      </a:r>
                      <a:endParaRPr lang="en-US" sz="1800">
                        <a:latin typeface="Times"/>
                        <a:ea typeface="Times New Roman"/>
                        <a:cs typeface="Times New Roman"/>
                      </a:endParaRPr>
                    </a:p>
                  </a:txBody>
                  <a:tcPr marL="63944" marR="63944" marT="0" marB="0">
                    <a:lnL>
                      <a:noFill/>
                    </a:lnL>
                    <a:lnR>
                      <a:noFill/>
                    </a:lnR>
                    <a:lnT>
                      <a:noFill/>
                    </a:lnT>
                    <a:lnB>
                      <a:noFill/>
                    </a:lnB>
                  </a:tcPr>
                </a:tc>
              </a:tr>
              <a:tr h="341035">
                <a:tc>
                  <a:txBody>
                    <a:bodyPr/>
                    <a:lstStyle/>
                    <a:p>
                      <a:pPr marL="0" marR="0">
                        <a:spcBef>
                          <a:spcPts val="0"/>
                        </a:spcBef>
                        <a:spcAft>
                          <a:spcPts val="0"/>
                        </a:spcAft>
                      </a:pPr>
                      <a:r>
                        <a:rPr lang="en-US" sz="1800">
                          <a:latin typeface="TimesNewRomanPSMT"/>
                          <a:ea typeface="Times New Roman"/>
                          <a:cs typeface="TimesNewRomanPSMT"/>
                        </a:rPr>
                        <a:t>FY14</a:t>
                      </a:r>
                      <a:endParaRPr lang="en-US" sz="1800">
                        <a:latin typeface="Times"/>
                        <a:ea typeface="Times New Roman"/>
                        <a:cs typeface="Times New Roman"/>
                      </a:endParaRPr>
                    </a:p>
                  </a:txBody>
                  <a:tcPr marL="63944" marR="63944" marT="0" marB="0">
                    <a:lnL>
                      <a:noFill/>
                    </a:lnL>
                    <a:lnR>
                      <a:noFill/>
                    </a:lnR>
                    <a:lnT>
                      <a:noFill/>
                    </a:lnT>
                    <a:lnB>
                      <a:noFill/>
                    </a:lnB>
                  </a:tcPr>
                </a:tc>
                <a:tc>
                  <a:txBody>
                    <a:bodyPr/>
                    <a:lstStyle/>
                    <a:p>
                      <a:pPr marL="0" marR="0">
                        <a:spcBef>
                          <a:spcPts val="0"/>
                        </a:spcBef>
                        <a:spcAft>
                          <a:spcPts val="0"/>
                        </a:spcAft>
                      </a:pPr>
                      <a:r>
                        <a:rPr lang="en-US" sz="1800">
                          <a:latin typeface="TimesNewRomanPSMT"/>
                          <a:ea typeface="Times New Roman"/>
                          <a:cs typeface="TimesNewRomanPSMT"/>
                        </a:rPr>
                        <a:t>Finalize 6D cooling bench test specification</a:t>
                      </a:r>
                      <a:endParaRPr lang="en-US" sz="1800">
                        <a:latin typeface="Times"/>
                        <a:ea typeface="Times New Roman"/>
                        <a:cs typeface="Times New Roman"/>
                      </a:endParaRPr>
                    </a:p>
                  </a:txBody>
                  <a:tcPr marL="63944" marR="63944" marT="0" marB="0">
                    <a:lnL>
                      <a:noFill/>
                    </a:lnL>
                    <a:lnR>
                      <a:noFill/>
                    </a:lnR>
                    <a:lnT>
                      <a:noFill/>
                    </a:lnT>
                    <a:lnB>
                      <a:noFill/>
                    </a:lnB>
                  </a:tcPr>
                </a:tc>
                <a:tc>
                  <a:txBody>
                    <a:bodyPr/>
                    <a:lstStyle/>
                    <a:p>
                      <a:pPr marL="0" marR="0">
                        <a:spcBef>
                          <a:spcPts val="0"/>
                        </a:spcBef>
                        <a:spcAft>
                          <a:spcPts val="0"/>
                        </a:spcAft>
                      </a:pPr>
                      <a:r>
                        <a:rPr lang="en-US" sz="1800">
                          <a:latin typeface="TimesNewRomanPSMT"/>
                          <a:ea typeface="Times New Roman"/>
                          <a:cs typeface="TimesNewRomanPSMT"/>
                        </a:rPr>
                        <a:t>ST14.1</a:t>
                      </a:r>
                      <a:endParaRPr lang="en-US" sz="1800">
                        <a:latin typeface="Times"/>
                        <a:ea typeface="Times New Roman"/>
                        <a:cs typeface="Times New Roman"/>
                      </a:endParaRPr>
                    </a:p>
                  </a:txBody>
                  <a:tcPr marL="63944" marR="63944" marT="0" marB="0">
                    <a:lnL>
                      <a:noFill/>
                    </a:lnL>
                    <a:lnR>
                      <a:noFill/>
                    </a:lnR>
                    <a:lnT>
                      <a:noFill/>
                    </a:lnT>
                    <a:lnB>
                      <a:noFill/>
                    </a:lnB>
                  </a:tcPr>
                </a:tc>
                <a:tc>
                  <a:txBody>
                    <a:bodyPr/>
                    <a:lstStyle/>
                    <a:p>
                      <a:pPr marL="0" marR="0">
                        <a:spcBef>
                          <a:spcPts val="0"/>
                        </a:spcBef>
                        <a:spcAft>
                          <a:spcPts val="0"/>
                        </a:spcAft>
                      </a:pPr>
                      <a:r>
                        <a:rPr lang="en-US" sz="1800">
                          <a:latin typeface="TimesNewRomanPSMT"/>
                          <a:ea typeface="Times New Roman"/>
                          <a:cs typeface="TimesNewRomanPSMT"/>
                        </a:rPr>
                        <a:t>DR, MR</a:t>
                      </a:r>
                      <a:endParaRPr lang="en-US" sz="1800">
                        <a:latin typeface="Times"/>
                        <a:ea typeface="Times New Roman"/>
                        <a:cs typeface="Times New Roman"/>
                      </a:endParaRPr>
                    </a:p>
                  </a:txBody>
                  <a:tcPr marL="63944" marR="63944" marT="0" marB="0">
                    <a:lnL>
                      <a:noFill/>
                    </a:lnL>
                    <a:lnR>
                      <a:noFill/>
                    </a:lnR>
                    <a:lnT>
                      <a:noFill/>
                    </a:lnT>
                    <a:lnB>
                      <a:noFill/>
                    </a:lnB>
                  </a:tcPr>
                </a:tc>
              </a:tr>
              <a:tr h="341035">
                <a:tc>
                  <a:txBody>
                    <a:bodyPr/>
                    <a:lstStyle/>
                    <a:p>
                      <a:pPr marL="0" marR="0">
                        <a:spcBef>
                          <a:spcPts val="0"/>
                        </a:spcBef>
                        <a:spcAft>
                          <a:spcPts val="0"/>
                        </a:spcAft>
                      </a:pPr>
                      <a:r>
                        <a:rPr lang="en-US" sz="1800">
                          <a:latin typeface="TimesNewRomanPSMT"/>
                          <a:ea typeface="Times New Roman"/>
                          <a:cs typeface="TimesNewRomanPSMT"/>
                        </a:rPr>
                        <a:t>FY15</a:t>
                      </a:r>
                      <a:endParaRPr lang="en-US" sz="1800">
                        <a:latin typeface="Times"/>
                        <a:ea typeface="Times New Roman"/>
                        <a:cs typeface="Times New Roman"/>
                      </a:endParaRPr>
                    </a:p>
                  </a:txBody>
                  <a:tcPr marL="63944" marR="63944" marT="0" marB="0">
                    <a:lnL>
                      <a:noFill/>
                    </a:lnL>
                    <a:lnR>
                      <a:noFill/>
                    </a:lnR>
                    <a:lnT>
                      <a:noFill/>
                    </a:lnT>
                    <a:lnB>
                      <a:noFill/>
                    </a:lnB>
                  </a:tcPr>
                </a:tc>
                <a:tc>
                  <a:txBody>
                    <a:bodyPr/>
                    <a:lstStyle/>
                    <a:p>
                      <a:pPr marL="0" marR="0">
                        <a:spcBef>
                          <a:spcPts val="0"/>
                        </a:spcBef>
                        <a:spcAft>
                          <a:spcPts val="0"/>
                        </a:spcAft>
                      </a:pPr>
                      <a:r>
                        <a:rPr lang="en-US" sz="1800">
                          <a:latin typeface="TimesNewRomanPSMT"/>
                          <a:ea typeface="Times New Roman"/>
                          <a:cs typeface="TimesNewRomanPSMT"/>
                        </a:rPr>
                        <a:t>Initial component specifications for 6D cooling experiment</a:t>
                      </a:r>
                      <a:endParaRPr lang="en-US" sz="1800">
                        <a:latin typeface="Times"/>
                        <a:ea typeface="Times New Roman"/>
                        <a:cs typeface="Times New Roman"/>
                      </a:endParaRPr>
                    </a:p>
                  </a:txBody>
                  <a:tcPr marL="63944" marR="63944" marT="0" marB="0">
                    <a:lnL>
                      <a:noFill/>
                    </a:lnL>
                    <a:lnR>
                      <a:noFill/>
                    </a:lnR>
                    <a:lnT>
                      <a:noFill/>
                    </a:lnT>
                    <a:lnB>
                      <a:noFill/>
                    </a:lnB>
                  </a:tcPr>
                </a:tc>
                <a:tc>
                  <a:txBody>
                    <a:bodyPr/>
                    <a:lstStyle/>
                    <a:p>
                      <a:pPr marL="0" marR="0">
                        <a:spcBef>
                          <a:spcPts val="0"/>
                        </a:spcBef>
                        <a:spcAft>
                          <a:spcPts val="0"/>
                        </a:spcAft>
                      </a:pPr>
                      <a:r>
                        <a:rPr lang="en-US" sz="1800">
                          <a:latin typeface="TimesNewRomanPSMT"/>
                          <a:ea typeface="Times New Roman"/>
                          <a:cs typeface="TimesNewRomanPSMT"/>
                        </a:rPr>
                        <a:t>ST15.1</a:t>
                      </a:r>
                      <a:endParaRPr lang="en-US" sz="1800">
                        <a:latin typeface="Times"/>
                        <a:ea typeface="Times New Roman"/>
                        <a:cs typeface="Times New Roman"/>
                      </a:endParaRPr>
                    </a:p>
                  </a:txBody>
                  <a:tcPr marL="63944" marR="63944" marT="0" marB="0">
                    <a:lnL>
                      <a:noFill/>
                    </a:lnL>
                    <a:lnR>
                      <a:noFill/>
                    </a:lnR>
                    <a:lnT>
                      <a:noFill/>
                    </a:lnT>
                    <a:lnB>
                      <a:noFill/>
                    </a:lnB>
                  </a:tcPr>
                </a:tc>
                <a:tc>
                  <a:txBody>
                    <a:bodyPr/>
                    <a:lstStyle/>
                    <a:p>
                      <a:pPr marL="0" marR="0">
                        <a:spcBef>
                          <a:spcPts val="0"/>
                        </a:spcBef>
                        <a:spcAft>
                          <a:spcPts val="0"/>
                        </a:spcAft>
                      </a:pPr>
                      <a:r>
                        <a:rPr lang="en-US" sz="1800" dirty="0">
                          <a:latin typeface="TimesNewRomanPSMT"/>
                          <a:ea typeface="Times New Roman"/>
                          <a:cs typeface="TimesNewRomanPSMT"/>
                        </a:rPr>
                        <a:t>MR</a:t>
                      </a:r>
                      <a:endParaRPr lang="en-US" sz="1800" dirty="0">
                        <a:latin typeface="Times"/>
                        <a:ea typeface="Times New Roman"/>
                        <a:cs typeface="Times New Roman"/>
                      </a:endParaRPr>
                    </a:p>
                  </a:txBody>
                  <a:tcPr marL="63944" marR="63944" marT="0" marB="0">
                    <a:lnL>
                      <a:noFill/>
                    </a:lnL>
                    <a:lnR>
                      <a:noFill/>
                    </a:lnR>
                    <a:lnT>
                      <a:noFill/>
                    </a:lnT>
                    <a:lnB>
                      <a:noFill/>
                    </a:lnB>
                  </a:tcPr>
                </a:tc>
              </a:tr>
              <a:tr h="341035">
                <a:tc>
                  <a:txBody>
                    <a:bodyPr/>
                    <a:lstStyle/>
                    <a:p>
                      <a:pPr marL="0" marR="0">
                        <a:spcBef>
                          <a:spcPts val="0"/>
                        </a:spcBef>
                        <a:spcAft>
                          <a:spcPts val="0"/>
                        </a:spcAft>
                      </a:pPr>
                      <a:r>
                        <a:rPr lang="en-US" sz="1800">
                          <a:latin typeface="TimesNewRomanPSMT"/>
                          <a:ea typeface="Times New Roman"/>
                          <a:cs typeface="TimesNewRomanPSMT"/>
                        </a:rPr>
                        <a:t>FY16</a:t>
                      </a:r>
                      <a:endParaRPr lang="en-US" sz="1800">
                        <a:latin typeface="Times"/>
                        <a:ea typeface="Times New Roman"/>
                        <a:cs typeface="Times New Roman"/>
                      </a:endParaRPr>
                    </a:p>
                  </a:txBody>
                  <a:tcPr marL="63944" marR="63944" marT="0" marB="0">
                    <a:lnL>
                      <a:noFill/>
                    </a:lnL>
                    <a:lnR>
                      <a:noFill/>
                    </a:lnR>
                    <a:lnT>
                      <a:noFill/>
                    </a:lnT>
                    <a:lnB>
                      <a:noFill/>
                    </a:lnB>
                  </a:tcPr>
                </a:tc>
                <a:tc>
                  <a:txBody>
                    <a:bodyPr/>
                    <a:lstStyle/>
                    <a:p>
                      <a:pPr marL="0" marR="0">
                        <a:spcBef>
                          <a:spcPts val="0"/>
                        </a:spcBef>
                        <a:spcAft>
                          <a:spcPts val="0"/>
                        </a:spcAft>
                      </a:pPr>
                      <a:r>
                        <a:rPr lang="en-US" sz="1800">
                          <a:latin typeface="TimesNewRomanPSMT"/>
                          <a:ea typeface="Times New Roman"/>
                          <a:cs typeface="TimesNewRomanPSMT"/>
                        </a:rPr>
                        <a:t>Install 6D cooling bench test section in MTA</a:t>
                      </a:r>
                      <a:endParaRPr lang="en-US" sz="1800">
                        <a:latin typeface="Times"/>
                        <a:ea typeface="Times New Roman"/>
                        <a:cs typeface="Times New Roman"/>
                      </a:endParaRPr>
                    </a:p>
                  </a:txBody>
                  <a:tcPr marL="63944" marR="63944" marT="0" marB="0">
                    <a:lnL>
                      <a:noFill/>
                    </a:lnL>
                    <a:lnR>
                      <a:noFill/>
                    </a:lnR>
                    <a:lnT>
                      <a:noFill/>
                    </a:lnT>
                    <a:lnB>
                      <a:noFill/>
                    </a:lnB>
                  </a:tcPr>
                </a:tc>
                <a:tc>
                  <a:txBody>
                    <a:bodyPr/>
                    <a:lstStyle/>
                    <a:p>
                      <a:pPr marL="0" marR="0">
                        <a:spcBef>
                          <a:spcPts val="0"/>
                        </a:spcBef>
                        <a:spcAft>
                          <a:spcPts val="0"/>
                        </a:spcAft>
                      </a:pPr>
                      <a:r>
                        <a:rPr lang="en-US" sz="1800">
                          <a:latin typeface="TimesNewRomanPSMT"/>
                          <a:ea typeface="Times New Roman"/>
                          <a:cs typeface="TimesNewRomanPSMT"/>
                        </a:rPr>
                        <a:t>ST16.1</a:t>
                      </a:r>
                      <a:endParaRPr lang="en-US" sz="1800">
                        <a:latin typeface="Times"/>
                        <a:ea typeface="Times New Roman"/>
                        <a:cs typeface="Times New Roman"/>
                      </a:endParaRPr>
                    </a:p>
                  </a:txBody>
                  <a:tcPr marL="63944" marR="63944" marT="0" marB="0">
                    <a:lnL>
                      <a:noFill/>
                    </a:lnL>
                    <a:lnR>
                      <a:noFill/>
                    </a:lnR>
                    <a:lnT>
                      <a:noFill/>
                    </a:lnT>
                    <a:lnB>
                      <a:noFill/>
                    </a:lnB>
                  </a:tcPr>
                </a:tc>
                <a:tc>
                  <a:txBody>
                    <a:bodyPr/>
                    <a:lstStyle/>
                    <a:p>
                      <a:pPr marL="0" marR="0">
                        <a:spcBef>
                          <a:spcPts val="0"/>
                        </a:spcBef>
                        <a:spcAft>
                          <a:spcPts val="0"/>
                        </a:spcAft>
                      </a:pPr>
                      <a:r>
                        <a:rPr lang="en-US" sz="1800">
                          <a:latin typeface="TimesNewRomanPSMT"/>
                          <a:ea typeface="Times New Roman"/>
                          <a:cs typeface="TimesNewRomanPSMT"/>
                        </a:rPr>
                        <a:t>MR</a:t>
                      </a:r>
                      <a:endParaRPr lang="en-US" sz="1800">
                        <a:latin typeface="Times"/>
                        <a:ea typeface="Times New Roman"/>
                        <a:cs typeface="Times New Roman"/>
                      </a:endParaRPr>
                    </a:p>
                  </a:txBody>
                  <a:tcPr marL="63944" marR="63944" marT="0" marB="0">
                    <a:lnL>
                      <a:noFill/>
                    </a:lnL>
                    <a:lnR>
                      <a:noFill/>
                    </a:lnR>
                    <a:lnT>
                      <a:noFill/>
                    </a:lnT>
                    <a:lnB>
                      <a:noFill/>
                    </a:lnB>
                  </a:tcPr>
                </a:tc>
              </a:tr>
              <a:tr h="341035">
                <a:tc>
                  <a:txBody>
                    <a:bodyPr/>
                    <a:lstStyle/>
                    <a:p>
                      <a:pPr marL="0" marR="0">
                        <a:spcBef>
                          <a:spcPts val="0"/>
                        </a:spcBef>
                        <a:spcAft>
                          <a:spcPts val="0"/>
                        </a:spcAft>
                      </a:pPr>
                      <a:endParaRPr lang="en-US" sz="1800">
                        <a:latin typeface="TimesNewRomanPSMT"/>
                        <a:ea typeface="Times New Roman"/>
                        <a:cs typeface="TimesNewRomanPSMT"/>
                      </a:endParaRPr>
                    </a:p>
                  </a:txBody>
                  <a:tcPr marL="63944" marR="6394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latin typeface="TimesNewRomanPSMT"/>
                          <a:ea typeface="Times New Roman"/>
                          <a:cs typeface="TimesNewRomanPSMT"/>
                        </a:rPr>
                        <a:t>Prepare proposal for 6D cooling experiment</a:t>
                      </a:r>
                      <a:endParaRPr lang="en-US" sz="1800" dirty="0">
                        <a:latin typeface="Times"/>
                        <a:ea typeface="Times New Roman"/>
                        <a:cs typeface="Times New Roman"/>
                      </a:endParaRPr>
                    </a:p>
                  </a:txBody>
                  <a:tcPr marL="63944" marR="6394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latin typeface="TimesNewRomanPSMT"/>
                          <a:ea typeface="Times New Roman"/>
                          <a:cs typeface="TimesNewRomanPSMT"/>
                        </a:rPr>
                        <a:t>ST16.2</a:t>
                      </a:r>
                      <a:endParaRPr lang="en-US" sz="1800">
                        <a:latin typeface="Times"/>
                        <a:ea typeface="Times New Roman"/>
                        <a:cs typeface="Times New Roman"/>
                      </a:endParaRPr>
                    </a:p>
                  </a:txBody>
                  <a:tcPr marL="63944" marR="6394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latin typeface="TimesNewRomanPSMT"/>
                          <a:ea typeface="Times New Roman"/>
                          <a:cs typeface="TimesNewRomanPSMT"/>
                        </a:rPr>
                        <a:t>FR, ER</a:t>
                      </a:r>
                      <a:endParaRPr lang="en-US" sz="1800" dirty="0">
                        <a:latin typeface="Times"/>
                        <a:ea typeface="Times New Roman"/>
                        <a:cs typeface="Times New Roman"/>
                      </a:endParaRPr>
                    </a:p>
                  </a:txBody>
                  <a:tcPr marL="63944" marR="63944"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9" name="Rounded Rectangle 8"/>
          <p:cNvSpPr/>
          <p:nvPr/>
        </p:nvSpPr>
        <p:spPr>
          <a:xfrm>
            <a:off x="533400" y="2819400"/>
            <a:ext cx="8001000" cy="2743200"/>
          </a:xfrm>
          <a:prstGeom prst="roundRect">
            <a:avLst/>
          </a:prstGeom>
          <a:solidFill>
            <a:schemeClr val="accent2">
              <a:lumMod val="40000"/>
              <a:lumOff val="60000"/>
              <a:alpha val="47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accent2">
                  <a:lumMod val="40000"/>
                  <a:lumOff val="60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pPr eaLnBrk="1" hangingPunct="1"/>
            <a:r>
              <a:rPr lang="en-US" sz="3200" dirty="0" smtClean="0"/>
              <a:t>Test Facilities &amp; Staging</a:t>
            </a:r>
          </a:p>
        </p:txBody>
      </p:sp>
      <p:sp>
        <p:nvSpPr>
          <p:cNvPr id="4" name="Date Placeholder 3"/>
          <p:cNvSpPr>
            <a:spLocks noGrp="1"/>
          </p:cNvSpPr>
          <p:nvPr>
            <p:ph type="dt" sz="quarter" idx="10"/>
          </p:nvPr>
        </p:nvSpPr>
        <p:spPr/>
        <p:txBody>
          <a:bodyPr rtlCol="0"/>
          <a:lstStyle/>
          <a:p>
            <a:pPr fontAlgn="auto">
              <a:spcBef>
                <a:spcPts val="0"/>
              </a:spcBef>
              <a:spcAft>
                <a:spcPts val="0"/>
              </a:spcAft>
              <a:defRPr/>
            </a:pPr>
            <a:r>
              <a:rPr lang="en-US" smtClean="0">
                <a:latin typeface="+mn-lt"/>
              </a:rPr>
              <a:t>STEVE GEER</a:t>
            </a:r>
            <a:endParaRPr lang="en-US" dirty="0">
              <a:latin typeface="+mn-lt"/>
            </a:endParaRPr>
          </a:p>
        </p:txBody>
      </p:sp>
      <p:sp>
        <p:nvSpPr>
          <p:cNvPr id="5" name="Footer Placeholder 4"/>
          <p:cNvSpPr>
            <a:spLocks noGrp="1"/>
          </p:cNvSpPr>
          <p:nvPr>
            <p:ph type="ftr" sz="quarter" idx="11"/>
          </p:nvPr>
        </p:nvSpPr>
        <p:spPr/>
        <p:txBody>
          <a:bodyPr rtlCol="0"/>
          <a:lstStyle/>
          <a:p>
            <a:pPr fontAlgn="auto">
              <a:spcBef>
                <a:spcPts val="0"/>
              </a:spcBef>
              <a:spcAft>
                <a:spcPts val="0"/>
              </a:spcAft>
              <a:defRPr/>
            </a:pPr>
            <a:r>
              <a:rPr lang="en-US" smtClean="0">
                <a:solidFill>
                  <a:schemeClr val="tx1">
                    <a:tint val="75000"/>
                  </a:schemeClr>
                </a:solidFill>
                <a:latin typeface="+mn-lt"/>
              </a:rPr>
              <a:t>Proj.X Muon Workshop         FNAL      8 November, 2010</a:t>
            </a:r>
            <a:endParaRPr lang="en-US">
              <a:solidFill>
                <a:schemeClr val="tx1">
                  <a:tint val="75000"/>
                </a:schemeClr>
              </a:solidFill>
              <a:latin typeface="+mn-lt"/>
            </a:endParaRPr>
          </a:p>
        </p:txBody>
      </p:sp>
      <p:sp>
        <p:nvSpPr>
          <p:cNvPr id="6" name="Slide Number Placeholder 5"/>
          <p:cNvSpPr>
            <a:spLocks noGrp="1"/>
          </p:cNvSpPr>
          <p:nvPr>
            <p:ph type="sldNum" sz="quarter" idx="12"/>
          </p:nvPr>
        </p:nvSpPr>
        <p:spPr/>
        <p:txBody>
          <a:bodyPr/>
          <a:lstStyle/>
          <a:p>
            <a:pPr>
              <a:defRPr/>
            </a:pPr>
            <a:fld id="{9492EE1C-467A-4ABB-98C1-29F5AE0DC909}" type="slidenum">
              <a:rPr lang="en-US" smtClean="0"/>
              <a:pPr>
                <a:defRPr/>
              </a:pPr>
              <a:t>14</a:t>
            </a:fld>
            <a:endParaRPr lang="en-US" dirty="0"/>
          </a:p>
        </p:txBody>
      </p:sp>
      <p:grpSp>
        <p:nvGrpSpPr>
          <p:cNvPr id="7" name="Group 55"/>
          <p:cNvGrpSpPr>
            <a:grpSpLocks/>
          </p:cNvGrpSpPr>
          <p:nvPr/>
        </p:nvGrpSpPr>
        <p:grpSpPr bwMode="auto">
          <a:xfrm>
            <a:off x="228600" y="1190625"/>
            <a:ext cx="8220075" cy="5133975"/>
            <a:chOff x="228600" y="1190625"/>
            <a:chExt cx="8220075" cy="5210175"/>
          </a:xfrm>
        </p:grpSpPr>
        <p:pic>
          <p:nvPicPr>
            <p:cNvPr id="8" name="Picture 3" descr="geer-scheme-c"/>
            <p:cNvPicPr>
              <a:picLocks noChangeAspect="1" noChangeArrowheads="1"/>
            </p:cNvPicPr>
            <p:nvPr/>
          </p:nvPicPr>
          <p:blipFill>
            <a:blip r:embed="rId2"/>
            <a:srcRect l="8969"/>
            <a:stretch>
              <a:fillRect/>
            </a:stretch>
          </p:blipFill>
          <p:spPr bwMode="auto">
            <a:xfrm>
              <a:off x="419100" y="1190625"/>
              <a:ext cx="7343775" cy="5210175"/>
            </a:xfrm>
            <a:prstGeom prst="rect">
              <a:avLst/>
            </a:prstGeom>
            <a:noFill/>
            <a:ln w="9525">
              <a:noFill/>
              <a:miter lim="800000"/>
              <a:headEnd/>
              <a:tailEnd/>
            </a:ln>
          </p:spPr>
        </p:pic>
        <p:sp>
          <p:nvSpPr>
            <p:cNvPr id="9" name="Rectangle 13"/>
            <p:cNvSpPr>
              <a:spLocks noChangeArrowheads="1"/>
            </p:cNvSpPr>
            <p:nvPr/>
          </p:nvSpPr>
          <p:spPr bwMode="auto">
            <a:xfrm>
              <a:off x="6051550" y="3581400"/>
              <a:ext cx="1524000" cy="1600200"/>
            </a:xfrm>
            <a:prstGeom prst="rect">
              <a:avLst/>
            </a:prstGeom>
            <a:solidFill>
              <a:srgbClr val="E7F4F5"/>
            </a:solidFill>
            <a:ln w="9525">
              <a:solidFill>
                <a:schemeClr val="tx1"/>
              </a:solidFill>
              <a:miter lim="800000"/>
              <a:headEnd/>
              <a:tailEnd/>
            </a:ln>
          </p:spPr>
          <p:txBody>
            <a:bodyPr wrap="none" anchor="ctr"/>
            <a:lstStyle/>
            <a:p>
              <a:endParaRPr lang="en-US"/>
            </a:p>
          </p:txBody>
        </p:sp>
        <p:grpSp>
          <p:nvGrpSpPr>
            <p:cNvPr id="10" name="Group 12"/>
            <p:cNvGrpSpPr>
              <a:grpSpLocks/>
            </p:cNvGrpSpPr>
            <p:nvPr/>
          </p:nvGrpSpPr>
          <p:grpSpPr bwMode="auto">
            <a:xfrm rot="5400000">
              <a:off x="6232525" y="3762375"/>
              <a:ext cx="1676400" cy="1162050"/>
              <a:chOff x="-144" y="1776"/>
              <a:chExt cx="3072" cy="2130"/>
            </a:xfrm>
          </p:grpSpPr>
          <p:pic>
            <p:nvPicPr>
              <p:cNvPr id="33" name="Picture 5" descr="ISS_2scale"/>
              <p:cNvPicPr>
                <a:picLocks noChangeAspect="1" noChangeArrowheads="1"/>
              </p:cNvPicPr>
              <p:nvPr/>
            </p:nvPicPr>
            <p:blipFill>
              <a:blip r:embed="rId3"/>
              <a:srcRect/>
              <a:stretch>
                <a:fillRect/>
              </a:stretch>
            </p:blipFill>
            <p:spPr bwMode="auto">
              <a:xfrm>
                <a:off x="-144" y="1776"/>
                <a:ext cx="3072" cy="2130"/>
              </a:xfrm>
              <a:prstGeom prst="rect">
                <a:avLst/>
              </a:prstGeom>
              <a:noFill/>
              <a:ln w="28575">
                <a:noFill/>
                <a:miter lim="800000"/>
                <a:headEnd/>
                <a:tailEnd/>
              </a:ln>
            </p:spPr>
          </p:pic>
          <p:sp>
            <p:nvSpPr>
              <p:cNvPr id="34" name="Rectangle 6"/>
              <p:cNvSpPr>
                <a:spLocks noChangeArrowheads="1"/>
              </p:cNvSpPr>
              <p:nvPr/>
            </p:nvSpPr>
            <p:spPr bwMode="auto">
              <a:xfrm>
                <a:off x="432" y="2880"/>
                <a:ext cx="864" cy="240"/>
              </a:xfrm>
              <a:prstGeom prst="rect">
                <a:avLst/>
              </a:prstGeom>
              <a:solidFill>
                <a:schemeClr val="bg1"/>
              </a:solidFill>
              <a:ln w="9525">
                <a:noFill/>
                <a:miter lim="800000"/>
                <a:headEnd/>
                <a:tailEnd/>
              </a:ln>
            </p:spPr>
            <p:txBody>
              <a:bodyPr wrap="none" anchor="ctr"/>
              <a:lstStyle/>
              <a:p>
                <a:endParaRPr lang="en-US"/>
              </a:p>
            </p:txBody>
          </p:sp>
          <p:sp>
            <p:nvSpPr>
              <p:cNvPr id="35" name="Rectangle 7"/>
              <p:cNvSpPr>
                <a:spLocks noChangeArrowheads="1"/>
              </p:cNvSpPr>
              <p:nvPr/>
            </p:nvSpPr>
            <p:spPr bwMode="auto">
              <a:xfrm>
                <a:off x="768" y="1824"/>
                <a:ext cx="1104" cy="528"/>
              </a:xfrm>
              <a:prstGeom prst="rect">
                <a:avLst/>
              </a:prstGeom>
              <a:solidFill>
                <a:schemeClr val="bg1"/>
              </a:solidFill>
              <a:ln w="9525">
                <a:noFill/>
                <a:miter lim="800000"/>
                <a:headEnd/>
                <a:tailEnd/>
              </a:ln>
            </p:spPr>
            <p:txBody>
              <a:bodyPr wrap="none" anchor="ctr"/>
              <a:lstStyle/>
              <a:p>
                <a:endParaRPr lang="en-US"/>
              </a:p>
            </p:txBody>
          </p:sp>
          <p:sp>
            <p:nvSpPr>
              <p:cNvPr id="36" name="Rectangle 8"/>
              <p:cNvSpPr>
                <a:spLocks noChangeArrowheads="1"/>
              </p:cNvSpPr>
              <p:nvPr/>
            </p:nvSpPr>
            <p:spPr bwMode="auto">
              <a:xfrm>
                <a:off x="816" y="2256"/>
                <a:ext cx="624" cy="768"/>
              </a:xfrm>
              <a:prstGeom prst="rect">
                <a:avLst/>
              </a:prstGeom>
              <a:solidFill>
                <a:schemeClr val="bg1"/>
              </a:solidFill>
              <a:ln w="9525">
                <a:noFill/>
                <a:miter lim="800000"/>
                <a:headEnd/>
                <a:tailEnd/>
              </a:ln>
            </p:spPr>
            <p:txBody>
              <a:bodyPr wrap="none" anchor="ctr"/>
              <a:lstStyle/>
              <a:p>
                <a:endParaRPr lang="en-US"/>
              </a:p>
            </p:txBody>
          </p:sp>
          <p:sp>
            <p:nvSpPr>
              <p:cNvPr id="37" name="Rectangle 9"/>
              <p:cNvSpPr>
                <a:spLocks noChangeArrowheads="1"/>
              </p:cNvSpPr>
              <p:nvPr/>
            </p:nvSpPr>
            <p:spPr bwMode="auto">
              <a:xfrm>
                <a:off x="-144" y="1824"/>
                <a:ext cx="144" cy="1920"/>
              </a:xfrm>
              <a:prstGeom prst="rect">
                <a:avLst/>
              </a:prstGeom>
              <a:solidFill>
                <a:schemeClr val="bg1"/>
              </a:solidFill>
              <a:ln w="9525">
                <a:noFill/>
                <a:miter lim="800000"/>
                <a:headEnd/>
                <a:tailEnd/>
              </a:ln>
            </p:spPr>
            <p:txBody>
              <a:bodyPr wrap="none" anchor="ctr"/>
              <a:lstStyle/>
              <a:p>
                <a:endParaRPr lang="en-US"/>
              </a:p>
            </p:txBody>
          </p:sp>
          <p:sp>
            <p:nvSpPr>
              <p:cNvPr id="38" name="Rectangle 10"/>
              <p:cNvSpPr>
                <a:spLocks noChangeArrowheads="1"/>
              </p:cNvSpPr>
              <p:nvPr/>
            </p:nvSpPr>
            <p:spPr bwMode="auto">
              <a:xfrm>
                <a:off x="96" y="3792"/>
                <a:ext cx="2640" cy="96"/>
              </a:xfrm>
              <a:prstGeom prst="rect">
                <a:avLst/>
              </a:prstGeom>
              <a:solidFill>
                <a:schemeClr val="bg1"/>
              </a:solidFill>
              <a:ln w="9525">
                <a:noFill/>
                <a:miter lim="800000"/>
                <a:headEnd/>
                <a:tailEnd/>
              </a:ln>
            </p:spPr>
            <p:txBody>
              <a:bodyPr wrap="none" anchor="ctr"/>
              <a:lstStyle/>
              <a:p>
                <a:endParaRPr lang="en-US"/>
              </a:p>
            </p:txBody>
          </p:sp>
        </p:grpSp>
        <p:sp>
          <p:nvSpPr>
            <p:cNvPr id="11" name="Rectangle 14"/>
            <p:cNvSpPr>
              <a:spLocks noChangeArrowheads="1"/>
            </p:cNvSpPr>
            <p:nvPr/>
          </p:nvSpPr>
          <p:spPr bwMode="auto">
            <a:xfrm>
              <a:off x="6051550" y="3581400"/>
              <a:ext cx="1524000" cy="1600200"/>
            </a:xfrm>
            <a:prstGeom prst="rect">
              <a:avLst/>
            </a:prstGeom>
            <a:solidFill>
              <a:srgbClr val="E7F4F5">
                <a:alpha val="29019"/>
              </a:srgbClr>
            </a:solidFill>
            <a:ln w="9525">
              <a:solidFill>
                <a:schemeClr val="tx1"/>
              </a:solidFill>
              <a:miter lim="800000"/>
              <a:headEnd/>
              <a:tailEnd/>
            </a:ln>
          </p:spPr>
          <p:txBody>
            <a:bodyPr wrap="none" anchor="ctr"/>
            <a:lstStyle/>
            <a:p>
              <a:endParaRPr lang="en-US"/>
            </a:p>
          </p:txBody>
        </p:sp>
        <p:sp>
          <p:nvSpPr>
            <p:cNvPr id="12" name="Rectangle 17"/>
            <p:cNvSpPr>
              <a:spLocks noChangeArrowheads="1"/>
            </p:cNvSpPr>
            <p:nvPr/>
          </p:nvSpPr>
          <p:spPr bwMode="auto">
            <a:xfrm>
              <a:off x="4146550" y="3048000"/>
              <a:ext cx="228600" cy="304800"/>
            </a:xfrm>
            <a:prstGeom prst="rect">
              <a:avLst/>
            </a:prstGeom>
            <a:solidFill>
              <a:srgbClr val="E7F4F5"/>
            </a:solidFill>
            <a:ln w="9525">
              <a:noFill/>
              <a:miter lim="800000"/>
              <a:headEnd/>
              <a:tailEnd/>
            </a:ln>
          </p:spPr>
          <p:txBody>
            <a:bodyPr wrap="none" anchor="ctr"/>
            <a:lstStyle/>
            <a:p>
              <a:endParaRPr lang="en-US"/>
            </a:p>
          </p:txBody>
        </p:sp>
        <p:sp>
          <p:nvSpPr>
            <p:cNvPr id="13" name="Rectangle 19"/>
            <p:cNvSpPr>
              <a:spLocks noChangeArrowheads="1"/>
            </p:cNvSpPr>
            <p:nvPr/>
          </p:nvSpPr>
          <p:spPr bwMode="auto">
            <a:xfrm>
              <a:off x="6127750" y="2971800"/>
              <a:ext cx="304800" cy="381000"/>
            </a:xfrm>
            <a:prstGeom prst="rect">
              <a:avLst/>
            </a:prstGeom>
            <a:solidFill>
              <a:srgbClr val="E7F4F5"/>
            </a:solidFill>
            <a:ln w="9525">
              <a:noFill/>
              <a:miter lim="800000"/>
              <a:headEnd/>
              <a:tailEnd/>
            </a:ln>
          </p:spPr>
          <p:txBody>
            <a:bodyPr wrap="none" anchor="ctr"/>
            <a:lstStyle/>
            <a:p>
              <a:endParaRPr lang="en-US"/>
            </a:p>
          </p:txBody>
        </p:sp>
        <p:sp>
          <p:nvSpPr>
            <p:cNvPr id="14" name="Text Box 18"/>
            <p:cNvSpPr txBox="1">
              <a:spLocks noChangeArrowheads="1"/>
            </p:cNvSpPr>
            <p:nvPr/>
          </p:nvSpPr>
          <p:spPr bwMode="auto">
            <a:xfrm>
              <a:off x="6051550" y="2819400"/>
              <a:ext cx="465138" cy="579438"/>
            </a:xfrm>
            <a:prstGeom prst="rect">
              <a:avLst/>
            </a:prstGeom>
            <a:noFill/>
            <a:ln w="9525">
              <a:noFill/>
              <a:miter lim="800000"/>
              <a:headEnd/>
              <a:tailEnd/>
            </a:ln>
          </p:spPr>
          <p:txBody>
            <a:bodyPr>
              <a:spAutoFit/>
            </a:bodyPr>
            <a:lstStyle/>
            <a:p>
              <a:r>
                <a:rPr lang="en-US" sz="3200">
                  <a:solidFill>
                    <a:srgbClr val="CC0000"/>
                  </a:solidFill>
                  <a:latin typeface="Symbol" pitchFamily="18" charset="2"/>
                </a:rPr>
                <a:t>a</a:t>
              </a:r>
            </a:p>
          </p:txBody>
        </p:sp>
        <p:sp>
          <p:nvSpPr>
            <p:cNvPr id="15" name="Text Box 20"/>
            <p:cNvSpPr txBox="1">
              <a:spLocks noChangeArrowheads="1"/>
            </p:cNvSpPr>
            <p:nvPr/>
          </p:nvSpPr>
          <p:spPr bwMode="auto">
            <a:xfrm>
              <a:off x="6127750" y="4495800"/>
              <a:ext cx="465138" cy="579438"/>
            </a:xfrm>
            <a:prstGeom prst="rect">
              <a:avLst/>
            </a:prstGeom>
            <a:noFill/>
            <a:ln w="9525">
              <a:noFill/>
              <a:miter lim="800000"/>
              <a:headEnd/>
              <a:tailEnd/>
            </a:ln>
          </p:spPr>
          <p:txBody>
            <a:bodyPr>
              <a:spAutoFit/>
            </a:bodyPr>
            <a:lstStyle/>
            <a:p>
              <a:r>
                <a:rPr lang="en-US" sz="3200">
                  <a:solidFill>
                    <a:srgbClr val="CC0000"/>
                  </a:solidFill>
                  <a:latin typeface="Symbol" pitchFamily="18" charset="2"/>
                </a:rPr>
                <a:t>b</a:t>
              </a:r>
            </a:p>
          </p:txBody>
        </p:sp>
        <p:sp>
          <p:nvSpPr>
            <p:cNvPr id="16" name="Text Box 15"/>
            <p:cNvSpPr txBox="1">
              <a:spLocks noChangeArrowheads="1"/>
            </p:cNvSpPr>
            <p:nvPr/>
          </p:nvSpPr>
          <p:spPr bwMode="auto">
            <a:xfrm>
              <a:off x="4070350" y="2971800"/>
              <a:ext cx="381000" cy="519113"/>
            </a:xfrm>
            <a:prstGeom prst="rect">
              <a:avLst/>
            </a:prstGeom>
            <a:noFill/>
            <a:ln w="9525">
              <a:noFill/>
              <a:miter lim="800000"/>
              <a:headEnd/>
              <a:tailEnd/>
            </a:ln>
          </p:spPr>
          <p:txBody>
            <a:bodyPr>
              <a:spAutoFit/>
            </a:bodyPr>
            <a:lstStyle/>
            <a:p>
              <a:r>
                <a:rPr lang="en-US" sz="2800">
                  <a:solidFill>
                    <a:srgbClr val="CC0000"/>
                  </a:solidFill>
                </a:rPr>
                <a:t>3</a:t>
              </a:r>
            </a:p>
          </p:txBody>
        </p:sp>
        <p:sp>
          <p:nvSpPr>
            <p:cNvPr id="17" name="Rectangle 21"/>
            <p:cNvSpPr>
              <a:spLocks noChangeArrowheads="1"/>
            </p:cNvSpPr>
            <p:nvPr/>
          </p:nvSpPr>
          <p:spPr bwMode="auto">
            <a:xfrm>
              <a:off x="4191000" y="5486400"/>
              <a:ext cx="152400" cy="304800"/>
            </a:xfrm>
            <a:prstGeom prst="rect">
              <a:avLst/>
            </a:prstGeom>
            <a:solidFill>
              <a:srgbClr val="E7F4F5"/>
            </a:solidFill>
            <a:ln w="9525">
              <a:noFill/>
              <a:miter lim="800000"/>
              <a:headEnd/>
              <a:tailEnd/>
            </a:ln>
          </p:spPr>
          <p:txBody>
            <a:bodyPr wrap="none" anchor="ctr"/>
            <a:lstStyle/>
            <a:p>
              <a:endParaRPr lang="en-US"/>
            </a:p>
          </p:txBody>
        </p:sp>
        <p:sp>
          <p:nvSpPr>
            <p:cNvPr id="18" name="Text Box 16"/>
            <p:cNvSpPr txBox="1">
              <a:spLocks noChangeArrowheads="1"/>
            </p:cNvSpPr>
            <p:nvPr/>
          </p:nvSpPr>
          <p:spPr bwMode="auto">
            <a:xfrm>
              <a:off x="4038600" y="5334000"/>
              <a:ext cx="381000" cy="519113"/>
            </a:xfrm>
            <a:prstGeom prst="rect">
              <a:avLst/>
            </a:prstGeom>
            <a:noFill/>
            <a:ln w="9525">
              <a:noFill/>
              <a:miter lim="800000"/>
              <a:headEnd/>
              <a:tailEnd/>
            </a:ln>
          </p:spPr>
          <p:txBody>
            <a:bodyPr>
              <a:spAutoFit/>
            </a:bodyPr>
            <a:lstStyle/>
            <a:p>
              <a:r>
                <a:rPr lang="en-US" sz="2800">
                  <a:solidFill>
                    <a:srgbClr val="CC0000"/>
                  </a:solidFill>
                </a:rPr>
                <a:t>4</a:t>
              </a:r>
            </a:p>
          </p:txBody>
        </p:sp>
        <p:sp>
          <p:nvSpPr>
            <p:cNvPr id="19" name="Text Box 22"/>
            <p:cNvSpPr txBox="1">
              <a:spLocks noChangeArrowheads="1"/>
            </p:cNvSpPr>
            <p:nvPr/>
          </p:nvSpPr>
          <p:spPr bwMode="auto">
            <a:xfrm>
              <a:off x="7577138" y="2700338"/>
              <a:ext cx="760412" cy="581025"/>
            </a:xfrm>
            <a:prstGeom prst="rect">
              <a:avLst/>
            </a:prstGeom>
            <a:noFill/>
            <a:ln w="9525">
              <a:noFill/>
              <a:miter lim="800000"/>
              <a:headEnd/>
              <a:tailEnd/>
            </a:ln>
          </p:spPr>
          <p:txBody>
            <a:bodyPr wrap="none">
              <a:spAutoFit/>
            </a:bodyPr>
            <a:lstStyle/>
            <a:p>
              <a:pPr algn="ctr"/>
              <a:r>
                <a:rPr lang="en-US" sz="1600">
                  <a:solidFill>
                    <a:srgbClr val="CC0000"/>
                  </a:solidFill>
                </a:rPr>
                <a:t>4 GeV</a:t>
              </a:r>
              <a:br>
                <a:rPr lang="en-US" sz="1600">
                  <a:solidFill>
                    <a:srgbClr val="CC0000"/>
                  </a:solidFill>
                </a:rPr>
              </a:br>
              <a:r>
                <a:rPr lang="en-US" sz="1600">
                  <a:solidFill>
                    <a:srgbClr val="CC0000"/>
                  </a:solidFill>
                </a:rPr>
                <a:t>NF</a:t>
              </a:r>
            </a:p>
          </p:txBody>
        </p:sp>
        <p:sp>
          <p:nvSpPr>
            <p:cNvPr id="20" name="Text Box 23"/>
            <p:cNvSpPr txBox="1">
              <a:spLocks noChangeArrowheads="1"/>
            </p:cNvSpPr>
            <p:nvPr/>
          </p:nvSpPr>
          <p:spPr bwMode="auto">
            <a:xfrm>
              <a:off x="7575550" y="4114800"/>
              <a:ext cx="873125" cy="581025"/>
            </a:xfrm>
            <a:prstGeom prst="rect">
              <a:avLst/>
            </a:prstGeom>
            <a:noFill/>
            <a:ln w="9525">
              <a:noFill/>
              <a:miter lim="800000"/>
              <a:headEnd/>
              <a:tailEnd/>
            </a:ln>
          </p:spPr>
          <p:txBody>
            <a:bodyPr wrap="none">
              <a:spAutoFit/>
            </a:bodyPr>
            <a:lstStyle/>
            <a:p>
              <a:pPr algn="ctr"/>
              <a:r>
                <a:rPr lang="en-US" sz="1600">
                  <a:solidFill>
                    <a:srgbClr val="CC0000"/>
                  </a:solidFill>
                </a:rPr>
                <a:t>25 GeV</a:t>
              </a:r>
            </a:p>
            <a:p>
              <a:pPr algn="ctr"/>
              <a:r>
                <a:rPr lang="en-US" sz="1600">
                  <a:solidFill>
                    <a:srgbClr val="CC0000"/>
                  </a:solidFill>
                </a:rPr>
                <a:t>NF</a:t>
              </a:r>
            </a:p>
          </p:txBody>
        </p:sp>
        <p:sp>
          <p:nvSpPr>
            <p:cNvPr id="21" name="Line 26"/>
            <p:cNvSpPr>
              <a:spLocks noChangeShapeType="1"/>
            </p:cNvSpPr>
            <p:nvPr/>
          </p:nvSpPr>
          <p:spPr bwMode="auto">
            <a:xfrm>
              <a:off x="6858000" y="3276600"/>
              <a:ext cx="0" cy="533400"/>
            </a:xfrm>
            <a:prstGeom prst="line">
              <a:avLst/>
            </a:prstGeom>
            <a:noFill/>
            <a:ln w="12700">
              <a:solidFill>
                <a:schemeClr val="tx1"/>
              </a:solidFill>
              <a:round/>
              <a:headEnd/>
              <a:tailEnd/>
            </a:ln>
          </p:spPr>
          <p:txBody>
            <a:bodyPr/>
            <a:lstStyle/>
            <a:p>
              <a:endParaRPr lang="en-US"/>
            </a:p>
          </p:txBody>
        </p:sp>
        <p:sp>
          <p:nvSpPr>
            <p:cNvPr id="22" name="Rectangle 21"/>
            <p:cNvSpPr/>
            <p:nvPr/>
          </p:nvSpPr>
          <p:spPr bwMode="auto">
            <a:xfrm>
              <a:off x="685800" y="2057400"/>
              <a:ext cx="2819400" cy="990600"/>
            </a:xfrm>
            <a:prstGeom prst="rect">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23" name="Rectangle 5"/>
            <p:cNvSpPr>
              <a:spLocks noChangeArrowheads="1"/>
            </p:cNvSpPr>
            <p:nvPr/>
          </p:nvSpPr>
          <p:spPr bwMode="auto">
            <a:xfrm>
              <a:off x="228600" y="1371600"/>
              <a:ext cx="3352800" cy="2438400"/>
            </a:xfrm>
            <a:prstGeom prst="rect">
              <a:avLst/>
            </a:prstGeom>
            <a:solidFill>
              <a:schemeClr val="bg1"/>
            </a:solidFill>
            <a:ln w="9525" algn="ctr">
              <a:noFill/>
              <a:round/>
              <a:headEnd/>
              <a:tailEnd/>
            </a:ln>
          </p:spPr>
          <p:txBody>
            <a:bodyPr/>
            <a:lstStyle/>
            <a:p>
              <a:endParaRPr lang="en-US"/>
            </a:p>
          </p:txBody>
        </p:sp>
        <p:sp>
          <p:nvSpPr>
            <p:cNvPr id="24" name="Text Box 4"/>
            <p:cNvSpPr txBox="1">
              <a:spLocks noChangeArrowheads="1"/>
            </p:cNvSpPr>
            <p:nvPr/>
          </p:nvSpPr>
          <p:spPr bwMode="auto">
            <a:xfrm>
              <a:off x="1263650" y="1685925"/>
              <a:ext cx="1708150" cy="523875"/>
            </a:xfrm>
            <a:prstGeom prst="rect">
              <a:avLst/>
            </a:prstGeom>
            <a:noFill/>
            <a:ln w="9525" algn="ctr">
              <a:noFill/>
              <a:miter lim="800000"/>
              <a:headEnd/>
              <a:tailEnd/>
            </a:ln>
          </p:spPr>
          <p:txBody>
            <a:bodyPr>
              <a:spAutoFit/>
            </a:bodyPr>
            <a:lstStyle/>
            <a:p>
              <a:pPr algn="ctr"/>
              <a:r>
                <a:rPr lang="en-US" sz="1400"/>
                <a:t>4MW multi-GeV</a:t>
              </a:r>
              <a:br>
                <a:rPr lang="en-US" sz="1400"/>
              </a:br>
              <a:r>
                <a:rPr lang="en-US" sz="1400"/>
                <a:t>Proton Source</a:t>
              </a:r>
            </a:p>
          </p:txBody>
        </p:sp>
        <p:sp>
          <p:nvSpPr>
            <p:cNvPr id="25" name="Rectangle 6"/>
            <p:cNvSpPr>
              <a:spLocks noChangeArrowheads="1"/>
            </p:cNvSpPr>
            <p:nvPr/>
          </p:nvSpPr>
          <p:spPr bwMode="auto">
            <a:xfrm>
              <a:off x="914400" y="2362200"/>
              <a:ext cx="1219200" cy="304800"/>
            </a:xfrm>
            <a:prstGeom prst="rect">
              <a:avLst/>
            </a:prstGeom>
            <a:solidFill>
              <a:schemeClr val="bg1"/>
            </a:solidFill>
            <a:ln w="9525" algn="ctr">
              <a:solidFill>
                <a:schemeClr val="tx1"/>
              </a:solidFill>
              <a:round/>
              <a:headEnd/>
              <a:tailEnd/>
            </a:ln>
          </p:spPr>
          <p:txBody>
            <a:bodyPr/>
            <a:lstStyle/>
            <a:p>
              <a:endParaRPr lang="en-US"/>
            </a:p>
          </p:txBody>
        </p:sp>
        <p:sp>
          <p:nvSpPr>
            <p:cNvPr id="26" name="Oval 7"/>
            <p:cNvSpPr>
              <a:spLocks noChangeArrowheads="1"/>
            </p:cNvSpPr>
            <p:nvPr/>
          </p:nvSpPr>
          <p:spPr bwMode="auto">
            <a:xfrm>
              <a:off x="2895600" y="2514600"/>
              <a:ext cx="457200" cy="457200"/>
            </a:xfrm>
            <a:prstGeom prst="ellipse">
              <a:avLst/>
            </a:prstGeom>
            <a:solidFill>
              <a:schemeClr val="bg1"/>
            </a:solidFill>
            <a:ln w="9525" algn="ctr">
              <a:solidFill>
                <a:schemeClr val="tx1"/>
              </a:solidFill>
              <a:round/>
              <a:headEnd/>
              <a:tailEnd/>
            </a:ln>
          </p:spPr>
          <p:txBody>
            <a:bodyPr/>
            <a:lstStyle/>
            <a:p>
              <a:endParaRPr lang="en-US"/>
            </a:p>
          </p:txBody>
        </p:sp>
        <p:sp>
          <p:nvSpPr>
            <p:cNvPr id="27" name="Oval 9"/>
            <p:cNvSpPr>
              <a:spLocks noChangeArrowheads="1"/>
            </p:cNvSpPr>
            <p:nvPr/>
          </p:nvSpPr>
          <p:spPr bwMode="auto">
            <a:xfrm>
              <a:off x="2362200" y="2514600"/>
              <a:ext cx="457200" cy="457200"/>
            </a:xfrm>
            <a:prstGeom prst="ellipse">
              <a:avLst/>
            </a:prstGeom>
            <a:solidFill>
              <a:schemeClr val="bg1"/>
            </a:solidFill>
            <a:ln w="9525" algn="ctr">
              <a:solidFill>
                <a:schemeClr val="tx1"/>
              </a:solidFill>
              <a:round/>
              <a:headEnd/>
              <a:tailEnd/>
            </a:ln>
          </p:spPr>
          <p:txBody>
            <a:bodyPr/>
            <a:lstStyle/>
            <a:p>
              <a:endParaRPr lang="en-US"/>
            </a:p>
          </p:txBody>
        </p:sp>
        <p:cxnSp>
          <p:nvCxnSpPr>
            <p:cNvPr id="28" name="Straight Connector 11"/>
            <p:cNvCxnSpPr>
              <a:cxnSpLocks noChangeShapeType="1"/>
              <a:stCxn id="23" idx="3"/>
            </p:cNvCxnSpPr>
            <p:nvPr/>
          </p:nvCxnSpPr>
          <p:spPr bwMode="auto">
            <a:xfrm flipH="1" flipV="1">
              <a:off x="2514600" y="2514600"/>
              <a:ext cx="1066800" cy="76200"/>
            </a:xfrm>
            <a:prstGeom prst="line">
              <a:avLst/>
            </a:prstGeom>
            <a:noFill/>
            <a:ln w="9525" algn="ctr">
              <a:noFill/>
              <a:round/>
              <a:headEnd/>
              <a:tailEnd/>
            </a:ln>
          </p:spPr>
        </p:cxnSp>
        <p:cxnSp>
          <p:nvCxnSpPr>
            <p:cNvPr id="29" name="Straight Connector 17"/>
            <p:cNvCxnSpPr>
              <a:cxnSpLocks noChangeShapeType="1"/>
            </p:cNvCxnSpPr>
            <p:nvPr/>
          </p:nvCxnSpPr>
          <p:spPr bwMode="auto">
            <a:xfrm rot="5400000" flipH="1" flipV="1">
              <a:off x="3581401" y="2590800"/>
              <a:ext cx="152400" cy="3175"/>
            </a:xfrm>
            <a:prstGeom prst="line">
              <a:avLst/>
            </a:prstGeom>
            <a:noFill/>
            <a:ln w="9525" algn="ctr">
              <a:noFill/>
              <a:round/>
              <a:headEnd/>
              <a:tailEnd/>
            </a:ln>
          </p:spPr>
        </p:cxnSp>
        <p:cxnSp>
          <p:nvCxnSpPr>
            <p:cNvPr id="30" name="Straight Connector 19"/>
            <p:cNvCxnSpPr>
              <a:cxnSpLocks noChangeShapeType="1"/>
              <a:stCxn id="25" idx="3"/>
            </p:cNvCxnSpPr>
            <p:nvPr/>
          </p:nvCxnSpPr>
          <p:spPr bwMode="auto">
            <a:xfrm>
              <a:off x="2133600" y="2514600"/>
              <a:ext cx="914400" cy="914400"/>
            </a:xfrm>
            <a:prstGeom prst="line">
              <a:avLst/>
            </a:prstGeom>
            <a:noFill/>
            <a:ln w="9525" algn="ctr">
              <a:noFill/>
              <a:round/>
              <a:headEnd/>
              <a:tailEnd/>
            </a:ln>
          </p:spPr>
        </p:cxnSp>
        <p:cxnSp>
          <p:nvCxnSpPr>
            <p:cNvPr id="31" name="Straight Connector 24"/>
            <p:cNvCxnSpPr>
              <a:cxnSpLocks noChangeShapeType="1"/>
              <a:stCxn id="25" idx="3"/>
            </p:cNvCxnSpPr>
            <p:nvPr/>
          </p:nvCxnSpPr>
          <p:spPr bwMode="auto">
            <a:xfrm>
              <a:off x="2133600" y="2514600"/>
              <a:ext cx="1524000" cy="1588"/>
            </a:xfrm>
            <a:prstGeom prst="line">
              <a:avLst/>
            </a:prstGeom>
            <a:noFill/>
            <a:ln w="9525" algn="ctr">
              <a:solidFill>
                <a:schemeClr val="tx1"/>
              </a:solidFill>
              <a:round/>
              <a:headEnd/>
              <a:tailEnd/>
            </a:ln>
          </p:spPr>
        </p:cxnSp>
        <p:sp>
          <p:nvSpPr>
            <p:cNvPr id="32" name="Text Box 4"/>
            <p:cNvSpPr txBox="1">
              <a:spLocks noChangeArrowheads="1"/>
            </p:cNvSpPr>
            <p:nvPr/>
          </p:nvSpPr>
          <p:spPr bwMode="auto">
            <a:xfrm>
              <a:off x="1981200" y="2971800"/>
              <a:ext cx="1708150" cy="523875"/>
            </a:xfrm>
            <a:prstGeom prst="rect">
              <a:avLst/>
            </a:prstGeom>
            <a:noFill/>
            <a:ln w="9525" algn="ctr">
              <a:noFill/>
              <a:miter lim="800000"/>
              <a:headEnd/>
              <a:tailEnd/>
            </a:ln>
          </p:spPr>
          <p:txBody>
            <a:bodyPr>
              <a:spAutoFit/>
            </a:bodyPr>
            <a:lstStyle/>
            <a:p>
              <a:pPr algn="ctr"/>
              <a:r>
                <a:rPr lang="en-US" sz="1400"/>
                <a:t>Accumulation &amp;</a:t>
              </a:r>
              <a:br>
                <a:rPr lang="en-US" sz="1400"/>
              </a:br>
              <a:r>
                <a:rPr lang="en-US" sz="1400"/>
                <a:t>Rebunching</a:t>
              </a: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STEVE GEER</a:t>
            </a:r>
            <a:endParaRPr lang="en-US" dirty="0"/>
          </a:p>
        </p:txBody>
      </p:sp>
      <p:sp>
        <p:nvSpPr>
          <p:cNvPr id="5" name="Footer Placeholder 4"/>
          <p:cNvSpPr>
            <a:spLocks noGrp="1"/>
          </p:cNvSpPr>
          <p:nvPr>
            <p:ph type="ftr" sz="quarter" idx="11"/>
          </p:nvPr>
        </p:nvSpPr>
        <p:spPr/>
        <p:txBody>
          <a:bodyPr/>
          <a:lstStyle/>
          <a:p>
            <a:r>
              <a:rPr lang="en-US" smtClean="0"/>
              <a:t>Proj.X Muon Workshop         FNAL      8 November, 2010</a:t>
            </a:r>
            <a:endParaRPr lang="en-US"/>
          </a:p>
        </p:txBody>
      </p:sp>
      <p:sp>
        <p:nvSpPr>
          <p:cNvPr id="6" name="Slide Number Placeholder 5"/>
          <p:cNvSpPr>
            <a:spLocks noGrp="1"/>
          </p:cNvSpPr>
          <p:nvPr>
            <p:ph type="sldNum" sz="quarter" idx="12"/>
          </p:nvPr>
        </p:nvSpPr>
        <p:spPr/>
        <p:txBody>
          <a:bodyPr/>
          <a:lstStyle/>
          <a:p>
            <a:pPr>
              <a:defRPr/>
            </a:pPr>
            <a:fld id="{7A90C2E9-6662-4BA6-86D0-C36D8B83A977}" type="slidenum">
              <a:rPr lang="en-US" smtClean="0"/>
              <a:pPr>
                <a:defRPr/>
              </a:pPr>
              <a:t>15</a:t>
            </a:fld>
            <a:endParaRPr lang="en-US" dirty="0"/>
          </a:p>
        </p:txBody>
      </p:sp>
      <p:sp>
        <p:nvSpPr>
          <p:cNvPr id="8" name="TextBox 15"/>
          <p:cNvSpPr txBox="1">
            <a:spLocks noGrp="1" noChangeArrowheads="1"/>
          </p:cNvSpPr>
          <p:nvPr>
            <p:ph type="title"/>
          </p:nvPr>
        </p:nvSpPr>
        <p:spPr bwMode="auto">
          <a:prstGeom prst="rect">
            <a:avLst/>
          </a:prstGeom>
          <a:noFill/>
          <a:ln w="9525">
            <a:noFill/>
            <a:miter lim="800000"/>
            <a:headEnd/>
            <a:tailEnd/>
          </a:ln>
        </p:spPr>
        <p:txBody>
          <a:bodyPr>
            <a:spAutoFit/>
          </a:bodyPr>
          <a:lstStyle/>
          <a:p>
            <a:pPr algn="ctr"/>
            <a:r>
              <a:rPr lang="en-US" sz="3200" dirty="0"/>
              <a:t>The MAP Initiative in the U.S.</a:t>
            </a:r>
          </a:p>
        </p:txBody>
      </p:sp>
      <p:sp>
        <p:nvSpPr>
          <p:cNvPr id="9" name="Content Placeholder 2"/>
          <p:cNvSpPr txBox="1">
            <a:spLocks/>
          </p:cNvSpPr>
          <p:nvPr/>
        </p:nvSpPr>
        <p:spPr bwMode="auto">
          <a:xfrm>
            <a:off x="685800" y="1143000"/>
            <a:ext cx="7848600" cy="4876800"/>
          </a:xfrm>
          <a:prstGeom prst="rect">
            <a:avLst/>
          </a:prstGeom>
          <a:noFill/>
          <a:ln w="9525">
            <a:noFill/>
            <a:miter lim="800000"/>
            <a:headEnd/>
            <a:tailEnd/>
          </a:ln>
        </p:spPr>
        <p:txBody>
          <a:bodyPr/>
          <a:lstStyle/>
          <a:p>
            <a:pPr marL="342900" indent="-342900">
              <a:spcBef>
                <a:spcPct val="20000"/>
              </a:spcBef>
              <a:buFont typeface="Arial" charset="0"/>
              <a:buChar char="•"/>
              <a:defRPr/>
            </a:pPr>
            <a:r>
              <a:rPr lang="en-US" sz="2400" dirty="0">
                <a:solidFill>
                  <a:sysClr val="windowText" lastClr="000000"/>
                </a:solidFill>
                <a:latin typeface="Calibri"/>
              </a:rPr>
              <a:t>Oct 1, 2009 letter from DOE Assoc. Director of Science for  HEP to FNAL Director:</a:t>
            </a:r>
            <a:br>
              <a:rPr lang="en-US" sz="2400" dirty="0">
                <a:solidFill>
                  <a:sysClr val="windowText" lastClr="000000"/>
                </a:solidFill>
                <a:latin typeface="Calibri"/>
              </a:rPr>
            </a:br>
            <a:endParaRPr lang="en-US" sz="100" dirty="0">
              <a:solidFill>
                <a:sysClr val="windowText" lastClr="000000"/>
              </a:solidFill>
              <a:latin typeface="Calibri"/>
            </a:endParaRPr>
          </a:p>
          <a:p>
            <a:pPr marL="463550" lvl="1" indent="-6350">
              <a:spcBef>
                <a:spcPct val="20000"/>
              </a:spcBef>
              <a:buFont typeface="Arial" charset="0"/>
              <a:buNone/>
              <a:defRPr/>
            </a:pPr>
            <a:r>
              <a:rPr lang="en-US" sz="2000" dirty="0">
                <a:solidFill>
                  <a:srgbClr val="1F497D"/>
                </a:solidFill>
                <a:latin typeface="Calibri"/>
              </a:rPr>
              <a:t>“Our office believes that it is timely to mount a concerted national R&amp;D program that addresses the technical challenges and feasibility issues relevant to the capabilities needed for future Neutrino Factory and multi-</a:t>
            </a:r>
            <a:r>
              <a:rPr lang="en-US" sz="2000" dirty="0" err="1">
                <a:solidFill>
                  <a:srgbClr val="1F497D"/>
                </a:solidFill>
                <a:latin typeface="Calibri"/>
              </a:rPr>
              <a:t>TeV</a:t>
            </a:r>
            <a:r>
              <a:rPr lang="en-US" sz="2000" dirty="0">
                <a:solidFill>
                  <a:srgbClr val="1F497D"/>
                </a:solidFill>
                <a:latin typeface="Calibri"/>
              </a:rPr>
              <a:t> </a:t>
            </a:r>
            <a:r>
              <a:rPr lang="en-US" sz="2000" dirty="0" err="1">
                <a:solidFill>
                  <a:srgbClr val="1F497D"/>
                </a:solidFill>
                <a:latin typeface="Calibri"/>
              </a:rPr>
              <a:t>Muon</a:t>
            </a:r>
            <a:r>
              <a:rPr lang="en-US" sz="2000" dirty="0">
                <a:solidFill>
                  <a:srgbClr val="1F497D"/>
                </a:solidFill>
                <a:latin typeface="Calibri"/>
              </a:rPr>
              <a:t> Collider facilities. ...”</a:t>
            </a:r>
            <a:r>
              <a:rPr lang="en-US" dirty="0">
                <a:solidFill>
                  <a:srgbClr val="1F497D"/>
                </a:solidFill>
                <a:latin typeface="Calibri"/>
              </a:rPr>
              <a:t/>
            </a:r>
            <a:br>
              <a:rPr lang="en-US" dirty="0">
                <a:solidFill>
                  <a:srgbClr val="1F497D"/>
                </a:solidFill>
                <a:latin typeface="Calibri"/>
              </a:rPr>
            </a:br>
            <a:endParaRPr lang="en-US" sz="200" dirty="0">
              <a:solidFill>
                <a:srgbClr val="1F497D"/>
              </a:solidFill>
              <a:latin typeface="Calibri"/>
            </a:endParaRPr>
          </a:p>
          <a:p>
            <a:pPr marL="342900" indent="-342900">
              <a:spcBef>
                <a:spcPct val="20000"/>
              </a:spcBef>
              <a:buFont typeface="Arial" charset="0"/>
              <a:buChar char="•"/>
              <a:defRPr/>
            </a:pPr>
            <a:r>
              <a:rPr lang="en-US" sz="2400" dirty="0">
                <a:solidFill>
                  <a:sysClr val="windowText" lastClr="000000"/>
                </a:solidFill>
                <a:latin typeface="Calibri"/>
              </a:rPr>
              <a:t>Letter requested that FNAL Director put in place a new organization for a national </a:t>
            </a:r>
            <a:r>
              <a:rPr lang="en-US" sz="2400" dirty="0" err="1">
                <a:solidFill>
                  <a:sysClr val="windowText" lastClr="000000"/>
                </a:solidFill>
                <a:latin typeface="Calibri"/>
              </a:rPr>
              <a:t>Muon</a:t>
            </a:r>
            <a:r>
              <a:rPr lang="en-US" sz="2400" dirty="0">
                <a:solidFill>
                  <a:sysClr val="windowText" lastClr="000000"/>
                </a:solidFill>
                <a:latin typeface="Calibri"/>
              </a:rPr>
              <a:t> Collider &amp; Neutrino Factory R&amp;D program </a:t>
            </a:r>
            <a:r>
              <a:rPr lang="en-US" sz="2400" dirty="0">
                <a:solidFill>
                  <a:sysClr val="windowText" lastClr="000000"/>
                </a:solidFill>
                <a:latin typeface="Calibri"/>
                <a:sym typeface="Symbol"/>
              </a:rPr>
              <a:t></a:t>
            </a:r>
            <a:r>
              <a:rPr lang="en-US" sz="2400" dirty="0">
                <a:solidFill>
                  <a:sysClr val="windowText" lastClr="000000"/>
                </a:solidFill>
                <a:latin typeface="Calibri"/>
              </a:rPr>
              <a:t> MAP.</a:t>
            </a:r>
            <a:br>
              <a:rPr lang="en-US" sz="2400" dirty="0">
                <a:solidFill>
                  <a:sysClr val="windowText" lastClr="000000"/>
                </a:solidFill>
                <a:latin typeface="Calibri"/>
              </a:rPr>
            </a:br>
            <a:endParaRPr lang="en-US" sz="300" dirty="0">
              <a:solidFill>
                <a:sysClr val="windowText" lastClr="000000"/>
              </a:solidFill>
              <a:latin typeface="Calibri"/>
            </a:endParaRPr>
          </a:p>
          <a:p>
            <a:pPr marL="342900" indent="-342900">
              <a:spcBef>
                <a:spcPct val="20000"/>
              </a:spcBef>
              <a:buFont typeface="Arial" charset="0"/>
              <a:buChar char="•"/>
              <a:defRPr/>
            </a:pPr>
            <a:r>
              <a:rPr lang="en-US" sz="2400" dirty="0">
                <a:solidFill>
                  <a:sysClr val="windowText" lastClr="000000"/>
                </a:solidFill>
                <a:latin typeface="Calibri"/>
              </a:rPr>
              <a:t>Initial MAP participants  from 14 institutions:</a:t>
            </a:r>
          </a:p>
          <a:p>
            <a:pPr marL="742950" lvl="1" indent="-285750">
              <a:spcBef>
                <a:spcPct val="20000"/>
              </a:spcBef>
              <a:buFont typeface="Arial" charset="0"/>
              <a:buChar char="–"/>
              <a:defRPr/>
            </a:pPr>
            <a:r>
              <a:rPr lang="en-US" sz="2000" dirty="0">
                <a:solidFill>
                  <a:srgbClr val="1F497D"/>
                </a:solidFill>
                <a:latin typeface="Calibri"/>
              </a:rPr>
              <a:t>ANL, BNL, FNAL, </a:t>
            </a:r>
            <a:r>
              <a:rPr lang="en-US" sz="2000" dirty="0" err="1">
                <a:solidFill>
                  <a:srgbClr val="1F497D"/>
                </a:solidFill>
                <a:latin typeface="Calibri"/>
              </a:rPr>
              <a:t>Jlab</a:t>
            </a:r>
            <a:r>
              <a:rPr lang="en-US" sz="2000" dirty="0">
                <a:solidFill>
                  <a:srgbClr val="1F497D"/>
                </a:solidFill>
                <a:latin typeface="Calibri"/>
              </a:rPr>
              <a:t>,  LBNL, ORNL, SLAC, Cornell, IIT, Princeton, UCB, UCLA, UCR, U-Miss</a:t>
            </a:r>
            <a:r>
              <a:rPr lang="en-US" sz="2000" dirty="0">
                <a:solidFill>
                  <a:srgbClr val="0070C0"/>
                </a:solidFill>
                <a:latin typeface="Calibri"/>
              </a:rPr>
              <a:t/>
            </a:r>
            <a:br>
              <a:rPr lang="en-US" sz="2000" dirty="0">
                <a:solidFill>
                  <a:srgbClr val="0070C0"/>
                </a:solidFill>
                <a:latin typeface="Calibri"/>
              </a:rPr>
            </a:br>
            <a:endParaRPr lang="en-US" sz="200" dirty="0">
              <a:solidFill>
                <a:srgbClr val="0070C0"/>
              </a:solidFill>
              <a:latin typeface="Calibri"/>
            </a:endParaRPr>
          </a:p>
          <a:p>
            <a:pPr marL="342900" indent="-342900">
              <a:spcBef>
                <a:spcPct val="20000"/>
              </a:spcBef>
              <a:buFont typeface="Arial" charset="0"/>
              <a:buChar char="•"/>
              <a:defRPr/>
            </a:pPr>
            <a:r>
              <a:rPr lang="en-US" sz="2400" dirty="0">
                <a:solidFill>
                  <a:sysClr val="windowText" lastClr="000000"/>
                </a:solidFill>
                <a:latin typeface="Calibri"/>
              </a:rPr>
              <a:t>MAP R&amp;D proposal submitted by FNAL Director in March, reviewed (favorably) in August.</a:t>
            </a:r>
          </a:p>
          <a:p>
            <a:pPr marL="342900" indent="-342900">
              <a:spcBef>
                <a:spcPct val="20000"/>
              </a:spcBef>
              <a:buFont typeface="Arial" charset="0"/>
              <a:buNone/>
              <a:defRPr/>
            </a:pPr>
            <a:endParaRPr lang="en-US" sz="2400" dirty="0">
              <a:solidFill>
                <a:sysClr val="windowText" lastClr="000000"/>
              </a:solidFill>
              <a:latin typeface="Calibri"/>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eaLnBrk="1" hangingPunct="1"/>
            <a:r>
              <a:rPr lang="en-US" dirty="0" smtClean="0"/>
              <a:t>Anticipated Progress</a:t>
            </a:r>
          </a:p>
        </p:txBody>
      </p:sp>
      <p:sp>
        <p:nvSpPr>
          <p:cNvPr id="4" name="Date Placeholder 3"/>
          <p:cNvSpPr>
            <a:spLocks noGrp="1"/>
          </p:cNvSpPr>
          <p:nvPr>
            <p:ph type="dt" sz="quarter" idx="10"/>
          </p:nvPr>
        </p:nvSpPr>
        <p:spPr/>
        <p:txBody>
          <a:bodyPr rtlCol="0"/>
          <a:lstStyle/>
          <a:p>
            <a:pPr fontAlgn="auto">
              <a:spcBef>
                <a:spcPts val="0"/>
              </a:spcBef>
              <a:spcAft>
                <a:spcPts val="0"/>
              </a:spcAft>
              <a:defRPr/>
            </a:pPr>
            <a:r>
              <a:rPr lang="en-US" smtClean="0">
                <a:latin typeface="+mn-lt"/>
              </a:rPr>
              <a:t>STEVE GEER</a:t>
            </a:r>
            <a:endParaRPr lang="en-US" dirty="0">
              <a:latin typeface="+mn-lt"/>
            </a:endParaRPr>
          </a:p>
        </p:txBody>
      </p:sp>
      <p:sp>
        <p:nvSpPr>
          <p:cNvPr id="5" name="Footer Placeholder 4"/>
          <p:cNvSpPr>
            <a:spLocks noGrp="1"/>
          </p:cNvSpPr>
          <p:nvPr>
            <p:ph type="ftr" sz="quarter" idx="11"/>
          </p:nvPr>
        </p:nvSpPr>
        <p:spPr/>
        <p:txBody>
          <a:bodyPr rtlCol="0"/>
          <a:lstStyle/>
          <a:p>
            <a:pPr fontAlgn="auto">
              <a:spcBef>
                <a:spcPts val="0"/>
              </a:spcBef>
              <a:spcAft>
                <a:spcPts val="0"/>
              </a:spcAft>
              <a:defRPr/>
            </a:pPr>
            <a:r>
              <a:rPr lang="en-US" smtClean="0">
                <a:solidFill>
                  <a:schemeClr val="tx1">
                    <a:tint val="75000"/>
                  </a:schemeClr>
                </a:solidFill>
                <a:latin typeface="+mn-lt"/>
              </a:rPr>
              <a:t>Proj.X Muon Workshop         FNAL      8 November, 2010</a:t>
            </a:r>
            <a:endParaRPr lang="en-US">
              <a:solidFill>
                <a:schemeClr val="tx1">
                  <a:tint val="75000"/>
                </a:schemeClr>
              </a:solidFill>
              <a:latin typeface="+mn-lt"/>
            </a:endParaRPr>
          </a:p>
        </p:txBody>
      </p:sp>
      <p:sp>
        <p:nvSpPr>
          <p:cNvPr id="6" name="Slide Number Placeholder 5"/>
          <p:cNvSpPr>
            <a:spLocks noGrp="1"/>
          </p:cNvSpPr>
          <p:nvPr>
            <p:ph type="sldNum" sz="quarter" idx="12"/>
          </p:nvPr>
        </p:nvSpPr>
        <p:spPr/>
        <p:txBody>
          <a:bodyPr/>
          <a:lstStyle/>
          <a:p>
            <a:pPr>
              <a:defRPr/>
            </a:pPr>
            <a:fld id="{E0805F9A-E008-4A2D-8323-688B3D77409F}" type="slidenum">
              <a:rPr lang="en-US" smtClean="0"/>
              <a:pPr>
                <a:defRPr/>
              </a:pPr>
              <a:t>16</a:t>
            </a:fld>
            <a:endParaRPr lang="en-US" dirty="0"/>
          </a:p>
        </p:txBody>
      </p:sp>
      <p:grpSp>
        <p:nvGrpSpPr>
          <p:cNvPr id="8" name="Group 7"/>
          <p:cNvGrpSpPr/>
          <p:nvPr/>
        </p:nvGrpSpPr>
        <p:grpSpPr>
          <a:xfrm>
            <a:off x="4648200" y="1295400"/>
            <a:ext cx="3657600" cy="5145088"/>
            <a:chOff x="609600" y="1295400"/>
            <a:chExt cx="3657600" cy="5145088"/>
          </a:xfrm>
        </p:grpSpPr>
        <p:grpSp>
          <p:nvGrpSpPr>
            <p:cNvPr id="9" name="Group 13"/>
            <p:cNvGrpSpPr>
              <a:grpSpLocks/>
            </p:cNvGrpSpPr>
            <p:nvPr/>
          </p:nvGrpSpPr>
          <p:grpSpPr bwMode="auto">
            <a:xfrm>
              <a:off x="609602" y="1295400"/>
              <a:ext cx="3657606" cy="3733800"/>
              <a:chOff x="843064" y="1219200"/>
              <a:chExt cx="3424136" cy="3733800"/>
            </a:xfrm>
          </p:grpSpPr>
          <p:sp>
            <p:nvSpPr>
              <p:cNvPr id="35" name="TextBox 14"/>
              <p:cNvSpPr txBox="1">
                <a:spLocks noChangeArrowheads="1"/>
              </p:cNvSpPr>
              <p:nvPr/>
            </p:nvSpPr>
            <p:spPr bwMode="auto">
              <a:xfrm>
                <a:off x="854383" y="4278868"/>
                <a:ext cx="369681" cy="369332"/>
              </a:xfrm>
              <a:prstGeom prst="rect">
                <a:avLst/>
              </a:prstGeom>
              <a:noFill/>
              <a:ln w="9525">
                <a:noFill/>
                <a:miter lim="800000"/>
                <a:headEnd/>
                <a:tailEnd/>
              </a:ln>
            </p:spPr>
            <p:txBody>
              <a:bodyPr>
                <a:spAutoFit/>
              </a:bodyPr>
              <a:lstStyle/>
              <a:p>
                <a:pPr algn="r"/>
                <a:r>
                  <a:rPr lang="en-US"/>
                  <a:t>1</a:t>
                </a:r>
              </a:p>
            </p:txBody>
          </p:sp>
          <p:sp>
            <p:nvSpPr>
              <p:cNvPr id="36" name="TextBox 15"/>
              <p:cNvSpPr txBox="1">
                <a:spLocks noChangeArrowheads="1"/>
              </p:cNvSpPr>
              <p:nvPr/>
            </p:nvSpPr>
            <p:spPr bwMode="auto">
              <a:xfrm>
                <a:off x="854383" y="3810000"/>
                <a:ext cx="369681" cy="369332"/>
              </a:xfrm>
              <a:prstGeom prst="rect">
                <a:avLst/>
              </a:prstGeom>
              <a:noFill/>
              <a:ln w="9525">
                <a:noFill/>
                <a:miter lim="800000"/>
                <a:headEnd/>
                <a:tailEnd/>
              </a:ln>
            </p:spPr>
            <p:txBody>
              <a:bodyPr>
                <a:spAutoFit/>
              </a:bodyPr>
              <a:lstStyle/>
              <a:p>
                <a:pPr algn="r"/>
                <a:r>
                  <a:rPr lang="en-US"/>
                  <a:t>2</a:t>
                </a:r>
              </a:p>
            </p:txBody>
          </p:sp>
          <p:sp>
            <p:nvSpPr>
              <p:cNvPr id="37" name="TextBox 16"/>
              <p:cNvSpPr txBox="1">
                <a:spLocks noChangeArrowheads="1"/>
              </p:cNvSpPr>
              <p:nvPr/>
            </p:nvSpPr>
            <p:spPr bwMode="auto">
              <a:xfrm>
                <a:off x="843064" y="3352800"/>
                <a:ext cx="369681" cy="369332"/>
              </a:xfrm>
              <a:prstGeom prst="rect">
                <a:avLst/>
              </a:prstGeom>
              <a:noFill/>
              <a:ln w="9525">
                <a:noFill/>
                <a:miter lim="800000"/>
                <a:headEnd/>
                <a:tailEnd/>
              </a:ln>
            </p:spPr>
            <p:txBody>
              <a:bodyPr>
                <a:spAutoFit/>
              </a:bodyPr>
              <a:lstStyle/>
              <a:p>
                <a:pPr algn="r"/>
                <a:r>
                  <a:rPr lang="en-US"/>
                  <a:t>3</a:t>
                </a:r>
              </a:p>
            </p:txBody>
          </p:sp>
          <p:sp>
            <p:nvSpPr>
              <p:cNvPr id="38" name="TextBox 17"/>
              <p:cNvSpPr txBox="1">
                <a:spLocks noChangeArrowheads="1"/>
              </p:cNvSpPr>
              <p:nvPr/>
            </p:nvSpPr>
            <p:spPr bwMode="auto">
              <a:xfrm>
                <a:off x="843064" y="2907268"/>
                <a:ext cx="369681" cy="369332"/>
              </a:xfrm>
              <a:prstGeom prst="rect">
                <a:avLst/>
              </a:prstGeom>
              <a:noFill/>
              <a:ln w="9525">
                <a:noFill/>
                <a:miter lim="800000"/>
                <a:headEnd/>
                <a:tailEnd/>
              </a:ln>
            </p:spPr>
            <p:txBody>
              <a:bodyPr>
                <a:spAutoFit/>
              </a:bodyPr>
              <a:lstStyle/>
              <a:p>
                <a:pPr algn="r"/>
                <a:r>
                  <a:rPr lang="en-US"/>
                  <a:t>4</a:t>
                </a:r>
              </a:p>
            </p:txBody>
          </p:sp>
          <p:sp>
            <p:nvSpPr>
              <p:cNvPr id="39" name="TextBox 18"/>
              <p:cNvSpPr txBox="1">
                <a:spLocks noChangeArrowheads="1"/>
              </p:cNvSpPr>
              <p:nvPr/>
            </p:nvSpPr>
            <p:spPr bwMode="auto">
              <a:xfrm>
                <a:off x="843064" y="2450068"/>
                <a:ext cx="369681" cy="369332"/>
              </a:xfrm>
              <a:prstGeom prst="rect">
                <a:avLst/>
              </a:prstGeom>
              <a:noFill/>
              <a:ln w="9525">
                <a:noFill/>
                <a:miter lim="800000"/>
                <a:headEnd/>
                <a:tailEnd/>
              </a:ln>
            </p:spPr>
            <p:txBody>
              <a:bodyPr>
                <a:spAutoFit/>
              </a:bodyPr>
              <a:lstStyle/>
              <a:p>
                <a:pPr algn="r"/>
                <a:r>
                  <a:rPr lang="en-US"/>
                  <a:t>5</a:t>
                </a:r>
              </a:p>
            </p:txBody>
          </p:sp>
          <p:sp>
            <p:nvSpPr>
              <p:cNvPr id="40" name="TextBox 19"/>
              <p:cNvSpPr txBox="1">
                <a:spLocks noChangeArrowheads="1"/>
              </p:cNvSpPr>
              <p:nvPr/>
            </p:nvSpPr>
            <p:spPr bwMode="auto">
              <a:xfrm>
                <a:off x="843064" y="1992868"/>
                <a:ext cx="369681" cy="369332"/>
              </a:xfrm>
              <a:prstGeom prst="rect">
                <a:avLst/>
              </a:prstGeom>
              <a:noFill/>
              <a:ln w="9525">
                <a:noFill/>
                <a:miter lim="800000"/>
                <a:headEnd/>
                <a:tailEnd/>
              </a:ln>
            </p:spPr>
            <p:txBody>
              <a:bodyPr>
                <a:spAutoFit/>
              </a:bodyPr>
              <a:lstStyle/>
              <a:p>
                <a:pPr algn="r"/>
                <a:r>
                  <a:rPr lang="en-US"/>
                  <a:t>6</a:t>
                </a:r>
              </a:p>
            </p:txBody>
          </p:sp>
          <p:sp>
            <p:nvSpPr>
              <p:cNvPr id="41" name="TextBox 20"/>
              <p:cNvSpPr txBox="1">
                <a:spLocks noChangeArrowheads="1"/>
              </p:cNvSpPr>
              <p:nvPr/>
            </p:nvSpPr>
            <p:spPr bwMode="auto">
              <a:xfrm>
                <a:off x="843064" y="1535668"/>
                <a:ext cx="369681" cy="369332"/>
              </a:xfrm>
              <a:prstGeom prst="rect">
                <a:avLst/>
              </a:prstGeom>
              <a:noFill/>
              <a:ln w="9525">
                <a:noFill/>
                <a:miter lim="800000"/>
                <a:headEnd/>
                <a:tailEnd/>
              </a:ln>
            </p:spPr>
            <p:txBody>
              <a:bodyPr>
                <a:spAutoFit/>
              </a:bodyPr>
              <a:lstStyle/>
              <a:p>
                <a:pPr algn="r"/>
                <a:r>
                  <a:rPr lang="en-US"/>
                  <a:t>7</a:t>
                </a:r>
              </a:p>
            </p:txBody>
          </p:sp>
          <p:sp>
            <p:nvSpPr>
              <p:cNvPr id="42" name="Rectangle 41"/>
              <p:cNvSpPr/>
              <p:nvPr/>
            </p:nvSpPr>
            <p:spPr>
              <a:xfrm>
                <a:off x="1219066" y="1219200"/>
                <a:ext cx="3048134" cy="3733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43" name="Straight Connector 42"/>
              <p:cNvCxnSpPr/>
              <p:nvPr/>
            </p:nvCxnSpPr>
            <p:spPr>
              <a:xfrm>
                <a:off x="1219066" y="1752600"/>
                <a:ext cx="304813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219066" y="1981200"/>
                <a:ext cx="304813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219066" y="2209800"/>
                <a:ext cx="304813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219066" y="2438400"/>
                <a:ext cx="304813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219066" y="2667000"/>
                <a:ext cx="304813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219066" y="2895600"/>
                <a:ext cx="304813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219066" y="4724400"/>
                <a:ext cx="304813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219066" y="4495800"/>
                <a:ext cx="304813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219066" y="4267200"/>
                <a:ext cx="304813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219066" y="4038600"/>
                <a:ext cx="304813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219066" y="3810000"/>
                <a:ext cx="304813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1219066" y="3581400"/>
                <a:ext cx="304813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219066" y="3352800"/>
                <a:ext cx="304813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219066" y="3124200"/>
                <a:ext cx="304813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1219066" y="1524000"/>
                <a:ext cx="304813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1143000" y="3200400"/>
              <a:ext cx="152400" cy="1828800"/>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1524000" y="3886200"/>
              <a:ext cx="152400" cy="1143000"/>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a:off x="1905000" y="3886200"/>
              <a:ext cx="152400" cy="1143000"/>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p:cNvSpPr/>
            <p:nvPr/>
          </p:nvSpPr>
          <p:spPr>
            <a:xfrm>
              <a:off x="2286000" y="4114800"/>
              <a:ext cx="152400" cy="914400"/>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p:cNvSpPr/>
            <p:nvPr/>
          </p:nvSpPr>
          <p:spPr>
            <a:xfrm>
              <a:off x="2667000" y="4114800"/>
              <a:ext cx="152400" cy="914400"/>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p:cNvSpPr/>
            <p:nvPr/>
          </p:nvSpPr>
          <p:spPr>
            <a:xfrm>
              <a:off x="3048000" y="3886200"/>
              <a:ext cx="152400" cy="1143000"/>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p:cNvSpPr/>
            <p:nvPr/>
          </p:nvSpPr>
          <p:spPr>
            <a:xfrm>
              <a:off x="3429000" y="3886200"/>
              <a:ext cx="152400" cy="1143000"/>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3810000" y="3886200"/>
              <a:ext cx="152400" cy="1143000"/>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p:cNvSpPr/>
            <p:nvPr/>
          </p:nvSpPr>
          <p:spPr>
            <a:xfrm>
              <a:off x="1295400" y="2743200"/>
              <a:ext cx="152400" cy="2286000"/>
            </a:xfrm>
            <a:prstGeom prst="rect">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ectangle 18"/>
            <p:cNvSpPr/>
            <p:nvPr/>
          </p:nvSpPr>
          <p:spPr>
            <a:xfrm>
              <a:off x="1676400" y="2743200"/>
              <a:ext cx="152400" cy="2286000"/>
            </a:xfrm>
            <a:prstGeom prst="rect">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ectangle 19"/>
            <p:cNvSpPr/>
            <p:nvPr/>
          </p:nvSpPr>
          <p:spPr>
            <a:xfrm>
              <a:off x="2057400" y="2743200"/>
              <a:ext cx="152400" cy="2286000"/>
            </a:xfrm>
            <a:prstGeom prst="rect">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p:cNvSpPr/>
            <p:nvPr/>
          </p:nvSpPr>
          <p:spPr>
            <a:xfrm>
              <a:off x="2438400" y="2971800"/>
              <a:ext cx="152400" cy="2057400"/>
            </a:xfrm>
            <a:prstGeom prst="rect">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ectangle 21"/>
            <p:cNvSpPr/>
            <p:nvPr/>
          </p:nvSpPr>
          <p:spPr>
            <a:xfrm>
              <a:off x="2819400" y="3429000"/>
              <a:ext cx="152400" cy="1600200"/>
            </a:xfrm>
            <a:prstGeom prst="rect">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ectangle 22"/>
            <p:cNvSpPr/>
            <p:nvPr/>
          </p:nvSpPr>
          <p:spPr>
            <a:xfrm>
              <a:off x="3200400" y="3200400"/>
              <a:ext cx="152400" cy="1828800"/>
            </a:xfrm>
            <a:prstGeom prst="rect">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ectangle 23"/>
            <p:cNvSpPr/>
            <p:nvPr/>
          </p:nvSpPr>
          <p:spPr>
            <a:xfrm>
              <a:off x="3581400" y="3200400"/>
              <a:ext cx="152400" cy="1828800"/>
            </a:xfrm>
            <a:prstGeom prst="rect">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Rectangle 24"/>
            <p:cNvSpPr/>
            <p:nvPr/>
          </p:nvSpPr>
          <p:spPr>
            <a:xfrm>
              <a:off x="3962400" y="3429000"/>
              <a:ext cx="152400" cy="1600200"/>
            </a:xfrm>
            <a:prstGeom prst="rect">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TextBox 53"/>
            <p:cNvSpPr txBox="1">
              <a:spLocks noChangeArrowheads="1"/>
            </p:cNvSpPr>
            <p:nvPr/>
          </p:nvSpPr>
          <p:spPr bwMode="auto">
            <a:xfrm rot="18780000">
              <a:off x="197644" y="5484019"/>
              <a:ext cx="1379537" cy="307975"/>
            </a:xfrm>
            <a:prstGeom prst="rect">
              <a:avLst/>
            </a:prstGeom>
            <a:noFill/>
            <a:ln w="9525">
              <a:noFill/>
              <a:miter lim="800000"/>
              <a:headEnd/>
              <a:tailEnd/>
            </a:ln>
          </p:spPr>
          <p:txBody>
            <a:bodyPr wrap="none">
              <a:spAutoFit/>
            </a:bodyPr>
            <a:lstStyle/>
            <a:p>
              <a:r>
                <a:rPr lang="en-US" sz="1400"/>
                <a:t>Target &amp; Dump</a:t>
              </a:r>
            </a:p>
          </p:txBody>
        </p:sp>
        <p:sp>
          <p:nvSpPr>
            <p:cNvPr id="27" name="TextBox 54"/>
            <p:cNvSpPr txBox="1">
              <a:spLocks noChangeArrowheads="1"/>
            </p:cNvSpPr>
            <p:nvPr/>
          </p:nvSpPr>
          <p:spPr bwMode="auto">
            <a:xfrm rot="18780000">
              <a:off x="593725" y="5473700"/>
              <a:ext cx="1349375" cy="307975"/>
            </a:xfrm>
            <a:prstGeom prst="rect">
              <a:avLst/>
            </a:prstGeom>
            <a:noFill/>
            <a:ln w="9525">
              <a:noFill/>
              <a:miter lim="800000"/>
              <a:headEnd/>
              <a:tailEnd/>
            </a:ln>
          </p:spPr>
          <p:txBody>
            <a:bodyPr wrap="none">
              <a:spAutoFit/>
            </a:bodyPr>
            <a:lstStyle/>
            <a:p>
              <a:r>
                <a:rPr lang="en-US" sz="1400"/>
                <a:t>Bunch / Phase</a:t>
              </a:r>
            </a:p>
          </p:txBody>
        </p:sp>
        <p:sp>
          <p:nvSpPr>
            <p:cNvPr id="28" name="TextBox 55"/>
            <p:cNvSpPr txBox="1">
              <a:spLocks noChangeArrowheads="1"/>
            </p:cNvSpPr>
            <p:nvPr/>
          </p:nvSpPr>
          <p:spPr bwMode="auto">
            <a:xfrm rot="18780000">
              <a:off x="1006475" y="5440363"/>
              <a:ext cx="1260475" cy="307975"/>
            </a:xfrm>
            <a:prstGeom prst="rect">
              <a:avLst/>
            </a:prstGeom>
            <a:noFill/>
            <a:ln w="9525">
              <a:noFill/>
              <a:miter lim="800000"/>
              <a:headEnd/>
              <a:tailEnd/>
            </a:ln>
          </p:spPr>
          <p:txBody>
            <a:bodyPr wrap="none">
              <a:spAutoFit/>
            </a:bodyPr>
            <a:lstStyle/>
            <a:p>
              <a:r>
                <a:rPr lang="en-US" sz="1400"/>
                <a:t>Initial Cooling</a:t>
              </a:r>
            </a:p>
          </p:txBody>
        </p:sp>
        <p:sp>
          <p:nvSpPr>
            <p:cNvPr id="29" name="TextBox 56"/>
            <p:cNvSpPr txBox="1">
              <a:spLocks noChangeArrowheads="1"/>
            </p:cNvSpPr>
            <p:nvPr/>
          </p:nvSpPr>
          <p:spPr bwMode="auto">
            <a:xfrm rot="18780000">
              <a:off x="1577182" y="5371306"/>
              <a:ext cx="1071562" cy="307975"/>
            </a:xfrm>
            <a:prstGeom prst="rect">
              <a:avLst/>
            </a:prstGeom>
            <a:noFill/>
            <a:ln w="9525">
              <a:noFill/>
              <a:miter lim="800000"/>
              <a:headEnd/>
              <a:tailEnd/>
            </a:ln>
          </p:spPr>
          <p:txBody>
            <a:bodyPr wrap="none">
              <a:spAutoFit/>
            </a:bodyPr>
            <a:lstStyle/>
            <a:p>
              <a:r>
                <a:rPr lang="en-US" sz="1400"/>
                <a:t>6D Cooling</a:t>
              </a:r>
            </a:p>
          </p:txBody>
        </p:sp>
        <p:sp>
          <p:nvSpPr>
            <p:cNvPr id="30" name="TextBox 57"/>
            <p:cNvSpPr txBox="1">
              <a:spLocks noChangeArrowheads="1"/>
            </p:cNvSpPr>
            <p:nvPr/>
          </p:nvSpPr>
          <p:spPr bwMode="auto">
            <a:xfrm rot="18780000">
              <a:off x="1824831" y="5430044"/>
              <a:ext cx="1230313" cy="307975"/>
            </a:xfrm>
            <a:prstGeom prst="rect">
              <a:avLst/>
            </a:prstGeom>
            <a:noFill/>
            <a:ln w="9525">
              <a:noFill/>
              <a:miter lim="800000"/>
              <a:headEnd/>
              <a:tailEnd/>
            </a:ln>
          </p:spPr>
          <p:txBody>
            <a:bodyPr wrap="none">
              <a:spAutoFit/>
            </a:bodyPr>
            <a:lstStyle/>
            <a:p>
              <a:r>
                <a:rPr lang="en-US" sz="1400"/>
                <a:t>Final Cooling</a:t>
              </a:r>
            </a:p>
          </p:txBody>
        </p:sp>
        <p:sp>
          <p:nvSpPr>
            <p:cNvPr id="31" name="TextBox 58"/>
            <p:cNvSpPr txBox="1">
              <a:spLocks noChangeArrowheads="1"/>
            </p:cNvSpPr>
            <p:nvPr/>
          </p:nvSpPr>
          <p:spPr bwMode="auto">
            <a:xfrm rot="18780000">
              <a:off x="2005806" y="5531644"/>
              <a:ext cx="1509713" cy="307975"/>
            </a:xfrm>
            <a:prstGeom prst="rect">
              <a:avLst/>
            </a:prstGeom>
            <a:noFill/>
            <a:ln w="9525">
              <a:noFill/>
              <a:miter lim="800000"/>
              <a:headEnd/>
              <a:tailEnd/>
            </a:ln>
          </p:spPr>
          <p:txBody>
            <a:bodyPr wrap="none">
              <a:spAutoFit/>
            </a:bodyPr>
            <a:lstStyle/>
            <a:p>
              <a:r>
                <a:rPr lang="en-US" sz="1400"/>
                <a:t>Pre-Acceleration</a:t>
              </a:r>
            </a:p>
          </p:txBody>
        </p:sp>
        <p:sp>
          <p:nvSpPr>
            <p:cNvPr id="32" name="TextBox 59"/>
            <p:cNvSpPr txBox="1">
              <a:spLocks noChangeArrowheads="1"/>
            </p:cNvSpPr>
            <p:nvPr/>
          </p:nvSpPr>
          <p:spPr bwMode="auto">
            <a:xfrm rot="18780000">
              <a:off x="2669382" y="5407819"/>
              <a:ext cx="1169987" cy="307975"/>
            </a:xfrm>
            <a:prstGeom prst="rect">
              <a:avLst/>
            </a:prstGeom>
            <a:noFill/>
            <a:ln w="9525">
              <a:noFill/>
              <a:miter lim="800000"/>
              <a:headEnd/>
              <a:tailEnd/>
            </a:ln>
          </p:spPr>
          <p:txBody>
            <a:bodyPr wrap="none">
              <a:spAutoFit/>
            </a:bodyPr>
            <a:lstStyle/>
            <a:p>
              <a:r>
                <a:rPr lang="en-US" sz="1400"/>
                <a:t>Acceleration</a:t>
              </a:r>
            </a:p>
          </p:txBody>
        </p:sp>
        <p:sp>
          <p:nvSpPr>
            <p:cNvPr id="33" name="TextBox 60"/>
            <p:cNvSpPr txBox="1">
              <a:spLocks noChangeArrowheads="1"/>
            </p:cNvSpPr>
            <p:nvPr/>
          </p:nvSpPr>
          <p:spPr bwMode="auto">
            <a:xfrm rot="18780000">
              <a:off x="3536157" y="5182394"/>
              <a:ext cx="554037" cy="307975"/>
            </a:xfrm>
            <a:prstGeom prst="rect">
              <a:avLst/>
            </a:prstGeom>
            <a:noFill/>
            <a:ln w="9525">
              <a:noFill/>
              <a:miter lim="800000"/>
              <a:headEnd/>
              <a:tailEnd/>
            </a:ln>
          </p:spPr>
          <p:txBody>
            <a:bodyPr wrap="none">
              <a:spAutoFit/>
            </a:bodyPr>
            <a:lstStyle/>
            <a:p>
              <a:r>
                <a:rPr lang="en-US" sz="1400"/>
                <a:t>Ring</a:t>
              </a:r>
            </a:p>
          </p:txBody>
        </p:sp>
        <p:sp>
          <p:nvSpPr>
            <p:cNvPr id="34" name="TextBox 33"/>
            <p:cNvSpPr txBox="1"/>
            <p:nvPr/>
          </p:nvSpPr>
          <p:spPr>
            <a:xfrm>
              <a:off x="1054100" y="1676400"/>
              <a:ext cx="3136900" cy="338138"/>
            </a:xfrm>
            <a:prstGeom prst="rect">
              <a:avLst/>
            </a:prstGeom>
            <a:solidFill>
              <a:schemeClr val="accent2">
                <a:lumMod val="20000"/>
                <a:lumOff val="80000"/>
              </a:schemeClr>
            </a:solidFill>
          </p:spPr>
          <p:txBody>
            <a:bodyPr>
              <a:spAutoFit/>
            </a:bodyPr>
            <a:lstStyle/>
            <a:p>
              <a:pPr algn="ctr">
                <a:defRPr/>
              </a:pPr>
              <a:r>
                <a:rPr lang="en-US" sz="1600" dirty="0">
                  <a:latin typeface="Arial" pitchFamily="34" charset="0"/>
                </a:rPr>
                <a:t>MUON COLLIDER PROPOSAL</a:t>
              </a:r>
            </a:p>
          </p:txBody>
        </p:sp>
      </p:grpSp>
      <p:sp>
        <p:nvSpPr>
          <p:cNvPr id="58" name="TextBox 57"/>
          <p:cNvSpPr txBox="1"/>
          <p:nvPr/>
        </p:nvSpPr>
        <p:spPr>
          <a:xfrm>
            <a:off x="609600" y="1524000"/>
            <a:ext cx="3733800" cy="3539430"/>
          </a:xfrm>
          <a:prstGeom prst="rect">
            <a:avLst/>
          </a:prstGeom>
          <a:noFill/>
          <a:ln>
            <a:noFill/>
          </a:ln>
        </p:spPr>
        <p:txBody>
          <a:bodyPr wrap="square" rtlCol="0">
            <a:spAutoFit/>
          </a:bodyPr>
          <a:lstStyle/>
          <a:p>
            <a:pPr>
              <a:buFont typeface="Arial" pitchFamily="34" charset="0"/>
              <a:buChar char="•"/>
            </a:pPr>
            <a:r>
              <a:rPr lang="en-US" sz="2000" dirty="0" smtClean="0"/>
              <a:t> Timescale: ~6 Years</a:t>
            </a:r>
            <a:br>
              <a:rPr lang="en-US" sz="2000" dirty="0" smtClean="0"/>
            </a:br>
            <a:endParaRPr lang="en-US" sz="2000" dirty="0" smtClean="0"/>
          </a:p>
          <a:p>
            <a:pPr>
              <a:buFont typeface="Arial" pitchFamily="34" charset="0"/>
              <a:buChar char="•"/>
            </a:pPr>
            <a:r>
              <a:rPr lang="en-US" sz="2000" dirty="0" smtClean="0"/>
              <a:t> Deliverables:</a:t>
            </a:r>
            <a:br>
              <a:rPr lang="en-US" sz="2000" dirty="0" smtClean="0"/>
            </a:br>
            <a:endParaRPr lang="en-US" sz="2000" dirty="0" smtClean="0"/>
          </a:p>
          <a:p>
            <a:pPr lvl="1">
              <a:buFont typeface="Wingdings" pitchFamily="2" charset="2"/>
              <a:buChar char="Ø"/>
              <a:defRPr/>
            </a:pPr>
            <a:r>
              <a:rPr lang="en-US" sz="1600" dirty="0" err="1" smtClean="0">
                <a:solidFill>
                  <a:srgbClr val="0070C0"/>
                </a:solidFill>
              </a:rPr>
              <a:t>Muon</a:t>
            </a:r>
            <a:r>
              <a:rPr lang="en-US" sz="1600" dirty="0" smtClean="0">
                <a:solidFill>
                  <a:srgbClr val="0070C0"/>
                </a:solidFill>
              </a:rPr>
              <a:t> Collider Design Feasibility Report</a:t>
            </a:r>
            <a:br>
              <a:rPr lang="en-US" sz="1600" dirty="0" smtClean="0">
                <a:solidFill>
                  <a:srgbClr val="0070C0"/>
                </a:solidFill>
              </a:rPr>
            </a:br>
            <a:endParaRPr lang="en-US" sz="1600" dirty="0" smtClean="0">
              <a:solidFill>
                <a:srgbClr val="0070C0"/>
              </a:solidFill>
            </a:endParaRPr>
          </a:p>
          <a:p>
            <a:pPr lvl="1">
              <a:buFont typeface="Wingdings" pitchFamily="2" charset="2"/>
              <a:buChar char="Ø"/>
              <a:defRPr/>
            </a:pPr>
            <a:r>
              <a:rPr lang="en-US" sz="1600" dirty="0" smtClean="0">
                <a:solidFill>
                  <a:srgbClr val="0070C0"/>
                </a:solidFill>
              </a:rPr>
              <a:t>Hardware R&amp;D results </a:t>
            </a:r>
            <a:r>
              <a:rPr lang="en-US" sz="1600" dirty="0" smtClean="0">
                <a:solidFill>
                  <a:srgbClr val="0070C0"/>
                </a:solidFill>
                <a:cs typeface="Times New Roman" pitchFamily="18" charset="0"/>
              </a:rPr>
              <a:t>→ </a:t>
            </a:r>
            <a:r>
              <a:rPr lang="en-US" sz="1600" dirty="0" smtClean="0">
                <a:solidFill>
                  <a:srgbClr val="0070C0"/>
                </a:solidFill>
              </a:rPr>
              <a:t>technology choices</a:t>
            </a:r>
            <a:br>
              <a:rPr lang="en-US" sz="1600" dirty="0" smtClean="0">
                <a:solidFill>
                  <a:srgbClr val="0070C0"/>
                </a:solidFill>
              </a:rPr>
            </a:br>
            <a:endParaRPr lang="en-US" sz="1600" dirty="0" smtClean="0">
              <a:solidFill>
                <a:srgbClr val="0070C0"/>
              </a:solidFill>
            </a:endParaRPr>
          </a:p>
          <a:p>
            <a:pPr lvl="1">
              <a:buFont typeface="Wingdings" pitchFamily="2" charset="2"/>
              <a:buChar char="Ø"/>
              <a:defRPr/>
            </a:pPr>
            <a:r>
              <a:rPr lang="en-US" sz="1600" dirty="0" smtClean="0">
                <a:solidFill>
                  <a:srgbClr val="0070C0"/>
                </a:solidFill>
              </a:rPr>
              <a:t>MC Cost range</a:t>
            </a:r>
            <a:br>
              <a:rPr lang="en-US" sz="1600" dirty="0" smtClean="0">
                <a:solidFill>
                  <a:srgbClr val="0070C0"/>
                </a:solidFill>
              </a:rPr>
            </a:br>
            <a:endParaRPr lang="en-US" sz="1600" dirty="0" smtClean="0">
              <a:solidFill>
                <a:srgbClr val="0070C0"/>
              </a:solidFill>
            </a:endParaRPr>
          </a:p>
          <a:p>
            <a:pPr lvl="1">
              <a:buFont typeface="Wingdings" pitchFamily="2" charset="2"/>
              <a:buChar char="Ø"/>
              <a:defRPr/>
            </a:pPr>
            <a:r>
              <a:rPr lang="en-US" sz="1600" dirty="0" smtClean="0">
                <a:solidFill>
                  <a:srgbClr val="0070C0"/>
                </a:solidFill>
              </a:rPr>
              <a:t>Contributions to IDS-NF RDR</a:t>
            </a:r>
            <a:endParaRPr lang="en-US" sz="1600" dirty="0"/>
          </a:p>
        </p:txBody>
      </p:sp>
      <p:grpSp>
        <p:nvGrpSpPr>
          <p:cNvPr id="59" name="Group 58"/>
          <p:cNvGrpSpPr/>
          <p:nvPr/>
        </p:nvGrpSpPr>
        <p:grpSpPr>
          <a:xfrm>
            <a:off x="6400800" y="2286000"/>
            <a:ext cx="1676400" cy="457200"/>
            <a:chOff x="6113430" y="1264622"/>
            <a:chExt cx="1870152" cy="558716"/>
          </a:xfrm>
        </p:grpSpPr>
        <p:sp>
          <p:nvSpPr>
            <p:cNvPr id="60" name="Rectangle 59"/>
            <p:cNvSpPr/>
            <p:nvPr/>
          </p:nvSpPr>
          <p:spPr>
            <a:xfrm>
              <a:off x="6113430" y="1586299"/>
              <a:ext cx="381000" cy="1524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FF0000"/>
                </a:solidFill>
              </a:endParaRPr>
            </a:p>
          </p:txBody>
        </p:sp>
        <p:sp>
          <p:nvSpPr>
            <p:cNvPr id="61" name="Rectangle 60"/>
            <p:cNvSpPr/>
            <p:nvPr/>
          </p:nvSpPr>
          <p:spPr>
            <a:xfrm>
              <a:off x="6113430" y="1312277"/>
              <a:ext cx="381000" cy="1524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FF0000"/>
                </a:solidFill>
              </a:endParaRPr>
            </a:p>
          </p:txBody>
        </p:sp>
        <p:sp>
          <p:nvSpPr>
            <p:cNvPr id="62" name="TextBox 61"/>
            <p:cNvSpPr txBox="1"/>
            <p:nvPr/>
          </p:nvSpPr>
          <p:spPr>
            <a:xfrm>
              <a:off x="6494431" y="1264622"/>
              <a:ext cx="506616" cy="253916"/>
            </a:xfrm>
            <a:prstGeom prst="rect">
              <a:avLst/>
            </a:prstGeom>
            <a:noFill/>
          </p:spPr>
          <p:txBody>
            <a:bodyPr wrap="none" rtlCol="0">
              <a:spAutoFit/>
            </a:bodyPr>
            <a:lstStyle/>
            <a:p>
              <a:r>
                <a:rPr lang="en-US" sz="1050" dirty="0" smtClean="0"/>
                <a:t>NOW</a:t>
              </a:r>
              <a:endParaRPr lang="en-US" sz="1050" dirty="0"/>
            </a:p>
          </p:txBody>
        </p:sp>
        <p:sp>
          <p:nvSpPr>
            <p:cNvPr id="63" name="TextBox 62"/>
            <p:cNvSpPr txBox="1"/>
            <p:nvPr/>
          </p:nvSpPr>
          <p:spPr>
            <a:xfrm>
              <a:off x="6494431" y="1569422"/>
              <a:ext cx="1489151" cy="253916"/>
            </a:xfrm>
            <a:prstGeom prst="rect">
              <a:avLst/>
            </a:prstGeom>
            <a:noFill/>
          </p:spPr>
          <p:txBody>
            <a:bodyPr wrap="none" rtlCol="0">
              <a:spAutoFit/>
            </a:bodyPr>
            <a:lstStyle/>
            <a:p>
              <a:r>
                <a:rPr lang="en-US" sz="1050" dirty="0" smtClean="0"/>
                <a:t>PROPOSED MC-DFS</a:t>
              </a:r>
              <a:endParaRPr lang="en-US" sz="1050" dirty="0"/>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US" sz="3600" dirty="0" smtClean="0"/>
              <a:t>Past, Present, Future</a:t>
            </a:r>
          </a:p>
        </p:txBody>
      </p:sp>
      <p:sp>
        <p:nvSpPr>
          <p:cNvPr id="4" name="Date Placeholder 3"/>
          <p:cNvSpPr>
            <a:spLocks noGrp="1"/>
          </p:cNvSpPr>
          <p:nvPr>
            <p:ph type="dt" sz="quarter" idx="10"/>
          </p:nvPr>
        </p:nvSpPr>
        <p:spPr/>
        <p:txBody>
          <a:bodyPr rtlCol="0"/>
          <a:lstStyle/>
          <a:p>
            <a:pPr fontAlgn="auto">
              <a:spcBef>
                <a:spcPts val="0"/>
              </a:spcBef>
              <a:spcAft>
                <a:spcPts val="0"/>
              </a:spcAft>
              <a:defRPr/>
            </a:pPr>
            <a:r>
              <a:rPr lang="en-US" smtClean="0">
                <a:latin typeface="+mn-lt"/>
              </a:rPr>
              <a:t>STEVE GEER</a:t>
            </a:r>
            <a:endParaRPr lang="en-US" dirty="0">
              <a:latin typeface="+mn-lt"/>
            </a:endParaRPr>
          </a:p>
        </p:txBody>
      </p:sp>
      <p:sp>
        <p:nvSpPr>
          <p:cNvPr id="5" name="Footer Placeholder 4"/>
          <p:cNvSpPr>
            <a:spLocks noGrp="1"/>
          </p:cNvSpPr>
          <p:nvPr>
            <p:ph type="ftr" sz="quarter" idx="11"/>
          </p:nvPr>
        </p:nvSpPr>
        <p:spPr/>
        <p:txBody>
          <a:bodyPr rtlCol="0"/>
          <a:lstStyle/>
          <a:p>
            <a:pPr fontAlgn="auto">
              <a:spcBef>
                <a:spcPts val="0"/>
              </a:spcBef>
              <a:spcAft>
                <a:spcPts val="0"/>
              </a:spcAft>
              <a:defRPr/>
            </a:pPr>
            <a:r>
              <a:rPr lang="en-US" smtClean="0">
                <a:solidFill>
                  <a:schemeClr val="tx1">
                    <a:tint val="75000"/>
                  </a:schemeClr>
                </a:solidFill>
                <a:latin typeface="+mn-lt"/>
              </a:rPr>
              <a:t>Proj.X Muon Workshop         FNAL      8 November, 2010</a:t>
            </a:r>
            <a:endParaRPr lang="en-US">
              <a:solidFill>
                <a:schemeClr val="tx1">
                  <a:tint val="75000"/>
                </a:schemeClr>
              </a:solidFill>
              <a:latin typeface="+mn-lt"/>
            </a:endParaRPr>
          </a:p>
        </p:txBody>
      </p:sp>
      <p:sp>
        <p:nvSpPr>
          <p:cNvPr id="6" name="Slide Number Placeholder 5"/>
          <p:cNvSpPr>
            <a:spLocks noGrp="1"/>
          </p:cNvSpPr>
          <p:nvPr>
            <p:ph type="sldNum" sz="quarter" idx="12"/>
          </p:nvPr>
        </p:nvSpPr>
        <p:spPr/>
        <p:txBody>
          <a:bodyPr/>
          <a:lstStyle/>
          <a:p>
            <a:pPr>
              <a:defRPr/>
            </a:pPr>
            <a:fld id="{D7816335-9BBD-4B8A-B3E1-64BE8B1702E3}" type="slidenum">
              <a:rPr lang="en-US" smtClean="0"/>
              <a:pPr>
                <a:defRPr/>
              </a:pPr>
              <a:t>17</a:t>
            </a:fld>
            <a:endParaRPr lang="en-US" dirty="0"/>
          </a:p>
        </p:txBody>
      </p:sp>
      <p:grpSp>
        <p:nvGrpSpPr>
          <p:cNvPr id="9" name="Group 38"/>
          <p:cNvGrpSpPr>
            <a:grpSpLocks/>
          </p:cNvGrpSpPr>
          <p:nvPr/>
        </p:nvGrpSpPr>
        <p:grpSpPr bwMode="auto">
          <a:xfrm>
            <a:off x="990600" y="2079625"/>
            <a:ext cx="7315200" cy="2514600"/>
            <a:chOff x="990600" y="2133600"/>
            <a:chExt cx="7315200" cy="2514600"/>
          </a:xfrm>
        </p:grpSpPr>
        <p:grpSp>
          <p:nvGrpSpPr>
            <p:cNvPr id="10" name="Group 31"/>
            <p:cNvGrpSpPr>
              <a:grpSpLocks/>
            </p:cNvGrpSpPr>
            <p:nvPr/>
          </p:nvGrpSpPr>
          <p:grpSpPr bwMode="auto">
            <a:xfrm>
              <a:off x="990600" y="2781300"/>
              <a:ext cx="1296988" cy="1219200"/>
              <a:chOff x="1065050" y="2514600"/>
              <a:chExt cx="1296988" cy="1219200"/>
            </a:xfrm>
          </p:grpSpPr>
          <p:sp>
            <p:nvSpPr>
              <p:cNvPr id="26" name="Oval 7"/>
              <p:cNvSpPr>
                <a:spLocks noChangeArrowheads="1"/>
              </p:cNvSpPr>
              <p:nvPr/>
            </p:nvSpPr>
            <p:spPr bwMode="auto">
              <a:xfrm>
                <a:off x="1104738" y="2514600"/>
                <a:ext cx="1217612" cy="1219200"/>
              </a:xfrm>
              <a:prstGeom prst="ellipse">
                <a:avLst/>
              </a:prstGeom>
              <a:solidFill>
                <a:srgbClr val="BBE0E3"/>
              </a:solidFill>
              <a:ln w="9525" algn="ctr">
                <a:noFill/>
                <a:round/>
                <a:headEnd/>
                <a:tailEnd/>
              </a:ln>
            </p:spPr>
            <p:txBody>
              <a:bodyPr/>
              <a:lstStyle/>
              <a:p>
                <a:pPr fontAlgn="auto">
                  <a:spcBef>
                    <a:spcPts val="0"/>
                  </a:spcBef>
                  <a:spcAft>
                    <a:spcPts val="0"/>
                  </a:spcAft>
                  <a:defRPr/>
                </a:pPr>
                <a:endParaRPr lang="en-US" kern="0">
                  <a:solidFill>
                    <a:sysClr val="windowText" lastClr="000000"/>
                  </a:solidFill>
                </a:endParaRPr>
              </a:p>
            </p:txBody>
          </p:sp>
          <p:sp>
            <p:nvSpPr>
              <p:cNvPr id="27" name="TextBox 23"/>
              <p:cNvSpPr txBox="1">
                <a:spLocks noChangeArrowheads="1"/>
              </p:cNvSpPr>
              <p:nvPr/>
            </p:nvSpPr>
            <p:spPr bwMode="auto">
              <a:xfrm>
                <a:off x="1065050" y="2895600"/>
                <a:ext cx="1296988" cy="461963"/>
              </a:xfrm>
              <a:prstGeom prst="rect">
                <a:avLst/>
              </a:prstGeom>
              <a:noFill/>
              <a:ln w="9525">
                <a:noFill/>
                <a:miter lim="800000"/>
                <a:headEnd/>
                <a:tailEnd/>
              </a:ln>
            </p:spPr>
            <p:txBody>
              <a:bodyPr wrap="none">
                <a:spAutoFit/>
              </a:bodyPr>
              <a:lstStyle/>
              <a:p>
                <a:pPr fontAlgn="auto">
                  <a:spcBef>
                    <a:spcPts val="0"/>
                  </a:spcBef>
                  <a:spcAft>
                    <a:spcPts val="0"/>
                  </a:spcAft>
                  <a:defRPr/>
                </a:pPr>
                <a:r>
                  <a:rPr lang="en-US" sz="2400" kern="0">
                    <a:solidFill>
                      <a:sysClr val="windowText" lastClr="000000"/>
                    </a:solidFill>
                  </a:rPr>
                  <a:t>NFMCC</a:t>
                </a:r>
              </a:p>
            </p:txBody>
          </p:sp>
        </p:grpSp>
        <p:grpSp>
          <p:nvGrpSpPr>
            <p:cNvPr id="11" name="Group 30"/>
            <p:cNvGrpSpPr>
              <a:grpSpLocks/>
            </p:cNvGrpSpPr>
            <p:nvPr/>
          </p:nvGrpSpPr>
          <p:grpSpPr bwMode="auto">
            <a:xfrm>
              <a:off x="2589213" y="2286000"/>
              <a:ext cx="1296987" cy="2209800"/>
              <a:chOff x="2589213" y="2057400"/>
              <a:chExt cx="1296987" cy="2209800"/>
            </a:xfrm>
          </p:grpSpPr>
          <p:grpSp>
            <p:nvGrpSpPr>
              <p:cNvPr id="22" name="Group 10"/>
              <p:cNvGrpSpPr>
                <a:grpSpLocks/>
              </p:cNvGrpSpPr>
              <p:nvPr/>
            </p:nvGrpSpPr>
            <p:grpSpPr bwMode="auto">
              <a:xfrm>
                <a:off x="2630488" y="2057400"/>
                <a:ext cx="1216025" cy="2209800"/>
                <a:chOff x="2593263" y="2057400"/>
                <a:chExt cx="1216025" cy="2209800"/>
              </a:xfrm>
            </p:grpSpPr>
            <p:sp>
              <p:nvSpPr>
                <p:cNvPr id="24" name="Oval 8"/>
                <p:cNvSpPr>
                  <a:spLocks noChangeArrowheads="1"/>
                </p:cNvSpPr>
                <p:nvPr/>
              </p:nvSpPr>
              <p:spPr bwMode="auto">
                <a:xfrm>
                  <a:off x="2593263" y="2057400"/>
                  <a:ext cx="1216025" cy="1219200"/>
                </a:xfrm>
                <a:prstGeom prst="ellipse">
                  <a:avLst/>
                </a:prstGeom>
                <a:solidFill>
                  <a:srgbClr val="BBE0E3"/>
                </a:solidFill>
                <a:ln w="9525" algn="ctr">
                  <a:noFill/>
                  <a:round/>
                  <a:headEnd/>
                  <a:tailEnd/>
                </a:ln>
              </p:spPr>
              <p:txBody>
                <a:bodyPr/>
                <a:lstStyle/>
                <a:p>
                  <a:pPr fontAlgn="auto">
                    <a:spcBef>
                      <a:spcPts val="0"/>
                    </a:spcBef>
                    <a:spcAft>
                      <a:spcPts val="0"/>
                    </a:spcAft>
                    <a:defRPr/>
                  </a:pPr>
                  <a:endParaRPr lang="en-US" kern="0">
                    <a:solidFill>
                      <a:sysClr val="windowText" lastClr="000000"/>
                    </a:solidFill>
                  </a:endParaRPr>
                </a:p>
              </p:txBody>
            </p:sp>
            <p:sp>
              <p:nvSpPr>
                <p:cNvPr id="25" name="Oval 9"/>
                <p:cNvSpPr>
                  <a:spLocks noChangeArrowheads="1"/>
                </p:cNvSpPr>
                <p:nvPr/>
              </p:nvSpPr>
              <p:spPr bwMode="auto">
                <a:xfrm>
                  <a:off x="2593263" y="3048000"/>
                  <a:ext cx="1216025" cy="1219200"/>
                </a:xfrm>
                <a:prstGeom prst="ellipse">
                  <a:avLst/>
                </a:prstGeom>
                <a:solidFill>
                  <a:srgbClr val="BBE0E3"/>
                </a:solidFill>
                <a:ln w="9525" algn="ctr">
                  <a:noFill/>
                  <a:round/>
                  <a:headEnd/>
                  <a:tailEnd/>
                </a:ln>
              </p:spPr>
              <p:txBody>
                <a:bodyPr/>
                <a:lstStyle/>
                <a:p>
                  <a:pPr fontAlgn="auto">
                    <a:spcBef>
                      <a:spcPts val="0"/>
                    </a:spcBef>
                    <a:spcAft>
                      <a:spcPts val="0"/>
                    </a:spcAft>
                    <a:defRPr/>
                  </a:pPr>
                  <a:endParaRPr lang="en-US" kern="0">
                    <a:solidFill>
                      <a:sysClr val="windowText" lastClr="000000"/>
                    </a:solidFill>
                  </a:endParaRPr>
                </a:p>
              </p:txBody>
            </p:sp>
          </p:grpSp>
          <p:sp>
            <p:nvSpPr>
              <p:cNvPr id="23" name="TextBox 24"/>
              <p:cNvSpPr txBox="1">
                <a:spLocks noChangeArrowheads="1"/>
              </p:cNvSpPr>
              <p:nvPr/>
            </p:nvSpPr>
            <p:spPr bwMode="auto">
              <a:xfrm>
                <a:off x="2589213" y="2514600"/>
                <a:ext cx="1296987" cy="1200150"/>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US" sz="2400" kern="0">
                    <a:solidFill>
                      <a:sysClr val="windowText" lastClr="000000"/>
                    </a:solidFill>
                  </a:rPr>
                  <a:t>NFMCC</a:t>
                </a:r>
              </a:p>
              <a:p>
                <a:pPr algn="ctr" fontAlgn="auto">
                  <a:spcBef>
                    <a:spcPts val="0"/>
                  </a:spcBef>
                  <a:spcAft>
                    <a:spcPts val="0"/>
                  </a:spcAft>
                  <a:defRPr/>
                </a:pPr>
                <a:r>
                  <a:rPr lang="en-US" sz="2400" kern="0">
                    <a:solidFill>
                      <a:sysClr val="windowText" lastClr="000000"/>
                    </a:solidFill>
                  </a:rPr>
                  <a:t>+</a:t>
                </a:r>
              </a:p>
              <a:p>
                <a:pPr algn="ctr" fontAlgn="auto">
                  <a:spcBef>
                    <a:spcPts val="0"/>
                  </a:spcBef>
                  <a:spcAft>
                    <a:spcPts val="0"/>
                  </a:spcAft>
                  <a:defRPr/>
                </a:pPr>
                <a:r>
                  <a:rPr lang="en-US" sz="2400" kern="0">
                    <a:solidFill>
                      <a:sysClr val="windowText" lastClr="000000"/>
                    </a:solidFill>
                  </a:rPr>
                  <a:t>MCTF</a:t>
                </a:r>
              </a:p>
            </p:txBody>
          </p:sp>
        </p:grpSp>
        <p:grpSp>
          <p:nvGrpSpPr>
            <p:cNvPr id="12" name="Group 36"/>
            <p:cNvGrpSpPr>
              <a:grpSpLocks/>
            </p:cNvGrpSpPr>
            <p:nvPr/>
          </p:nvGrpSpPr>
          <p:grpSpPr bwMode="auto">
            <a:xfrm>
              <a:off x="4138613" y="2201863"/>
              <a:ext cx="1387475" cy="2378075"/>
              <a:chOff x="4138613" y="2270180"/>
              <a:chExt cx="1387475" cy="2378075"/>
            </a:xfrm>
          </p:grpSpPr>
          <p:grpSp>
            <p:nvGrpSpPr>
              <p:cNvPr id="16" name="Group 15"/>
              <p:cNvGrpSpPr>
                <a:grpSpLocks/>
              </p:cNvGrpSpPr>
              <p:nvPr/>
            </p:nvGrpSpPr>
            <p:grpSpPr bwMode="auto">
              <a:xfrm>
                <a:off x="4138613" y="2270180"/>
                <a:ext cx="1387475" cy="2378075"/>
                <a:chOff x="4267620" y="1889180"/>
                <a:chExt cx="1387475" cy="2378075"/>
              </a:xfrm>
            </p:grpSpPr>
            <p:grpSp>
              <p:nvGrpSpPr>
                <p:cNvPr id="18" name="Group 11"/>
                <p:cNvGrpSpPr>
                  <a:grpSpLocks/>
                </p:cNvGrpSpPr>
                <p:nvPr/>
              </p:nvGrpSpPr>
              <p:grpSpPr bwMode="auto">
                <a:xfrm>
                  <a:off x="4267620" y="1889180"/>
                  <a:ext cx="1387475" cy="2378075"/>
                  <a:chOff x="2591220" y="1889180"/>
                  <a:chExt cx="1387475" cy="2378075"/>
                </a:xfrm>
              </p:grpSpPr>
              <p:sp>
                <p:nvSpPr>
                  <p:cNvPr id="20" name="Oval 12"/>
                  <p:cNvSpPr>
                    <a:spLocks noChangeArrowheads="1"/>
                  </p:cNvSpPr>
                  <p:nvPr/>
                </p:nvSpPr>
                <p:spPr bwMode="auto">
                  <a:xfrm>
                    <a:off x="2591220" y="1889180"/>
                    <a:ext cx="1387475" cy="1387475"/>
                  </a:xfrm>
                  <a:prstGeom prst="ellipse">
                    <a:avLst/>
                  </a:prstGeom>
                  <a:solidFill>
                    <a:srgbClr val="BBE0E3"/>
                  </a:solidFill>
                  <a:ln w="9525" algn="ctr">
                    <a:noFill/>
                    <a:round/>
                    <a:headEnd/>
                    <a:tailEnd/>
                  </a:ln>
                </p:spPr>
                <p:txBody>
                  <a:bodyPr/>
                  <a:lstStyle/>
                  <a:p>
                    <a:pPr fontAlgn="auto">
                      <a:spcBef>
                        <a:spcPts val="0"/>
                      </a:spcBef>
                      <a:spcAft>
                        <a:spcPts val="0"/>
                      </a:spcAft>
                      <a:defRPr/>
                    </a:pPr>
                    <a:endParaRPr lang="en-US" kern="0">
                      <a:solidFill>
                        <a:sysClr val="windowText" lastClr="000000"/>
                      </a:solidFill>
                    </a:endParaRPr>
                  </a:p>
                </p:txBody>
              </p:sp>
              <p:sp>
                <p:nvSpPr>
                  <p:cNvPr id="21" name="Oval 13"/>
                  <p:cNvSpPr>
                    <a:spLocks noChangeArrowheads="1"/>
                  </p:cNvSpPr>
                  <p:nvPr/>
                </p:nvSpPr>
                <p:spPr bwMode="auto">
                  <a:xfrm>
                    <a:off x="2591220" y="2879780"/>
                    <a:ext cx="1387475" cy="1387475"/>
                  </a:xfrm>
                  <a:prstGeom prst="ellipse">
                    <a:avLst/>
                  </a:prstGeom>
                  <a:solidFill>
                    <a:srgbClr val="BBE0E3"/>
                  </a:solidFill>
                  <a:ln w="9525" algn="ctr">
                    <a:noFill/>
                    <a:round/>
                    <a:headEnd/>
                    <a:tailEnd/>
                  </a:ln>
                </p:spPr>
                <p:txBody>
                  <a:bodyPr/>
                  <a:lstStyle/>
                  <a:p>
                    <a:pPr fontAlgn="auto">
                      <a:spcBef>
                        <a:spcPts val="0"/>
                      </a:spcBef>
                      <a:spcAft>
                        <a:spcPts val="0"/>
                      </a:spcAft>
                      <a:defRPr/>
                    </a:pPr>
                    <a:endParaRPr lang="en-US" kern="0">
                      <a:solidFill>
                        <a:sysClr val="windowText" lastClr="000000"/>
                      </a:solidFill>
                    </a:endParaRPr>
                  </a:p>
                </p:txBody>
              </p:sp>
            </p:grpSp>
            <p:sp>
              <p:nvSpPr>
                <p:cNvPr id="19" name="Rectangle 14"/>
                <p:cNvSpPr>
                  <a:spLocks noChangeArrowheads="1"/>
                </p:cNvSpPr>
                <p:nvPr/>
              </p:nvSpPr>
              <p:spPr bwMode="auto">
                <a:xfrm>
                  <a:off x="4267620" y="2433692"/>
                  <a:ext cx="1387475" cy="1300163"/>
                </a:xfrm>
                <a:prstGeom prst="rect">
                  <a:avLst/>
                </a:prstGeom>
                <a:solidFill>
                  <a:srgbClr val="BBE0E3"/>
                </a:solidFill>
                <a:ln w="9525" algn="ctr">
                  <a:noFill/>
                  <a:round/>
                  <a:headEnd/>
                  <a:tailEnd/>
                </a:ln>
              </p:spPr>
              <p:txBody>
                <a:bodyPr/>
                <a:lstStyle/>
                <a:p>
                  <a:pPr fontAlgn="auto">
                    <a:spcBef>
                      <a:spcPts val="0"/>
                    </a:spcBef>
                    <a:spcAft>
                      <a:spcPts val="0"/>
                    </a:spcAft>
                    <a:defRPr/>
                  </a:pPr>
                  <a:endParaRPr lang="en-US" kern="0">
                    <a:solidFill>
                      <a:sysClr val="windowText" lastClr="000000"/>
                    </a:solidFill>
                  </a:endParaRPr>
                </a:p>
              </p:txBody>
            </p:sp>
          </p:grpSp>
          <p:sp>
            <p:nvSpPr>
              <p:cNvPr id="17" name="TextBox 25"/>
              <p:cNvSpPr txBox="1">
                <a:spLocks noChangeArrowheads="1"/>
              </p:cNvSpPr>
              <p:nvPr/>
            </p:nvSpPr>
            <p:spPr bwMode="auto">
              <a:xfrm>
                <a:off x="4268788" y="3054405"/>
                <a:ext cx="1127125" cy="831850"/>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US" sz="2400" kern="0">
                    <a:solidFill>
                      <a:sysClr val="windowText" lastClr="000000"/>
                    </a:solidFill>
                  </a:rPr>
                  <a:t>Interim</a:t>
                </a:r>
              </a:p>
              <a:p>
                <a:pPr algn="ctr" fontAlgn="auto">
                  <a:spcBef>
                    <a:spcPts val="0"/>
                  </a:spcBef>
                  <a:spcAft>
                    <a:spcPts val="0"/>
                  </a:spcAft>
                  <a:defRPr/>
                </a:pPr>
                <a:r>
                  <a:rPr lang="en-US" sz="2400" kern="0">
                    <a:solidFill>
                      <a:sysClr val="windowText" lastClr="000000"/>
                    </a:solidFill>
                  </a:rPr>
                  <a:t>MAP</a:t>
                </a:r>
              </a:p>
            </p:txBody>
          </p:sp>
        </p:grpSp>
        <p:grpSp>
          <p:nvGrpSpPr>
            <p:cNvPr id="13" name="Group 37"/>
            <p:cNvGrpSpPr>
              <a:grpSpLocks/>
            </p:cNvGrpSpPr>
            <p:nvPr/>
          </p:nvGrpSpPr>
          <p:grpSpPr bwMode="auto">
            <a:xfrm>
              <a:off x="5791200" y="2133600"/>
              <a:ext cx="2514600" cy="2514600"/>
              <a:chOff x="5791200" y="2133600"/>
              <a:chExt cx="2514600" cy="2514600"/>
            </a:xfrm>
          </p:grpSpPr>
          <p:sp>
            <p:nvSpPr>
              <p:cNvPr id="14" name="Oval 22"/>
              <p:cNvSpPr>
                <a:spLocks noChangeArrowheads="1"/>
              </p:cNvSpPr>
              <p:nvPr/>
            </p:nvSpPr>
            <p:spPr bwMode="auto">
              <a:xfrm>
                <a:off x="5791200" y="2133600"/>
                <a:ext cx="2514600" cy="2514600"/>
              </a:xfrm>
              <a:prstGeom prst="ellipse">
                <a:avLst/>
              </a:prstGeom>
              <a:solidFill>
                <a:srgbClr val="BBE0E3"/>
              </a:solidFill>
              <a:ln w="9525" algn="ctr">
                <a:noFill/>
                <a:round/>
                <a:headEnd/>
                <a:tailEnd/>
              </a:ln>
            </p:spPr>
            <p:txBody>
              <a:bodyPr/>
              <a:lstStyle/>
              <a:p>
                <a:pPr fontAlgn="auto">
                  <a:spcBef>
                    <a:spcPts val="0"/>
                  </a:spcBef>
                  <a:spcAft>
                    <a:spcPts val="0"/>
                  </a:spcAft>
                  <a:defRPr/>
                </a:pPr>
                <a:endParaRPr lang="en-US" kern="0">
                  <a:solidFill>
                    <a:sysClr val="windowText" lastClr="000000"/>
                  </a:solidFill>
                </a:endParaRPr>
              </a:p>
            </p:txBody>
          </p:sp>
          <p:sp>
            <p:nvSpPr>
              <p:cNvPr id="15" name="TextBox 26"/>
              <p:cNvSpPr txBox="1">
                <a:spLocks noChangeArrowheads="1"/>
              </p:cNvSpPr>
              <p:nvPr/>
            </p:nvSpPr>
            <p:spPr bwMode="auto">
              <a:xfrm>
                <a:off x="6623050" y="3160713"/>
                <a:ext cx="850900" cy="460375"/>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US" sz="2400" kern="0">
                    <a:solidFill>
                      <a:sysClr val="windowText" lastClr="000000"/>
                    </a:solidFill>
                  </a:rPr>
                  <a:t>MAP</a:t>
                </a:r>
              </a:p>
            </p:txBody>
          </p:sp>
        </p:grpSp>
      </p:grpSp>
      <p:sp>
        <p:nvSpPr>
          <p:cNvPr id="28" name="TextBox 27"/>
          <p:cNvSpPr txBox="1">
            <a:spLocks noChangeArrowheads="1"/>
          </p:cNvSpPr>
          <p:nvPr/>
        </p:nvSpPr>
        <p:spPr bwMode="auto">
          <a:xfrm>
            <a:off x="2709863" y="1393825"/>
            <a:ext cx="1011237" cy="708025"/>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US" sz="2000" kern="0" dirty="0">
                <a:solidFill>
                  <a:srgbClr val="333399"/>
                </a:solidFill>
              </a:rPr>
              <a:t>FY07 –</a:t>
            </a:r>
          </a:p>
          <a:p>
            <a:pPr algn="ctr" fontAlgn="auto">
              <a:spcBef>
                <a:spcPts val="0"/>
              </a:spcBef>
              <a:spcAft>
                <a:spcPts val="0"/>
              </a:spcAft>
              <a:defRPr/>
            </a:pPr>
            <a:r>
              <a:rPr lang="en-US" sz="2000" kern="0" dirty="0">
                <a:solidFill>
                  <a:srgbClr val="333399"/>
                </a:solidFill>
              </a:rPr>
              <a:t>FY09</a:t>
            </a:r>
          </a:p>
        </p:txBody>
      </p:sp>
      <p:sp>
        <p:nvSpPr>
          <p:cNvPr id="29" name="TextBox 28"/>
          <p:cNvSpPr txBox="1">
            <a:spLocks noChangeArrowheads="1"/>
          </p:cNvSpPr>
          <p:nvPr/>
        </p:nvSpPr>
        <p:spPr bwMode="auto">
          <a:xfrm>
            <a:off x="4346575" y="1371600"/>
            <a:ext cx="960438" cy="701675"/>
          </a:xfrm>
          <a:prstGeom prst="rect">
            <a:avLst/>
          </a:prstGeom>
          <a:noFill/>
          <a:ln w="9525">
            <a:noFill/>
            <a:miter lim="800000"/>
            <a:headEnd/>
            <a:tailEnd/>
          </a:ln>
        </p:spPr>
        <p:txBody>
          <a:bodyPr wrap="none">
            <a:spAutoFit/>
          </a:bodyPr>
          <a:lstStyle/>
          <a:p>
            <a:pPr algn="ctr"/>
            <a:r>
              <a:rPr lang="en-US" sz="2000">
                <a:solidFill>
                  <a:srgbClr val="333399"/>
                </a:solidFill>
              </a:rPr>
              <a:t>Now</a:t>
            </a:r>
            <a:br>
              <a:rPr lang="en-US" sz="2000">
                <a:solidFill>
                  <a:srgbClr val="333399"/>
                </a:solidFill>
              </a:rPr>
            </a:br>
            <a:r>
              <a:rPr lang="en-US" sz="2000">
                <a:solidFill>
                  <a:srgbClr val="333399"/>
                </a:solidFill>
              </a:rPr>
              <a:t>(FY10)</a:t>
            </a:r>
          </a:p>
        </p:txBody>
      </p:sp>
      <p:sp>
        <p:nvSpPr>
          <p:cNvPr id="30" name="TextBox 29"/>
          <p:cNvSpPr txBox="1">
            <a:spLocks noChangeArrowheads="1"/>
          </p:cNvSpPr>
          <p:nvPr/>
        </p:nvSpPr>
        <p:spPr bwMode="auto">
          <a:xfrm>
            <a:off x="6535738" y="1527175"/>
            <a:ext cx="931862" cy="396875"/>
          </a:xfrm>
          <a:prstGeom prst="rect">
            <a:avLst/>
          </a:prstGeom>
          <a:noFill/>
          <a:ln w="9525">
            <a:noFill/>
            <a:miter lim="800000"/>
            <a:headEnd/>
            <a:tailEnd/>
          </a:ln>
        </p:spPr>
        <p:txBody>
          <a:bodyPr wrap="none">
            <a:spAutoFit/>
          </a:bodyPr>
          <a:lstStyle/>
          <a:p>
            <a:pPr algn="ctr"/>
            <a:r>
              <a:rPr lang="en-US" sz="2000">
                <a:solidFill>
                  <a:srgbClr val="333399"/>
                </a:solidFill>
                <a:cs typeface="Arial" charset="0"/>
              </a:rPr>
              <a:t>≥</a:t>
            </a:r>
            <a:r>
              <a:rPr lang="en-US" sz="2000">
                <a:solidFill>
                  <a:srgbClr val="333399"/>
                </a:solidFill>
              </a:rPr>
              <a:t>FY11</a:t>
            </a:r>
          </a:p>
        </p:txBody>
      </p:sp>
      <p:sp>
        <p:nvSpPr>
          <p:cNvPr id="31" name="Right Arrow 35"/>
          <p:cNvSpPr>
            <a:spLocks noChangeArrowheads="1"/>
          </p:cNvSpPr>
          <p:nvPr/>
        </p:nvSpPr>
        <p:spPr bwMode="auto">
          <a:xfrm>
            <a:off x="2057400" y="5029200"/>
            <a:ext cx="4648200" cy="457200"/>
          </a:xfrm>
          <a:prstGeom prst="rightArrow">
            <a:avLst>
              <a:gd name="adj1" fmla="val 50000"/>
              <a:gd name="adj2" fmla="val 49986"/>
            </a:avLst>
          </a:prstGeom>
          <a:solidFill>
            <a:srgbClr val="333399"/>
          </a:solidFill>
          <a:ln w="9525" algn="ctr">
            <a:noFill/>
            <a:round/>
            <a:headEnd/>
            <a:tailEnd/>
          </a:ln>
        </p:spPr>
        <p:txBody>
          <a:bodyPr/>
          <a:lstStyle/>
          <a:p>
            <a:pPr fontAlgn="auto">
              <a:spcBef>
                <a:spcPts val="0"/>
              </a:spcBef>
              <a:spcAft>
                <a:spcPts val="0"/>
              </a:spcAft>
              <a:defRPr/>
            </a:pPr>
            <a:endParaRPr lang="en-US" kern="0">
              <a:solidFill>
                <a:sysClr val="windowText" lastClr="000000"/>
              </a:solidFill>
            </a:endParaRPr>
          </a:p>
        </p:txBody>
      </p:sp>
      <p:sp>
        <p:nvSpPr>
          <p:cNvPr id="32" name="TextBox 39"/>
          <p:cNvSpPr txBox="1">
            <a:spLocks noChangeArrowheads="1"/>
          </p:cNvSpPr>
          <p:nvPr/>
        </p:nvSpPr>
        <p:spPr bwMode="auto">
          <a:xfrm>
            <a:off x="990600" y="4572000"/>
            <a:ext cx="1287463" cy="461963"/>
          </a:xfrm>
          <a:prstGeom prst="rect">
            <a:avLst/>
          </a:prstGeom>
          <a:noFill/>
          <a:ln w="9525">
            <a:noFill/>
            <a:miter lim="800000"/>
            <a:headEnd/>
            <a:tailEnd/>
          </a:ln>
        </p:spPr>
        <p:txBody>
          <a:bodyPr wrap="none">
            <a:spAutoFit/>
          </a:bodyPr>
          <a:lstStyle/>
          <a:p>
            <a:pPr fontAlgn="auto">
              <a:spcBef>
                <a:spcPts val="0"/>
              </a:spcBef>
              <a:spcAft>
                <a:spcPts val="0"/>
              </a:spcAft>
              <a:defRPr/>
            </a:pPr>
            <a:r>
              <a:rPr lang="en-US" sz="2400" kern="0" dirty="0">
                <a:solidFill>
                  <a:sysClr val="windowText" lastClr="000000"/>
                </a:solidFill>
              </a:rPr>
              <a:t>~4 M$/y</a:t>
            </a:r>
          </a:p>
        </p:txBody>
      </p:sp>
      <p:sp>
        <p:nvSpPr>
          <p:cNvPr id="33" name="TextBox 40"/>
          <p:cNvSpPr txBox="1">
            <a:spLocks noChangeArrowheads="1"/>
          </p:cNvSpPr>
          <p:nvPr/>
        </p:nvSpPr>
        <p:spPr bwMode="auto">
          <a:xfrm>
            <a:off x="2514600" y="4572000"/>
            <a:ext cx="1287463" cy="461963"/>
          </a:xfrm>
          <a:prstGeom prst="rect">
            <a:avLst/>
          </a:prstGeom>
          <a:noFill/>
          <a:ln w="9525">
            <a:noFill/>
            <a:miter lim="800000"/>
            <a:headEnd/>
            <a:tailEnd/>
          </a:ln>
        </p:spPr>
        <p:txBody>
          <a:bodyPr wrap="none">
            <a:spAutoFit/>
          </a:bodyPr>
          <a:lstStyle/>
          <a:p>
            <a:pPr fontAlgn="auto">
              <a:spcBef>
                <a:spcPts val="0"/>
              </a:spcBef>
              <a:spcAft>
                <a:spcPts val="0"/>
              </a:spcAft>
              <a:defRPr/>
            </a:pPr>
            <a:r>
              <a:rPr lang="en-US" sz="2400" kern="0" dirty="0">
                <a:solidFill>
                  <a:sysClr val="windowText" lastClr="000000"/>
                </a:solidFill>
              </a:rPr>
              <a:t>~9 M$/y</a:t>
            </a:r>
          </a:p>
        </p:txBody>
      </p:sp>
      <p:sp>
        <p:nvSpPr>
          <p:cNvPr id="34" name="TextBox 41"/>
          <p:cNvSpPr txBox="1">
            <a:spLocks noChangeArrowheads="1"/>
          </p:cNvSpPr>
          <p:nvPr/>
        </p:nvSpPr>
        <p:spPr bwMode="auto">
          <a:xfrm>
            <a:off x="4038600" y="4572000"/>
            <a:ext cx="1458913" cy="461963"/>
          </a:xfrm>
          <a:prstGeom prst="rect">
            <a:avLst/>
          </a:prstGeom>
          <a:noFill/>
          <a:ln w="9525">
            <a:noFill/>
            <a:miter lim="800000"/>
            <a:headEnd/>
            <a:tailEnd/>
          </a:ln>
        </p:spPr>
        <p:txBody>
          <a:bodyPr wrap="none">
            <a:spAutoFit/>
          </a:bodyPr>
          <a:lstStyle/>
          <a:p>
            <a:pPr fontAlgn="auto">
              <a:spcBef>
                <a:spcPts val="0"/>
              </a:spcBef>
              <a:spcAft>
                <a:spcPts val="0"/>
              </a:spcAft>
              <a:defRPr/>
            </a:pPr>
            <a:r>
              <a:rPr lang="en-US" sz="2400" kern="0" dirty="0">
                <a:solidFill>
                  <a:sysClr val="windowText" lastClr="000000"/>
                </a:solidFill>
              </a:rPr>
              <a:t>~10 M$/y</a:t>
            </a:r>
          </a:p>
        </p:txBody>
      </p:sp>
      <p:sp>
        <p:nvSpPr>
          <p:cNvPr id="35" name="TextBox 42"/>
          <p:cNvSpPr txBox="1">
            <a:spLocks noChangeArrowheads="1"/>
          </p:cNvSpPr>
          <p:nvPr/>
        </p:nvSpPr>
        <p:spPr bwMode="auto">
          <a:xfrm>
            <a:off x="5638800" y="4572000"/>
            <a:ext cx="3119438" cy="461963"/>
          </a:xfrm>
          <a:prstGeom prst="rect">
            <a:avLst/>
          </a:prstGeom>
          <a:noFill/>
          <a:ln w="9525">
            <a:noFill/>
            <a:miter lim="800000"/>
            <a:headEnd/>
            <a:tailEnd/>
          </a:ln>
        </p:spPr>
        <p:txBody>
          <a:bodyPr wrap="none">
            <a:spAutoFit/>
          </a:bodyPr>
          <a:lstStyle/>
          <a:p>
            <a:pPr fontAlgn="auto">
              <a:spcBef>
                <a:spcPts val="0"/>
              </a:spcBef>
              <a:spcAft>
                <a:spcPts val="0"/>
              </a:spcAft>
              <a:defRPr/>
            </a:pPr>
            <a:r>
              <a:rPr lang="en-US" sz="2400" kern="0" dirty="0">
                <a:solidFill>
                  <a:sysClr val="windowText" lastClr="000000"/>
                </a:solidFill>
              </a:rPr>
              <a:t>~15 M$/y (requested)</a:t>
            </a:r>
          </a:p>
        </p:txBody>
      </p:sp>
      <p:sp>
        <p:nvSpPr>
          <p:cNvPr id="36" name="TextBox 27"/>
          <p:cNvSpPr txBox="1">
            <a:spLocks noChangeArrowheads="1"/>
          </p:cNvSpPr>
          <p:nvPr/>
        </p:nvSpPr>
        <p:spPr bwMode="auto">
          <a:xfrm>
            <a:off x="893763" y="1371600"/>
            <a:ext cx="1316037" cy="708025"/>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US" sz="2000" kern="0">
                <a:solidFill>
                  <a:srgbClr val="333399"/>
                </a:solidFill>
              </a:rPr>
              <a:t>First</a:t>
            </a:r>
          </a:p>
          <a:p>
            <a:pPr algn="ctr" fontAlgn="auto">
              <a:spcBef>
                <a:spcPts val="0"/>
              </a:spcBef>
              <a:spcAft>
                <a:spcPts val="0"/>
              </a:spcAft>
              <a:defRPr/>
            </a:pPr>
            <a:r>
              <a:rPr lang="en-US" sz="2000" kern="0">
                <a:solidFill>
                  <a:srgbClr val="333399"/>
                </a:solidFill>
              </a:rPr>
              <a:t>~10 years</a:t>
            </a:r>
          </a:p>
        </p:txBody>
      </p:sp>
      <p:sp>
        <p:nvSpPr>
          <p:cNvPr id="37" name="TextBox 31"/>
          <p:cNvSpPr txBox="1">
            <a:spLocks noChangeArrowheads="1"/>
          </p:cNvSpPr>
          <p:nvPr/>
        </p:nvSpPr>
        <p:spPr bwMode="auto">
          <a:xfrm>
            <a:off x="471488" y="5791200"/>
            <a:ext cx="4786312" cy="523875"/>
          </a:xfrm>
          <a:prstGeom prst="rect">
            <a:avLst/>
          </a:prstGeom>
          <a:noFill/>
          <a:ln w="9525">
            <a:noFill/>
            <a:miter lim="800000"/>
            <a:headEnd/>
            <a:tailEnd/>
          </a:ln>
        </p:spPr>
        <p:txBody>
          <a:bodyPr wrap="none">
            <a:spAutoFit/>
          </a:bodyPr>
          <a:lstStyle/>
          <a:p>
            <a:r>
              <a:rPr lang="en-US" sz="1400"/>
              <a:t>NFMCC = Neutrino Factory &amp; Muon Collider Collaboration</a:t>
            </a:r>
          </a:p>
          <a:p>
            <a:r>
              <a:rPr lang="en-US" sz="1400"/>
              <a:t>MCTF = (Fermilab) Muon Collider Task Force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smtClean="0"/>
              <a:t>FINAL REMARKS</a:t>
            </a:r>
          </a:p>
        </p:txBody>
      </p:sp>
      <p:sp>
        <p:nvSpPr>
          <p:cNvPr id="4" name="Date Placeholder 3"/>
          <p:cNvSpPr>
            <a:spLocks noGrp="1"/>
          </p:cNvSpPr>
          <p:nvPr>
            <p:ph type="dt" sz="quarter" idx="10"/>
          </p:nvPr>
        </p:nvSpPr>
        <p:spPr/>
        <p:txBody>
          <a:bodyPr rtlCol="0"/>
          <a:lstStyle/>
          <a:p>
            <a:pPr fontAlgn="auto">
              <a:spcBef>
                <a:spcPts val="0"/>
              </a:spcBef>
              <a:spcAft>
                <a:spcPts val="0"/>
              </a:spcAft>
              <a:defRPr/>
            </a:pPr>
            <a:r>
              <a:rPr lang="en-US" smtClean="0">
                <a:latin typeface="+mn-lt"/>
              </a:rPr>
              <a:t>STEVE GEER</a:t>
            </a:r>
            <a:endParaRPr lang="en-US" dirty="0">
              <a:latin typeface="+mn-lt"/>
            </a:endParaRPr>
          </a:p>
        </p:txBody>
      </p:sp>
      <p:sp>
        <p:nvSpPr>
          <p:cNvPr id="5" name="Footer Placeholder 4"/>
          <p:cNvSpPr>
            <a:spLocks noGrp="1"/>
          </p:cNvSpPr>
          <p:nvPr>
            <p:ph type="ftr" sz="quarter" idx="11"/>
          </p:nvPr>
        </p:nvSpPr>
        <p:spPr/>
        <p:txBody>
          <a:bodyPr rtlCol="0"/>
          <a:lstStyle/>
          <a:p>
            <a:pPr fontAlgn="auto">
              <a:spcBef>
                <a:spcPts val="0"/>
              </a:spcBef>
              <a:spcAft>
                <a:spcPts val="0"/>
              </a:spcAft>
              <a:defRPr/>
            </a:pPr>
            <a:r>
              <a:rPr lang="en-US" smtClean="0">
                <a:solidFill>
                  <a:schemeClr val="tx1">
                    <a:tint val="75000"/>
                  </a:schemeClr>
                </a:solidFill>
                <a:latin typeface="+mn-lt"/>
              </a:rPr>
              <a:t>Proj.X Muon Workshop         FNAL      8 November, 2010</a:t>
            </a:r>
            <a:endParaRPr lang="en-US">
              <a:solidFill>
                <a:schemeClr val="tx1">
                  <a:tint val="75000"/>
                </a:schemeClr>
              </a:solidFill>
              <a:latin typeface="+mn-lt"/>
            </a:endParaRPr>
          </a:p>
        </p:txBody>
      </p:sp>
      <p:sp>
        <p:nvSpPr>
          <p:cNvPr id="6" name="Slide Number Placeholder 5"/>
          <p:cNvSpPr>
            <a:spLocks noGrp="1"/>
          </p:cNvSpPr>
          <p:nvPr>
            <p:ph type="sldNum" sz="quarter" idx="12"/>
          </p:nvPr>
        </p:nvSpPr>
        <p:spPr/>
        <p:txBody>
          <a:bodyPr/>
          <a:lstStyle/>
          <a:p>
            <a:pPr>
              <a:defRPr/>
            </a:pPr>
            <a:fld id="{EB4514A1-58DE-4D4D-AC3C-D32B0290E13E}" type="slidenum">
              <a:rPr lang="en-US" smtClean="0"/>
              <a:pPr>
                <a:defRPr/>
              </a:pPr>
              <a:t>18</a:t>
            </a:fld>
            <a:endParaRPr lang="en-US" dirty="0"/>
          </a:p>
        </p:txBody>
      </p:sp>
      <p:sp>
        <p:nvSpPr>
          <p:cNvPr id="8" name="TextBox 7"/>
          <p:cNvSpPr txBox="1"/>
          <p:nvPr/>
        </p:nvSpPr>
        <p:spPr>
          <a:xfrm>
            <a:off x="838200" y="1373118"/>
            <a:ext cx="7391400" cy="4570482"/>
          </a:xfrm>
          <a:prstGeom prst="rect">
            <a:avLst/>
          </a:prstGeom>
          <a:noFill/>
        </p:spPr>
        <p:txBody>
          <a:bodyPr wrap="square" rtlCol="0">
            <a:spAutoFit/>
          </a:bodyPr>
          <a:lstStyle/>
          <a:p>
            <a:pPr>
              <a:buFont typeface="Arial" pitchFamily="34" charset="0"/>
              <a:buChar char="•"/>
            </a:pPr>
            <a:r>
              <a:rPr lang="en-US" dirty="0" smtClean="0"/>
              <a:t> </a:t>
            </a:r>
            <a:r>
              <a:rPr lang="en-US" dirty="0" err="1" smtClean="0"/>
              <a:t>Muon</a:t>
            </a:r>
            <a:r>
              <a:rPr lang="en-US" dirty="0" smtClean="0"/>
              <a:t> accelerator R&amp;D is receiving increased attention in the U.S. (</a:t>
            </a:r>
            <a:r>
              <a:rPr lang="en-US" dirty="0" smtClean="0">
                <a:latin typeface="Arial"/>
                <a:cs typeface="Arial"/>
              </a:rPr>
              <a:t>→</a:t>
            </a:r>
            <a:r>
              <a:rPr lang="en-US" dirty="0" smtClean="0"/>
              <a:t> MAP).  As the R&amp;D progresses we should look to see how future low energy </a:t>
            </a:r>
            <a:r>
              <a:rPr lang="en-US" dirty="0" err="1" smtClean="0"/>
              <a:t>muon</a:t>
            </a:r>
            <a:r>
              <a:rPr lang="en-US" dirty="0" smtClean="0"/>
              <a:t> experiments might benefit from the developing concepts, technologies, and test facilities.</a:t>
            </a:r>
          </a:p>
          <a:p>
            <a:pPr>
              <a:buFont typeface="Arial" pitchFamily="34" charset="0"/>
              <a:buChar char="•"/>
            </a:pPr>
            <a:endParaRPr lang="en-US" dirty="0" smtClean="0"/>
          </a:p>
          <a:p>
            <a:pPr>
              <a:buFont typeface="Arial" pitchFamily="34" charset="0"/>
              <a:buChar char="•"/>
            </a:pPr>
            <a:r>
              <a:rPr lang="en-US" dirty="0" smtClean="0"/>
              <a:t> Beyond the common NF/MC front end, a </a:t>
            </a:r>
            <a:r>
              <a:rPr lang="en-US" dirty="0" err="1" smtClean="0"/>
              <a:t>Muon</a:t>
            </a:r>
            <a:r>
              <a:rPr lang="en-US" dirty="0" smtClean="0"/>
              <a:t> Collider requires a 6D cooling channel that could provide </a:t>
            </a:r>
            <a:r>
              <a:rPr lang="en-US" dirty="0" err="1" smtClean="0"/>
              <a:t>muon</a:t>
            </a:r>
            <a:r>
              <a:rPr lang="en-US" dirty="0" smtClean="0"/>
              <a:t> bunches with very small longitudinal </a:t>
            </a:r>
            <a:r>
              <a:rPr lang="en-US" dirty="0" err="1" smtClean="0"/>
              <a:t>emittances</a:t>
            </a:r>
            <a:r>
              <a:rPr lang="en-US" dirty="0" smtClean="0"/>
              <a:t> :</a:t>
            </a:r>
            <a:br>
              <a:rPr lang="en-US" dirty="0" smtClean="0"/>
            </a:br>
            <a:endParaRPr lang="en-US" sz="1050" dirty="0" smtClean="0"/>
          </a:p>
          <a:p>
            <a:pPr lvl="1"/>
            <a:r>
              <a:rPr lang="en-US" dirty="0" smtClean="0">
                <a:solidFill>
                  <a:schemeClr val="accent2"/>
                </a:solidFill>
              </a:rPr>
              <a:t>- </a:t>
            </a:r>
            <a:r>
              <a:rPr lang="en-US" dirty="0" smtClean="0">
                <a:solidFill>
                  <a:schemeClr val="tx2"/>
                </a:solidFill>
              </a:rPr>
              <a:t>Stop </a:t>
            </a:r>
            <a:r>
              <a:rPr lang="en-US" dirty="0" err="1" smtClean="0">
                <a:solidFill>
                  <a:schemeClr val="tx2"/>
                </a:solidFill>
              </a:rPr>
              <a:t>muons</a:t>
            </a:r>
            <a:r>
              <a:rPr lang="en-US" dirty="0" smtClean="0">
                <a:solidFill>
                  <a:schemeClr val="tx2"/>
                </a:solidFill>
              </a:rPr>
              <a:t> in very thin foils</a:t>
            </a:r>
            <a:br>
              <a:rPr lang="en-US" dirty="0" smtClean="0">
                <a:solidFill>
                  <a:schemeClr val="tx2"/>
                </a:solidFill>
              </a:rPr>
            </a:br>
            <a:endParaRPr lang="en-US" sz="1050" dirty="0">
              <a:solidFill>
                <a:schemeClr val="tx2"/>
              </a:solidFill>
            </a:endParaRPr>
          </a:p>
          <a:p>
            <a:pPr lvl="1"/>
            <a:r>
              <a:rPr lang="en-US" dirty="0" smtClean="0">
                <a:solidFill>
                  <a:schemeClr val="tx2"/>
                </a:solidFill>
              </a:rPr>
              <a:t>- Ultimate example </a:t>
            </a:r>
            <a:r>
              <a:rPr lang="en-US" dirty="0" smtClean="0">
                <a:solidFill>
                  <a:schemeClr val="tx2"/>
                </a:solidFill>
              </a:rPr>
              <a:t>(</a:t>
            </a:r>
            <a:r>
              <a:rPr lang="en-US" dirty="0" err="1" smtClean="0">
                <a:solidFill>
                  <a:schemeClr val="tx2"/>
                </a:solidFill>
              </a:rPr>
              <a:t>g</a:t>
            </a:r>
            <a:r>
              <a:rPr lang="en-US" dirty="0" err="1" smtClean="0">
                <a:solidFill>
                  <a:schemeClr val="tx2"/>
                </a:solidFill>
              </a:rPr>
              <a:t>edanken</a:t>
            </a:r>
            <a:r>
              <a:rPr lang="en-US" dirty="0" smtClean="0">
                <a:solidFill>
                  <a:schemeClr val="tx2"/>
                </a:solidFill>
              </a:rPr>
              <a:t> </a:t>
            </a:r>
            <a:r>
              <a:rPr lang="en-US" dirty="0" smtClean="0">
                <a:solidFill>
                  <a:schemeClr val="tx2"/>
                </a:solidFill>
              </a:rPr>
              <a:t>e</a:t>
            </a:r>
            <a:r>
              <a:rPr lang="en-US" dirty="0" smtClean="0">
                <a:solidFill>
                  <a:schemeClr val="tx2"/>
                </a:solidFill>
              </a:rPr>
              <a:t>xperiment</a:t>
            </a:r>
            <a:r>
              <a:rPr lang="en-US" dirty="0" smtClean="0">
                <a:solidFill>
                  <a:schemeClr val="tx2"/>
                </a:solidFill>
              </a:rPr>
              <a:t>):</a:t>
            </a:r>
            <a:endParaRPr lang="en-US" dirty="0">
              <a:solidFill>
                <a:schemeClr val="tx2"/>
              </a:solidFill>
            </a:endParaRPr>
          </a:p>
          <a:p>
            <a:pPr lvl="1"/>
            <a:r>
              <a:rPr lang="en-US" dirty="0" smtClean="0">
                <a:solidFill>
                  <a:schemeClr val="tx2"/>
                </a:solidFill>
              </a:rPr>
              <a:t>Suppose we could stop a short O(1ns) long bunch</a:t>
            </a:r>
            <a:r>
              <a:rPr lang="en-US" dirty="0">
                <a:solidFill>
                  <a:schemeClr val="tx2"/>
                </a:solidFill>
              </a:rPr>
              <a:t> </a:t>
            </a:r>
            <a:r>
              <a:rPr lang="en-US" dirty="0" smtClean="0">
                <a:solidFill>
                  <a:schemeClr val="tx2"/>
                </a:solidFill>
              </a:rPr>
              <a:t>containing O(10</a:t>
            </a:r>
            <a:r>
              <a:rPr lang="en-US" baseline="30000" dirty="0" smtClean="0">
                <a:solidFill>
                  <a:schemeClr val="tx2"/>
                </a:solidFill>
              </a:rPr>
              <a:t>12</a:t>
            </a:r>
            <a:r>
              <a:rPr lang="en-US" dirty="0" smtClean="0">
                <a:solidFill>
                  <a:schemeClr val="tx2"/>
                </a:solidFill>
              </a:rPr>
              <a:t>)  </a:t>
            </a:r>
            <a:r>
              <a:rPr lang="en-US" dirty="0" smtClean="0">
                <a:solidFill>
                  <a:schemeClr val="tx2"/>
                </a:solidFill>
                <a:latin typeface="Symbol" pitchFamily="18" charset="2"/>
              </a:rPr>
              <a:t>m</a:t>
            </a:r>
            <a:r>
              <a:rPr lang="en-US" baseline="30000" dirty="0" smtClean="0">
                <a:solidFill>
                  <a:schemeClr val="tx2"/>
                </a:solidFill>
              </a:rPr>
              <a:t>-</a:t>
            </a:r>
            <a:r>
              <a:rPr lang="en-US" dirty="0" smtClean="0">
                <a:solidFill>
                  <a:schemeClr val="tx2"/>
                </a:solidFill>
              </a:rPr>
              <a:t> in 1</a:t>
            </a:r>
            <a:r>
              <a:rPr lang="en-US" dirty="0" smtClean="0">
                <a:solidFill>
                  <a:schemeClr val="tx2"/>
                </a:solidFill>
                <a:latin typeface="Symbol" pitchFamily="18" charset="2"/>
              </a:rPr>
              <a:t>m</a:t>
            </a:r>
            <a:r>
              <a:rPr lang="en-US" dirty="0" smtClean="0">
                <a:solidFill>
                  <a:schemeClr val="tx2"/>
                </a:solidFill>
              </a:rPr>
              <a:t>m</a:t>
            </a:r>
            <a:r>
              <a:rPr lang="en-US" baseline="30000" dirty="0" smtClean="0">
                <a:solidFill>
                  <a:schemeClr val="tx2"/>
                </a:solidFill>
              </a:rPr>
              <a:t>3</a:t>
            </a:r>
            <a:r>
              <a:rPr lang="en-US" dirty="0" smtClean="0">
                <a:solidFill>
                  <a:schemeClr val="tx2"/>
                </a:solidFill>
              </a:rPr>
              <a:t> of material. The </a:t>
            </a:r>
            <a:r>
              <a:rPr lang="en-US" dirty="0" err="1" smtClean="0">
                <a:solidFill>
                  <a:schemeClr val="tx2"/>
                </a:solidFill>
              </a:rPr>
              <a:t>muon</a:t>
            </a:r>
            <a:r>
              <a:rPr lang="en-US" dirty="0" smtClean="0">
                <a:solidFill>
                  <a:schemeClr val="tx2"/>
                </a:solidFill>
              </a:rPr>
              <a:t> density would be comparable to the density of atomic electrons … after ejecting the electrons, the resulting density of the material will increase by O(10</a:t>
            </a:r>
            <a:r>
              <a:rPr lang="en-US" baseline="30000" dirty="0" smtClean="0">
                <a:solidFill>
                  <a:schemeClr val="tx2"/>
                </a:solidFill>
              </a:rPr>
              <a:t>7</a:t>
            </a:r>
            <a:r>
              <a:rPr lang="en-US" dirty="0" smtClean="0">
                <a:solidFill>
                  <a:schemeClr val="tx2"/>
                </a:solidFill>
              </a:rPr>
              <a:t>) … for 2 </a:t>
            </a:r>
            <a:r>
              <a:rPr lang="en-US" dirty="0" smtClean="0">
                <a:solidFill>
                  <a:schemeClr val="tx2"/>
                </a:solidFill>
                <a:latin typeface="Symbol" pitchFamily="18" charset="2"/>
              </a:rPr>
              <a:t>m</a:t>
            </a:r>
            <a:r>
              <a:rPr lang="en-US" dirty="0" smtClean="0">
                <a:solidFill>
                  <a:schemeClr val="tx2"/>
                </a:solidFill>
              </a:rPr>
              <a:t>s !</a:t>
            </a:r>
            <a:endParaRPr lang="en-US" dirty="0">
              <a:solidFill>
                <a:schemeClr val="tx2"/>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eaLnBrk="1" hangingPunct="1"/>
            <a:r>
              <a:rPr lang="en-US" smtClean="0"/>
              <a:t>A MUON-BASED VISION</a:t>
            </a:r>
          </a:p>
        </p:txBody>
      </p:sp>
      <p:sp>
        <p:nvSpPr>
          <p:cNvPr id="4" name="Date Placeholder 3"/>
          <p:cNvSpPr>
            <a:spLocks noGrp="1"/>
          </p:cNvSpPr>
          <p:nvPr>
            <p:ph type="dt" sz="quarter" idx="10"/>
          </p:nvPr>
        </p:nvSpPr>
        <p:spPr/>
        <p:txBody>
          <a:bodyPr rtlCol="0"/>
          <a:lstStyle/>
          <a:p>
            <a:pPr fontAlgn="auto">
              <a:spcBef>
                <a:spcPts val="0"/>
              </a:spcBef>
              <a:spcAft>
                <a:spcPts val="0"/>
              </a:spcAft>
              <a:defRPr/>
            </a:pPr>
            <a:r>
              <a:rPr lang="en-US" smtClean="0">
                <a:latin typeface="+mn-lt"/>
              </a:rPr>
              <a:t>STEVE GEER</a:t>
            </a:r>
            <a:endParaRPr lang="en-US" dirty="0">
              <a:latin typeface="+mn-lt"/>
            </a:endParaRPr>
          </a:p>
        </p:txBody>
      </p:sp>
      <p:sp>
        <p:nvSpPr>
          <p:cNvPr id="5" name="Footer Placeholder 4"/>
          <p:cNvSpPr>
            <a:spLocks noGrp="1"/>
          </p:cNvSpPr>
          <p:nvPr>
            <p:ph type="ftr" sz="quarter" idx="11"/>
          </p:nvPr>
        </p:nvSpPr>
        <p:spPr/>
        <p:txBody>
          <a:bodyPr rtlCol="0"/>
          <a:lstStyle/>
          <a:p>
            <a:pPr fontAlgn="auto">
              <a:spcBef>
                <a:spcPts val="0"/>
              </a:spcBef>
              <a:spcAft>
                <a:spcPts val="0"/>
              </a:spcAft>
              <a:defRPr/>
            </a:pPr>
            <a:r>
              <a:rPr lang="en-US" smtClean="0">
                <a:solidFill>
                  <a:schemeClr val="tx1">
                    <a:tint val="75000"/>
                  </a:schemeClr>
                </a:solidFill>
                <a:latin typeface="+mn-lt"/>
              </a:rPr>
              <a:t>Proj.X Muon Workshop         FNAL      8 November, 2010</a:t>
            </a:r>
            <a:endParaRPr lang="en-US">
              <a:solidFill>
                <a:schemeClr val="tx1">
                  <a:tint val="75000"/>
                </a:schemeClr>
              </a:solidFill>
              <a:latin typeface="+mn-lt"/>
            </a:endParaRPr>
          </a:p>
        </p:txBody>
      </p:sp>
      <p:sp>
        <p:nvSpPr>
          <p:cNvPr id="6" name="Slide Number Placeholder 5"/>
          <p:cNvSpPr>
            <a:spLocks noGrp="1"/>
          </p:cNvSpPr>
          <p:nvPr>
            <p:ph type="sldNum" sz="quarter" idx="12"/>
          </p:nvPr>
        </p:nvSpPr>
        <p:spPr/>
        <p:txBody>
          <a:bodyPr/>
          <a:lstStyle/>
          <a:p>
            <a:pPr>
              <a:defRPr/>
            </a:pPr>
            <a:fld id="{5E63A1CE-971F-404E-9FB2-682FC114DEFE}" type="slidenum">
              <a:rPr lang="en-US" smtClean="0"/>
              <a:pPr>
                <a:defRPr/>
              </a:pPr>
              <a:t>19</a:t>
            </a:fld>
            <a:endParaRPr lang="en-US" dirty="0"/>
          </a:p>
        </p:txBody>
      </p:sp>
      <p:grpSp>
        <p:nvGrpSpPr>
          <p:cNvPr id="8" name="Group 37"/>
          <p:cNvGrpSpPr>
            <a:grpSpLocks/>
          </p:cNvGrpSpPr>
          <p:nvPr/>
        </p:nvGrpSpPr>
        <p:grpSpPr bwMode="auto">
          <a:xfrm>
            <a:off x="595313" y="1143000"/>
            <a:ext cx="7643128" cy="5235575"/>
            <a:chOff x="595275" y="1142801"/>
            <a:chExt cx="7643166" cy="5236394"/>
          </a:xfrm>
        </p:grpSpPr>
        <p:sp>
          <p:nvSpPr>
            <p:cNvPr id="9" name="TextBox 5"/>
            <p:cNvSpPr txBox="1">
              <a:spLocks noChangeArrowheads="1"/>
            </p:cNvSpPr>
            <p:nvPr/>
          </p:nvSpPr>
          <p:spPr bwMode="auto">
            <a:xfrm>
              <a:off x="2743200" y="3276600"/>
              <a:ext cx="3700463" cy="523875"/>
            </a:xfrm>
            <a:prstGeom prst="rect">
              <a:avLst/>
            </a:prstGeom>
            <a:noFill/>
            <a:ln w="9525">
              <a:noFill/>
              <a:miter lim="800000"/>
              <a:headEnd/>
              <a:tailEnd/>
            </a:ln>
          </p:spPr>
          <p:txBody>
            <a:bodyPr wrap="none">
              <a:spAutoFit/>
            </a:bodyPr>
            <a:lstStyle/>
            <a:p>
              <a:r>
                <a:rPr lang="en-US" sz="2800"/>
                <a:t>ADDITIONAL SILDES</a:t>
              </a:r>
            </a:p>
          </p:txBody>
        </p:sp>
        <p:pic>
          <p:nvPicPr>
            <p:cNvPr id="10" name="Picture 2"/>
            <p:cNvPicPr>
              <a:picLocks noChangeAspect="1" noChangeArrowheads="1"/>
            </p:cNvPicPr>
            <p:nvPr/>
          </p:nvPicPr>
          <p:blipFill>
            <a:blip r:embed="rId2"/>
            <a:srcRect/>
            <a:stretch>
              <a:fillRect/>
            </a:stretch>
          </p:blipFill>
          <p:spPr bwMode="auto">
            <a:xfrm>
              <a:off x="914364" y="1142801"/>
              <a:ext cx="7324077" cy="5236394"/>
            </a:xfrm>
            <a:prstGeom prst="rect">
              <a:avLst/>
            </a:prstGeom>
            <a:noFill/>
            <a:ln w="53975">
              <a:noFill/>
              <a:miter lim="800000"/>
              <a:headEnd/>
              <a:tailEnd/>
            </a:ln>
          </p:spPr>
        </p:pic>
        <p:sp>
          <p:nvSpPr>
            <p:cNvPr id="11" name="Oval 10"/>
            <p:cNvSpPr/>
            <p:nvPr/>
          </p:nvSpPr>
          <p:spPr bwMode="auto">
            <a:xfrm>
              <a:off x="2714598" y="3468853"/>
              <a:ext cx="2493976" cy="2341928"/>
            </a:xfrm>
            <a:prstGeom prst="ellipse">
              <a:avLst/>
            </a:prstGeom>
            <a:noFill/>
            <a:ln w="63500"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Block Arc 11"/>
            <p:cNvSpPr/>
            <p:nvPr/>
          </p:nvSpPr>
          <p:spPr bwMode="auto">
            <a:xfrm>
              <a:off x="4958784" y="1489277"/>
              <a:ext cx="2778980" cy="2628680"/>
            </a:xfrm>
            <a:prstGeom prst="blockArc">
              <a:avLst>
                <a:gd name="adj1" fmla="val 10800000"/>
                <a:gd name="adj2" fmla="val 57172"/>
                <a:gd name="adj3" fmla="val 2675"/>
              </a:avLst>
            </a:prstGeom>
            <a:solidFill>
              <a:srgbClr val="00CC00"/>
            </a:solidFill>
            <a:ln>
              <a:solidFill>
                <a:srgbClr val="00CC00"/>
              </a:solidFill>
            </a:ln>
            <a:scene3d>
              <a:camera prst="orthographicFront">
                <a:rot lat="21599974" lon="600002" rev="191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cxnSp>
          <p:nvCxnSpPr>
            <p:cNvPr id="13" name="Straight Connector 12"/>
            <p:cNvCxnSpPr/>
            <p:nvPr/>
          </p:nvCxnSpPr>
          <p:spPr bwMode="auto">
            <a:xfrm rot="5400000" flipH="1" flipV="1">
              <a:off x="2995445" y="1828851"/>
              <a:ext cx="1879894" cy="1879609"/>
            </a:xfrm>
            <a:prstGeom prst="line">
              <a:avLst/>
            </a:prstGeom>
            <a:ln w="123825" cmpd="sng">
              <a:solidFill>
                <a:srgbClr val="00CC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auto">
            <a:xfrm rot="5400000" flipH="1" flipV="1">
              <a:off x="4883772" y="3504730"/>
              <a:ext cx="2054546" cy="2024073"/>
            </a:xfrm>
            <a:prstGeom prst="line">
              <a:avLst/>
            </a:prstGeom>
            <a:ln w="123825" cmpd="sng">
              <a:solidFill>
                <a:srgbClr val="00CC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auto">
            <a:xfrm>
              <a:off x="3013049" y="4913704"/>
              <a:ext cx="1541471" cy="158775"/>
            </a:xfrm>
            <a:prstGeom prst="line">
              <a:avLst/>
            </a:prstGeom>
            <a:ln w="123825" cmpd="thickThi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8" idx="0"/>
            </p:cNvCxnSpPr>
            <p:nvPr/>
          </p:nvCxnSpPr>
          <p:spPr bwMode="auto">
            <a:xfrm rot="16200000" flipH="1">
              <a:off x="2383576" y="4247721"/>
              <a:ext cx="346129" cy="1020767"/>
            </a:xfrm>
            <a:prstGeom prst="line">
              <a:avLst/>
            </a:prstGeom>
            <a:ln w="123825" cmpd="sng">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auto">
            <a:xfrm flipV="1">
              <a:off x="2722536" y="5135989"/>
              <a:ext cx="517528" cy="239749"/>
            </a:xfrm>
            <a:prstGeom prst="line">
              <a:avLst/>
            </a:prstGeom>
            <a:ln w="123825" cmpd="sng">
              <a:solidFill>
                <a:srgbClr val="FFC000"/>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bwMode="auto">
            <a:xfrm>
              <a:off x="1406371" y="4584463"/>
              <a:ext cx="1279191" cy="1564628"/>
            </a:xfrm>
            <a:prstGeom prst="ellipse">
              <a:avLst/>
            </a:prstGeom>
            <a:noFill/>
            <a:ln w="111125">
              <a:solidFill>
                <a:srgbClr val="FFC000"/>
              </a:solidFill>
            </a:ln>
            <a:scene3d>
              <a:camera prst="orthographicFront">
                <a:rot lat="0" lon="0" rev="1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ectangle 18"/>
            <p:cNvSpPr/>
            <p:nvPr/>
          </p:nvSpPr>
          <p:spPr bwMode="auto">
            <a:xfrm>
              <a:off x="3214188" y="5087660"/>
              <a:ext cx="800335" cy="300084"/>
            </a:xfrm>
            <a:prstGeom prst="rect">
              <a:avLst/>
            </a:prstGeom>
            <a:solidFill>
              <a:srgbClr val="0099FF"/>
            </a:solidFill>
            <a:ln>
              <a:solidFill>
                <a:schemeClr val="tx1"/>
              </a:solidFill>
            </a:ln>
            <a:scene3d>
              <a:camera prst="orthographicFront">
                <a:rot lat="0" lon="0" rev="2124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ectangle 19"/>
            <p:cNvSpPr/>
            <p:nvPr/>
          </p:nvSpPr>
          <p:spPr bwMode="auto">
            <a:xfrm>
              <a:off x="4057566" y="5166284"/>
              <a:ext cx="798990" cy="298773"/>
            </a:xfrm>
            <a:prstGeom prst="rect">
              <a:avLst/>
            </a:prstGeom>
            <a:solidFill>
              <a:srgbClr val="0000FF"/>
            </a:solidFill>
            <a:ln>
              <a:solidFill>
                <a:schemeClr val="tx1"/>
              </a:solidFill>
            </a:ln>
            <a:scene3d>
              <a:camera prst="orthographicFront">
                <a:rot lat="0" lon="0" rev="2124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1" name="Straight Connector 20"/>
            <p:cNvCxnSpPr/>
            <p:nvPr/>
          </p:nvCxnSpPr>
          <p:spPr bwMode="auto">
            <a:xfrm flipV="1">
              <a:off x="4845033" y="5094707"/>
              <a:ext cx="515941" cy="239749"/>
            </a:xfrm>
            <a:prstGeom prst="line">
              <a:avLst/>
            </a:prstGeom>
            <a:ln w="123825" cmpd="sng">
              <a:solidFill>
                <a:srgbClr val="0000FF"/>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bwMode="auto">
            <a:xfrm>
              <a:off x="4616432" y="3648268"/>
              <a:ext cx="431802" cy="409639"/>
            </a:xfrm>
            <a:prstGeom prst="rect">
              <a:avLst/>
            </a:prstGeom>
            <a:solidFill>
              <a:srgbClr val="FFFFC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3" name="Straight Connector 22"/>
            <p:cNvCxnSpPr/>
            <p:nvPr/>
          </p:nvCxnSpPr>
          <p:spPr bwMode="auto">
            <a:xfrm>
              <a:off x="817526" y="4683480"/>
              <a:ext cx="2349512" cy="404876"/>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bwMode="auto">
            <a:xfrm>
              <a:off x="2575264" y="2380355"/>
              <a:ext cx="2201931" cy="432435"/>
            </a:xfrm>
            <a:prstGeom prst="rect">
              <a:avLst/>
            </a:prstGeom>
            <a:noFill/>
            <a:scene3d>
              <a:camera prst="orthographicFront">
                <a:rot lat="0" lon="0" rev="2760000"/>
              </a:camera>
              <a:lightRig rig="threePt" dir="t"/>
            </a:scene3d>
          </p:spPr>
          <p:txBody>
            <a:bodyPr>
              <a:spAutoFit/>
            </a:bodyPr>
            <a:lstStyle/>
            <a:p>
              <a:pPr>
                <a:defRPr/>
              </a:pPr>
              <a:r>
                <a:rPr lang="en-US" dirty="0">
                  <a:solidFill>
                    <a:srgbClr val="00CC00"/>
                  </a:solidFill>
                </a:rPr>
                <a:t>RLA </a:t>
              </a:r>
              <a:r>
                <a:rPr lang="en-US" dirty="0" err="1">
                  <a:solidFill>
                    <a:srgbClr val="00CC00"/>
                  </a:solidFill>
                </a:rPr>
                <a:t>Linac</a:t>
              </a:r>
              <a:r>
                <a:rPr lang="en-US" dirty="0">
                  <a:solidFill>
                    <a:srgbClr val="00CC00"/>
                  </a:solidFill>
                </a:rPr>
                <a:t> 2</a:t>
              </a:r>
            </a:p>
          </p:txBody>
        </p:sp>
        <p:sp>
          <p:nvSpPr>
            <p:cNvPr id="25" name="TextBox 24"/>
            <p:cNvSpPr txBox="1"/>
            <p:nvPr/>
          </p:nvSpPr>
          <p:spPr bwMode="auto">
            <a:xfrm>
              <a:off x="5336758" y="4195271"/>
              <a:ext cx="2200586" cy="432435"/>
            </a:xfrm>
            <a:prstGeom prst="rect">
              <a:avLst/>
            </a:prstGeom>
            <a:noFill/>
            <a:scene3d>
              <a:camera prst="orthographicFront">
                <a:rot lat="0" lon="0" rev="2760000"/>
              </a:camera>
              <a:lightRig rig="threePt" dir="t"/>
            </a:scene3d>
          </p:spPr>
          <p:txBody>
            <a:bodyPr>
              <a:spAutoFit/>
            </a:bodyPr>
            <a:lstStyle/>
            <a:p>
              <a:pPr>
                <a:defRPr/>
              </a:pPr>
              <a:r>
                <a:rPr lang="en-US" dirty="0">
                  <a:solidFill>
                    <a:srgbClr val="00CC00"/>
                  </a:solidFill>
                </a:rPr>
                <a:t>RLA </a:t>
              </a:r>
              <a:r>
                <a:rPr lang="en-US" dirty="0" err="1">
                  <a:solidFill>
                    <a:srgbClr val="00CC00"/>
                  </a:solidFill>
                </a:rPr>
                <a:t>Linac</a:t>
              </a:r>
              <a:r>
                <a:rPr lang="en-US" dirty="0">
                  <a:solidFill>
                    <a:srgbClr val="00CC00"/>
                  </a:solidFill>
                </a:rPr>
                <a:t> 1</a:t>
              </a:r>
            </a:p>
          </p:txBody>
        </p:sp>
        <p:sp>
          <p:nvSpPr>
            <p:cNvPr id="26" name="TextBox 25"/>
            <p:cNvSpPr txBox="1"/>
            <p:nvPr/>
          </p:nvSpPr>
          <p:spPr bwMode="auto">
            <a:xfrm>
              <a:off x="2895398" y="4129751"/>
              <a:ext cx="2200586" cy="432435"/>
            </a:xfrm>
            <a:prstGeom prst="rect">
              <a:avLst/>
            </a:prstGeom>
            <a:noFill/>
            <a:scene3d>
              <a:camera prst="orthographicFront">
                <a:rot lat="0" lon="0" rev="0"/>
              </a:camera>
              <a:lightRig rig="threePt" dir="t"/>
            </a:scene3d>
          </p:spPr>
          <p:txBody>
            <a:bodyPr>
              <a:spAutoFit/>
            </a:bodyPr>
            <a:lstStyle/>
            <a:p>
              <a:pPr>
                <a:defRPr/>
              </a:pPr>
              <a:r>
                <a:rPr lang="en-US" dirty="0" err="1">
                  <a:solidFill>
                    <a:srgbClr val="FF0000"/>
                  </a:solidFill>
                </a:rPr>
                <a:t>Muon</a:t>
              </a:r>
              <a:r>
                <a:rPr lang="en-US" dirty="0">
                  <a:solidFill>
                    <a:srgbClr val="FF0000"/>
                  </a:solidFill>
                </a:rPr>
                <a:t> Collider</a:t>
              </a:r>
            </a:p>
          </p:txBody>
        </p:sp>
        <p:sp>
          <p:nvSpPr>
            <p:cNvPr id="27" name="TextBox 26"/>
            <p:cNvSpPr txBox="1"/>
            <p:nvPr/>
          </p:nvSpPr>
          <p:spPr bwMode="auto">
            <a:xfrm>
              <a:off x="4622509" y="3309435"/>
              <a:ext cx="1039763" cy="304015"/>
            </a:xfrm>
            <a:prstGeom prst="rect">
              <a:avLst/>
            </a:prstGeom>
            <a:noFill/>
            <a:scene3d>
              <a:camera prst="orthographicFront">
                <a:rot lat="0" lon="0" rev="0"/>
              </a:camera>
              <a:lightRig rig="threePt" dir="t"/>
            </a:scene3d>
          </p:spPr>
          <p:txBody>
            <a:bodyPr>
              <a:spAutoFit/>
            </a:bodyPr>
            <a:lstStyle/>
            <a:p>
              <a:pPr>
                <a:defRPr/>
              </a:pPr>
              <a:r>
                <a:rPr lang="en-US" dirty="0">
                  <a:solidFill>
                    <a:srgbClr val="FF0000"/>
                  </a:solidFill>
                </a:rPr>
                <a:t>detector</a:t>
              </a:r>
            </a:p>
          </p:txBody>
        </p:sp>
        <p:sp>
          <p:nvSpPr>
            <p:cNvPr id="28" name="TextBox 27"/>
            <p:cNvSpPr txBox="1"/>
            <p:nvPr/>
          </p:nvSpPr>
          <p:spPr bwMode="auto">
            <a:xfrm>
              <a:off x="3171144" y="4579221"/>
              <a:ext cx="2201931" cy="431125"/>
            </a:xfrm>
            <a:prstGeom prst="rect">
              <a:avLst/>
            </a:prstGeom>
            <a:noFill/>
            <a:scene3d>
              <a:camera prst="orthographicFront">
                <a:rot lat="0" lon="0" rev="21300000"/>
              </a:camera>
              <a:lightRig rig="threePt" dir="t"/>
            </a:scene3d>
          </p:spPr>
          <p:txBody>
            <a:bodyPr>
              <a:spAutoFit/>
            </a:bodyPr>
            <a:lstStyle/>
            <a:p>
              <a:pPr>
                <a:defRPr/>
              </a:pPr>
              <a:r>
                <a:rPr lang="en-US" dirty="0">
                  <a:solidFill>
                    <a:srgbClr val="FFC000"/>
                  </a:solidFill>
                </a:rPr>
                <a:t>Project X</a:t>
              </a:r>
            </a:p>
          </p:txBody>
        </p:sp>
        <p:sp>
          <p:nvSpPr>
            <p:cNvPr id="29" name="TextBox 28"/>
            <p:cNvSpPr txBox="1"/>
            <p:nvPr/>
          </p:nvSpPr>
          <p:spPr bwMode="auto">
            <a:xfrm>
              <a:off x="3067571" y="5364156"/>
              <a:ext cx="2200586" cy="431125"/>
            </a:xfrm>
            <a:prstGeom prst="rect">
              <a:avLst/>
            </a:prstGeom>
            <a:noFill/>
            <a:scene3d>
              <a:camera prst="orthographicFront">
                <a:rot lat="0" lon="0" rev="21300000"/>
              </a:camera>
              <a:lightRig rig="threePt" dir="t"/>
            </a:scene3d>
          </p:spPr>
          <p:txBody>
            <a:bodyPr>
              <a:spAutoFit/>
            </a:bodyPr>
            <a:lstStyle/>
            <a:p>
              <a:pPr>
                <a:defRPr/>
              </a:pPr>
              <a:r>
                <a:rPr lang="en-US" dirty="0"/>
                <a:t>MCTF</a:t>
              </a:r>
            </a:p>
          </p:txBody>
        </p:sp>
        <p:sp>
          <p:nvSpPr>
            <p:cNvPr id="30" name="TextBox 29"/>
            <p:cNvSpPr txBox="1"/>
            <p:nvPr/>
          </p:nvSpPr>
          <p:spPr bwMode="auto">
            <a:xfrm>
              <a:off x="4045460" y="5489955"/>
              <a:ext cx="2200586" cy="381329"/>
            </a:xfrm>
            <a:prstGeom prst="rect">
              <a:avLst/>
            </a:prstGeom>
            <a:noFill/>
            <a:scene3d>
              <a:camera prst="orthographicFront">
                <a:rot lat="0" lon="0" rev="21300000"/>
              </a:camera>
              <a:lightRig rig="threePt" dir="t"/>
            </a:scene3d>
          </p:spPr>
          <p:txBody>
            <a:bodyPr>
              <a:spAutoFit/>
            </a:bodyPr>
            <a:lstStyle/>
            <a:p>
              <a:pPr>
                <a:defRPr/>
              </a:pPr>
              <a:r>
                <a:rPr lang="en-US" sz="2400" dirty="0">
                  <a:solidFill>
                    <a:srgbClr val="0000FF"/>
                  </a:solidFill>
                </a:rPr>
                <a:t>Final Cooling</a:t>
              </a:r>
            </a:p>
          </p:txBody>
        </p:sp>
        <p:sp>
          <p:nvSpPr>
            <p:cNvPr id="31" name="TextBox 30"/>
            <p:cNvSpPr txBox="1"/>
            <p:nvPr/>
          </p:nvSpPr>
          <p:spPr bwMode="auto">
            <a:xfrm>
              <a:off x="595275" y="4800680"/>
              <a:ext cx="2127950" cy="305325"/>
            </a:xfrm>
            <a:prstGeom prst="rect">
              <a:avLst/>
            </a:prstGeom>
            <a:noFill/>
            <a:scene3d>
              <a:camera prst="orthographicFront">
                <a:rot lat="0" lon="0" rev="20999999"/>
              </a:camera>
              <a:lightRig rig="threePt" dir="t"/>
            </a:scene3d>
          </p:spPr>
          <p:txBody>
            <a:bodyPr>
              <a:spAutoFit/>
            </a:bodyPr>
            <a:lstStyle/>
            <a:p>
              <a:pPr>
                <a:defRPr/>
              </a:pPr>
              <a:r>
                <a:rPr lang="en-US" dirty="0">
                  <a:solidFill>
                    <a:srgbClr val="FF0000"/>
                  </a:solidFill>
                  <a:sym typeface="Symbol"/>
                </a:rPr>
                <a:t></a:t>
              </a:r>
              <a:r>
                <a:rPr lang="en-US" dirty="0">
                  <a:solidFill>
                    <a:srgbClr val="FF0000"/>
                  </a:solidFill>
                </a:rPr>
                <a:t>-factory beam</a:t>
              </a:r>
            </a:p>
          </p:txBody>
        </p:sp>
        <p:sp>
          <p:nvSpPr>
            <p:cNvPr id="32" name="TextBox 31"/>
            <p:cNvSpPr txBox="1"/>
            <p:nvPr/>
          </p:nvSpPr>
          <p:spPr bwMode="auto">
            <a:xfrm>
              <a:off x="4617128" y="3661935"/>
              <a:ext cx="1038418" cy="330223"/>
            </a:xfrm>
            <a:prstGeom prst="rect">
              <a:avLst/>
            </a:prstGeom>
            <a:noFill/>
            <a:scene3d>
              <a:camera prst="orthographicFront">
                <a:rot lat="0" lon="0" rev="0"/>
              </a:camera>
              <a:lightRig rig="threePt" dir="t"/>
            </a:scene3d>
          </p:spPr>
          <p:txBody>
            <a:bodyPr>
              <a:spAutoFit/>
            </a:bodyPr>
            <a:lstStyle/>
            <a:p>
              <a:pPr>
                <a:defRPr/>
              </a:pPr>
              <a:r>
                <a:rPr lang="en-US" sz="2000" dirty="0">
                  <a:solidFill>
                    <a:srgbClr val="FF0000"/>
                  </a:solidFill>
                  <a:sym typeface="Symbol"/>
                </a:rPr>
                <a:t></a:t>
              </a:r>
              <a:endParaRPr lang="en-US" sz="2000" dirty="0">
                <a:solidFill>
                  <a:srgbClr val="FF0000"/>
                </a:solidFill>
              </a:endParaRPr>
            </a:p>
          </p:txBody>
        </p:sp>
        <p:sp>
          <p:nvSpPr>
            <p:cNvPr id="33" name="Oval 82"/>
            <p:cNvSpPr>
              <a:spLocks noChangeArrowheads="1"/>
            </p:cNvSpPr>
            <p:nvPr/>
          </p:nvSpPr>
          <p:spPr bwMode="auto">
            <a:xfrm rot="508718">
              <a:off x="3333248" y="5119154"/>
              <a:ext cx="278234" cy="204018"/>
            </a:xfrm>
            <a:prstGeom prst="ellipse">
              <a:avLst/>
            </a:prstGeom>
            <a:noFill/>
            <a:ln w="76200" algn="ctr">
              <a:solidFill>
                <a:srgbClr val="FF3300"/>
              </a:solidFill>
              <a:round/>
              <a:headEnd/>
              <a:tailEnd/>
            </a:ln>
          </p:spPr>
          <p:txBody>
            <a:bodyPr wrap="none" anchor="ctr"/>
            <a:lstStyle/>
            <a:p>
              <a:endParaRPr lang="en-US"/>
            </a:p>
          </p:txBody>
        </p:sp>
        <p:sp>
          <p:nvSpPr>
            <p:cNvPr id="34" name="Oval 83"/>
            <p:cNvSpPr>
              <a:spLocks noChangeArrowheads="1"/>
            </p:cNvSpPr>
            <p:nvPr/>
          </p:nvSpPr>
          <p:spPr bwMode="auto">
            <a:xfrm rot="508718">
              <a:off x="3707351" y="5174510"/>
              <a:ext cx="278234" cy="204018"/>
            </a:xfrm>
            <a:prstGeom prst="ellipse">
              <a:avLst/>
            </a:prstGeom>
            <a:noFill/>
            <a:ln w="76200" algn="ctr">
              <a:solidFill>
                <a:srgbClr val="FF3300"/>
              </a:solidFill>
              <a:round/>
              <a:headEnd/>
              <a:tailEnd/>
            </a:ln>
          </p:spPr>
          <p:txBody>
            <a:bodyPr wrap="none" anchor="ctr"/>
            <a:lstStyle/>
            <a:p>
              <a:endParaRPr lang="en-US"/>
            </a:p>
          </p:txBody>
        </p:sp>
        <p:sp>
          <p:nvSpPr>
            <p:cNvPr id="35" name="Rectangle 84"/>
            <p:cNvSpPr>
              <a:spLocks noChangeArrowheads="1"/>
            </p:cNvSpPr>
            <p:nvPr/>
          </p:nvSpPr>
          <p:spPr bwMode="auto">
            <a:xfrm rot="508718">
              <a:off x="3467692" y="5146706"/>
              <a:ext cx="379007" cy="204018"/>
            </a:xfrm>
            <a:prstGeom prst="rect">
              <a:avLst/>
            </a:prstGeom>
            <a:noFill/>
            <a:ln w="76200" algn="ctr">
              <a:solidFill>
                <a:srgbClr val="FF3300"/>
              </a:solidFill>
              <a:miter lim="800000"/>
              <a:headEnd/>
              <a:tailEnd/>
            </a:ln>
          </p:spPr>
          <p:txBody>
            <a:bodyPr wrap="none" anchor="ctr"/>
            <a:lstStyle/>
            <a:p>
              <a:endParaRPr lang="en-US"/>
            </a:p>
          </p:txBody>
        </p:sp>
        <p:sp>
          <p:nvSpPr>
            <p:cNvPr id="36" name="Rectangle 85"/>
            <p:cNvSpPr>
              <a:spLocks noChangeArrowheads="1"/>
            </p:cNvSpPr>
            <p:nvPr/>
          </p:nvSpPr>
          <p:spPr bwMode="auto">
            <a:xfrm rot="508718">
              <a:off x="3429559" y="5169430"/>
              <a:ext cx="449264" cy="155939"/>
            </a:xfrm>
            <a:prstGeom prst="rect">
              <a:avLst/>
            </a:prstGeom>
            <a:solidFill>
              <a:schemeClr val="bg1"/>
            </a:solidFill>
            <a:ln w="76200" algn="ctr">
              <a:noFill/>
              <a:miter lim="800000"/>
              <a:headEnd/>
              <a:tailEnd/>
            </a:ln>
          </p:spPr>
          <p:txBody>
            <a:bodyPr wrap="none" anchor="ctr"/>
            <a:lstStyle/>
            <a:p>
              <a:pPr algn="ctr"/>
              <a:r>
                <a:rPr lang="en-US" sz="1600"/>
                <a:t>NF</a:t>
              </a:r>
            </a:p>
          </p:txBody>
        </p:sp>
        <p:sp>
          <p:nvSpPr>
            <p:cNvPr id="37" name="Text Box 86"/>
            <p:cNvSpPr txBox="1">
              <a:spLocks noChangeArrowheads="1"/>
            </p:cNvSpPr>
            <p:nvPr/>
          </p:nvSpPr>
          <p:spPr bwMode="auto">
            <a:xfrm rot="582112">
              <a:off x="727095" y="4997242"/>
              <a:ext cx="1250944" cy="352500"/>
            </a:xfrm>
            <a:prstGeom prst="rect">
              <a:avLst/>
            </a:prstGeom>
            <a:noFill/>
            <a:ln w="76200" algn="ctr">
              <a:noFill/>
              <a:miter lim="800000"/>
              <a:headEnd/>
              <a:tailEnd/>
            </a:ln>
          </p:spPr>
          <p:txBody>
            <a:bodyPr wrap="none">
              <a:spAutoFit/>
            </a:bodyPr>
            <a:lstStyle/>
            <a:p>
              <a:r>
                <a:rPr lang="en-US">
                  <a:solidFill>
                    <a:srgbClr val="FF3300"/>
                  </a:solidFill>
                </a:rPr>
                <a:t>To DUSEL</a:t>
              </a: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p:txBody>
          <a:bodyPr/>
          <a:lstStyle/>
          <a:p>
            <a:pPr eaLnBrk="1" hangingPunct="1"/>
            <a:r>
              <a:rPr lang="en-US" smtClean="0"/>
              <a:t>MUON COLLIDER SCHEMATIC</a:t>
            </a:r>
          </a:p>
        </p:txBody>
      </p:sp>
      <p:sp>
        <p:nvSpPr>
          <p:cNvPr id="4" name="Date Placeholder 3"/>
          <p:cNvSpPr>
            <a:spLocks noGrp="1"/>
          </p:cNvSpPr>
          <p:nvPr>
            <p:ph type="dt" sz="quarter" idx="10"/>
          </p:nvPr>
        </p:nvSpPr>
        <p:spPr/>
        <p:txBody>
          <a:bodyPr rtlCol="0"/>
          <a:lstStyle/>
          <a:p>
            <a:pPr fontAlgn="auto">
              <a:spcBef>
                <a:spcPts val="0"/>
              </a:spcBef>
              <a:spcAft>
                <a:spcPts val="0"/>
              </a:spcAft>
              <a:defRPr/>
            </a:pPr>
            <a:r>
              <a:rPr lang="en-US" smtClean="0">
                <a:latin typeface="+mn-lt"/>
              </a:rPr>
              <a:t>STEVE GEER</a:t>
            </a:r>
            <a:endParaRPr lang="en-US" dirty="0">
              <a:latin typeface="+mn-lt"/>
            </a:endParaRPr>
          </a:p>
        </p:txBody>
      </p:sp>
      <p:sp>
        <p:nvSpPr>
          <p:cNvPr id="5" name="Footer Placeholder 4"/>
          <p:cNvSpPr>
            <a:spLocks noGrp="1"/>
          </p:cNvSpPr>
          <p:nvPr>
            <p:ph type="ftr" sz="quarter" idx="11"/>
          </p:nvPr>
        </p:nvSpPr>
        <p:spPr/>
        <p:txBody>
          <a:bodyPr rtlCol="0"/>
          <a:lstStyle/>
          <a:p>
            <a:pPr fontAlgn="auto">
              <a:spcBef>
                <a:spcPts val="0"/>
              </a:spcBef>
              <a:spcAft>
                <a:spcPts val="0"/>
              </a:spcAft>
              <a:defRPr/>
            </a:pPr>
            <a:r>
              <a:rPr lang="en-US" smtClean="0">
                <a:solidFill>
                  <a:schemeClr val="tx1">
                    <a:tint val="75000"/>
                  </a:schemeClr>
                </a:solidFill>
                <a:latin typeface="+mn-lt"/>
              </a:rPr>
              <a:t>Proj.X Muon Workshop         FNAL      8 November, 2010</a:t>
            </a:r>
            <a:endParaRPr lang="en-US">
              <a:solidFill>
                <a:schemeClr val="tx1">
                  <a:tint val="75000"/>
                </a:schemeClr>
              </a:solidFill>
              <a:latin typeface="+mn-lt"/>
            </a:endParaRPr>
          </a:p>
        </p:txBody>
      </p:sp>
      <p:sp>
        <p:nvSpPr>
          <p:cNvPr id="6" name="Slide Number Placeholder 5"/>
          <p:cNvSpPr>
            <a:spLocks noGrp="1"/>
          </p:cNvSpPr>
          <p:nvPr>
            <p:ph type="sldNum" sz="quarter" idx="12"/>
          </p:nvPr>
        </p:nvSpPr>
        <p:spPr/>
        <p:txBody>
          <a:bodyPr/>
          <a:lstStyle/>
          <a:p>
            <a:pPr>
              <a:defRPr/>
            </a:pPr>
            <a:fld id="{CB009A08-B149-4CC1-8C84-FDEFF54154E2}" type="slidenum">
              <a:rPr lang="en-US" smtClean="0"/>
              <a:pPr>
                <a:defRPr/>
              </a:pPr>
              <a:t>2</a:t>
            </a:fld>
            <a:endParaRPr lang="en-US" dirty="0"/>
          </a:p>
        </p:txBody>
      </p:sp>
      <p:sp>
        <p:nvSpPr>
          <p:cNvPr id="8197" name="Rectangle 5"/>
          <p:cNvSpPr>
            <a:spLocks noChangeArrowheads="1"/>
          </p:cNvSpPr>
          <p:nvPr/>
        </p:nvSpPr>
        <p:spPr bwMode="auto">
          <a:xfrm>
            <a:off x="914400" y="4414838"/>
            <a:ext cx="1828800" cy="1754326"/>
          </a:xfrm>
          <a:prstGeom prst="rect">
            <a:avLst/>
          </a:prstGeom>
          <a:noFill/>
          <a:ln w="9525">
            <a:noFill/>
            <a:miter lim="800000"/>
            <a:headEnd/>
            <a:tailEnd/>
          </a:ln>
        </p:spPr>
        <p:txBody>
          <a:bodyPr>
            <a:spAutoFit/>
          </a:bodyPr>
          <a:lstStyle/>
          <a:p>
            <a:r>
              <a:rPr lang="en-US" dirty="0">
                <a:latin typeface="Comic Sans MS" pitchFamily="66" charset="0"/>
                <a:sym typeface="Symbol" pitchFamily="18" charset="2"/>
              </a:rPr>
              <a:t>Proton source: Upgraded PROJECT X </a:t>
            </a:r>
            <a:r>
              <a:rPr lang="en-US" dirty="0" smtClean="0">
                <a:latin typeface="Comic Sans MS" pitchFamily="66" charset="0"/>
                <a:sym typeface="Symbol" pitchFamily="18" charset="2"/>
              </a:rPr>
              <a:t>(~4 </a:t>
            </a:r>
            <a:r>
              <a:rPr lang="en-US" dirty="0">
                <a:latin typeface="Comic Sans MS" pitchFamily="66" charset="0"/>
                <a:sym typeface="Symbol" pitchFamily="18" charset="2"/>
              </a:rPr>
              <a:t>MW, 2±1 ns long bunches)</a:t>
            </a:r>
            <a:endParaRPr lang="en-US" dirty="0"/>
          </a:p>
        </p:txBody>
      </p:sp>
      <p:sp>
        <p:nvSpPr>
          <p:cNvPr id="8199" name="Rectangle 7"/>
          <p:cNvSpPr>
            <a:spLocks noChangeArrowheads="1"/>
          </p:cNvSpPr>
          <p:nvPr/>
        </p:nvSpPr>
        <p:spPr bwMode="auto">
          <a:xfrm>
            <a:off x="5562600" y="4064675"/>
            <a:ext cx="3048000" cy="2031325"/>
          </a:xfrm>
          <a:prstGeom prst="rect">
            <a:avLst/>
          </a:prstGeom>
          <a:noFill/>
          <a:ln w="9525">
            <a:noFill/>
            <a:miter lim="800000"/>
            <a:headEnd/>
            <a:tailEnd/>
          </a:ln>
        </p:spPr>
        <p:txBody>
          <a:bodyPr wrap="square">
            <a:spAutoFit/>
          </a:bodyPr>
          <a:lstStyle/>
          <a:p>
            <a:r>
              <a:rPr lang="en-US" dirty="0">
                <a:latin typeface="Comic Sans MS" pitchFamily="66" charset="0"/>
                <a:sym typeface="Symbol" pitchFamily="18" charset="2"/>
              </a:rPr>
              <a:t>√s = </a:t>
            </a:r>
            <a:r>
              <a:rPr lang="en-US" dirty="0" smtClean="0">
                <a:latin typeface="Comic Sans MS" pitchFamily="66" charset="0"/>
                <a:sym typeface="Symbol" pitchFamily="18" charset="2"/>
              </a:rPr>
              <a:t>1.5 </a:t>
            </a:r>
            <a:r>
              <a:rPr lang="en-US" dirty="0" err="1">
                <a:latin typeface="Comic Sans MS" pitchFamily="66" charset="0"/>
                <a:sym typeface="Symbol" pitchFamily="18" charset="2"/>
              </a:rPr>
              <a:t>TeV</a:t>
            </a:r>
            <a:r>
              <a:rPr lang="en-US" dirty="0">
                <a:latin typeface="Comic Sans MS" pitchFamily="66" charset="0"/>
                <a:sym typeface="Symbol" pitchFamily="18" charset="2"/>
              </a:rPr>
              <a:t> </a:t>
            </a:r>
          </a:p>
          <a:p>
            <a:r>
              <a:rPr lang="en-US" dirty="0">
                <a:latin typeface="Comic Sans MS" pitchFamily="66" charset="0"/>
                <a:sym typeface="Symbol" pitchFamily="18" charset="2"/>
              </a:rPr>
              <a:t>Circumference = </a:t>
            </a:r>
            <a:r>
              <a:rPr lang="en-US" dirty="0" smtClean="0">
                <a:latin typeface="Comic Sans MS" pitchFamily="66" charset="0"/>
                <a:sym typeface="Symbol" pitchFamily="18" charset="2"/>
              </a:rPr>
              <a:t>2.75 km</a:t>
            </a:r>
            <a:r>
              <a:rPr lang="en-US" dirty="0">
                <a:latin typeface="Comic Sans MS" pitchFamily="66" charset="0"/>
                <a:sym typeface="Symbol" pitchFamily="18" charset="2"/>
              </a:rPr>
              <a:t/>
            </a:r>
            <a:br>
              <a:rPr lang="en-US" dirty="0">
                <a:latin typeface="Comic Sans MS" pitchFamily="66" charset="0"/>
                <a:sym typeface="Symbol" pitchFamily="18" charset="2"/>
              </a:rPr>
            </a:br>
            <a:r>
              <a:rPr lang="en-US" i="1" dirty="0">
                <a:latin typeface="Comic Sans MS" pitchFamily="66" charset="0"/>
                <a:sym typeface="Symbol" pitchFamily="18" charset="2"/>
              </a:rPr>
              <a:t>L</a:t>
            </a:r>
            <a:r>
              <a:rPr lang="en-US" dirty="0">
                <a:latin typeface="Comic Sans MS" pitchFamily="66" charset="0"/>
                <a:sym typeface="Symbol" pitchFamily="18" charset="2"/>
              </a:rPr>
              <a:t> = </a:t>
            </a:r>
            <a:r>
              <a:rPr lang="en-US" dirty="0" smtClean="0">
                <a:latin typeface="Comic Sans MS" pitchFamily="66" charset="0"/>
                <a:sym typeface="Symbol" pitchFamily="18" charset="2"/>
              </a:rPr>
              <a:t>1×10</a:t>
            </a:r>
            <a:r>
              <a:rPr lang="en-US" baseline="30000" dirty="0" smtClean="0">
                <a:latin typeface="Comic Sans MS" pitchFamily="66" charset="0"/>
                <a:sym typeface="Symbol" pitchFamily="18" charset="2"/>
              </a:rPr>
              <a:t>34</a:t>
            </a:r>
            <a:r>
              <a:rPr lang="en-US" dirty="0" smtClean="0">
                <a:latin typeface="Comic Sans MS" pitchFamily="66" charset="0"/>
                <a:sym typeface="Symbol" pitchFamily="18" charset="2"/>
              </a:rPr>
              <a:t> </a:t>
            </a:r>
            <a:r>
              <a:rPr lang="en-US" dirty="0">
                <a:latin typeface="Comic Sans MS" pitchFamily="66" charset="0"/>
                <a:sym typeface="Symbol" pitchFamily="18" charset="2"/>
              </a:rPr>
              <a:t>cm</a:t>
            </a:r>
            <a:r>
              <a:rPr lang="en-US" baseline="30000" dirty="0">
                <a:latin typeface="Comic Sans MS" pitchFamily="66" charset="0"/>
                <a:sym typeface="Symbol" pitchFamily="18" charset="2"/>
              </a:rPr>
              <a:t>-2</a:t>
            </a:r>
            <a:r>
              <a:rPr lang="en-US" dirty="0">
                <a:latin typeface="Comic Sans MS" pitchFamily="66" charset="0"/>
                <a:sym typeface="Symbol" pitchFamily="18" charset="2"/>
              </a:rPr>
              <a:t>s</a:t>
            </a:r>
            <a:r>
              <a:rPr lang="en-US" baseline="30000" dirty="0">
                <a:latin typeface="Comic Sans MS" pitchFamily="66" charset="0"/>
                <a:sym typeface="Symbol" pitchFamily="18" charset="2"/>
              </a:rPr>
              <a:t>-1</a:t>
            </a:r>
            <a:r>
              <a:rPr lang="en-US" dirty="0">
                <a:latin typeface="Comic Sans MS" pitchFamily="66" charset="0"/>
                <a:sym typeface="Symbol" pitchFamily="18" charset="2"/>
              </a:rPr>
              <a:t> </a:t>
            </a:r>
            <a:r>
              <a:rPr lang="en-US" dirty="0" smtClean="0">
                <a:latin typeface="Comic Sans MS" pitchFamily="66" charset="0"/>
                <a:sym typeface="Symbol" pitchFamily="18" charset="2"/>
              </a:rPr>
              <a:t/>
            </a:r>
            <a:br>
              <a:rPr lang="en-US" dirty="0" smtClean="0">
                <a:latin typeface="Comic Sans MS" pitchFamily="66" charset="0"/>
                <a:sym typeface="Symbol" pitchFamily="18" charset="2"/>
              </a:rPr>
            </a:br>
            <a:r>
              <a:rPr lang="en-US" dirty="0" smtClean="0">
                <a:latin typeface="Symbol" pitchFamily="18" charset="2"/>
                <a:sym typeface="Symbol" pitchFamily="18" charset="2"/>
              </a:rPr>
              <a:t>m</a:t>
            </a:r>
            <a:r>
              <a:rPr lang="en-US" dirty="0" smtClean="0">
                <a:latin typeface="Comic Sans MS" pitchFamily="66" charset="0"/>
                <a:sym typeface="Symbol" pitchFamily="18" charset="2"/>
              </a:rPr>
              <a:t>/bunch </a:t>
            </a:r>
            <a:r>
              <a:rPr lang="en-US" dirty="0">
                <a:latin typeface="Comic Sans MS" pitchFamily="66" charset="0"/>
                <a:sym typeface="Symbol" pitchFamily="18" charset="2"/>
              </a:rPr>
              <a:t>= 2x10</a:t>
            </a:r>
            <a:r>
              <a:rPr lang="en-US" baseline="30000" dirty="0">
                <a:latin typeface="Comic Sans MS" pitchFamily="66" charset="0"/>
                <a:sym typeface="Symbol" pitchFamily="18" charset="2"/>
              </a:rPr>
              <a:t>12</a:t>
            </a:r>
          </a:p>
          <a:p>
            <a:r>
              <a:rPr lang="en-US" i="1" dirty="0">
                <a:latin typeface="Symbol" pitchFamily="18" charset="2"/>
                <a:sym typeface="Symbol" pitchFamily="18" charset="2"/>
              </a:rPr>
              <a:t>s</a:t>
            </a:r>
            <a:r>
              <a:rPr lang="en-US" i="1" dirty="0">
                <a:latin typeface="Comic Sans MS" pitchFamily="66" charset="0"/>
                <a:sym typeface="Symbol" pitchFamily="18" charset="2"/>
              </a:rPr>
              <a:t>(p)/p </a:t>
            </a:r>
            <a:r>
              <a:rPr lang="en-US" dirty="0">
                <a:latin typeface="Comic Sans MS" pitchFamily="66" charset="0"/>
                <a:sym typeface="Symbol" pitchFamily="18" charset="2"/>
              </a:rPr>
              <a:t>= 0.1%</a:t>
            </a:r>
          </a:p>
          <a:p>
            <a:r>
              <a:rPr lang="en-US" i="1" dirty="0" err="1">
                <a:latin typeface="Symbol" pitchFamily="18" charset="2"/>
                <a:sym typeface="Symbol" pitchFamily="18" charset="2"/>
              </a:rPr>
              <a:t>e</a:t>
            </a:r>
            <a:r>
              <a:rPr lang="en-US" baseline="-25000" dirty="0" err="1">
                <a:latin typeface="Comic Sans MS" pitchFamily="66" charset="0"/>
                <a:sym typeface="Symbol" pitchFamily="18" charset="2"/>
              </a:rPr>
              <a:t></a:t>
            </a:r>
            <a:r>
              <a:rPr lang="en-US" i="1" baseline="-25000" dirty="0" err="1">
                <a:latin typeface="Comic Sans MS" pitchFamily="66" charset="0"/>
                <a:sym typeface="Symbol" pitchFamily="18" charset="2"/>
              </a:rPr>
              <a:t>N</a:t>
            </a:r>
            <a:r>
              <a:rPr lang="en-US" dirty="0">
                <a:latin typeface="Comic Sans MS" pitchFamily="66" charset="0"/>
                <a:sym typeface="Symbol" pitchFamily="18" charset="2"/>
              </a:rPr>
              <a:t> = 25 </a:t>
            </a:r>
            <a:r>
              <a:rPr lang="en-US" dirty="0">
                <a:latin typeface="Symbol" pitchFamily="18" charset="2"/>
                <a:sym typeface="Symbol" pitchFamily="18" charset="2"/>
              </a:rPr>
              <a:t>m</a:t>
            </a:r>
            <a:r>
              <a:rPr lang="en-US" dirty="0">
                <a:latin typeface="Comic Sans MS" pitchFamily="66" charset="0"/>
                <a:sym typeface="Symbol" pitchFamily="18" charset="2"/>
              </a:rPr>
              <a:t>m</a:t>
            </a:r>
          </a:p>
          <a:p>
            <a:r>
              <a:rPr lang="en-US" i="1" dirty="0" smtClean="0">
                <a:latin typeface="Symbol" pitchFamily="18" charset="2"/>
                <a:sym typeface="Symbol" pitchFamily="18" charset="2"/>
              </a:rPr>
              <a:t>b </a:t>
            </a:r>
            <a:r>
              <a:rPr lang="en-US" dirty="0" smtClean="0">
                <a:latin typeface="Comic Sans MS" pitchFamily="66" charset="0"/>
                <a:sym typeface="Symbol" pitchFamily="18" charset="2"/>
              </a:rPr>
              <a:t>* </a:t>
            </a:r>
            <a:r>
              <a:rPr lang="en-US" dirty="0">
                <a:latin typeface="Comic Sans MS" pitchFamily="66" charset="0"/>
                <a:sym typeface="Symbol" pitchFamily="18" charset="2"/>
              </a:rPr>
              <a:t>= </a:t>
            </a:r>
            <a:r>
              <a:rPr lang="en-US" dirty="0" smtClean="0">
                <a:latin typeface="Comic Sans MS" pitchFamily="66" charset="0"/>
                <a:sym typeface="Symbol" pitchFamily="18" charset="2"/>
              </a:rPr>
              <a:t>1cm</a:t>
            </a:r>
            <a:endParaRPr lang="en-US" dirty="0">
              <a:latin typeface="Comic Sans MS" pitchFamily="66" charset="0"/>
              <a:sym typeface="Symbol" pitchFamily="18" charset="2"/>
            </a:endParaRPr>
          </a:p>
        </p:txBody>
      </p:sp>
      <p:cxnSp>
        <p:nvCxnSpPr>
          <p:cNvPr id="11" name="Straight Arrow Connector 10"/>
          <p:cNvCxnSpPr/>
          <p:nvPr/>
        </p:nvCxnSpPr>
        <p:spPr bwMode="auto">
          <a:xfrm rot="5400000" flipH="1" flipV="1">
            <a:off x="1074737" y="3883026"/>
            <a:ext cx="1057275" cy="635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grpSp>
        <p:nvGrpSpPr>
          <p:cNvPr id="8202" name="Group 10"/>
          <p:cNvGrpSpPr>
            <a:grpSpLocks/>
          </p:cNvGrpSpPr>
          <p:nvPr/>
        </p:nvGrpSpPr>
        <p:grpSpPr bwMode="auto">
          <a:xfrm>
            <a:off x="717550" y="1452563"/>
            <a:ext cx="7664450" cy="2459037"/>
            <a:chOff x="717550" y="1295400"/>
            <a:chExt cx="7664450" cy="2459038"/>
          </a:xfrm>
        </p:grpSpPr>
        <p:pic>
          <p:nvPicPr>
            <p:cNvPr id="8204" name="Picture 2" descr="C:\Documents and Settings\sgeer-admin\My Documents\Papers\Review Articles\AnnRevNuclPartScience-2009\Figures\Fig1.JPG"/>
            <p:cNvPicPr>
              <a:picLocks noChangeAspect="1" noChangeArrowheads="1"/>
            </p:cNvPicPr>
            <p:nvPr/>
          </p:nvPicPr>
          <p:blipFill>
            <a:blip r:embed="rId2"/>
            <a:srcRect t="57533"/>
            <a:stretch>
              <a:fillRect/>
            </a:stretch>
          </p:blipFill>
          <p:spPr bwMode="auto">
            <a:xfrm>
              <a:off x="717550" y="1295400"/>
              <a:ext cx="7664450" cy="2459038"/>
            </a:xfrm>
            <a:prstGeom prst="rect">
              <a:avLst/>
            </a:prstGeom>
            <a:noFill/>
            <a:ln w="9525">
              <a:solidFill>
                <a:schemeClr val="tx1"/>
              </a:solidFill>
              <a:miter lim="800000"/>
              <a:headEnd/>
              <a:tailEnd/>
            </a:ln>
          </p:spPr>
        </p:pic>
        <p:sp>
          <p:nvSpPr>
            <p:cNvPr id="8205" name="Rectangle 9"/>
            <p:cNvSpPr>
              <a:spLocks noChangeArrowheads="1"/>
            </p:cNvSpPr>
            <p:nvPr/>
          </p:nvSpPr>
          <p:spPr bwMode="auto">
            <a:xfrm>
              <a:off x="7653528" y="2514600"/>
              <a:ext cx="152400" cy="128016"/>
            </a:xfrm>
            <a:prstGeom prst="rect">
              <a:avLst/>
            </a:prstGeom>
            <a:solidFill>
              <a:srgbClr val="FF0000"/>
            </a:solidFill>
            <a:ln w="9525" algn="ctr">
              <a:solidFill>
                <a:schemeClr val="tx1"/>
              </a:solidFill>
              <a:round/>
              <a:headEnd/>
              <a:tailEnd/>
            </a:ln>
          </p:spPr>
          <p:txBody>
            <a:bodyPr/>
            <a:lstStyle/>
            <a:p>
              <a:endParaRPr lang="en-US"/>
            </a:p>
          </p:txBody>
        </p:sp>
      </p:grpSp>
      <p:sp>
        <p:nvSpPr>
          <p:cNvPr id="8203" name="Rectangle 11"/>
          <p:cNvSpPr>
            <a:spLocks noChangeArrowheads="1"/>
          </p:cNvSpPr>
          <p:nvPr/>
        </p:nvSpPr>
        <p:spPr bwMode="auto">
          <a:xfrm>
            <a:off x="6248400" y="2214563"/>
            <a:ext cx="990600" cy="228600"/>
          </a:xfrm>
          <a:prstGeom prst="rect">
            <a:avLst/>
          </a:prstGeom>
          <a:solidFill>
            <a:srgbClr val="F6E7E6"/>
          </a:solidFill>
          <a:ln w="9525" algn="ctr">
            <a:noFill/>
            <a:round/>
            <a:headEnd/>
            <a:tailEnd/>
          </a:ln>
        </p:spPr>
        <p:txBody>
          <a:bodyPr/>
          <a:lstStyle/>
          <a:p>
            <a:endParaRPr lang="en-US"/>
          </a:p>
        </p:txBody>
      </p:sp>
      <p:sp>
        <p:nvSpPr>
          <p:cNvPr id="15" name="Rectangle 6"/>
          <p:cNvSpPr>
            <a:spLocks noChangeArrowheads="1"/>
          </p:cNvSpPr>
          <p:nvPr/>
        </p:nvSpPr>
        <p:spPr bwMode="auto">
          <a:xfrm>
            <a:off x="3048000" y="4038600"/>
            <a:ext cx="2286000" cy="2246769"/>
          </a:xfrm>
          <a:prstGeom prst="rect">
            <a:avLst/>
          </a:prstGeom>
          <a:noFill/>
          <a:ln w="9525">
            <a:noFill/>
            <a:miter lim="800000"/>
            <a:headEnd/>
            <a:tailEnd/>
          </a:ln>
        </p:spPr>
        <p:txBody>
          <a:bodyPr wrap="square">
            <a:spAutoFit/>
          </a:bodyPr>
          <a:lstStyle/>
          <a:p>
            <a:r>
              <a:rPr lang="en-US" dirty="0">
                <a:latin typeface="Comic Sans MS" pitchFamily="66" charset="0"/>
                <a:sym typeface="Symbol" pitchFamily="18" charset="2"/>
              </a:rPr>
              <a:t>10</a:t>
            </a:r>
            <a:r>
              <a:rPr lang="en-US" baseline="30000" dirty="0">
                <a:latin typeface="Comic Sans MS" pitchFamily="66" charset="0"/>
                <a:sym typeface="Symbol" pitchFamily="18" charset="2"/>
              </a:rPr>
              <a:t>21</a:t>
            </a:r>
            <a:r>
              <a:rPr lang="en-US" dirty="0">
                <a:latin typeface="Comic Sans MS" pitchFamily="66" charset="0"/>
                <a:sym typeface="Symbol" pitchFamily="18" charset="2"/>
              </a:rPr>
              <a:t> </a:t>
            </a:r>
            <a:r>
              <a:rPr lang="en-US" dirty="0" err="1">
                <a:latin typeface="Comic Sans MS" pitchFamily="66" charset="0"/>
                <a:sym typeface="Symbol" pitchFamily="18" charset="2"/>
              </a:rPr>
              <a:t>muons</a:t>
            </a:r>
            <a:r>
              <a:rPr lang="en-US" dirty="0">
                <a:latin typeface="Comic Sans MS" pitchFamily="66" charset="0"/>
                <a:sym typeface="Symbol" pitchFamily="18" charset="2"/>
              </a:rPr>
              <a:t> per year that fit within the acceptance of an accelerator:</a:t>
            </a:r>
          </a:p>
          <a:p>
            <a:r>
              <a:rPr lang="en-US" b="1" dirty="0">
                <a:solidFill>
                  <a:srgbClr val="FF0000"/>
                </a:solidFill>
                <a:latin typeface="Symbol" pitchFamily="18" charset="2"/>
                <a:sym typeface="Symbol" pitchFamily="18" charset="2"/>
              </a:rPr>
              <a:t>   </a:t>
            </a:r>
            <a:r>
              <a:rPr lang="en-US" b="1" dirty="0" err="1">
                <a:solidFill>
                  <a:srgbClr val="FF0000"/>
                </a:solidFill>
                <a:latin typeface="Symbol" pitchFamily="18" charset="2"/>
                <a:sym typeface="Symbol" pitchFamily="18" charset="2"/>
              </a:rPr>
              <a:t>e</a:t>
            </a:r>
            <a:r>
              <a:rPr lang="en-US" b="1" baseline="-25000" dirty="0" err="1">
                <a:solidFill>
                  <a:srgbClr val="FF0000"/>
                </a:solidFill>
                <a:latin typeface="Comic Sans MS" pitchFamily="66" charset="0"/>
                <a:sym typeface="Symbol" pitchFamily="18" charset="2"/>
              </a:rPr>
              <a:t>N</a:t>
            </a:r>
            <a:r>
              <a:rPr lang="en-US" b="1" dirty="0">
                <a:solidFill>
                  <a:srgbClr val="FF0000"/>
                </a:solidFill>
                <a:latin typeface="Comic Sans MS" pitchFamily="66" charset="0"/>
                <a:sym typeface="Symbol" pitchFamily="18" charset="2"/>
              </a:rPr>
              <a:t>=6000 </a:t>
            </a:r>
            <a:r>
              <a:rPr lang="en-US" b="1" dirty="0">
                <a:solidFill>
                  <a:srgbClr val="FF0000"/>
                </a:solidFill>
                <a:latin typeface="Symbol" pitchFamily="18" charset="2"/>
                <a:sym typeface="Symbol" pitchFamily="18" charset="2"/>
              </a:rPr>
              <a:t>m</a:t>
            </a:r>
            <a:r>
              <a:rPr lang="en-US" b="1" dirty="0">
                <a:solidFill>
                  <a:srgbClr val="FF0000"/>
                </a:solidFill>
                <a:latin typeface="Comic Sans MS" pitchFamily="66" charset="0"/>
                <a:sym typeface="Symbol" pitchFamily="18" charset="2"/>
              </a:rPr>
              <a:t>m</a:t>
            </a:r>
          </a:p>
          <a:p>
            <a:pPr>
              <a:buFont typeface="Symbol" pitchFamily="18" charset="2"/>
              <a:buChar char=" "/>
            </a:pPr>
            <a:r>
              <a:rPr lang="en-US" b="1" dirty="0" smtClean="0">
                <a:solidFill>
                  <a:srgbClr val="FF0000"/>
                </a:solidFill>
                <a:latin typeface="Symbol" pitchFamily="18" charset="2"/>
                <a:sym typeface="Symbol" pitchFamily="18" charset="2"/>
              </a:rPr>
              <a:t>e</a:t>
            </a:r>
            <a:r>
              <a:rPr lang="en-US" b="1" baseline="-25000" dirty="0">
                <a:solidFill>
                  <a:srgbClr val="FF0000"/>
                </a:solidFill>
                <a:latin typeface="Comic Sans MS" pitchFamily="66" charset="0"/>
                <a:sym typeface="Symbol" pitchFamily="18" charset="2"/>
              </a:rPr>
              <a:t>//N</a:t>
            </a:r>
            <a:r>
              <a:rPr lang="en-US" b="1" dirty="0">
                <a:solidFill>
                  <a:srgbClr val="FF0000"/>
                </a:solidFill>
                <a:latin typeface="Comic Sans MS" pitchFamily="66" charset="0"/>
                <a:sym typeface="Symbol" pitchFamily="18" charset="2"/>
              </a:rPr>
              <a:t>=25 </a:t>
            </a:r>
            <a:r>
              <a:rPr lang="en-US" b="1" dirty="0" smtClean="0">
                <a:solidFill>
                  <a:srgbClr val="FF0000"/>
                </a:solidFill>
                <a:latin typeface="Comic Sans MS" pitchFamily="66" charset="0"/>
                <a:sym typeface="Symbol" pitchFamily="18" charset="2"/>
              </a:rPr>
              <a:t>mm</a:t>
            </a:r>
          </a:p>
          <a:p>
            <a:pPr>
              <a:buFont typeface="Symbol" pitchFamily="18" charset="2"/>
              <a:buChar char=" "/>
            </a:pPr>
            <a:r>
              <a:rPr lang="en-US" sz="2400" b="1" baseline="-25000" dirty="0" smtClean="0">
                <a:solidFill>
                  <a:srgbClr val="FF0000"/>
                </a:solidFill>
                <a:latin typeface="Comic Sans MS" pitchFamily="66" charset="0"/>
                <a:sym typeface="Symbol" pitchFamily="18" charset="2"/>
              </a:rPr>
              <a:t>P ~ 220 </a:t>
            </a:r>
            <a:r>
              <a:rPr lang="en-US" sz="2400" b="1" baseline="-25000" dirty="0" err="1" smtClean="0">
                <a:solidFill>
                  <a:srgbClr val="FF0000"/>
                </a:solidFill>
                <a:latin typeface="Comic Sans MS" pitchFamily="66" charset="0"/>
                <a:sym typeface="Symbol" pitchFamily="18" charset="2"/>
              </a:rPr>
              <a:t>MeV</a:t>
            </a:r>
            <a:r>
              <a:rPr lang="en-US" sz="2400" b="1" baseline="-25000" dirty="0" smtClean="0">
                <a:solidFill>
                  <a:srgbClr val="FF0000"/>
                </a:solidFill>
                <a:latin typeface="Comic Sans MS" pitchFamily="66" charset="0"/>
                <a:sym typeface="Symbol" pitchFamily="18" charset="2"/>
              </a:rPr>
              <a:t>/c</a:t>
            </a:r>
          </a:p>
          <a:p>
            <a:pPr>
              <a:buFont typeface="Symbol" pitchFamily="18" charset="2"/>
              <a:buChar char=" "/>
            </a:pPr>
            <a:r>
              <a:rPr lang="en-US" sz="2400" b="1" baseline="-25000" dirty="0" err="1" smtClean="0">
                <a:solidFill>
                  <a:srgbClr val="FF0000"/>
                </a:solidFill>
                <a:latin typeface="Symbol" pitchFamily="18" charset="2"/>
                <a:sym typeface="Symbol" pitchFamily="18" charset="2"/>
              </a:rPr>
              <a:t>D</a:t>
            </a:r>
            <a:r>
              <a:rPr lang="en-US" sz="2400" b="1" baseline="-25000" dirty="0" err="1" smtClean="0">
                <a:solidFill>
                  <a:srgbClr val="FF0000"/>
                </a:solidFill>
                <a:latin typeface="Comic Sans MS" pitchFamily="66" charset="0"/>
                <a:sym typeface="Symbol" pitchFamily="18" charset="2"/>
              </a:rPr>
              <a:t>p</a:t>
            </a:r>
            <a:r>
              <a:rPr lang="en-US" sz="2400" b="1" baseline="-25000" dirty="0" smtClean="0">
                <a:solidFill>
                  <a:srgbClr val="FF0000"/>
                </a:solidFill>
                <a:latin typeface="Comic Sans MS" pitchFamily="66" charset="0"/>
                <a:sym typeface="Symbol" pitchFamily="18" charset="2"/>
              </a:rPr>
              <a:t>/p ~ 0.1</a:t>
            </a:r>
            <a:endParaRPr lang="en-US" sz="2400" b="1" baseline="-25000" dirty="0">
              <a:solidFill>
                <a:srgbClr val="FF0000"/>
              </a:solidFill>
            </a:endParaRPr>
          </a:p>
        </p:txBody>
      </p:sp>
      <p:cxnSp>
        <p:nvCxnSpPr>
          <p:cNvPr id="10" name="Straight Arrow Connector 9"/>
          <p:cNvCxnSpPr/>
          <p:nvPr/>
        </p:nvCxnSpPr>
        <p:spPr bwMode="auto">
          <a:xfrm rot="5400000" flipH="1" flipV="1">
            <a:off x="4044951" y="3879849"/>
            <a:ext cx="293686" cy="1589"/>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pPr eaLnBrk="1" hangingPunct="1"/>
            <a:r>
              <a:rPr lang="en-US" sz="3200" dirty="0" err="1" smtClean="0"/>
              <a:t>Muon</a:t>
            </a:r>
            <a:r>
              <a:rPr lang="en-US" sz="3200" dirty="0" smtClean="0"/>
              <a:t> Collider cf.  Neutrino Factory</a:t>
            </a:r>
          </a:p>
        </p:txBody>
      </p:sp>
      <p:sp>
        <p:nvSpPr>
          <p:cNvPr id="4" name="Date Placeholder 3"/>
          <p:cNvSpPr>
            <a:spLocks noGrp="1"/>
          </p:cNvSpPr>
          <p:nvPr>
            <p:ph type="dt" sz="quarter" idx="10"/>
          </p:nvPr>
        </p:nvSpPr>
        <p:spPr/>
        <p:txBody>
          <a:bodyPr rtlCol="0"/>
          <a:lstStyle/>
          <a:p>
            <a:pPr fontAlgn="auto">
              <a:spcBef>
                <a:spcPts val="0"/>
              </a:spcBef>
              <a:spcAft>
                <a:spcPts val="0"/>
              </a:spcAft>
              <a:defRPr/>
            </a:pPr>
            <a:r>
              <a:rPr lang="en-US" smtClean="0">
                <a:latin typeface="+mn-lt"/>
              </a:rPr>
              <a:t>STEVE GEER</a:t>
            </a:r>
            <a:endParaRPr lang="en-US" dirty="0">
              <a:latin typeface="+mn-lt"/>
            </a:endParaRPr>
          </a:p>
        </p:txBody>
      </p:sp>
      <p:sp>
        <p:nvSpPr>
          <p:cNvPr id="5" name="Footer Placeholder 4"/>
          <p:cNvSpPr>
            <a:spLocks noGrp="1"/>
          </p:cNvSpPr>
          <p:nvPr>
            <p:ph type="ftr" sz="quarter" idx="11"/>
          </p:nvPr>
        </p:nvSpPr>
        <p:spPr/>
        <p:txBody>
          <a:bodyPr rtlCol="0"/>
          <a:lstStyle/>
          <a:p>
            <a:pPr fontAlgn="auto">
              <a:spcBef>
                <a:spcPts val="0"/>
              </a:spcBef>
              <a:spcAft>
                <a:spcPts val="0"/>
              </a:spcAft>
              <a:defRPr/>
            </a:pPr>
            <a:r>
              <a:rPr lang="en-US" smtClean="0">
                <a:solidFill>
                  <a:schemeClr val="tx1">
                    <a:tint val="75000"/>
                  </a:schemeClr>
                </a:solidFill>
                <a:latin typeface="+mn-lt"/>
              </a:rPr>
              <a:t>Proj.X Muon Workshop         FNAL      8 November, 2010</a:t>
            </a:r>
            <a:endParaRPr lang="en-US">
              <a:solidFill>
                <a:schemeClr val="tx1">
                  <a:tint val="75000"/>
                </a:schemeClr>
              </a:solidFill>
              <a:latin typeface="+mn-lt"/>
            </a:endParaRPr>
          </a:p>
        </p:txBody>
      </p:sp>
      <p:sp>
        <p:nvSpPr>
          <p:cNvPr id="6" name="Slide Number Placeholder 5"/>
          <p:cNvSpPr>
            <a:spLocks noGrp="1"/>
          </p:cNvSpPr>
          <p:nvPr>
            <p:ph type="sldNum" sz="quarter" idx="12"/>
          </p:nvPr>
        </p:nvSpPr>
        <p:spPr/>
        <p:txBody>
          <a:bodyPr/>
          <a:lstStyle/>
          <a:p>
            <a:pPr>
              <a:defRPr/>
            </a:pPr>
            <a:fld id="{98A30788-AE49-495D-B156-BC66D9CE6803}" type="slidenum">
              <a:rPr lang="en-US" smtClean="0"/>
              <a:pPr>
                <a:defRPr/>
              </a:pPr>
              <a:t>3</a:t>
            </a:fld>
            <a:endParaRPr lang="en-US" dirty="0"/>
          </a:p>
        </p:txBody>
      </p:sp>
      <p:grpSp>
        <p:nvGrpSpPr>
          <p:cNvPr id="9221" name="Group 9"/>
          <p:cNvGrpSpPr>
            <a:grpSpLocks/>
          </p:cNvGrpSpPr>
          <p:nvPr/>
        </p:nvGrpSpPr>
        <p:grpSpPr bwMode="auto">
          <a:xfrm>
            <a:off x="762000" y="1295400"/>
            <a:ext cx="7899400" cy="4972050"/>
            <a:chOff x="762000" y="1295400"/>
            <a:chExt cx="7899400" cy="4972050"/>
          </a:xfrm>
        </p:grpSpPr>
        <p:pic>
          <p:nvPicPr>
            <p:cNvPr id="9222" name="Picture 2" descr="C:\Documents and Settings\sgeer-admin\My Documents\Papers\Review Articles\AnnRevNuclPartScience-2009\Figures\Fig1.JPG"/>
            <p:cNvPicPr>
              <a:picLocks noChangeAspect="1" noChangeArrowheads="1"/>
            </p:cNvPicPr>
            <p:nvPr/>
          </p:nvPicPr>
          <p:blipFill>
            <a:blip r:embed="rId2"/>
            <a:srcRect t="57533"/>
            <a:stretch>
              <a:fillRect/>
            </a:stretch>
          </p:blipFill>
          <p:spPr bwMode="auto">
            <a:xfrm>
              <a:off x="762000" y="3505200"/>
              <a:ext cx="6477000" cy="2078038"/>
            </a:xfrm>
            <a:prstGeom prst="rect">
              <a:avLst/>
            </a:prstGeom>
            <a:noFill/>
            <a:ln w="9525">
              <a:noFill/>
              <a:miter lim="800000"/>
              <a:headEnd/>
              <a:tailEnd/>
            </a:ln>
          </p:spPr>
        </p:pic>
        <p:pic>
          <p:nvPicPr>
            <p:cNvPr id="9223" name="Picture 2" descr="C:\Documents and Settings\sgeer-admin\My Documents\Papers\Review Articles\AnnRevNuclPartScience-2009\Figures\Fig1.JPG"/>
            <p:cNvPicPr>
              <a:picLocks noChangeAspect="1" noChangeArrowheads="1"/>
            </p:cNvPicPr>
            <p:nvPr/>
          </p:nvPicPr>
          <p:blipFill>
            <a:blip r:embed="rId2"/>
            <a:srcRect t="8218" b="49315"/>
            <a:stretch>
              <a:fillRect/>
            </a:stretch>
          </p:blipFill>
          <p:spPr bwMode="auto">
            <a:xfrm>
              <a:off x="762000" y="1295400"/>
              <a:ext cx="6477000" cy="2078038"/>
            </a:xfrm>
            <a:prstGeom prst="rect">
              <a:avLst/>
            </a:prstGeom>
            <a:noFill/>
            <a:ln w="9525">
              <a:noFill/>
              <a:miter lim="800000"/>
              <a:headEnd/>
              <a:tailEnd/>
            </a:ln>
          </p:spPr>
        </p:pic>
        <p:sp>
          <p:nvSpPr>
            <p:cNvPr id="9224" name="TextBox 165"/>
            <p:cNvSpPr txBox="1">
              <a:spLocks noChangeArrowheads="1"/>
            </p:cNvSpPr>
            <p:nvPr/>
          </p:nvSpPr>
          <p:spPr bwMode="auto">
            <a:xfrm>
              <a:off x="7010400" y="1849438"/>
              <a:ext cx="1390650" cy="646112"/>
            </a:xfrm>
            <a:prstGeom prst="rect">
              <a:avLst/>
            </a:prstGeom>
            <a:noFill/>
            <a:ln w="9525">
              <a:noFill/>
              <a:miter lim="800000"/>
              <a:headEnd/>
              <a:tailEnd/>
            </a:ln>
          </p:spPr>
          <p:txBody>
            <a:bodyPr wrap="none">
              <a:spAutoFit/>
            </a:bodyPr>
            <a:lstStyle/>
            <a:p>
              <a:r>
                <a:rPr lang="en-US" b="1"/>
                <a:t>NEUTRINO</a:t>
              </a:r>
              <a:br>
                <a:rPr lang="en-US" b="1"/>
              </a:br>
              <a:r>
                <a:rPr lang="en-US" b="1"/>
                <a:t>FACTORY</a:t>
              </a:r>
            </a:p>
          </p:txBody>
        </p:sp>
        <p:sp>
          <p:nvSpPr>
            <p:cNvPr id="9225" name="TextBox 166"/>
            <p:cNvSpPr txBox="1">
              <a:spLocks noChangeArrowheads="1"/>
            </p:cNvSpPr>
            <p:nvPr/>
          </p:nvSpPr>
          <p:spPr bwMode="auto">
            <a:xfrm>
              <a:off x="7296150" y="4251325"/>
              <a:ext cx="1365250" cy="646113"/>
            </a:xfrm>
            <a:prstGeom prst="rect">
              <a:avLst/>
            </a:prstGeom>
            <a:noFill/>
            <a:ln w="9525">
              <a:noFill/>
              <a:miter lim="800000"/>
              <a:headEnd/>
              <a:tailEnd/>
            </a:ln>
          </p:spPr>
          <p:txBody>
            <a:bodyPr wrap="none">
              <a:spAutoFit/>
            </a:bodyPr>
            <a:lstStyle/>
            <a:p>
              <a:r>
                <a:rPr lang="en-US" b="1"/>
                <a:t>MUON</a:t>
              </a:r>
              <a:br>
                <a:rPr lang="en-US" b="1"/>
              </a:br>
              <a:r>
                <a:rPr lang="en-US" b="1"/>
                <a:t>COLLIDER</a:t>
              </a:r>
            </a:p>
          </p:txBody>
        </p:sp>
        <p:sp>
          <p:nvSpPr>
            <p:cNvPr id="9226" name="TextBox 167"/>
            <p:cNvSpPr txBox="1">
              <a:spLocks noChangeArrowheads="1"/>
            </p:cNvSpPr>
            <p:nvPr/>
          </p:nvSpPr>
          <p:spPr bwMode="auto">
            <a:xfrm>
              <a:off x="838200" y="5867400"/>
              <a:ext cx="7416800" cy="400050"/>
            </a:xfrm>
            <a:prstGeom prst="rect">
              <a:avLst/>
            </a:prstGeom>
            <a:noFill/>
            <a:ln w="9525">
              <a:noFill/>
              <a:miter lim="800000"/>
              <a:headEnd/>
              <a:tailEnd/>
            </a:ln>
          </p:spPr>
          <p:txBody>
            <a:bodyPr wrap="none">
              <a:spAutoFit/>
            </a:bodyPr>
            <a:lstStyle/>
            <a:p>
              <a:r>
                <a:rPr lang="en-US" sz="2000" b="1"/>
                <a:t>In present MC baseline design, Front End is same as for NF</a:t>
              </a:r>
            </a:p>
          </p:txBody>
        </p:sp>
        <p:sp>
          <p:nvSpPr>
            <p:cNvPr id="9227" name="AutoShape 6"/>
            <p:cNvSpPr>
              <a:spLocks/>
            </p:cNvSpPr>
            <p:nvPr/>
          </p:nvSpPr>
          <p:spPr bwMode="auto">
            <a:xfrm rot="5400000">
              <a:off x="2209800" y="4440238"/>
              <a:ext cx="152400" cy="2590800"/>
            </a:xfrm>
            <a:prstGeom prst="rightBrace">
              <a:avLst>
                <a:gd name="adj1" fmla="val 26759"/>
                <a:gd name="adj2" fmla="val 50000"/>
              </a:avLst>
            </a:prstGeom>
            <a:noFill/>
            <a:ln w="19050">
              <a:solidFill>
                <a:srgbClr val="FF0000"/>
              </a:solidFill>
              <a:round/>
              <a:headEnd/>
              <a:tailEnd/>
            </a:ln>
          </p:spPr>
          <p:txBody>
            <a:bodyPr wrap="none" anchor="ctr"/>
            <a:lstStyle/>
            <a:p>
              <a:endParaRPr lang="en-US" sz="2000"/>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rtlCol="0"/>
          <a:lstStyle/>
          <a:p>
            <a:pPr fontAlgn="auto">
              <a:spcBef>
                <a:spcPts val="0"/>
              </a:spcBef>
              <a:spcAft>
                <a:spcPts val="0"/>
              </a:spcAft>
              <a:defRPr/>
            </a:pPr>
            <a:r>
              <a:rPr lang="en-US" smtClean="0">
                <a:latin typeface="+mn-lt"/>
              </a:rPr>
              <a:t>STEVE GEER</a:t>
            </a:r>
            <a:endParaRPr lang="en-US" dirty="0">
              <a:latin typeface="+mn-lt"/>
            </a:endParaRPr>
          </a:p>
        </p:txBody>
      </p:sp>
      <p:sp>
        <p:nvSpPr>
          <p:cNvPr id="5" name="Footer Placeholder 4"/>
          <p:cNvSpPr>
            <a:spLocks noGrp="1"/>
          </p:cNvSpPr>
          <p:nvPr>
            <p:ph type="ftr" sz="quarter" idx="11"/>
          </p:nvPr>
        </p:nvSpPr>
        <p:spPr/>
        <p:txBody>
          <a:bodyPr rtlCol="0"/>
          <a:lstStyle/>
          <a:p>
            <a:pPr fontAlgn="auto">
              <a:spcBef>
                <a:spcPts val="0"/>
              </a:spcBef>
              <a:spcAft>
                <a:spcPts val="0"/>
              </a:spcAft>
              <a:defRPr/>
            </a:pPr>
            <a:r>
              <a:rPr lang="en-US" smtClean="0">
                <a:solidFill>
                  <a:schemeClr val="tx1">
                    <a:tint val="75000"/>
                  </a:schemeClr>
                </a:solidFill>
                <a:latin typeface="+mn-lt"/>
              </a:rPr>
              <a:t>Proj.X Muon Workshop         FNAL      8 November, 2010</a:t>
            </a:r>
            <a:endParaRPr lang="en-US">
              <a:solidFill>
                <a:schemeClr val="tx1">
                  <a:tint val="75000"/>
                </a:schemeClr>
              </a:solidFill>
              <a:latin typeface="+mn-lt"/>
            </a:endParaRPr>
          </a:p>
        </p:txBody>
      </p:sp>
      <p:sp>
        <p:nvSpPr>
          <p:cNvPr id="6" name="Slide Number Placeholder 5"/>
          <p:cNvSpPr>
            <a:spLocks noGrp="1"/>
          </p:cNvSpPr>
          <p:nvPr>
            <p:ph type="sldNum" sz="quarter" idx="12"/>
          </p:nvPr>
        </p:nvSpPr>
        <p:spPr/>
        <p:txBody>
          <a:bodyPr/>
          <a:lstStyle/>
          <a:p>
            <a:pPr>
              <a:defRPr/>
            </a:pPr>
            <a:fld id="{E73BE705-70DA-4797-B7B7-4FD66EEF981F}" type="slidenum">
              <a:rPr lang="en-US" smtClean="0"/>
              <a:pPr>
                <a:defRPr/>
              </a:pPr>
              <a:t>4</a:t>
            </a:fld>
            <a:endParaRPr lang="en-US" dirty="0"/>
          </a:p>
        </p:txBody>
      </p:sp>
      <p:sp>
        <p:nvSpPr>
          <p:cNvPr id="10" name="TextBox 15"/>
          <p:cNvSpPr txBox="1">
            <a:spLocks noGrp="1" noChangeArrowheads="1"/>
          </p:cNvSpPr>
          <p:nvPr>
            <p:ph type="title"/>
          </p:nvPr>
        </p:nvSpPr>
        <p:spPr bwMode="auto">
          <a:xfrm>
            <a:off x="1524000" y="159603"/>
            <a:ext cx="6324600" cy="830997"/>
          </a:xfrm>
          <a:prstGeom prst="rect">
            <a:avLst/>
          </a:prstGeom>
          <a:noFill/>
          <a:ln w="9525">
            <a:noFill/>
            <a:miter lim="800000"/>
            <a:headEnd/>
            <a:tailEnd/>
          </a:ln>
        </p:spPr>
        <p:txBody>
          <a:bodyPr>
            <a:spAutoFit/>
          </a:bodyPr>
          <a:lstStyle/>
          <a:p>
            <a:pPr algn="ctr"/>
            <a:r>
              <a:rPr lang="en-US" sz="2400" dirty="0" smtClean="0"/>
              <a:t>Possible Impact </a:t>
            </a:r>
            <a:r>
              <a:rPr lang="en-US" sz="2400" dirty="0"/>
              <a:t>of MC R&amp;D on  </a:t>
            </a:r>
            <a:br>
              <a:rPr lang="en-US" sz="2400" dirty="0"/>
            </a:br>
            <a:r>
              <a:rPr lang="en-US" sz="2400" dirty="0"/>
              <a:t>Low Energy </a:t>
            </a:r>
            <a:r>
              <a:rPr lang="en-US" sz="2400" dirty="0" err="1"/>
              <a:t>Muon</a:t>
            </a:r>
            <a:r>
              <a:rPr lang="en-US" sz="2400" dirty="0"/>
              <a:t> Experiments</a:t>
            </a:r>
          </a:p>
        </p:txBody>
      </p:sp>
      <p:sp>
        <p:nvSpPr>
          <p:cNvPr id="11" name="Content Placeholder 2"/>
          <p:cNvSpPr txBox="1">
            <a:spLocks/>
          </p:cNvSpPr>
          <p:nvPr/>
        </p:nvSpPr>
        <p:spPr bwMode="auto">
          <a:xfrm>
            <a:off x="762000" y="1295400"/>
            <a:ext cx="7620000" cy="4876800"/>
          </a:xfrm>
          <a:prstGeom prst="rect">
            <a:avLst/>
          </a:prstGeom>
          <a:noFill/>
          <a:ln w="9525">
            <a:noFill/>
            <a:miter lim="800000"/>
            <a:headEnd/>
            <a:tailEnd/>
          </a:ln>
        </p:spPr>
        <p:txBody>
          <a:bodyPr/>
          <a:lstStyle/>
          <a:p>
            <a:pPr marL="342900" indent="-342900">
              <a:spcBef>
                <a:spcPct val="20000"/>
              </a:spcBef>
              <a:buFont typeface="Arial" pitchFamily="34" charset="0"/>
              <a:buChar char="•"/>
              <a:defRPr/>
            </a:pPr>
            <a:r>
              <a:rPr lang="en-US" sz="2400" dirty="0" smtClean="0">
                <a:solidFill>
                  <a:srgbClr val="000000"/>
                </a:solidFill>
                <a:latin typeface="Calibri" pitchFamily="34" charset="0"/>
              </a:rPr>
              <a:t>Concepts</a:t>
            </a:r>
          </a:p>
          <a:p>
            <a:pPr marL="742950" lvl="1" indent="-285750">
              <a:spcBef>
                <a:spcPct val="20000"/>
              </a:spcBef>
              <a:buFont typeface="Arial" pitchFamily="34" charset="0"/>
              <a:buChar char="–"/>
              <a:defRPr/>
            </a:pPr>
            <a:r>
              <a:rPr lang="en-US" sz="2000" dirty="0" smtClean="0">
                <a:solidFill>
                  <a:srgbClr val="1F497D"/>
                </a:solidFill>
                <a:latin typeface="Calibri" pitchFamily="34" charset="0"/>
              </a:rPr>
              <a:t>High Intensity </a:t>
            </a:r>
            <a:r>
              <a:rPr lang="en-US" sz="2000" dirty="0" err="1" smtClean="0">
                <a:solidFill>
                  <a:srgbClr val="1F497D"/>
                </a:solidFill>
                <a:latin typeface="Calibri" pitchFamily="34" charset="0"/>
              </a:rPr>
              <a:t>muon</a:t>
            </a:r>
            <a:r>
              <a:rPr lang="en-US" sz="2000" dirty="0" smtClean="0">
                <a:solidFill>
                  <a:srgbClr val="1F497D"/>
                </a:solidFill>
                <a:latin typeface="Calibri" pitchFamily="34" charset="0"/>
              </a:rPr>
              <a:t> beams</a:t>
            </a:r>
          </a:p>
          <a:p>
            <a:pPr marL="742950" lvl="1" indent="-285750">
              <a:spcBef>
                <a:spcPct val="20000"/>
              </a:spcBef>
              <a:buFont typeface="Arial" pitchFamily="34" charset="0"/>
              <a:buChar char="–"/>
              <a:defRPr/>
            </a:pPr>
            <a:r>
              <a:rPr lang="en-US" sz="2000" dirty="0" smtClean="0">
                <a:solidFill>
                  <a:srgbClr val="1F497D"/>
                </a:solidFill>
                <a:latin typeface="Calibri" pitchFamily="34" charset="0"/>
              </a:rPr>
              <a:t>Cold </a:t>
            </a:r>
            <a:r>
              <a:rPr lang="en-US" sz="2000" dirty="0" err="1" smtClean="0">
                <a:solidFill>
                  <a:srgbClr val="1F497D"/>
                </a:solidFill>
                <a:latin typeface="Calibri" pitchFamily="34" charset="0"/>
              </a:rPr>
              <a:t>muon</a:t>
            </a:r>
            <a:r>
              <a:rPr lang="en-US" sz="2000" dirty="0" smtClean="0">
                <a:solidFill>
                  <a:srgbClr val="1F497D"/>
                </a:solidFill>
                <a:latin typeface="Calibri" pitchFamily="34" charset="0"/>
              </a:rPr>
              <a:t> beams</a:t>
            </a:r>
            <a:br>
              <a:rPr lang="en-US" sz="2000" dirty="0" smtClean="0">
                <a:solidFill>
                  <a:srgbClr val="1F497D"/>
                </a:solidFill>
                <a:latin typeface="Calibri" pitchFamily="34" charset="0"/>
              </a:rPr>
            </a:br>
            <a:endParaRPr lang="en-US" sz="2000" dirty="0" smtClean="0">
              <a:solidFill>
                <a:srgbClr val="1F497D"/>
              </a:solidFill>
              <a:latin typeface="Calibri" pitchFamily="34" charset="0"/>
            </a:endParaRPr>
          </a:p>
          <a:p>
            <a:pPr marL="342900" indent="-342900">
              <a:spcBef>
                <a:spcPct val="20000"/>
              </a:spcBef>
              <a:buFont typeface="Arial" pitchFamily="34" charset="0"/>
              <a:buChar char="•"/>
              <a:defRPr/>
            </a:pPr>
            <a:r>
              <a:rPr lang="en-US" sz="2400" dirty="0" smtClean="0">
                <a:solidFill>
                  <a:srgbClr val="000000"/>
                </a:solidFill>
                <a:latin typeface="Calibri" pitchFamily="34" charset="0"/>
              </a:rPr>
              <a:t>Technology </a:t>
            </a:r>
            <a:r>
              <a:rPr lang="en-US" sz="2400" dirty="0">
                <a:solidFill>
                  <a:srgbClr val="000000"/>
                </a:solidFill>
                <a:latin typeface="Calibri" pitchFamily="34" charset="0"/>
              </a:rPr>
              <a:t>Development</a:t>
            </a:r>
          </a:p>
          <a:p>
            <a:pPr marL="742950" lvl="1" indent="-285750">
              <a:spcBef>
                <a:spcPct val="20000"/>
              </a:spcBef>
              <a:buFont typeface="Arial" pitchFamily="34" charset="0"/>
              <a:buChar char="–"/>
              <a:defRPr/>
            </a:pPr>
            <a:r>
              <a:rPr lang="en-US" sz="2000" dirty="0">
                <a:solidFill>
                  <a:srgbClr val="1F497D"/>
                </a:solidFill>
                <a:latin typeface="Calibri" pitchFamily="34" charset="0"/>
              </a:rPr>
              <a:t>Systems &amp; components to handle very high intensities </a:t>
            </a:r>
          </a:p>
          <a:p>
            <a:pPr marL="742950" lvl="1" indent="-285750">
              <a:spcBef>
                <a:spcPct val="20000"/>
              </a:spcBef>
              <a:buFont typeface="Arial" pitchFamily="34" charset="0"/>
              <a:buChar char="–"/>
              <a:defRPr/>
            </a:pPr>
            <a:r>
              <a:rPr lang="en-US" sz="2000" dirty="0" err="1">
                <a:solidFill>
                  <a:srgbClr val="1F497D"/>
                </a:solidFill>
                <a:latin typeface="Calibri" pitchFamily="34" charset="0"/>
              </a:rPr>
              <a:t>Muon</a:t>
            </a:r>
            <a:r>
              <a:rPr lang="en-US" sz="2000" dirty="0">
                <a:solidFill>
                  <a:srgbClr val="1F497D"/>
                </a:solidFill>
                <a:latin typeface="Calibri" pitchFamily="34" charset="0"/>
              </a:rPr>
              <a:t> beam phase rotation </a:t>
            </a:r>
            <a:r>
              <a:rPr lang="en-US" sz="2000" dirty="0" smtClean="0">
                <a:solidFill>
                  <a:srgbClr val="1F497D"/>
                </a:solidFill>
                <a:latin typeface="Calibri" pitchFamily="34" charset="0"/>
              </a:rPr>
              <a:t>channel (reduces energy spread)</a:t>
            </a:r>
            <a:endParaRPr lang="en-US" sz="2000" dirty="0">
              <a:solidFill>
                <a:srgbClr val="1F497D"/>
              </a:solidFill>
              <a:latin typeface="Calibri" pitchFamily="34" charset="0"/>
            </a:endParaRPr>
          </a:p>
          <a:p>
            <a:pPr marL="742950" lvl="1" indent="-285750">
              <a:spcBef>
                <a:spcPct val="20000"/>
              </a:spcBef>
              <a:buFont typeface="Arial" pitchFamily="34" charset="0"/>
              <a:buChar char="–"/>
              <a:defRPr/>
            </a:pPr>
            <a:r>
              <a:rPr lang="en-US" sz="2000" dirty="0" err="1">
                <a:solidFill>
                  <a:srgbClr val="1F497D"/>
                </a:solidFill>
                <a:latin typeface="Calibri" pitchFamily="34" charset="0"/>
              </a:rPr>
              <a:t>Muon</a:t>
            </a:r>
            <a:r>
              <a:rPr lang="en-US" sz="2000" dirty="0">
                <a:solidFill>
                  <a:srgbClr val="1F497D"/>
                </a:solidFill>
                <a:latin typeface="Calibri" pitchFamily="34" charset="0"/>
              </a:rPr>
              <a:t> beam cooling </a:t>
            </a:r>
            <a:r>
              <a:rPr lang="en-US" sz="2000" dirty="0" smtClean="0">
                <a:solidFill>
                  <a:srgbClr val="1F497D"/>
                </a:solidFill>
                <a:latin typeface="Calibri" pitchFamily="34" charset="0"/>
              </a:rPr>
              <a:t>channel (reduces 6D phase space)</a:t>
            </a:r>
            <a:r>
              <a:rPr lang="en-US" sz="2000" dirty="0">
                <a:solidFill>
                  <a:srgbClr val="1F497D"/>
                </a:solidFill>
                <a:latin typeface="Calibri" pitchFamily="34" charset="0"/>
              </a:rPr>
              <a:t/>
            </a:r>
            <a:br>
              <a:rPr lang="en-US" sz="2000" dirty="0">
                <a:solidFill>
                  <a:srgbClr val="1F497D"/>
                </a:solidFill>
                <a:latin typeface="Calibri" pitchFamily="34" charset="0"/>
              </a:rPr>
            </a:br>
            <a:endParaRPr lang="en-US" sz="1050" dirty="0">
              <a:solidFill>
                <a:srgbClr val="1F497D"/>
              </a:solidFill>
              <a:latin typeface="Calibri" pitchFamily="34" charset="0"/>
            </a:endParaRPr>
          </a:p>
          <a:p>
            <a:pPr marL="342900" indent="-342900">
              <a:spcBef>
                <a:spcPct val="20000"/>
              </a:spcBef>
              <a:buFont typeface="Arial" pitchFamily="34" charset="0"/>
              <a:buChar char="•"/>
              <a:defRPr/>
            </a:pPr>
            <a:r>
              <a:rPr lang="en-US" sz="2400" dirty="0">
                <a:solidFill>
                  <a:srgbClr val="000000"/>
                </a:solidFill>
                <a:latin typeface="Calibri" pitchFamily="34" charset="0"/>
              </a:rPr>
              <a:t>Test Facilities</a:t>
            </a:r>
          </a:p>
          <a:p>
            <a:pPr marL="742950" lvl="1" indent="-285750">
              <a:spcBef>
                <a:spcPct val="20000"/>
              </a:spcBef>
              <a:buFont typeface="Arial" pitchFamily="34" charset="0"/>
              <a:buChar char="–"/>
              <a:defRPr/>
            </a:pPr>
            <a:r>
              <a:rPr lang="en-US" sz="2000" dirty="0">
                <a:solidFill>
                  <a:srgbClr val="1F497D"/>
                </a:solidFill>
                <a:latin typeface="Calibri" pitchFamily="34" charset="0"/>
              </a:rPr>
              <a:t>Target test/R&amp;D facility ?</a:t>
            </a:r>
          </a:p>
          <a:p>
            <a:pPr marL="742950" lvl="1" indent="-285750">
              <a:spcBef>
                <a:spcPct val="20000"/>
              </a:spcBef>
              <a:buFont typeface="Arial" pitchFamily="34" charset="0"/>
              <a:buChar char="–"/>
              <a:defRPr/>
            </a:pPr>
            <a:r>
              <a:rPr lang="en-US" sz="2000" dirty="0">
                <a:solidFill>
                  <a:srgbClr val="1F497D"/>
                </a:solidFill>
                <a:latin typeface="Calibri" pitchFamily="34" charset="0"/>
              </a:rPr>
              <a:t>6D cooling test facility </a:t>
            </a:r>
            <a:r>
              <a:rPr lang="en-US" sz="2000" dirty="0" smtClean="0">
                <a:solidFill>
                  <a:srgbClr val="1F497D"/>
                </a:solidFill>
                <a:latin typeface="Calibri" pitchFamily="34" charset="0"/>
              </a:rPr>
              <a:t>?</a:t>
            </a:r>
          </a:p>
          <a:p>
            <a:pPr marL="742950" lvl="1" indent="-285750">
              <a:spcBef>
                <a:spcPct val="20000"/>
              </a:spcBef>
              <a:buFont typeface="Arial" pitchFamily="34" charset="0"/>
              <a:buChar char="–"/>
              <a:defRPr/>
            </a:pPr>
            <a:r>
              <a:rPr lang="en-US" sz="2000" dirty="0" err="1" smtClean="0">
                <a:solidFill>
                  <a:srgbClr val="1F497D"/>
                </a:solidFill>
                <a:latin typeface="Calibri" pitchFamily="34" charset="0"/>
              </a:rPr>
              <a:t>Muon</a:t>
            </a:r>
            <a:r>
              <a:rPr lang="en-US" sz="2000" dirty="0" smtClean="0">
                <a:solidFill>
                  <a:srgbClr val="1F497D"/>
                </a:solidFill>
                <a:latin typeface="Calibri" pitchFamily="34" charset="0"/>
              </a:rPr>
              <a:t> Collider Front-End test facility ?</a:t>
            </a:r>
            <a:r>
              <a:rPr lang="en-US" sz="2000" dirty="0">
                <a:solidFill>
                  <a:srgbClr val="1F497D"/>
                </a:solidFill>
                <a:latin typeface="Calibri" pitchFamily="34" charset="0"/>
              </a:rPr>
              <a:t/>
            </a:r>
            <a:br>
              <a:rPr lang="en-US" sz="2000" dirty="0">
                <a:solidFill>
                  <a:srgbClr val="1F497D"/>
                </a:solidFill>
                <a:latin typeface="Calibri" pitchFamily="34" charset="0"/>
              </a:rPr>
            </a:br>
            <a:endParaRPr lang="en-US" sz="1200" dirty="0">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pPr eaLnBrk="1" hangingPunct="1"/>
            <a:r>
              <a:rPr lang="en-US" sz="3600" dirty="0" smtClean="0"/>
              <a:t>Concepts: Getting more </a:t>
            </a:r>
            <a:r>
              <a:rPr lang="en-US" sz="3600" dirty="0" err="1" smtClean="0"/>
              <a:t>muons</a:t>
            </a:r>
            <a:endParaRPr lang="en-US" sz="3600" dirty="0" smtClean="0"/>
          </a:p>
        </p:txBody>
      </p:sp>
      <p:sp>
        <p:nvSpPr>
          <p:cNvPr id="15362" name="Content Placeholder 2"/>
          <p:cNvSpPr>
            <a:spLocks noGrp="1"/>
          </p:cNvSpPr>
          <p:nvPr>
            <p:ph idx="1"/>
          </p:nvPr>
        </p:nvSpPr>
        <p:spPr>
          <a:xfrm>
            <a:off x="609600" y="1143000"/>
            <a:ext cx="7772400" cy="4876800"/>
          </a:xfrm>
        </p:spPr>
        <p:txBody>
          <a:bodyPr/>
          <a:lstStyle/>
          <a:p>
            <a:pPr eaLnBrk="1" hangingPunct="1"/>
            <a:r>
              <a:rPr lang="en-US" sz="2000" dirty="0" smtClean="0"/>
              <a:t>Start with high power proton source</a:t>
            </a:r>
            <a:br>
              <a:rPr lang="en-US" sz="2000" dirty="0" smtClean="0"/>
            </a:br>
            <a:r>
              <a:rPr lang="en-US" sz="2000" dirty="0" smtClean="0"/>
              <a:t> (</a:t>
            </a:r>
            <a:r>
              <a:rPr lang="en-US" sz="2000" dirty="0" err="1" smtClean="0"/>
              <a:t>Proj</a:t>
            </a:r>
            <a:r>
              <a:rPr lang="en-US" sz="2000" dirty="0" smtClean="0"/>
              <a:t>. X at 4 MW)</a:t>
            </a:r>
            <a:br>
              <a:rPr lang="en-US" sz="2000" dirty="0" smtClean="0"/>
            </a:br>
            <a:endParaRPr lang="en-US" sz="1000" dirty="0" smtClean="0"/>
          </a:p>
          <a:p>
            <a:pPr eaLnBrk="1" hangingPunct="1"/>
            <a:r>
              <a:rPr lang="en-US" sz="2000" dirty="0" smtClean="0"/>
              <a:t>Need a viable target concept</a:t>
            </a:r>
          </a:p>
          <a:p>
            <a:pPr lvl="1" eaLnBrk="1" hangingPunct="1"/>
            <a:r>
              <a:rPr lang="en-US" sz="1800" dirty="0" smtClean="0"/>
              <a:t>MERIT Experiment  at the CERN PS </a:t>
            </a:r>
            <a:br>
              <a:rPr lang="en-US" sz="1800" dirty="0" smtClean="0"/>
            </a:br>
            <a:r>
              <a:rPr lang="en-US" sz="1800" dirty="0" smtClean="0"/>
              <a:t>demonstrated  liquid Hg Jet in 15T </a:t>
            </a:r>
            <a:br>
              <a:rPr lang="en-US" sz="1800" dirty="0" smtClean="0"/>
            </a:br>
            <a:r>
              <a:rPr lang="en-US" sz="1800" dirty="0" smtClean="0"/>
              <a:t>solenoid … concept good up to  ~8MW.</a:t>
            </a:r>
          </a:p>
          <a:p>
            <a:pPr lvl="1" eaLnBrk="1" hangingPunct="1"/>
            <a:r>
              <a:rPr lang="en-US" sz="1800" kern="0" dirty="0" smtClean="0">
                <a:latin typeface="+mj-lt"/>
              </a:rPr>
              <a:t>A 4MW target station design study </a:t>
            </a:r>
            <a:br>
              <a:rPr lang="en-US" sz="1800" kern="0" dirty="0" smtClean="0">
                <a:latin typeface="+mj-lt"/>
              </a:rPr>
            </a:br>
            <a:r>
              <a:rPr lang="en-US" sz="1800" kern="0" dirty="0" smtClean="0">
                <a:latin typeface="+mj-lt"/>
              </a:rPr>
              <a:t>was part of “Neutrino Factory </a:t>
            </a:r>
            <a:br>
              <a:rPr lang="en-US" sz="1800" kern="0" dirty="0" smtClean="0">
                <a:latin typeface="+mj-lt"/>
              </a:rPr>
            </a:br>
            <a:r>
              <a:rPr lang="en-US" sz="1800" kern="0" dirty="0" smtClean="0">
                <a:latin typeface="+mj-lt"/>
              </a:rPr>
              <a:t>Study 1”  </a:t>
            </a:r>
            <a:r>
              <a:rPr lang="en-US" sz="1800" kern="0" dirty="0" smtClean="0">
                <a:latin typeface="+mj-lt"/>
                <a:sym typeface="Symbol" pitchFamily="18" charset="2"/>
              </a:rPr>
              <a:t></a:t>
            </a:r>
            <a:r>
              <a:rPr lang="en-US" sz="1800" kern="0" dirty="0" smtClean="0">
                <a:latin typeface="+mj-lt"/>
              </a:rPr>
              <a:t> ORNL/TM2001/124</a:t>
            </a:r>
            <a:r>
              <a:rPr lang="en-US" sz="1800" dirty="0" smtClean="0">
                <a:latin typeface="+mj-lt"/>
              </a:rPr>
              <a:t> </a:t>
            </a:r>
          </a:p>
          <a:p>
            <a:pPr lvl="1" eaLnBrk="1" hangingPunct="1"/>
            <a:r>
              <a:rPr lang="en-US" sz="1800" dirty="0" smtClean="0">
                <a:latin typeface="+mj-lt"/>
              </a:rPr>
              <a:t>Much more design/development</a:t>
            </a:r>
            <a:br>
              <a:rPr lang="en-US" sz="1800" dirty="0" smtClean="0">
                <a:latin typeface="+mj-lt"/>
              </a:rPr>
            </a:br>
            <a:r>
              <a:rPr lang="en-US" sz="1800" dirty="0" smtClean="0">
                <a:latin typeface="+mj-lt"/>
              </a:rPr>
              <a:t>needed (e.g. beam dump, thermal</a:t>
            </a:r>
            <a:br>
              <a:rPr lang="en-US" sz="1800" dirty="0" smtClean="0">
                <a:latin typeface="+mj-lt"/>
              </a:rPr>
            </a:br>
            <a:r>
              <a:rPr lang="en-US" sz="1800" dirty="0" smtClean="0">
                <a:latin typeface="+mj-lt"/>
              </a:rPr>
              <a:t>management, solenoid design, …. )</a:t>
            </a:r>
            <a:br>
              <a:rPr lang="en-US" sz="1800" dirty="0" smtClean="0">
                <a:latin typeface="+mj-lt"/>
              </a:rPr>
            </a:br>
            <a:endParaRPr lang="en-US" sz="700" dirty="0" smtClean="0">
              <a:latin typeface="+mj-lt"/>
            </a:endParaRPr>
          </a:p>
          <a:p>
            <a:pPr eaLnBrk="1" hangingPunct="1"/>
            <a:r>
              <a:rPr lang="en-US" sz="2000" dirty="0" smtClean="0">
                <a:latin typeface="+mj-lt"/>
              </a:rPr>
              <a:t>Need optimized </a:t>
            </a:r>
            <a:r>
              <a:rPr lang="en-US" sz="2000" dirty="0" smtClean="0">
                <a:latin typeface="Symbol" pitchFamily="18" charset="2"/>
              </a:rPr>
              <a:t>p</a:t>
            </a:r>
            <a:r>
              <a:rPr lang="en-US" sz="2000" dirty="0" smtClean="0">
                <a:latin typeface="+mj-lt"/>
              </a:rPr>
              <a:t> collection, decay </a:t>
            </a:r>
            <a:br>
              <a:rPr lang="en-US" sz="2000" dirty="0" smtClean="0">
                <a:latin typeface="+mj-lt"/>
              </a:rPr>
            </a:br>
            <a:r>
              <a:rPr lang="en-US" sz="2000" dirty="0" smtClean="0">
                <a:latin typeface="+mj-lt"/>
              </a:rPr>
              <a:t>channel, bunching &amp; phase rotation … </a:t>
            </a:r>
            <a:br>
              <a:rPr lang="en-US" sz="2000" dirty="0" smtClean="0">
                <a:latin typeface="+mj-lt"/>
              </a:rPr>
            </a:br>
            <a:r>
              <a:rPr lang="en-US" sz="2000" dirty="0" smtClean="0">
                <a:latin typeface="+mj-lt"/>
              </a:rPr>
              <a:t>already at an advanced  design stage </a:t>
            </a:r>
            <a:br>
              <a:rPr lang="en-US" sz="2000" dirty="0" smtClean="0">
                <a:latin typeface="+mj-lt"/>
              </a:rPr>
            </a:br>
            <a:r>
              <a:rPr lang="en-US" sz="2000" dirty="0" smtClean="0">
                <a:latin typeface="Arial"/>
                <a:cs typeface="Arial"/>
              </a:rPr>
              <a:t>→</a:t>
            </a:r>
            <a:r>
              <a:rPr lang="en-US" sz="2000" dirty="0" smtClean="0">
                <a:latin typeface="+mj-lt"/>
              </a:rPr>
              <a:t> O(0.1 </a:t>
            </a:r>
            <a:r>
              <a:rPr lang="en-US" sz="2000" dirty="0" smtClean="0">
                <a:latin typeface="Symbol" pitchFamily="18" charset="2"/>
              </a:rPr>
              <a:t>m</a:t>
            </a:r>
            <a:r>
              <a:rPr lang="en-US" sz="2000" baseline="30000" dirty="0" smtClean="0">
                <a:latin typeface="+mj-lt"/>
              </a:rPr>
              <a:t>-</a:t>
            </a:r>
            <a:r>
              <a:rPr lang="en-US" sz="2000" dirty="0" smtClean="0">
                <a:latin typeface="+mj-lt"/>
              </a:rPr>
              <a:t> </a:t>
            </a:r>
            <a:r>
              <a:rPr lang="en-US" sz="2000" dirty="0" smtClean="0"/>
              <a:t>+ 0.1 </a:t>
            </a:r>
            <a:r>
              <a:rPr lang="en-US" sz="2000" dirty="0" smtClean="0">
                <a:latin typeface="Symbol" pitchFamily="18" charset="2"/>
              </a:rPr>
              <a:t>m</a:t>
            </a:r>
            <a:r>
              <a:rPr lang="en-US" sz="2000" baseline="30000" dirty="0" smtClean="0"/>
              <a:t>+</a:t>
            </a:r>
            <a:r>
              <a:rPr lang="en-US" sz="2000" dirty="0" smtClean="0"/>
              <a:t>) </a:t>
            </a:r>
            <a:r>
              <a:rPr lang="en-US" sz="2000" dirty="0" smtClean="0">
                <a:latin typeface="+mj-lt"/>
              </a:rPr>
              <a:t>per 8 </a:t>
            </a:r>
            <a:r>
              <a:rPr lang="en-US" sz="2000" dirty="0" err="1" smtClean="0">
                <a:latin typeface="+mj-lt"/>
              </a:rPr>
              <a:t>GeV</a:t>
            </a:r>
            <a:r>
              <a:rPr lang="en-US" sz="2000" dirty="0" smtClean="0">
                <a:latin typeface="+mj-lt"/>
              </a:rPr>
              <a:t> proton.</a:t>
            </a:r>
          </a:p>
        </p:txBody>
      </p:sp>
      <p:sp>
        <p:nvSpPr>
          <p:cNvPr id="4" name="Date Placeholder 3"/>
          <p:cNvSpPr>
            <a:spLocks noGrp="1"/>
          </p:cNvSpPr>
          <p:nvPr>
            <p:ph type="dt" sz="quarter" idx="10"/>
          </p:nvPr>
        </p:nvSpPr>
        <p:spPr/>
        <p:txBody>
          <a:bodyPr rtlCol="0"/>
          <a:lstStyle/>
          <a:p>
            <a:pPr fontAlgn="auto">
              <a:spcBef>
                <a:spcPts val="0"/>
              </a:spcBef>
              <a:spcAft>
                <a:spcPts val="0"/>
              </a:spcAft>
              <a:defRPr/>
            </a:pPr>
            <a:r>
              <a:rPr lang="en-US" dirty="0" smtClean="0">
                <a:latin typeface="+mn-lt"/>
              </a:rPr>
              <a:t>STEVE EER</a:t>
            </a:r>
            <a:endParaRPr lang="en-US" dirty="0">
              <a:latin typeface="+mn-lt"/>
            </a:endParaRPr>
          </a:p>
        </p:txBody>
      </p:sp>
      <p:sp>
        <p:nvSpPr>
          <p:cNvPr id="5" name="Footer Placeholder 4"/>
          <p:cNvSpPr>
            <a:spLocks noGrp="1"/>
          </p:cNvSpPr>
          <p:nvPr>
            <p:ph type="ftr" sz="quarter" idx="11"/>
          </p:nvPr>
        </p:nvSpPr>
        <p:spPr/>
        <p:txBody>
          <a:bodyPr rtlCol="0"/>
          <a:lstStyle/>
          <a:p>
            <a:pPr fontAlgn="auto">
              <a:spcBef>
                <a:spcPts val="0"/>
              </a:spcBef>
              <a:spcAft>
                <a:spcPts val="0"/>
              </a:spcAft>
              <a:defRPr/>
            </a:pPr>
            <a:r>
              <a:rPr lang="en-US" smtClean="0">
                <a:solidFill>
                  <a:schemeClr val="tx1">
                    <a:tint val="75000"/>
                  </a:schemeClr>
                </a:solidFill>
                <a:latin typeface="+mn-lt"/>
              </a:rPr>
              <a:t>Proj.X Muon Workshop         FNAL      8 November, 2010</a:t>
            </a:r>
            <a:endParaRPr lang="en-US">
              <a:solidFill>
                <a:schemeClr val="tx1">
                  <a:tint val="75000"/>
                </a:schemeClr>
              </a:solidFill>
              <a:latin typeface="+mn-lt"/>
            </a:endParaRPr>
          </a:p>
        </p:txBody>
      </p:sp>
      <p:sp>
        <p:nvSpPr>
          <p:cNvPr id="6" name="Slide Number Placeholder 5"/>
          <p:cNvSpPr>
            <a:spLocks noGrp="1"/>
          </p:cNvSpPr>
          <p:nvPr>
            <p:ph type="sldNum" sz="quarter" idx="12"/>
          </p:nvPr>
        </p:nvSpPr>
        <p:spPr/>
        <p:txBody>
          <a:bodyPr/>
          <a:lstStyle/>
          <a:p>
            <a:pPr>
              <a:defRPr/>
            </a:pPr>
            <a:fld id="{D7ECFD23-51BB-4573-84DE-C18AA4206B10}" type="slidenum">
              <a:rPr lang="en-US" smtClean="0"/>
              <a:pPr>
                <a:defRPr/>
              </a:pPr>
              <a:t>5</a:t>
            </a:fld>
            <a:endParaRPr lang="en-US" dirty="0"/>
          </a:p>
        </p:txBody>
      </p:sp>
      <p:grpSp>
        <p:nvGrpSpPr>
          <p:cNvPr id="20" name="Group 19"/>
          <p:cNvGrpSpPr/>
          <p:nvPr/>
        </p:nvGrpSpPr>
        <p:grpSpPr>
          <a:xfrm>
            <a:off x="5822950" y="1219200"/>
            <a:ext cx="2787650" cy="2051050"/>
            <a:chOff x="5822950" y="1828800"/>
            <a:chExt cx="2787650" cy="2051050"/>
          </a:xfrm>
        </p:grpSpPr>
        <p:pic>
          <p:nvPicPr>
            <p:cNvPr id="9" name="Picture 4" descr="C:\data0\MERIT\MOVIES\Animation_16014_fats.gif"/>
            <p:cNvPicPr>
              <a:picLocks noChangeAspect="1" noChangeArrowheads="1" noCrop="1"/>
            </p:cNvPicPr>
            <p:nvPr/>
          </p:nvPicPr>
          <p:blipFill>
            <a:blip r:embed="rId2"/>
            <a:srcRect/>
            <a:stretch>
              <a:fillRect/>
            </a:stretch>
          </p:blipFill>
          <p:spPr bwMode="auto">
            <a:xfrm>
              <a:off x="5822950" y="1828800"/>
              <a:ext cx="2133600" cy="2051050"/>
            </a:xfrm>
            <a:prstGeom prst="rect">
              <a:avLst/>
            </a:prstGeom>
            <a:noFill/>
            <a:ln w="9525">
              <a:noFill/>
              <a:miter lim="800000"/>
              <a:headEnd/>
              <a:tailEnd/>
            </a:ln>
          </p:spPr>
        </p:pic>
        <p:sp>
          <p:nvSpPr>
            <p:cNvPr id="10" name="Title 2"/>
            <p:cNvSpPr txBox="1">
              <a:spLocks/>
            </p:cNvSpPr>
            <p:nvPr/>
          </p:nvSpPr>
          <p:spPr bwMode="auto">
            <a:xfrm>
              <a:off x="8039100" y="2838450"/>
              <a:ext cx="571500" cy="285750"/>
            </a:xfrm>
            <a:prstGeom prst="rect">
              <a:avLst/>
            </a:prstGeom>
          </p:spPr>
          <p:txBody>
            <a:bodyPr anchor="ctr">
              <a:normAutofit fontScale="85000" lnSpcReduction="20000"/>
            </a:bodyPr>
            <a:lstStyle/>
            <a:p>
              <a:pPr fontAlgn="auto">
                <a:spcAft>
                  <a:spcPts val="0"/>
                </a:spcAft>
                <a:defRPr/>
              </a:pPr>
              <a:r>
                <a:rPr lang="en-US" dirty="0">
                  <a:solidFill>
                    <a:schemeClr val="tx2">
                      <a:lumMod val="75000"/>
                    </a:schemeClr>
                  </a:solidFill>
                  <a:latin typeface="+mn-lt"/>
                </a:rPr>
                <a:t>1 cm</a:t>
              </a:r>
            </a:p>
          </p:txBody>
        </p:sp>
        <p:cxnSp>
          <p:nvCxnSpPr>
            <p:cNvPr id="11" name="Straight Arrow Connector 16"/>
            <p:cNvCxnSpPr>
              <a:cxnSpLocks noChangeShapeType="1"/>
            </p:cNvCxnSpPr>
            <p:nvPr/>
          </p:nvCxnSpPr>
          <p:spPr bwMode="auto">
            <a:xfrm rot="5400000">
              <a:off x="7849394" y="2934494"/>
              <a:ext cx="381000" cy="1588"/>
            </a:xfrm>
            <a:prstGeom prst="straightConnector1">
              <a:avLst/>
            </a:prstGeom>
            <a:noFill/>
            <a:ln w="9525" algn="ctr">
              <a:solidFill>
                <a:schemeClr val="tx1"/>
              </a:solidFill>
              <a:round/>
              <a:headEnd type="arrow" w="med" len="med"/>
              <a:tailEnd type="arrow" w="med" len="med"/>
            </a:ln>
          </p:spPr>
        </p:cxnSp>
      </p:grpSp>
      <p:grpSp>
        <p:nvGrpSpPr>
          <p:cNvPr id="16" name="Group 8"/>
          <p:cNvGrpSpPr>
            <a:grpSpLocks/>
          </p:cNvGrpSpPr>
          <p:nvPr/>
        </p:nvGrpSpPr>
        <p:grpSpPr bwMode="auto">
          <a:xfrm>
            <a:off x="5402262" y="3429000"/>
            <a:ext cx="3132138" cy="2852738"/>
            <a:chOff x="4953000" y="2755900"/>
            <a:chExt cx="3505200" cy="3192593"/>
          </a:xfrm>
        </p:grpSpPr>
        <p:pic>
          <p:nvPicPr>
            <p:cNvPr id="17" name="Picture 10" descr="Target_Facility"/>
            <p:cNvPicPr>
              <a:picLocks noChangeAspect="1" noChangeArrowheads="1"/>
            </p:cNvPicPr>
            <p:nvPr/>
          </p:nvPicPr>
          <p:blipFill>
            <a:blip r:embed="rId3"/>
            <a:srcRect/>
            <a:stretch>
              <a:fillRect/>
            </a:stretch>
          </p:blipFill>
          <p:spPr bwMode="auto">
            <a:xfrm>
              <a:off x="4953000" y="2755900"/>
              <a:ext cx="3505200" cy="2943225"/>
            </a:xfrm>
            <a:prstGeom prst="rect">
              <a:avLst/>
            </a:prstGeom>
            <a:noFill/>
            <a:ln w="9525">
              <a:noFill/>
              <a:miter lim="800000"/>
              <a:headEnd/>
              <a:tailEnd/>
            </a:ln>
          </p:spPr>
        </p:pic>
        <p:sp>
          <p:nvSpPr>
            <p:cNvPr id="18" name="Text Box 11"/>
            <p:cNvSpPr txBox="1">
              <a:spLocks noChangeArrowheads="1"/>
            </p:cNvSpPr>
            <p:nvPr/>
          </p:nvSpPr>
          <p:spPr bwMode="auto">
            <a:xfrm>
              <a:off x="4953000" y="5569661"/>
              <a:ext cx="3482975" cy="378832"/>
            </a:xfrm>
            <a:prstGeom prst="rect">
              <a:avLst/>
            </a:prstGeom>
            <a:solidFill>
              <a:schemeClr val="tx1"/>
            </a:solidFill>
            <a:ln w="9525">
              <a:noFill/>
              <a:miter lim="800000"/>
              <a:headEnd/>
              <a:tailEnd/>
            </a:ln>
          </p:spPr>
          <p:txBody>
            <a:bodyPr>
              <a:spAutoFit/>
            </a:bodyPr>
            <a:lstStyle/>
            <a:p>
              <a:pPr algn="ctr"/>
              <a:r>
                <a:rPr lang="en-US" sz="1600">
                  <a:solidFill>
                    <a:schemeClr val="bg1"/>
                  </a:solidFill>
                </a:rPr>
                <a:t>4MW Target Station Design</a:t>
              </a:r>
            </a:p>
          </p:txBody>
        </p:sp>
        <p:sp>
          <p:nvSpPr>
            <p:cNvPr id="19" name="Text Box 9"/>
            <p:cNvSpPr txBox="1">
              <a:spLocks noChangeArrowheads="1"/>
            </p:cNvSpPr>
            <p:nvPr/>
          </p:nvSpPr>
          <p:spPr bwMode="auto">
            <a:xfrm>
              <a:off x="6667404" y="2874512"/>
              <a:ext cx="1602875" cy="307777"/>
            </a:xfrm>
            <a:prstGeom prst="rect">
              <a:avLst/>
            </a:prstGeom>
            <a:noFill/>
            <a:ln w="9525">
              <a:noFill/>
              <a:miter lim="800000"/>
              <a:headEnd/>
              <a:tailEnd/>
            </a:ln>
          </p:spPr>
          <p:txBody>
            <a:bodyPr wrap="none">
              <a:spAutoFit/>
            </a:bodyPr>
            <a:lstStyle/>
            <a:p>
              <a:pPr eaLnBrk="0" hangingPunct="0"/>
              <a:r>
                <a:rPr lang="en-US" sz="1400" b="1" dirty="0">
                  <a:solidFill>
                    <a:schemeClr val="bg1"/>
                  </a:solidFill>
                </a:rPr>
                <a:t>V. Graves, ORNL</a:t>
              </a: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p:txBody>
          <a:bodyPr/>
          <a:lstStyle/>
          <a:p>
            <a:pPr eaLnBrk="1" hangingPunct="1"/>
            <a:r>
              <a:rPr lang="en-US" sz="3600" dirty="0" smtClean="0">
                <a:solidFill>
                  <a:prstClr val="black"/>
                </a:solidFill>
              </a:rPr>
              <a:t>Concepts: Cold </a:t>
            </a:r>
            <a:r>
              <a:rPr lang="en-US" sz="3600" dirty="0" err="1" smtClean="0">
                <a:solidFill>
                  <a:prstClr val="black"/>
                </a:solidFill>
              </a:rPr>
              <a:t>Muon</a:t>
            </a:r>
            <a:r>
              <a:rPr lang="en-US" sz="3600" dirty="0" smtClean="0">
                <a:solidFill>
                  <a:prstClr val="black"/>
                </a:solidFill>
              </a:rPr>
              <a:t> Beams</a:t>
            </a:r>
            <a:endParaRPr lang="en-US" dirty="0" smtClean="0"/>
          </a:p>
        </p:txBody>
      </p:sp>
      <p:sp>
        <p:nvSpPr>
          <p:cNvPr id="4" name="Date Placeholder 3"/>
          <p:cNvSpPr>
            <a:spLocks noGrp="1"/>
          </p:cNvSpPr>
          <p:nvPr>
            <p:ph type="dt" sz="quarter" idx="10"/>
          </p:nvPr>
        </p:nvSpPr>
        <p:spPr/>
        <p:txBody>
          <a:bodyPr rtlCol="0"/>
          <a:lstStyle/>
          <a:p>
            <a:pPr fontAlgn="auto">
              <a:spcBef>
                <a:spcPts val="0"/>
              </a:spcBef>
              <a:spcAft>
                <a:spcPts val="0"/>
              </a:spcAft>
              <a:defRPr/>
            </a:pPr>
            <a:r>
              <a:rPr lang="en-US" smtClean="0">
                <a:latin typeface="+mn-lt"/>
              </a:rPr>
              <a:t>STEVE GEER</a:t>
            </a:r>
            <a:endParaRPr lang="en-US" dirty="0">
              <a:latin typeface="+mn-lt"/>
            </a:endParaRPr>
          </a:p>
        </p:txBody>
      </p:sp>
      <p:sp>
        <p:nvSpPr>
          <p:cNvPr id="5" name="Footer Placeholder 4"/>
          <p:cNvSpPr>
            <a:spLocks noGrp="1"/>
          </p:cNvSpPr>
          <p:nvPr>
            <p:ph type="ftr" sz="quarter" idx="11"/>
          </p:nvPr>
        </p:nvSpPr>
        <p:spPr/>
        <p:txBody>
          <a:bodyPr rtlCol="0"/>
          <a:lstStyle/>
          <a:p>
            <a:pPr fontAlgn="auto">
              <a:spcBef>
                <a:spcPts val="0"/>
              </a:spcBef>
              <a:spcAft>
                <a:spcPts val="0"/>
              </a:spcAft>
              <a:defRPr/>
            </a:pPr>
            <a:r>
              <a:rPr lang="en-US" smtClean="0">
                <a:solidFill>
                  <a:schemeClr val="tx1">
                    <a:tint val="75000"/>
                  </a:schemeClr>
                </a:solidFill>
                <a:latin typeface="+mn-lt"/>
              </a:rPr>
              <a:t>Proj.X Muon Workshop         FNAL      8 November, 2010</a:t>
            </a:r>
            <a:endParaRPr lang="en-US">
              <a:solidFill>
                <a:schemeClr val="tx1">
                  <a:tint val="75000"/>
                </a:schemeClr>
              </a:solidFill>
              <a:latin typeface="+mn-lt"/>
            </a:endParaRPr>
          </a:p>
        </p:txBody>
      </p:sp>
      <p:sp>
        <p:nvSpPr>
          <p:cNvPr id="6" name="Slide Number Placeholder 5"/>
          <p:cNvSpPr>
            <a:spLocks noGrp="1"/>
          </p:cNvSpPr>
          <p:nvPr>
            <p:ph type="sldNum" sz="quarter" idx="12"/>
          </p:nvPr>
        </p:nvSpPr>
        <p:spPr/>
        <p:txBody>
          <a:bodyPr/>
          <a:lstStyle/>
          <a:p>
            <a:pPr>
              <a:defRPr/>
            </a:pPr>
            <a:fld id="{AE5B8AB8-070D-4541-B1A0-A950DCB6F8F6}" type="slidenum">
              <a:rPr lang="en-US" smtClean="0"/>
              <a:pPr>
                <a:defRPr/>
              </a:pPr>
              <a:t>6</a:t>
            </a:fld>
            <a:endParaRPr lang="en-US" dirty="0"/>
          </a:p>
        </p:txBody>
      </p:sp>
      <p:grpSp>
        <p:nvGrpSpPr>
          <p:cNvPr id="8" name="Group 6"/>
          <p:cNvGrpSpPr>
            <a:grpSpLocks/>
          </p:cNvGrpSpPr>
          <p:nvPr/>
        </p:nvGrpSpPr>
        <p:grpSpPr bwMode="auto">
          <a:xfrm>
            <a:off x="6397486" y="1447800"/>
            <a:ext cx="1908313" cy="1371600"/>
            <a:chOff x="3782" y="1334"/>
            <a:chExt cx="1599" cy="1029"/>
          </a:xfrm>
        </p:grpSpPr>
        <p:pic>
          <p:nvPicPr>
            <p:cNvPr id="9" name="Picture 7" descr="ionization_cooling"/>
            <p:cNvPicPr>
              <a:picLocks noChangeAspect="1" noChangeArrowheads="1"/>
            </p:cNvPicPr>
            <p:nvPr/>
          </p:nvPicPr>
          <p:blipFill>
            <a:blip r:embed="rId2"/>
            <a:srcRect/>
            <a:stretch>
              <a:fillRect/>
            </a:stretch>
          </p:blipFill>
          <p:spPr bwMode="auto">
            <a:xfrm>
              <a:off x="3812" y="1367"/>
              <a:ext cx="1548" cy="995"/>
            </a:xfrm>
            <a:prstGeom prst="rect">
              <a:avLst/>
            </a:prstGeom>
            <a:noFill/>
            <a:ln w="9525">
              <a:noFill/>
              <a:miter lim="800000"/>
              <a:headEnd/>
              <a:tailEnd/>
            </a:ln>
          </p:spPr>
        </p:pic>
        <p:sp>
          <p:nvSpPr>
            <p:cNvPr id="10" name="Rectangle 8"/>
            <p:cNvSpPr>
              <a:spLocks noChangeArrowheads="1"/>
            </p:cNvSpPr>
            <p:nvPr/>
          </p:nvSpPr>
          <p:spPr bwMode="auto">
            <a:xfrm>
              <a:off x="3782" y="1334"/>
              <a:ext cx="1599" cy="1029"/>
            </a:xfrm>
            <a:prstGeom prst="rect">
              <a:avLst/>
            </a:prstGeom>
            <a:noFill/>
            <a:ln w="9525">
              <a:solidFill>
                <a:schemeClr val="tx1"/>
              </a:solidFill>
              <a:miter lim="800000"/>
              <a:headEnd/>
              <a:tailEnd/>
            </a:ln>
          </p:spPr>
          <p:txBody>
            <a:bodyPr wrap="none" anchor="ctr"/>
            <a:lstStyle/>
            <a:p>
              <a:endParaRPr lang="en-US"/>
            </a:p>
          </p:txBody>
        </p:sp>
      </p:grpSp>
      <p:sp>
        <p:nvSpPr>
          <p:cNvPr id="11" name="Text Box 5"/>
          <p:cNvSpPr txBox="1">
            <a:spLocks noChangeArrowheads="1"/>
          </p:cNvSpPr>
          <p:nvPr/>
        </p:nvSpPr>
        <p:spPr bwMode="auto">
          <a:xfrm>
            <a:off x="838200" y="1066800"/>
            <a:ext cx="7696200" cy="3370153"/>
          </a:xfrm>
          <a:prstGeom prst="rect">
            <a:avLst/>
          </a:prstGeom>
          <a:noFill/>
          <a:ln w="9525">
            <a:noFill/>
            <a:miter lim="800000"/>
            <a:headEnd/>
            <a:tailEnd/>
          </a:ln>
        </p:spPr>
        <p:txBody>
          <a:bodyPr wrap="square">
            <a:spAutoFit/>
          </a:bodyPr>
          <a:lstStyle/>
          <a:p>
            <a:endParaRPr lang="en-US" sz="1100" dirty="0">
              <a:latin typeface="Comic Sans MS" pitchFamily="66" charset="0"/>
            </a:endParaRPr>
          </a:p>
          <a:p>
            <a:pPr>
              <a:buFont typeface="Symbol" pitchFamily="18" charset="2"/>
              <a:buChar char="·"/>
            </a:pPr>
            <a:r>
              <a:rPr lang="en-US" sz="2000" dirty="0" smtClean="0">
                <a:latin typeface="Comic Sans MS" pitchFamily="66" charset="0"/>
              </a:rPr>
              <a:t> Use Ionization Cooling: reduces transverse </a:t>
            </a:r>
            <a:br>
              <a:rPr lang="en-US" sz="2000" dirty="0" smtClean="0">
                <a:latin typeface="Comic Sans MS" pitchFamily="66" charset="0"/>
              </a:rPr>
            </a:br>
            <a:r>
              <a:rPr lang="en-US" sz="2000" dirty="0" smtClean="0">
                <a:latin typeface="Comic Sans MS" pitchFamily="66" charset="0"/>
              </a:rPr>
              <a:t>(</a:t>
            </a:r>
            <a:r>
              <a:rPr lang="en-US" sz="2000" dirty="0">
                <a:latin typeface="Comic Sans MS" pitchFamily="66" charset="0"/>
              </a:rPr>
              <a:t>4D) phase space</a:t>
            </a:r>
            <a:r>
              <a:rPr lang="en-US" sz="2000" dirty="0" smtClean="0">
                <a:latin typeface="Comic Sans MS" pitchFamily="66" charset="0"/>
              </a:rPr>
              <a:t>.</a:t>
            </a:r>
            <a:br>
              <a:rPr lang="en-US" sz="2000" dirty="0" smtClean="0">
                <a:latin typeface="Comic Sans MS" pitchFamily="66" charset="0"/>
              </a:rPr>
            </a:br>
            <a:endParaRPr lang="en-US" sz="2000" dirty="0" smtClean="0">
              <a:latin typeface="Comic Sans MS" pitchFamily="66" charset="0"/>
            </a:endParaRPr>
          </a:p>
          <a:p>
            <a:pPr>
              <a:buFont typeface="Symbol" pitchFamily="18" charset="2"/>
              <a:buChar char="·"/>
            </a:pPr>
            <a:r>
              <a:rPr lang="en-US" sz="2000" dirty="0" smtClean="0">
                <a:latin typeface="Comic Sans MS" pitchFamily="66" charset="0"/>
              </a:rPr>
              <a:t> MC designs require the </a:t>
            </a:r>
            <a:r>
              <a:rPr lang="en-US" sz="2000" dirty="0" err="1" smtClean="0">
                <a:latin typeface="Comic Sans MS" pitchFamily="66" charset="0"/>
              </a:rPr>
              <a:t>muon</a:t>
            </a:r>
            <a:r>
              <a:rPr lang="en-US" sz="2000" dirty="0" smtClean="0">
                <a:latin typeface="Comic Sans MS" pitchFamily="66" charset="0"/>
              </a:rPr>
              <a:t> beam to be </a:t>
            </a:r>
            <a:br>
              <a:rPr lang="en-US" sz="2000" dirty="0" smtClean="0">
                <a:latin typeface="Comic Sans MS" pitchFamily="66" charset="0"/>
              </a:rPr>
            </a:br>
            <a:r>
              <a:rPr lang="en-US" sz="2000" dirty="0" smtClean="0">
                <a:latin typeface="Comic Sans MS" pitchFamily="66" charset="0"/>
              </a:rPr>
              <a:t>cooled by ~ </a:t>
            </a:r>
            <a:r>
              <a:rPr lang="en-US" sz="2000" i="1" dirty="0" smtClean="0">
                <a:latin typeface="Times New Roman" pitchFamily="18" charset="0"/>
              </a:rPr>
              <a:t>O</a:t>
            </a:r>
            <a:r>
              <a:rPr lang="en-US" sz="2000" dirty="0" smtClean="0">
                <a:latin typeface="Comic Sans MS" pitchFamily="66" charset="0"/>
              </a:rPr>
              <a:t>(10</a:t>
            </a:r>
            <a:r>
              <a:rPr lang="en-US" sz="2000" baseline="30000" dirty="0" smtClean="0">
                <a:latin typeface="Comic Sans MS" pitchFamily="66" charset="0"/>
              </a:rPr>
              <a:t>6</a:t>
            </a:r>
            <a:r>
              <a:rPr lang="en-US" sz="2000" dirty="0" smtClean="0">
                <a:latin typeface="Comic Sans MS" pitchFamily="66" charset="0"/>
              </a:rPr>
              <a:t>) in 6D.</a:t>
            </a:r>
            <a:r>
              <a:rPr lang="en-US" sz="2000" dirty="0">
                <a:latin typeface="Comic Sans MS" pitchFamily="66" charset="0"/>
              </a:rPr>
              <a:t/>
            </a:r>
            <a:br>
              <a:rPr lang="en-US" sz="2000" dirty="0">
                <a:latin typeface="Comic Sans MS" pitchFamily="66" charset="0"/>
              </a:rPr>
            </a:br>
            <a:endParaRPr lang="en-US" sz="1100" dirty="0">
              <a:latin typeface="Comic Sans MS" pitchFamily="66" charset="0"/>
            </a:endParaRPr>
          </a:p>
          <a:p>
            <a:pPr>
              <a:buFont typeface="Symbol" pitchFamily="18" charset="2"/>
              <a:buChar char="·"/>
            </a:pPr>
            <a:r>
              <a:rPr lang="en-US" sz="2000" dirty="0">
                <a:latin typeface="Comic Sans MS" pitchFamily="66" charset="0"/>
              </a:rPr>
              <a:t> To also cool longitudinal phase space (6D) </a:t>
            </a:r>
            <a:r>
              <a:rPr lang="en-US" sz="2000" dirty="0" smtClean="0">
                <a:latin typeface="Comic Sans MS" pitchFamily="66" charset="0"/>
              </a:rPr>
              <a:t/>
            </a:r>
            <a:br>
              <a:rPr lang="en-US" sz="2000" dirty="0" smtClean="0">
                <a:latin typeface="Comic Sans MS" pitchFamily="66" charset="0"/>
              </a:rPr>
            </a:br>
            <a:r>
              <a:rPr lang="en-US" sz="2000" dirty="0" smtClean="0">
                <a:latin typeface="Comic Sans MS" pitchFamily="66" charset="0"/>
              </a:rPr>
              <a:t>must </a:t>
            </a:r>
            <a:r>
              <a:rPr lang="en-US" sz="2000" dirty="0">
                <a:latin typeface="Comic Sans MS" pitchFamily="66" charset="0"/>
              </a:rPr>
              <a:t>mix degrees of freedom as the cooling </a:t>
            </a:r>
            <a:r>
              <a:rPr lang="en-US" sz="2000" dirty="0" smtClean="0">
                <a:latin typeface="Comic Sans MS" pitchFamily="66" charset="0"/>
              </a:rPr>
              <a:t>proceeds.</a:t>
            </a:r>
            <a:r>
              <a:rPr lang="en-US" sz="2000" dirty="0">
                <a:latin typeface="Comic Sans MS" pitchFamily="66" charset="0"/>
              </a:rPr>
              <a:t/>
            </a:r>
            <a:br>
              <a:rPr lang="en-US" sz="2000" dirty="0">
                <a:latin typeface="Comic Sans MS" pitchFamily="66" charset="0"/>
              </a:rPr>
            </a:br>
            <a:endParaRPr lang="en-US" sz="1100" dirty="0">
              <a:latin typeface="Comic Sans MS" pitchFamily="66" charset="0"/>
            </a:endParaRPr>
          </a:p>
          <a:p>
            <a:pPr>
              <a:buFont typeface="Symbol" pitchFamily="18" charset="2"/>
              <a:buChar char="·"/>
            </a:pPr>
            <a:r>
              <a:rPr lang="en-US" sz="2000" dirty="0">
                <a:latin typeface="Comic Sans MS" pitchFamily="66" charset="0"/>
              </a:rPr>
              <a:t> This can be accomplished with solenoid coils arranged in a helix, or with solenoid coils tilted.</a:t>
            </a:r>
          </a:p>
        </p:txBody>
      </p:sp>
      <p:sp>
        <p:nvSpPr>
          <p:cNvPr id="18" name="TextBox 12"/>
          <p:cNvSpPr txBox="1">
            <a:spLocks noChangeArrowheads="1"/>
          </p:cNvSpPr>
          <p:nvPr/>
        </p:nvSpPr>
        <p:spPr bwMode="auto">
          <a:xfrm>
            <a:off x="6078220" y="5879068"/>
            <a:ext cx="1313180" cy="369332"/>
          </a:xfrm>
          <a:prstGeom prst="rect">
            <a:avLst/>
          </a:prstGeom>
          <a:noFill/>
          <a:ln w="9525">
            <a:noFill/>
            <a:miter lim="800000"/>
            <a:headEnd/>
            <a:tailEnd/>
          </a:ln>
        </p:spPr>
        <p:txBody>
          <a:bodyPr wrap="none">
            <a:spAutoFit/>
          </a:bodyPr>
          <a:lstStyle/>
          <a:p>
            <a:r>
              <a:rPr lang="en-US" dirty="0" err="1" smtClean="0">
                <a:solidFill>
                  <a:schemeClr val="accent2"/>
                </a:solidFill>
              </a:rPr>
              <a:t>Muons</a:t>
            </a:r>
            <a:r>
              <a:rPr lang="en-US" dirty="0" smtClean="0">
                <a:solidFill>
                  <a:schemeClr val="accent2"/>
                </a:solidFill>
              </a:rPr>
              <a:t> </a:t>
            </a:r>
            <a:r>
              <a:rPr lang="en-US" dirty="0">
                <a:solidFill>
                  <a:schemeClr val="accent2"/>
                </a:solidFill>
              </a:rPr>
              <a:t>Inc.</a:t>
            </a:r>
          </a:p>
        </p:txBody>
      </p:sp>
      <p:pic>
        <p:nvPicPr>
          <p:cNvPr id="19" name="Picture 2"/>
          <p:cNvPicPr>
            <a:picLocks noChangeAspect="1" noChangeArrowheads="1"/>
          </p:cNvPicPr>
          <p:nvPr/>
        </p:nvPicPr>
        <p:blipFill>
          <a:blip r:embed="rId3"/>
          <a:srcRect t="9714" r="21167"/>
          <a:stretch>
            <a:fillRect/>
          </a:stretch>
        </p:blipFill>
        <p:spPr bwMode="auto">
          <a:xfrm rot="5400000">
            <a:off x="3766843" y="4310358"/>
            <a:ext cx="1334089" cy="1857374"/>
          </a:xfrm>
          <a:prstGeom prst="rect">
            <a:avLst/>
          </a:prstGeom>
          <a:noFill/>
          <a:ln w="38100">
            <a:solidFill>
              <a:srgbClr val="FF0000"/>
            </a:solidFill>
            <a:miter lim="800000"/>
            <a:headEnd/>
            <a:tailEnd/>
          </a:ln>
        </p:spPr>
      </p:pic>
      <p:sp>
        <p:nvSpPr>
          <p:cNvPr id="20" name="TextBox 7"/>
          <p:cNvSpPr txBox="1">
            <a:spLocks noChangeArrowheads="1"/>
          </p:cNvSpPr>
          <p:nvPr/>
        </p:nvSpPr>
        <p:spPr bwMode="auto">
          <a:xfrm>
            <a:off x="4038600" y="5943600"/>
            <a:ext cx="915988" cy="369888"/>
          </a:xfrm>
          <a:prstGeom prst="rect">
            <a:avLst/>
          </a:prstGeom>
          <a:noFill/>
          <a:ln w="9525">
            <a:noFill/>
            <a:miter lim="800000"/>
            <a:headEnd/>
            <a:tailEnd/>
          </a:ln>
        </p:spPr>
        <p:txBody>
          <a:bodyPr wrap="none">
            <a:spAutoFit/>
          </a:bodyPr>
          <a:lstStyle/>
          <a:p>
            <a:r>
              <a:rPr lang="en-US" dirty="0">
                <a:solidFill>
                  <a:schemeClr val="accent2"/>
                </a:solidFill>
              </a:rPr>
              <a:t>Palmer</a:t>
            </a:r>
          </a:p>
        </p:txBody>
      </p:sp>
      <p:pic>
        <p:nvPicPr>
          <p:cNvPr id="21" name="Picture 1"/>
          <p:cNvPicPr>
            <a:picLocks noChangeAspect="1" noChangeArrowheads="1"/>
          </p:cNvPicPr>
          <p:nvPr/>
        </p:nvPicPr>
        <p:blipFill>
          <a:blip r:embed="rId4"/>
          <a:srcRect r="3220"/>
          <a:stretch>
            <a:fillRect/>
          </a:stretch>
        </p:blipFill>
        <p:spPr bwMode="auto">
          <a:xfrm>
            <a:off x="1066800" y="4572000"/>
            <a:ext cx="2014537" cy="1316938"/>
          </a:xfrm>
          <a:prstGeom prst="rect">
            <a:avLst/>
          </a:prstGeom>
          <a:noFill/>
          <a:ln w="38100">
            <a:solidFill>
              <a:srgbClr val="FF0000"/>
            </a:solidFill>
            <a:miter lim="800000"/>
            <a:headEnd/>
            <a:tailEnd/>
          </a:ln>
        </p:spPr>
      </p:pic>
      <p:sp>
        <p:nvSpPr>
          <p:cNvPr id="22" name="TextBox 8"/>
          <p:cNvSpPr txBox="1">
            <a:spLocks noChangeArrowheads="1"/>
          </p:cNvSpPr>
          <p:nvPr/>
        </p:nvSpPr>
        <p:spPr bwMode="auto">
          <a:xfrm>
            <a:off x="1066800" y="5954712"/>
            <a:ext cx="1992313" cy="369888"/>
          </a:xfrm>
          <a:prstGeom prst="rect">
            <a:avLst/>
          </a:prstGeom>
          <a:noFill/>
          <a:ln w="9525">
            <a:noFill/>
            <a:miter lim="800000"/>
            <a:headEnd/>
            <a:tailEnd/>
          </a:ln>
        </p:spPr>
        <p:txBody>
          <a:bodyPr wrap="none">
            <a:spAutoFit/>
          </a:bodyPr>
          <a:lstStyle/>
          <a:p>
            <a:r>
              <a:rPr lang="en-US" dirty="0" err="1">
                <a:solidFill>
                  <a:schemeClr val="accent2"/>
                </a:solidFill>
              </a:rPr>
              <a:t>Alexhin</a:t>
            </a:r>
            <a:r>
              <a:rPr lang="en-US" dirty="0">
                <a:solidFill>
                  <a:schemeClr val="accent2"/>
                </a:solidFill>
              </a:rPr>
              <a:t> &amp; </a:t>
            </a:r>
            <a:r>
              <a:rPr lang="en-US" dirty="0" err="1">
                <a:solidFill>
                  <a:schemeClr val="accent2"/>
                </a:solidFill>
              </a:rPr>
              <a:t>Fernow</a:t>
            </a:r>
            <a:endParaRPr lang="en-US" dirty="0">
              <a:solidFill>
                <a:schemeClr val="accent2"/>
              </a:solidFill>
            </a:endParaRPr>
          </a:p>
        </p:txBody>
      </p:sp>
      <p:pic>
        <p:nvPicPr>
          <p:cNvPr id="23" name="Picture 3"/>
          <p:cNvPicPr>
            <a:picLocks noChangeAspect="1" noChangeArrowheads="1"/>
          </p:cNvPicPr>
          <p:nvPr/>
        </p:nvPicPr>
        <p:blipFill>
          <a:blip r:embed="rId5"/>
          <a:srcRect/>
          <a:stretch>
            <a:fillRect/>
          </a:stretch>
        </p:blipFill>
        <p:spPr bwMode="auto">
          <a:xfrm>
            <a:off x="5715000" y="4447408"/>
            <a:ext cx="2133600" cy="1213421"/>
          </a:xfrm>
          <a:prstGeom prst="rect">
            <a:avLst/>
          </a:prstGeom>
          <a:noFill/>
          <a:ln w="38100">
            <a:solidFill>
              <a:srgbClr val="FF0000"/>
            </a:solid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pPr eaLnBrk="1" hangingPunct="1"/>
            <a:r>
              <a:rPr lang="en-US" dirty="0" smtClean="0"/>
              <a:t>Cold Beams</a:t>
            </a:r>
          </a:p>
        </p:txBody>
      </p:sp>
      <p:sp>
        <p:nvSpPr>
          <p:cNvPr id="4" name="Date Placeholder 3"/>
          <p:cNvSpPr>
            <a:spLocks noGrp="1"/>
          </p:cNvSpPr>
          <p:nvPr>
            <p:ph type="dt" sz="quarter" idx="10"/>
          </p:nvPr>
        </p:nvSpPr>
        <p:spPr/>
        <p:txBody>
          <a:bodyPr rtlCol="0"/>
          <a:lstStyle/>
          <a:p>
            <a:pPr fontAlgn="auto">
              <a:spcBef>
                <a:spcPts val="0"/>
              </a:spcBef>
              <a:spcAft>
                <a:spcPts val="0"/>
              </a:spcAft>
              <a:defRPr/>
            </a:pPr>
            <a:r>
              <a:rPr lang="en-US" smtClean="0">
                <a:latin typeface="+mn-lt"/>
              </a:rPr>
              <a:t>STEVE GEER</a:t>
            </a:r>
            <a:endParaRPr lang="en-US" dirty="0">
              <a:latin typeface="+mn-lt"/>
            </a:endParaRPr>
          </a:p>
        </p:txBody>
      </p:sp>
      <p:sp>
        <p:nvSpPr>
          <p:cNvPr id="5" name="Footer Placeholder 4"/>
          <p:cNvSpPr>
            <a:spLocks noGrp="1"/>
          </p:cNvSpPr>
          <p:nvPr>
            <p:ph type="ftr" sz="quarter" idx="11"/>
          </p:nvPr>
        </p:nvSpPr>
        <p:spPr/>
        <p:txBody>
          <a:bodyPr rtlCol="0"/>
          <a:lstStyle/>
          <a:p>
            <a:pPr fontAlgn="auto">
              <a:spcBef>
                <a:spcPts val="0"/>
              </a:spcBef>
              <a:spcAft>
                <a:spcPts val="0"/>
              </a:spcAft>
              <a:defRPr/>
            </a:pPr>
            <a:r>
              <a:rPr lang="en-US" smtClean="0">
                <a:solidFill>
                  <a:schemeClr val="tx1">
                    <a:tint val="75000"/>
                  </a:schemeClr>
                </a:solidFill>
                <a:latin typeface="+mn-lt"/>
              </a:rPr>
              <a:t>Proj.X Muon Workshop         FNAL      8 November, 2010</a:t>
            </a:r>
            <a:endParaRPr lang="en-US">
              <a:solidFill>
                <a:schemeClr val="tx1">
                  <a:tint val="75000"/>
                </a:schemeClr>
              </a:solidFill>
              <a:latin typeface="+mn-lt"/>
            </a:endParaRPr>
          </a:p>
        </p:txBody>
      </p:sp>
      <p:sp>
        <p:nvSpPr>
          <p:cNvPr id="6" name="Slide Number Placeholder 5"/>
          <p:cNvSpPr>
            <a:spLocks noGrp="1"/>
          </p:cNvSpPr>
          <p:nvPr>
            <p:ph type="sldNum" sz="quarter" idx="12"/>
          </p:nvPr>
        </p:nvSpPr>
        <p:spPr/>
        <p:txBody>
          <a:bodyPr/>
          <a:lstStyle/>
          <a:p>
            <a:pPr>
              <a:defRPr/>
            </a:pPr>
            <a:fld id="{6F6E64E9-0011-4C91-8730-DD78B10C923F}" type="slidenum">
              <a:rPr lang="en-US" smtClean="0"/>
              <a:pPr>
                <a:defRPr/>
              </a:pPr>
              <a:t>7</a:t>
            </a:fld>
            <a:endParaRPr lang="en-US" dirty="0"/>
          </a:p>
        </p:txBody>
      </p:sp>
      <p:pic>
        <p:nvPicPr>
          <p:cNvPr id="12" name="Picture 19" descr="Fig10"/>
          <p:cNvPicPr>
            <a:picLocks noChangeAspect="1" noChangeArrowheads="1"/>
          </p:cNvPicPr>
          <p:nvPr/>
        </p:nvPicPr>
        <p:blipFill>
          <a:blip r:embed="rId2"/>
          <a:srcRect/>
          <a:stretch>
            <a:fillRect/>
          </a:stretch>
        </p:blipFill>
        <p:spPr bwMode="auto">
          <a:xfrm>
            <a:off x="1371600" y="1595438"/>
            <a:ext cx="6477000" cy="4576762"/>
          </a:xfrm>
          <a:prstGeom prst="rect">
            <a:avLst/>
          </a:prstGeom>
          <a:noFill/>
          <a:ln w="9525">
            <a:solidFill>
              <a:schemeClr val="tx1"/>
            </a:solidFill>
            <a:miter lim="800000"/>
            <a:headEnd/>
            <a:tailEnd/>
          </a:ln>
        </p:spPr>
      </p:pic>
      <p:sp>
        <p:nvSpPr>
          <p:cNvPr id="13" name="TextBox 7"/>
          <p:cNvSpPr txBox="1">
            <a:spLocks noChangeArrowheads="1"/>
          </p:cNvSpPr>
          <p:nvPr/>
        </p:nvSpPr>
        <p:spPr bwMode="auto">
          <a:xfrm>
            <a:off x="6858000" y="1219200"/>
            <a:ext cx="915988" cy="369888"/>
          </a:xfrm>
          <a:prstGeom prst="rect">
            <a:avLst/>
          </a:prstGeom>
          <a:noFill/>
          <a:ln w="9525">
            <a:noFill/>
            <a:miter lim="800000"/>
            <a:headEnd/>
            <a:tailEnd/>
          </a:ln>
        </p:spPr>
        <p:txBody>
          <a:bodyPr wrap="none">
            <a:spAutoFit/>
          </a:bodyPr>
          <a:lstStyle/>
          <a:p>
            <a:r>
              <a:rPr lang="en-US"/>
              <a:t>Palmer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pPr eaLnBrk="1" hangingPunct="1"/>
            <a:r>
              <a:rPr lang="en-US" sz="3200" dirty="0" smtClean="0"/>
              <a:t>Technology Development:</a:t>
            </a:r>
            <a:br>
              <a:rPr lang="en-US" sz="3200" dirty="0" smtClean="0"/>
            </a:br>
            <a:r>
              <a:rPr lang="en-US" sz="3200" dirty="0" smtClean="0"/>
              <a:t>HTS Solenoids</a:t>
            </a:r>
          </a:p>
        </p:txBody>
      </p:sp>
      <p:sp>
        <p:nvSpPr>
          <p:cNvPr id="4" name="Date Placeholder 3"/>
          <p:cNvSpPr>
            <a:spLocks noGrp="1"/>
          </p:cNvSpPr>
          <p:nvPr>
            <p:ph type="dt" sz="quarter" idx="10"/>
          </p:nvPr>
        </p:nvSpPr>
        <p:spPr/>
        <p:txBody>
          <a:bodyPr rtlCol="0"/>
          <a:lstStyle/>
          <a:p>
            <a:pPr fontAlgn="auto">
              <a:spcBef>
                <a:spcPts val="0"/>
              </a:spcBef>
              <a:spcAft>
                <a:spcPts val="0"/>
              </a:spcAft>
              <a:defRPr/>
            </a:pPr>
            <a:r>
              <a:rPr lang="en-US" smtClean="0">
                <a:latin typeface="+mn-lt"/>
              </a:rPr>
              <a:t>STEVE GEER</a:t>
            </a:r>
            <a:endParaRPr lang="en-US" dirty="0">
              <a:latin typeface="+mn-lt"/>
            </a:endParaRPr>
          </a:p>
        </p:txBody>
      </p:sp>
      <p:sp>
        <p:nvSpPr>
          <p:cNvPr id="5" name="Footer Placeholder 4"/>
          <p:cNvSpPr>
            <a:spLocks noGrp="1"/>
          </p:cNvSpPr>
          <p:nvPr>
            <p:ph type="ftr" sz="quarter" idx="11"/>
          </p:nvPr>
        </p:nvSpPr>
        <p:spPr/>
        <p:txBody>
          <a:bodyPr rtlCol="0"/>
          <a:lstStyle/>
          <a:p>
            <a:pPr fontAlgn="auto">
              <a:spcBef>
                <a:spcPts val="0"/>
              </a:spcBef>
              <a:spcAft>
                <a:spcPts val="0"/>
              </a:spcAft>
              <a:defRPr/>
            </a:pPr>
            <a:r>
              <a:rPr lang="en-US" smtClean="0">
                <a:solidFill>
                  <a:schemeClr val="tx1">
                    <a:tint val="75000"/>
                  </a:schemeClr>
                </a:solidFill>
                <a:latin typeface="+mn-lt"/>
              </a:rPr>
              <a:t>Proj.X Muon Workshop         FNAL      8 November, 2010</a:t>
            </a:r>
            <a:endParaRPr lang="en-US">
              <a:solidFill>
                <a:schemeClr val="tx1">
                  <a:tint val="75000"/>
                </a:schemeClr>
              </a:solidFill>
              <a:latin typeface="+mn-lt"/>
            </a:endParaRPr>
          </a:p>
        </p:txBody>
      </p:sp>
      <p:sp>
        <p:nvSpPr>
          <p:cNvPr id="6" name="Slide Number Placeholder 5"/>
          <p:cNvSpPr>
            <a:spLocks noGrp="1"/>
          </p:cNvSpPr>
          <p:nvPr>
            <p:ph type="sldNum" sz="quarter" idx="12"/>
          </p:nvPr>
        </p:nvSpPr>
        <p:spPr/>
        <p:txBody>
          <a:bodyPr/>
          <a:lstStyle/>
          <a:p>
            <a:pPr>
              <a:defRPr/>
            </a:pPr>
            <a:fld id="{9492EE1C-467A-4ABB-98C1-29F5AE0DC909}" type="slidenum">
              <a:rPr lang="en-US" smtClean="0"/>
              <a:pPr>
                <a:defRPr/>
              </a:pPr>
              <a:t>8</a:t>
            </a:fld>
            <a:endParaRPr lang="en-US" dirty="0"/>
          </a:p>
        </p:txBody>
      </p:sp>
      <p:pic>
        <p:nvPicPr>
          <p:cNvPr id="12" name="Picture 4"/>
          <p:cNvPicPr>
            <a:picLocks noChangeAspect="1" noChangeArrowheads="1"/>
          </p:cNvPicPr>
          <p:nvPr/>
        </p:nvPicPr>
        <p:blipFill>
          <a:blip r:embed="rId2"/>
          <a:srcRect/>
          <a:stretch>
            <a:fillRect/>
          </a:stretch>
        </p:blipFill>
        <p:spPr bwMode="auto">
          <a:xfrm>
            <a:off x="609600" y="1371600"/>
            <a:ext cx="4506578" cy="2971800"/>
          </a:xfrm>
          <a:prstGeom prst="rect">
            <a:avLst/>
          </a:prstGeom>
          <a:noFill/>
          <a:ln w="9525">
            <a:noFill/>
            <a:miter lim="800000"/>
            <a:headEnd/>
            <a:tailEnd/>
          </a:ln>
        </p:spPr>
      </p:pic>
      <p:pic>
        <p:nvPicPr>
          <p:cNvPr id="13" name="Picture 5"/>
          <p:cNvPicPr>
            <a:picLocks noChangeAspect="1" noChangeArrowheads="1"/>
          </p:cNvPicPr>
          <p:nvPr/>
        </p:nvPicPr>
        <p:blipFill>
          <a:blip r:embed="rId3"/>
          <a:srcRect/>
          <a:stretch>
            <a:fillRect/>
          </a:stretch>
        </p:blipFill>
        <p:spPr bwMode="auto">
          <a:xfrm>
            <a:off x="1066800" y="4572000"/>
            <a:ext cx="6397625" cy="1363663"/>
          </a:xfrm>
          <a:prstGeom prst="rect">
            <a:avLst/>
          </a:prstGeom>
          <a:noFill/>
          <a:ln w="9525">
            <a:noFill/>
            <a:miter lim="800000"/>
            <a:headEnd/>
            <a:tailEnd/>
          </a:ln>
        </p:spPr>
      </p:pic>
      <p:sp>
        <p:nvSpPr>
          <p:cNvPr id="14" name="TextBox 13"/>
          <p:cNvSpPr txBox="1">
            <a:spLocks noChangeArrowheads="1"/>
          </p:cNvSpPr>
          <p:nvPr/>
        </p:nvSpPr>
        <p:spPr bwMode="auto">
          <a:xfrm>
            <a:off x="1219200" y="5986463"/>
            <a:ext cx="6248400" cy="338137"/>
          </a:xfrm>
          <a:prstGeom prst="rect">
            <a:avLst/>
          </a:prstGeom>
          <a:noFill/>
          <a:ln w="9525">
            <a:noFill/>
            <a:miter lim="800000"/>
            <a:headEnd/>
            <a:tailEnd/>
          </a:ln>
        </p:spPr>
        <p:txBody>
          <a:bodyPr>
            <a:spAutoFit/>
          </a:bodyPr>
          <a:lstStyle/>
          <a:p>
            <a:pPr algn="ctr"/>
            <a:r>
              <a:rPr lang="en-US" sz="1600"/>
              <a:t>FNAL TD test cable.  Test degradation of J</a:t>
            </a:r>
            <a:r>
              <a:rPr lang="en-US" sz="1600" baseline="-25000"/>
              <a:t>c </a:t>
            </a:r>
            <a:r>
              <a:rPr lang="en-US" sz="1600"/>
              <a:t> in the cabling process </a:t>
            </a:r>
          </a:p>
        </p:txBody>
      </p:sp>
      <p:sp>
        <p:nvSpPr>
          <p:cNvPr id="15" name="Text Box 5"/>
          <p:cNvSpPr txBox="1">
            <a:spLocks noChangeArrowheads="1"/>
          </p:cNvSpPr>
          <p:nvPr/>
        </p:nvSpPr>
        <p:spPr bwMode="auto">
          <a:xfrm>
            <a:off x="5257800" y="1143000"/>
            <a:ext cx="3124200" cy="3340100"/>
          </a:xfrm>
          <a:prstGeom prst="rect">
            <a:avLst/>
          </a:prstGeom>
          <a:noFill/>
          <a:ln w="9525">
            <a:noFill/>
            <a:miter lim="800000"/>
            <a:headEnd/>
            <a:tailEnd/>
          </a:ln>
        </p:spPr>
        <p:txBody>
          <a:bodyPr>
            <a:spAutoFit/>
          </a:bodyPr>
          <a:lstStyle/>
          <a:p>
            <a:pPr>
              <a:buFont typeface="Symbol" pitchFamily="18" charset="2"/>
              <a:buChar char="·"/>
            </a:pPr>
            <a:r>
              <a:rPr lang="en-US" sz="2000" dirty="0">
                <a:latin typeface="Comic Sans MS" pitchFamily="66" charset="0"/>
              </a:rPr>
              <a:t> At the end of cooling channel want very high field solenoids (luminosity ~ field up to ~50T).</a:t>
            </a:r>
            <a:br>
              <a:rPr lang="en-US" sz="2000" dirty="0">
                <a:latin typeface="Comic Sans MS" pitchFamily="66" charset="0"/>
              </a:rPr>
            </a:br>
            <a:endParaRPr lang="en-US" sz="1100" dirty="0">
              <a:latin typeface="Comic Sans MS" pitchFamily="66" charset="0"/>
            </a:endParaRPr>
          </a:p>
          <a:p>
            <a:pPr>
              <a:buFont typeface="Symbol" pitchFamily="18" charset="2"/>
              <a:buChar char="·"/>
            </a:pPr>
            <a:r>
              <a:rPr lang="en-US" sz="2000" dirty="0">
                <a:latin typeface="Comic Sans MS" pitchFamily="66" charset="0"/>
              </a:rPr>
              <a:t>  On going R&amp;D in TD (with national partners) to explore possibility of very high field HTS solenoids.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pPr eaLnBrk="1" hangingPunct="1"/>
            <a:r>
              <a:rPr lang="en-US" sz="3200" dirty="0" smtClean="0"/>
              <a:t>Technology Development: </a:t>
            </a:r>
            <a:br>
              <a:rPr lang="en-US" sz="3200" dirty="0" smtClean="0"/>
            </a:br>
            <a:r>
              <a:rPr lang="en-US" sz="3200" dirty="0" smtClean="0"/>
              <a:t>RF in Magnetic Fields</a:t>
            </a:r>
          </a:p>
        </p:txBody>
      </p:sp>
      <p:sp>
        <p:nvSpPr>
          <p:cNvPr id="4" name="Date Placeholder 3"/>
          <p:cNvSpPr>
            <a:spLocks noGrp="1"/>
          </p:cNvSpPr>
          <p:nvPr>
            <p:ph type="dt" sz="quarter" idx="10"/>
          </p:nvPr>
        </p:nvSpPr>
        <p:spPr/>
        <p:txBody>
          <a:bodyPr rtlCol="0"/>
          <a:lstStyle/>
          <a:p>
            <a:pPr fontAlgn="auto">
              <a:spcBef>
                <a:spcPts val="0"/>
              </a:spcBef>
              <a:spcAft>
                <a:spcPts val="0"/>
              </a:spcAft>
              <a:defRPr/>
            </a:pPr>
            <a:r>
              <a:rPr lang="en-US" smtClean="0">
                <a:latin typeface="+mn-lt"/>
              </a:rPr>
              <a:t>STEVE GEER</a:t>
            </a:r>
            <a:endParaRPr lang="en-US" dirty="0">
              <a:latin typeface="+mn-lt"/>
            </a:endParaRPr>
          </a:p>
        </p:txBody>
      </p:sp>
      <p:sp>
        <p:nvSpPr>
          <p:cNvPr id="5" name="Footer Placeholder 4"/>
          <p:cNvSpPr>
            <a:spLocks noGrp="1"/>
          </p:cNvSpPr>
          <p:nvPr>
            <p:ph type="ftr" sz="quarter" idx="11"/>
          </p:nvPr>
        </p:nvSpPr>
        <p:spPr/>
        <p:txBody>
          <a:bodyPr rtlCol="0"/>
          <a:lstStyle/>
          <a:p>
            <a:pPr fontAlgn="auto">
              <a:spcBef>
                <a:spcPts val="0"/>
              </a:spcBef>
              <a:spcAft>
                <a:spcPts val="0"/>
              </a:spcAft>
              <a:defRPr/>
            </a:pPr>
            <a:r>
              <a:rPr lang="en-US" smtClean="0">
                <a:solidFill>
                  <a:schemeClr val="tx1">
                    <a:tint val="75000"/>
                  </a:schemeClr>
                </a:solidFill>
                <a:latin typeface="+mn-lt"/>
              </a:rPr>
              <a:t>Proj.X Muon Workshop         FNAL      8 November, 2010</a:t>
            </a:r>
            <a:endParaRPr lang="en-US">
              <a:solidFill>
                <a:schemeClr val="tx1">
                  <a:tint val="75000"/>
                </a:schemeClr>
              </a:solidFill>
              <a:latin typeface="+mn-lt"/>
            </a:endParaRPr>
          </a:p>
        </p:txBody>
      </p:sp>
      <p:sp>
        <p:nvSpPr>
          <p:cNvPr id="6" name="Slide Number Placeholder 5"/>
          <p:cNvSpPr>
            <a:spLocks noGrp="1"/>
          </p:cNvSpPr>
          <p:nvPr>
            <p:ph type="sldNum" sz="quarter" idx="12"/>
          </p:nvPr>
        </p:nvSpPr>
        <p:spPr/>
        <p:txBody>
          <a:bodyPr/>
          <a:lstStyle/>
          <a:p>
            <a:pPr>
              <a:defRPr/>
            </a:pPr>
            <a:fld id="{9492EE1C-467A-4ABB-98C1-29F5AE0DC909}" type="slidenum">
              <a:rPr lang="en-US" smtClean="0"/>
              <a:pPr>
                <a:defRPr/>
              </a:pPr>
              <a:t>9</a:t>
            </a:fld>
            <a:endParaRPr lang="en-US" dirty="0"/>
          </a:p>
        </p:txBody>
      </p:sp>
      <p:sp>
        <p:nvSpPr>
          <p:cNvPr id="7" name="Text Box 5"/>
          <p:cNvSpPr txBox="1">
            <a:spLocks noChangeArrowheads="1"/>
          </p:cNvSpPr>
          <p:nvPr/>
        </p:nvSpPr>
        <p:spPr bwMode="auto">
          <a:xfrm>
            <a:off x="838200" y="1143000"/>
            <a:ext cx="7696200" cy="4601260"/>
          </a:xfrm>
          <a:prstGeom prst="rect">
            <a:avLst/>
          </a:prstGeom>
          <a:noFill/>
          <a:ln w="9525">
            <a:noFill/>
            <a:miter lim="800000"/>
            <a:headEnd/>
            <a:tailEnd/>
          </a:ln>
        </p:spPr>
        <p:txBody>
          <a:bodyPr wrap="square">
            <a:spAutoFit/>
          </a:bodyPr>
          <a:lstStyle/>
          <a:p>
            <a:endParaRPr lang="en-US" sz="1100" dirty="0">
              <a:latin typeface="Comic Sans MS" pitchFamily="66" charset="0"/>
            </a:endParaRPr>
          </a:p>
          <a:p>
            <a:pPr>
              <a:buFont typeface="Symbol" pitchFamily="18" charset="2"/>
              <a:buChar char="·"/>
            </a:pPr>
            <a:r>
              <a:rPr lang="en-US" sz="2000" dirty="0" smtClean="0">
                <a:latin typeface="Comic Sans MS" pitchFamily="66" charset="0"/>
              </a:rPr>
              <a:t> To bunch, phase rotate, and cool the </a:t>
            </a:r>
            <a:r>
              <a:rPr lang="en-US" sz="2000" dirty="0" err="1" smtClean="0">
                <a:latin typeface="Comic Sans MS" pitchFamily="66" charset="0"/>
              </a:rPr>
              <a:t>muons</a:t>
            </a:r>
            <a:r>
              <a:rPr lang="en-US" sz="2000" dirty="0" smtClean="0">
                <a:latin typeface="Comic Sans MS" pitchFamily="66" charset="0"/>
              </a:rPr>
              <a:t>, we want to use </a:t>
            </a:r>
            <a:br>
              <a:rPr lang="en-US" sz="2000" dirty="0" smtClean="0">
                <a:latin typeface="Comic Sans MS" pitchFamily="66" charset="0"/>
              </a:rPr>
            </a:br>
            <a:r>
              <a:rPr lang="en-US" sz="2000" dirty="0" smtClean="0">
                <a:latin typeface="Comic Sans MS" pitchFamily="66" charset="0"/>
              </a:rPr>
              <a:t>high-gradient NCRF cavities that operate in multi-Tesla axial magnetic fields. </a:t>
            </a:r>
            <a:br>
              <a:rPr lang="en-US" sz="2000" dirty="0" smtClean="0">
                <a:latin typeface="Comic Sans MS" pitchFamily="66" charset="0"/>
              </a:rPr>
            </a:br>
            <a:endParaRPr lang="en-US" sz="2000" dirty="0" smtClean="0">
              <a:latin typeface="Comic Sans MS" pitchFamily="66" charset="0"/>
            </a:endParaRPr>
          </a:p>
          <a:p>
            <a:pPr>
              <a:buFont typeface="Symbol" pitchFamily="18" charset="2"/>
              <a:buChar char="·"/>
            </a:pPr>
            <a:r>
              <a:rPr lang="en-US" sz="2000" dirty="0" smtClean="0">
                <a:latin typeface="Comic Sans MS" pitchFamily="66" charset="0"/>
              </a:rPr>
              <a:t> Good News:  Since </a:t>
            </a:r>
            <a:r>
              <a:rPr lang="en-US" sz="2000" dirty="0" err="1" smtClean="0">
                <a:latin typeface="Comic Sans MS" pitchFamily="66" charset="0"/>
              </a:rPr>
              <a:t>muons</a:t>
            </a:r>
            <a:r>
              <a:rPr lang="en-US" sz="2000" dirty="0" smtClean="0">
                <a:latin typeface="Comic Sans MS" pitchFamily="66" charset="0"/>
              </a:rPr>
              <a:t> are penetrating particles, we can </a:t>
            </a:r>
            <a:br>
              <a:rPr lang="en-US" sz="2000" dirty="0" smtClean="0">
                <a:latin typeface="Comic Sans MS" pitchFamily="66" charset="0"/>
              </a:rPr>
            </a:br>
            <a:r>
              <a:rPr lang="en-US" sz="2000" dirty="0" smtClean="0">
                <a:latin typeface="Comic Sans MS" pitchFamily="66" charset="0"/>
              </a:rPr>
              <a:t>close the open RF aperture with a thin conducting window … for </a:t>
            </a:r>
            <a:br>
              <a:rPr lang="en-US" sz="2000" dirty="0" smtClean="0">
                <a:latin typeface="Comic Sans MS" pitchFamily="66" charset="0"/>
              </a:rPr>
            </a:br>
            <a:r>
              <a:rPr lang="en-US" sz="2000" dirty="0" smtClean="0">
                <a:latin typeface="Comic Sans MS" pitchFamily="66" charset="0"/>
              </a:rPr>
              <a:t>a given accelerating gradient on axis, this halves the required peak power (# power sources) .</a:t>
            </a:r>
            <a:r>
              <a:rPr lang="en-US" sz="2000" dirty="0">
                <a:latin typeface="Comic Sans MS" pitchFamily="66" charset="0"/>
              </a:rPr>
              <a:t/>
            </a:r>
            <a:br>
              <a:rPr lang="en-US" sz="2000" dirty="0">
                <a:latin typeface="Comic Sans MS" pitchFamily="66" charset="0"/>
              </a:rPr>
            </a:br>
            <a:endParaRPr lang="en-US" sz="1100" dirty="0">
              <a:latin typeface="Comic Sans MS" pitchFamily="66" charset="0"/>
            </a:endParaRPr>
          </a:p>
          <a:p>
            <a:pPr>
              <a:buFont typeface="Symbol" pitchFamily="18" charset="2"/>
              <a:buChar char="·"/>
            </a:pPr>
            <a:r>
              <a:rPr lang="en-US" sz="2000" dirty="0">
                <a:latin typeface="Comic Sans MS" pitchFamily="66" charset="0"/>
              </a:rPr>
              <a:t> </a:t>
            </a:r>
            <a:r>
              <a:rPr lang="en-US" sz="2000" dirty="0" smtClean="0">
                <a:latin typeface="Comic Sans MS" pitchFamily="66" charset="0"/>
              </a:rPr>
              <a:t>Bad News: If we use a copper vac. Cavity of this type, we have observed that the max. stable accelerating gradient is significantly reduced in a few Tesla axial magnetic field.</a:t>
            </a:r>
            <a:r>
              <a:rPr lang="en-US" sz="2000" dirty="0">
                <a:latin typeface="Comic Sans MS" pitchFamily="66" charset="0"/>
              </a:rPr>
              <a:t/>
            </a:r>
            <a:br>
              <a:rPr lang="en-US" sz="2000" dirty="0">
                <a:latin typeface="Comic Sans MS" pitchFamily="66" charset="0"/>
              </a:rPr>
            </a:br>
            <a:endParaRPr lang="en-US" sz="1100" dirty="0">
              <a:latin typeface="Comic Sans MS" pitchFamily="66" charset="0"/>
            </a:endParaRPr>
          </a:p>
          <a:p>
            <a:pPr>
              <a:buFont typeface="Symbol" pitchFamily="18" charset="2"/>
              <a:buChar char="·"/>
            </a:pPr>
            <a:r>
              <a:rPr lang="en-US" sz="2000" dirty="0">
                <a:latin typeface="Comic Sans MS" pitchFamily="66" charset="0"/>
              </a:rPr>
              <a:t> </a:t>
            </a:r>
            <a:r>
              <a:rPr lang="en-US" sz="2000" dirty="0" smtClean="0">
                <a:latin typeface="Comic Sans MS" pitchFamily="66" charset="0"/>
              </a:rPr>
              <a:t>Lots of ideas on how to overcome this … and an active R&amp;D program to find the best solution.</a:t>
            </a:r>
            <a:endParaRPr lang="en-US" sz="2000" dirty="0">
              <a:latin typeface="Comic Sans MS" pitchFamily="66"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esentation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Presentation1</Template>
  <TotalTime>2592</TotalTime>
  <Words>850</Words>
  <Application>Microsoft Office PowerPoint</Application>
  <PresentationFormat>On-screen Show (4:3)</PresentationFormat>
  <Paragraphs>269</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Presentation1</vt:lpstr>
      <vt:lpstr>  </vt:lpstr>
      <vt:lpstr>MUON COLLIDER SCHEMATIC</vt:lpstr>
      <vt:lpstr>Muon Collider cf.  Neutrino Factory</vt:lpstr>
      <vt:lpstr>Possible Impact of MC R&amp;D on   Low Energy Muon Experiments</vt:lpstr>
      <vt:lpstr>Concepts: Getting more muons</vt:lpstr>
      <vt:lpstr>Concepts: Cold Muon Beams</vt:lpstr>
      <vt:lpstr>Cold Beams</vt:lpstr>
      <vt:lpstr>Technology Development: HTS Solenoids</vt:lpstr>
      <vt:lpstr>Technology Development:  RF in Magnetic Fields</vt:lpstr>
      <vt:lpstr>MUCOOL TEST AREA</vt:lpstr>
      <vt:lpstr>Possible Future Test Facilities: Target R&amp;D Facility</vt:lpstr>
      <vt:lpstr>Possible Future Test Facilities: 6D Cooling Experiment</vt:lpstr>
      <vt:lpstr>Possible Future Test Facilities: 6D Cooling Experiment</vt:lpstr>
      <vt:lpstr>Test Facilities &amp; Staging</vt:lpstr>
      <vt:lpstr>The MAP Initiative in the U.S.</vt:lpstr>
      <vt:lpstr>Anticipated Progress</vt:lpstr>
      <vt:lpstr>Past, Present, Future</vt:lpstr>
      <vt:lpstr>FINAL REMARKS</vt:lpstr>
      <vt:lpstr>A MUON-BASED VISION</vt:lpstr>
    </vt:vector>
  </TitlesOfParts>
  <Company>Fermilab | Accelerator Division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MAP OVERVIEW</dc:title>
  <dc:creator> </dc:creator>
  <cp:lastModifiedBy> </cp:lastModifiedBy>
  <cp:revision>226</cp:revision>
  <dcterms:created xsi:type="dcterms:W3CDTF">2010-07-20T19:13:29Z</dcterms:created>
  <dcterms:modified xsi:type="dcterms:W3CDTF">2010-11-06T23:32:50Z</dcterms:modified>
</cp:coreProperties>
</file>