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5A6A-9AF1-403F-8EED-94AF4A3C782C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2C4A4-59AC-4FB8-870C-24E7DB72A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Nov 8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637C-B178-4D66-A0D9-E9BAEB966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FF00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2D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3186"/>
            <a:ext cx="7772400" cy="1470025"/>
          </a:xfrm>
        </p:spPr>
        <p:txBody>
          <a:bodyPr/>
          <a:lstStyle/>
          <a:p>
            <a:r>
              <a:rPr lang="en-US" dirty="0" smtClean="0"/>
              <a:t>Proton Beam for PRISM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Keith Gollwitzer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Accelerator Division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Fermilab</a:t>
            </a:r>
          </a:p>
          <a:p>
            <a:endParaRPr lang="en-US" dirty="0"/>
          </a:p>
          <a:p>
            <a:r>
              <a:rPr lang="en-US" sz="2600" dirty="0" smtClean="0">
                <a:solidFill>
                  <a:srgbClr val="7030A0"/>
                </a:solidFill>
              </a:rPr>
              <a:t>5</a:t>
            </a:r>
            <a:r>
              <a:rPr lang="en-US" sz="2600" baseline="30000" dirty="0" smtClean="0">
                <a:solidFill>
                  <a:srgbClr val="7030A0"/>
                </a:solidFill>
              </a:rPr>
              <a:t>th</a:t>
            </a:r>
            <a:r>
              <a:rPr lang="en-US" sz="2600" dirty="0" smtClean="0">
                <a:solidFill>
                  <a:srgbClr val="7030A0"/>
                </a:solidFill>
              </a:rPr>
              <a:t> Workshop Project </a:t>
            </a:r>
            <a:r>
              <a:rPr lang="en-US" sz="2600" dirty="0" smtClean="0">
                <a:solidFill>
                  <a:srgbClr val="7030A0"/>
                </a:solidFill>
              </a:rPr>
              <a:t>X Physics – </a:t>
            </a:r>
            <a:r>
              <a:rPr lang="en-US" sz="2600" dirty="0" err="1" smtClean="0">
                <a:solidFill>
                  <a:srgbClr val="7030A0"/>
                </a:solidFill>
              </a:rPr>
              <a:t>Muons</a:t>
            </a:r>
            <a:endParaRPr lang="en-US" sz="2600" dirty="0" smtClean="0">
              <a:solidFill>
                <a:srgbClr val="7030A0"/>
              </a:solidFill>
            </a:endParaRPr>
          </a:p>
          <a:p>
            <a:r>
              <a:rPr lang="en-US" sz="2600" dirty="0" smtClean="0">
                <a:solidFill>
                  <a:srgbClr val="7030A0"/>
                </a:solidFill>
              </a:rPr>
              <a:t>November 8, 2010</a:t>
            </a:r>
            <a:endParaRPr lang="en-US" sz="2600" dirty="0">
              <a:solidFill>
                <a:srgbClr val="7030A0"/>
              </a:solidFill>
            </a:endParaRPr>
          </a:p>
        </p:txBody>
      </p:sp>
      <p:pic>
        <p:nvPicPr>
          <p:cNvPr id="2050" name="図 28" descr="::::::Desktop:prism-layout2.png"/>
          <p:cNvPicPr>
            <a:picLocks noChangeAspect="1" noChangeArrowheads="1"/>
          </p:cNvPicPr>
          <p:nvPr/>
        </p:nvPicPr>
        <p:blipFill>
          <a:blip r:embed="rId2" cstate="print"/>
          <a:srcRect l="2022" r="3854"/>
          <a:stretch>
            <a:fillRect/>
          </a:stretch>
        </p:blipFill>
        <p:spPr bwMode="auto">
          <a:xfrm>
            <a:off x="5894370" y="2198247"/>
            <a:ext cx="3227402" cy="249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2917" t="36392" r="21927" b="7012"/>
          <a:stretch>
            <a:fillRect/>
          </a:stretch>
        </p:blipFill>
        <p:spPr bwMode="auto">
          <a:xfrm>
            <a:off x="424873" y="1995055"/>
            <a:ext cx="2096654" cy="282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Project X beam</a:t>
            </a:r>
          </a:p>
          <a:p>
            <a:endParaRPr lang="en-US" dirty="0" smtClean="0"/>
          </a:p>
          <a:p>
            <a:r>
              <a:rPr lang="en-US" dirty="0" smtClean="0"/>
              <a:t>PRISM beam requirements</a:t>
            </a:r>
          </a:p>
          <a:p>
            <a:endParaRPr lang="en-US" dirty="0" smtClean="0"/>
          </a:p>
          <a:p>
            <a:r>
              <a:rPr lang="en-US" dirty="0" smtClean="0"/>
              <a:t>Changing bunch structure</a:t>
            </a:r>
          </a:p>
          <a:p>
            <a:endParaRPr lang="en-US" dirty="0" smtClean="0"/>
          </a:p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X Beam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3GeV beam energy out of CW Linac</a:t>
            </a:r>
          </a:p>
          <a:p>
            <a:r>
              <a:rPr lang="en-US" dirty="0" smtClean="0"/>
              <a:t>325MHz bunches (3.1ns spacing)</a:t>
            </a:r>
          </a:p>
          <a:p>
            <a:pPr lvl="1"/>
            <a:r>
              <a:rPr lang="en-US" dirty="0" smtClean="0"/>
              <a:t>RF splitter doubles spacing</a:t>
            </a:r>
          </a:p>
          <a:p>
            <a:pPr lvl="1"/>
            <a:r>
              <a:rPr lang="en-US" dirty="0" smtClean="0"/>
              <a:t>50ps bunch width</a:t>
            </a:r>
          </a:p>
          <a:p>
            <a:r>
              <a:rPr lang="en-US" dirty="0" smtClean="0"/>
              <a:t>1.9x10</a:t>
            </a:r>
            <a:r>
              <a:rPr lang="en-US" baseline="30000" dirty="0" smtClean="0"/>
              <a:t>8</a:t>
            </a:r>
            <a:r>
              <a:rPr lang="en-US" dirty="0" smtClean="0"/>
              <a:t> particles/bunch (10mA for &lt; 1</a:t>
            </a:r>
            <a:r>
              <a:rPr lang="el-GR" dirty="0" smtClean="0"/>
              <a:t>μ</a:t>
            </a:r>
            <a:r>
              <a:rPr lang="en-US" dirty="0" smtClean="0"/>
              <a:t>sec)</a:t>
            </a:r>
          </a:p>
          <a:p>
            <a:r>
              <a:rPr lang="en-US" dirty="0" smtClean="0"/>
              <a:t>Linac average beam current 1mA (&gt;1</a:t>
            </a:r>
            <a:r>
              <a:rPr lang="el-GR" dirty="0" smtClean="0"/>
              <a:t> μ</a:t>
            </a:r>
            <a:r>
              <a:rPr lang="en-US" dirty="0" smtClean="0"/>
              <a:t>sec)</a:t>
            </a:r>
          </a:p>
          <a:p>
            <a:pPr lvl="1"/>
            <a:r>
              <a:rPr lang="en-US" dirty="0" smtClean="0"/>
              <a:t>3MW out of Linac possible</a:t>
            </a:r>
          </a:p>
          <a:p>
            <a:r>
              <a:rPr lang="en-US" dirty="0" smtClean="0"/>
              <a:t>H</a:t>
            </a:r>
            <a:r>
              <a:rPr lang="en-US" sz="5200" baseline="20000" dirty="0" smtClean="0"/>
              <a:t>-</a:t>
            </a:r>
            <a:r>
              <a:rPr lang="en-US" dirty="0" smtClean="0"/>
              <a:t> beam out of Linac </a:t>
            </a:r>
          </a:p>
          <a:p>
            <a:pPr lvl="1"/>
            <a:r>
              <a:rPr lang="en-US" dirty="0" smtClean="0"/>
              <a:t>Preference to convert beam to protons before 3 way RF splitter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9127" y="1925844"/>
            <a:ext cx="2586181" cy="141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 Beam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1MW of proton beam power</a:t>
            </a:r>
          </a:p>
          <a:p>
            <a:pPr lvl="1" algn="r"/>
            <a:r>
              <a:rPr lang="en-US" dirty="0" smtClean="0"/>
              <a:t>Already asking for more beam power</a:t>
            </a:r>
          </a:p>
          <a:p>
            <a:pPr lvl="2" algn="r"/>
            <a:r>
              <a:rPr lang="en-US" dirty="0" smtClean="0"/>
              <a:t>More beam current (towards 4MW)</a:t>
            </a:r>
          </a:p>
          <a:p>
            <a:pPr lvl="2" algn="r"/>
            <a:r>
              <a:rPr lang="en-US" dirty="0" smtClean="0"/>
              <a:t>Increase CW Linac energy</a:t>
            </a:r>
          </a:p>
          <a:p>
            <a:r>
              <a:rPr lang="en-US" dirty="0" smtClean="0"/>
              <a:t>Repetition rate of ~1kHz</a:t>
            </a:r>
          </a:p>
          <a:p>
            <a:pPr lvl="1"/>
            <a:r>
              <a:rPr lang="en-US" dirty="0" smtClean="0"/>
              <a:t>Believed to be limit of injection/extraction kickers of muon storage ring</a:t>
            </a:r>
          </a:p>
          <a:p>
            <a:pPr lvl="2"/>
            <a:r>
              <a:rPr lang="en-US" dirty="0" smtClean="0"/>
              <a:t>2x10</a:t>
            </a:r>
            <a:r>
              <a:rPr lang="en-US" baseline="30000" dirty="0" smtClean="0"/>
              <a:t>12</a:t>
            </a:r>
            <a:r>
              <a:rPr lang="en-US" dirty="0" smtClean="0"/>
              <a:t> protons every 1ms</a:t>
            </a:r>
          </a:p>
          <a:p>
            <a:r>
              <a:rPr lang="en-US" dirty="0" smtClean="0"/>
              <a:t>Bunch width of 10ns</a:t>
            </a:r>
          </a:p>
          <a:p>
            <a:pPr lvl="1"/>
            <a:r>
              <a:rPr lang="en-US" dirty="0" smtClean="0"/>
              <a:t>A narrower width is desirable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Bunch Structure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accumulate beam</a:t>
            </a:r>
          </a:p>
          <a:p>
            <a:pPr lvl="1"/>
            <a:r>
              <a:rPr lang="en-US" dirty="0" smtClean="0"/>
              <a:t>Change 162.5MHz beam out of RF splitter to 1kHz beam onto target</a:t>
            </a:r>
          </a:p>
          <a:p>
            <a:pPr lvl="1"/>
            <a:r>
              <a:rPr lang="en-US" dirty="0" smtClean="0"/>
              <a:t>Requires H</a:t>
            </a:r>
            <a:r>
              <a:rPr lang="en-US" sz="4800" baseline="20000" dirty="0" smtClean="0"/>
              <a:t>-</a:t>
            </a:r>
            <a:r>
              <a:rPr lang="en-US" dirty="0" smtClean="0"/>
              <a:t> beam out of RF splitter</a:t>
            </a:r>
          </a:p>
          <a:p>
            <a:pPr lvl="1"/>
            <a:r>
              <a:rPr lang="en-US" dirty="0" smtClean="0"/>
              <a:t>Accumulation Ring will have stripping system and dump </a:t>
            </a:r>
          </a:p>
          <a:p>
            <a:pPr lvl="2"/>
            <a:r>
              <a:rPr lang="en-US" dirty="0" smtClean="0"/>
              <a:t>To accept unconverted beam (H</a:t>
            </a:r>
            <a:r>
              <a:rPr lang="en-US" sz="4400" baseline="20000" dirty="0" smtClean="0"/>
              <a:t>-</a:t>
            </a:r>
            <a:r>
              <a:rPr lang="en-US" dirty="0" smtClean="0"/>
              <a:t> and H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programmable Linac front end to populate appropriate Linac bunches such that the appropriate Accumulation Ring RF bunch(s) are filled</a:t>
            </a:r>
          </a:p>
          <a:p>
            <a:pPr lvl="2"/>
            <a:r>
              <a:rPr lang="en-US" dirty="0" smtClean="0"/>
              <a:t>Leave </a:t>
            </a:r>
            <a:r>
              <a:rPr lang="en-US" dirty="0"/>
              <a:t>k</a:t>
            </a:r>
            <a:r>
              <a:rPr lang="en-US" dirty="0" smtClean="0"/>
              <a:t>icker gap using barrier RF system</a:t>
            </a:r>
          </a:p>
          <a:p>
            <a:pPr lvl="2"/>
            <a:r>
              <a:rPr lang="en-US" dirty="0" smtClean="0"/>
              <a:t>Set initial bunch length before RF manipulations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Bunch Structure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bunch length requires RF manipulation</a:t>
            </a:r>
          </a:p>
          <a:p>
            <a:pPr lvl="1"/>
            <a:r>
              <a:rPr lang="en-US" dirty="0" smtClean="0"/>
              <a:t>After accumulation, beam transferred to second ring: </a:t>
            </a:r>
            <a:r>
              <a:rPr lang="en-US" dirty="0" err="1" smtClean="0"/>
              <a:t>Buncher</a:t>
            </a:r>
            <a:endParaRPr lang="en-US" dirty="0" smtClean="0"/>
          </a:p>
          <a:p>
            <a:pPr lvl="1"/>
            <a:r>
              <a:rPr lang="en-US" dirty="0" err="1" smtClean="0"/>
              <a:t>Buncher</a:t>
            </a:r>
            <a:r>
              <a:rPr lang="en-US" dirty="0" smtClean="0"/>
              <a:t> will perform final RF bunch rotation to achieve short bunch length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20653" y="4541519"/>
            <a:ext cx="914400" cy="16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061862" y="4446871"/>
            <a:ext cx="924025" cy="88552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91915" y="4543124"/>
            <a:ext cx="2733500" cy="56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982804" y="4209873"/>
            <a:ext cx="945557" cy="686589"/>
            <a:chOff x="895149" y="4912519"/>
            <a:chExt cx="945557" cy="68658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895149" y="4912519"/>
              <a:ext cx="938414" cy="34369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02292" y="5255418"/>
              <a:ext cx="938414" cy="34369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>
            <a:off x="6320553" y="4539919"/>
            <a:ext cx="914400" cy="16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561762" y="4445271"/>
            <a:ext cx="924025" cy="88552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33913" y="5428658"/>
            <a:ext cx="1476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Accumulation</a:t>
            </a:r>
          </a:p>
          <a:p>
            <a:pPr algn="ctr"/>
            <a:r>
              <a:rPr lang="en-US" dirty="0" smtClean="0">
                <a:latin typeface="Bell MT" pitchFamily="18" charset="0"/>
              </a:rPr>
              <a:t>Ring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1759" y="5427058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ell MT" pitchFamily="18" charset="0"/>
              </a:rPr>
              <a:t>Buncher</a:t>
            </a:r>
            <a:endParaRPr lang="en-US" dirty="0" smtClean="0">
              <a:latin typeface="Bell MT" pitchFamily="18" charset="0"/>
            </a:endParaRPr>
          </a:p>
          <a:p>
            <a:pPr algn="ctr"/>
            <a:r>
              <a:rPr lang="en-US" dirty="0" smtClean="0">
                <a:latin typeface="Bell MT" pitchFamily="18" charset="0"/>
              </a:rPr>
              <a:t>Ring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8006" y="5099795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RF Splitter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7214" y="4272023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ell MT" pitchFamily="18" charset="0"/>
              </a:rPr>
              <a:t>Linac </a:t>
            </a:r>
          </a:p>
          <a:p>
            <a:pPr algn="ctr"/>
            <a:r>
              <a:rPr lang="en-US" dirty="0" smtClean="0">
                <a:latin typeface="Bell MT" pitchFamily="18" charset="0"/>
              </a:rPr>
              <a:t>H- beam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31246" y="4231917"/>
            <a:ext cx="103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ell MT" pitchFamily="18" charset="0"/>
              </a:rPr>
              <a:t>Proton </a:t>
            </a:r>
          </a:p>
          <a:p>
            <a:pPr algn="ctr"/>
            <a:r>
              <a:rPr lang="en-US" dirty="0" smtClean="0">
                <a:latin typeface="Bell MT" pitchFamily="18" charset="0"/>
              </a:rPr>
              <a:t>Bunch to</a:t>
            </a:r>
          </a:p>
          <a:p>
            <a:pPr algn="ctr"/>
            <a:r>
              <a:rPr lang="en-US" dirty="0" smtClean="0">
                <a:latin typeface="Bell MT" pitchFamily="18" charset="0"/>
              </a:rPr>
              <a:t>Target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Injection/Extraction Kickers</a:t>
            </a:r>
          </a:p>
          <a:p>
            <a:pPr lvl="1"/>
            <a:r>
              <a:rPr lang="en-US" dirty="0" smtClean="0"/>
              <a:t>1kHz kickers are the same technological issue as for PRISM </a:t>
            </a:r>
            <a:r>
              <a:rPr lang="en-US" dirty="0" smtClean="0"/>
              <a:t>Muon Storage Ring</a:t>
            </a:r>
            <a:endParaRPr lang="en-US" dirty="0" smtClean="0"/>
          </a:p>
          <a:p>
            <a:pPr lvl="2"/>
            <a:r>
              <a:rPr lang="en-US" dirty="0" smtClean="0"/>
              <a:t>Repetition rate</a:t>
            </a:r>
          </a:p>
          <a:p>
            <a:pPr lvl="2"/>
            <a:r>
              <a:rPr lang="en-US" dirty="0" smtClean="0"/>
              <a:t>Rise time or fall time 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Beam Dynamics</a:t>
            </a:r>
          </a:p>
          <a:p>
            <a:pPr lvl="1"/>
            <a:r>
              <a:rPr lang="en-US" dirty="0" smtClean="0"/>
              <a:t>Space Charge?</a:t>
            </a:r>
          </a:p>
          <a:p>
            <a:pPr lvl="1"/>
            <a:r>
              <a:rPr lang="en-US" dirty="0" smtClean="0"/>
              <a:t>Beam size in dipoles at final bunch length</a:t>
            </a:r>
          </a:p>
          <a:p>
            <a:r>
              <a:rPr lang="en-US" dirty="0" smtClean="0"/>
              <a:t>RF </a:t>
            </a:r>
          </a:p>
          <a:p>
            <a:pPr lvl="1"/>
            <a:r>
              <a:rPr lang="en-US" dirty="0" smtClean="0"/>
              <a:t>How much required to perform manipulations at required rate?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図 28" descr="::::::Desktop:prism-layout2.png"/>
          <p:cNvPicPr>
            <a:picLocks noChangeAspect="1" noChangeArrowheads="1"/>
          </p:cNvPicPr>
          <p:nvPr/>
        </p:nvPicPr>
        <p:blipFill>
          <a:blip r:embed="rId2" cstate="print"/>
          <a:srcRect l="2022" r="3854"/>
          <a:stretch>
            <a:fillRect/>
          </a:stretch>
        </p:blipFill>
        <p:spPr bwMode="auto">
          <a:xfrm>
            <a:off x="5994400" y="2260592"/>
            <a:ext cx="2785625" cy="21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sz="4800" baseline="20000" dirty="0" smtClean="0"/>
              <a:t>-</a:t>
            </a:r>
            <a:r>
              <a:rPr lang="en-US" dirty="0" smtClean="0"/>
              <a:t> beam out of RF splitter</a:t>
            </a:r>
          </a:p>
          <a:p>
            <a:pPr lvl="1"/>
            <a:r>
              <a:rPr lang="en-US" dirty="0" smtClean="0"/>
              <a:t>Requires lower field in downstream </a:t>
            </a:r>
            <a:r>
              <a:rPr lang="en-US" dirty="0" err="1" smtClean="0"/>
              <a:t>Lambertson</a:t>
            </a:r>
            <a:r>
              <a:rPr lang="en-US" dirty="0" smtClean="0"/>
              <a:t> to avoid Lorentz stripping of H</a:t>
            </a:r>
            <a:r>
              <a:rPr lang="en-US" sz="4400" baseline="20000" dirty="0" smtClean="0"/>
              <a:t>-</a:t>
            </a:r>
            <a:r>
              <a:rPr lang="en-US" dirty="0" smtClean="0"/>
              <a:t> beam </a:t>
            </a:r>
          </a:p>
          <a:p>
            <a:pPr lvl="2"/>
            <a:r>
              <a:rPr lang="en-US" dirty="0" smtClean="0"/>
              <a:t>Affects layout of switchyard area</a:t>
            </a:r>
          </a:p>
          <a:p>
            <a:pPr lvl="2"/>
            <a:r>
              <a:rPr lang="en-US" dirty="0" smtClean="0"/>
              <a:t>Each area will need own stripping system</a:t>
            </a:r>
          </a:p>
          <a:p>
            <a:r>
              <a:rPr lang="en-US" dirty="0" smtClean="0"/>
              <a:t>Stripping system and beam dump</a:t>
            </a:r>
          </a:p>
          <a:p>
            <a:pPr lvl="1"/>
            <a:r>
              <a:rPr lang="en-US" dirty="0" smtClean="0"/>
              <a:t>Quantum mechanics of stripping systems </a:t>
            </a:r>
          </a:p>
          <a:p>
            <a:pPr lvl="2"/>
            <a:r>
              <a:rPr lang="en-US" dirty="0" smtClean="0"/>
              <a:t>&gt;95% easy but leaves tens of kW beam power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X can provide the amount of proton beam necessary for </a:t>
            </a:r>
            <a:r>
              <a:rPr lang="en-US" dirty="0" smtClean="0"/>
              <a:t>PRISM</a:t>
            </a:r>
          </a:p>
          <a:p>
            <a:endParaRPr lang="en-US" dirty="0" smtClean="0"/>
          </a:p>
          <a:p>
            <a:r>
              <a:rPr lang="en-US" dirty="0" smtClean="0"/>
              <a:t>Work will be needed to convert bunch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Gollwitzer -- Proton Beam for PRISM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0637C-B178-4D66-A0D9-E9BAEB96603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9345" y="3723163"/>
            <a:ext cx="3047999" cy="266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487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Proton Beam for PRISM</vt:lpstr>
      <vt:lpstr>Outline</vt:lpstr>
      <vt:lpstr>Project X Beam Review</vt:lpstr>
      <vt:lpstr>PRISM Beam Requirements</vt:lpstr>
      <vt:lpstr>Changing Bunch Structure (1)</vt:lpstr>
      <vt:lpstr>Change Bunch Structure (2)</vt:lpstr>
      <vt:lpstr>Issues (1)</vt:lpstr>
      <vt:lpstr>Issues (2)</vt:lpstr>
      <vt:lpstr>Summary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Proton Beam for PRISM</dc:title>
  <dc:creator>gollwitzer</dc:creator>
  <cp:lastModifiedBy>gollwitzer</cp:lastModifiedBy>
  <cp:revision>10</cp:revision>
  <dcterms:created xsi:type="dcterms:W3CDTF">2010-11-07T15:28:12Z</dcterms:created>
  <dcterms:modified xsi:type="dcterms:W3CDTF">2010-11-07T20:20:10Z</dcterms:modified>
</cp:coreProperties>
</file>