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4168" r:id="rId1"/>
  </p:sldMasterIdLst>
  <p:notesMasterIdLst>
    <p:notesMasterId r:id="rId6"/>
  </p:notesMasterIdLst>
  <p:handoutMasterIdLst>
    <p:handoutMasterId r:id="rId7"/>
  </p:handoutMasterIdLst>
  <p:sldIdLst>
    <p:sldId id="256" r:id="rId2"/>
    <p:sldId id="267" r:id="rId3"/>
    <p:sldId id="265" r:id="rId4"/>
    <p:sldId id="266" r:id="rId5"/>
  </p:sldIdLst>
  <p:sldSz cx="9144000" cy="6858000" type="screen4x3"/>
  <p:notesSz cx="6946900" cy="9220200"/>
  <p:embeddedFontLst>
    <p:embeddedFont>
      <p:font typeface="Trebuchet MS" pitchFamily="34" charset="0"/>
      <p:regular r:id="rId8"/>
      <p:bold r:id="rId9"/>
      <p:italic r:id="rId10"/>
      <p:boldItalic r:id="rId11"/>
    </p:embeddedFont>
    <p:embeddedFont>
      <p:font typeface="Wingdings 2" pitchFamily="18" charset="2"/>
      <p:regular r:id="rId12"/>
    </p:embeddedFont>
    <p:embeddedFont>
      <p:font typeface="Comic Sans MS" pitchFamily="66" charset="0"/>
      <p:regular r:id="rId13"/>
      <p:bold r:id="rId14"/>
    </p:embeddedFont>
  </p:embeddedFont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1F1F"/>
    <a:srgbClr val="0033CC"/>
    <a:srgbClr val="097D27"/>
    <a:srgbClr val="00863D"/>
    <a:srgbClr val="E1F4FF"/>
    <a:srgbClr val="CCECFF"/>
    <a:srgbClr val="FFCC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11" autoAdjust="0"/>
    <p:restoredTop sz="94715" autoAdjust="0"/>
  </p:normalViewPr>
  <p:slideViewPr>
    <p:cSldViewPr>
      <p:cViewPr varScale="1">
        <p:scale>
          <a:sx n="70" d="100"/>
          <a:sy n="70" d="100"/>
        </p:scale>
        <p:origin x="-1134" y="-96"/>
      </p:cViewPr>
      <p:guideLst>
        <p:guide orient="horz" pos="213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font" Target="fonts/font5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l" defTabSz="9112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b" anchorCtr="0" compatLnSpc="1">
            <a:prstTxWarp prst="textNoShape">
              <a:avLst/>
            </a:prstTxWarp>
          </a:bodyPr>
          <a:lstStyle>
            <a:lvl1pPr algn="l" defTabSz="9112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758238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>
                <a:latin typeface="Arial" charset="0"/>
              </a:defRPr>
            </a:lvl1pPr>
          </a:lstStyle>
          <a:p>
            <a:pPr>
              <a:defRPr/>
            </a:pPr>
            <a:fld id="{D6D5AFC7-0EE6-45E1-8E7D-8B2D2B327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l" defTabSz="9112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5413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92150"/>
            <a:ext cx="4611688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79913"/>
            <a:ext cx="5556250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b" anchorCtr="0" compatLnSpc="1">
            <a:prstTxWarp prst="textNoShape">
              <a:avLst/>
            </a:prstTxWarp>
          </a:bodyPr>
          <a:lstStyle>
            <a:lvl1pPr algn="l" defTabSz="9112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5413" y="8758238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>
                <a:latin typeface="Arial" charset="0"/>
              </a:defRPr>
            </a:lvl1pPr>
          </a:lstStyle>
          <a:p>
            <a:pPr>
              <a:defRPr/>
            </a:pPr>
            <a:fld id="{E7EBEC1A-5C7A-4C22-9286-A90B9CBE9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2536825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7" name="Picture 13" descr="FNAL_logo_sm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921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/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11/8/2010</a:t>
            </a:r>
            <a:endParaRPr/>
          </a:p>
        </p:txBody>
      </p:sp>
      <p:pic>
        <p:nvPicPr>
          <p:cNvPr id="285698" name="Picture 2" descr="http://projectx.fnal.gov/images/ProjectXWorkshop-large.jpg"/>
          <p:cNvPicPr>
            <a:picLocks noChangeAspect="1" noChangeArrowheads="1"/>
          </p:cNvPicPr>
          <p:nvPr userDrawn="1"/>
        </p:nvPicPr>
        <p:blipFill>
          <a:blip r:embed="rId4" cstate="print"/>
          <a:srcRect l="16283" t="46965" r="22461" b="8068"/>
          <a:stretch>
            <a:fillRect/>
          </a:stretch>
        </p:blipFill>
        <p:spPr bwMode="auto">
          <a:xfrm>
            <a:off x="0" y="5848514"/>
            <a:ext cx="886103" cy="1009485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11/8/2010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Project X Muon Workshop</a:t>
            </a: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149E7-ABE5-4164-B725-77FE95D30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11/8/2010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Project X Muon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63CE438-BF8E-4F6D-A982-E993BC792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6400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143000"/>
            <a:ext cx="8229600" cy="24907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3786188"/>
            <a:ext cx="8229600" cy="2492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gradFill>
          <a:gsLst>
            <a:gs pos="1000">
              <a:schemeClr val="tx1"/>
            </a:gs>
            <a:gs pos="67000">
              <a:schemeClr val="bg1">
                <a:shade val="90000"/>
                <a:satMod val="375000"/>
                <a:alpha val="60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chemeClr val="bg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304800" y="0"/>
            <a:ext cx="49213" cy="68580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pic>
        <p:nvPicPr>
          <p:cNvPr id="5" name="Picture 4" descr="usluo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5125" y="0"/>
            <a:ext cx="1273175" cy="6096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6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67725" y="0"/>
            <a:ext cx="676275" cy="676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 rot="16200000">
            <a:off x="-2428081" y="3153569"/>
            <a:ext cx="5194300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Comic Sans MS" pitchFamily="66" charset="0"/>
              </a:rPr>
              <a:t>M. Pojer CERN	-	USLUO 2009, Berkeley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626782" y="0"/>
            <a:ext cx="6755218" cy="554037"/>
          </a:xfrm>
          <a:prstGeom prst="rect">
            <a:avLst/>
          </a:prstGeom>
        </p:spPr>
        <p:txBody>
          <a:bodyPr/>
          <a:lstStyle>
            <a:lvl1pPr algn="r">
              <a:defRPr sz="2400" b="1" u="sng" cap="small" baseline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11/8/2010</a:t>
            </a:r>
            <a:endParaRPr lang="en-US"/>
          </a:p>
        </p:txBody>
      </p:sp>
      <p:sp>
        <p:nvSpPr>
          <p:cNvPr id="9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Project X Muon Workshop</a:t>
            </a:r>
            <a:endParaRPr lang="en-US"/>
          </a:p>
        </p:txBody>
      </p:sp>
      <p:sp>
        <p:nvSpPr>
          <p:cNvPr id="10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2C5BE029-1FDF-4667-B5FF-7A0CE4652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>
                <a:latin typeface="+mj-lt"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11/8/2010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Project X Muon Workshop</a:t>
            </a: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B0E99-9807-441D-AF7E-21CC01B422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657065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5029" y="3145972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11/8/2010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Project X Muon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1D32FF-3B66-4CF1-9193-3A177C672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52400"/>
            <a:ext cx="8371114" cy="507274"/>
          </a:xfrm>
        </p:spPr>
        <p:txBody>
          <a:bodyPr/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5172" y="968829"/>
            <a:ext cx="4060371" cy="51464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5286" y="968829"/>
            <a:ext cx="4172275" cy="51791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11/8/2010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Project X Muon Workshop</a:t>
            </a: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C2954-43C4-419B-ACBB-140890A7A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07274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8829"/>
            <a:ext cx="3520440" cy="48578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979714"/>
            <a:ext cx="3520440" cy="48469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11/8/2010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Project X Muon Workshop</a:t>
            </a: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72708-4FE2-4C09-8AC8-044192CDF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43" y="190500"/>
            <a:ext cx="8490857" cy="463731"/>
          </a:xfrm>
        </p:spPr>
        <p:txBody>
          <a:bodyPr/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11/8/2010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Project X Muon Workshop</a:t>
            </a:r>
            <a:endParaRPr lang="en-U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FE6BC-2217-483D-BF38-6584628A4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11/8/2010</a:t>
            </a:r>
            <a:endParaRPr lang="en-US" dirty="0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Project X Muon Workshop</a:t>
            </a:r>
            <a:endParaRPr lang="en-U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D8454-3FB3-4CEA-BD58-15533FFAB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11/8/2010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Project X Muon Workshop</a:t>
            </a: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5F444-6FEB-48A1-8743-E0C72597A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11/8/2010</a:t>
            </a: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Project X Muon Workshop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3AAD73-9314-483C-BD39-3DABEA475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-2" y="0"/>
            <a:ext cx="391887" cy="6858000"/>
          </a:xfrm>
          <a:prstGeom prst="rect">
            <a:avLst/>
          </a:prstGeom>
          <a:blipFill>
            <a:blip r:embed="rId15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39738" y="152400"/>
            <a:ext cx="8262937" cy="441325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102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46088" y="800100"/>
            <a:ext cx="8355012" cy="567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r>
              <a:rPr lang="en-US" smtClean="0"/>
              <a:t>11/8/2010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r>
              <a:rPr lang="en-US" smtClean="0"/>
              <a:t>Project X Muon Workshop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7550" y="6534150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E892B5FC-9554-400C-8E08-6886F3BB0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107" name="Picture 9" descr="FNAL_logo_sm.gif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3714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953" r:id="rId1"/>
    <p:sldLayoutId id="2147484946" r:id="rId2"/>
    <p:sldLayoutId id="2147484954" r:id="rId3"/>
    <p:sldLayoutId id="2147484947" r:id="rId4"/>
    <p:sldLayoutId id="2147484948" r:id="rId5"/>
    <p:sldLayoutId id="2147484949" r:id="rId6"/>
    <p:sldLayoutId id="2147484950" r:id="rId7"/>
    <p:sldLayoutId id="2147484951" r:id="rId8"/>
    <p:sldLayoutId id="2147484955" r:id="rId9"/>
    <p:sldLayoutId id="2147484952" r:id="rId10"/>
    <p:sldLayoutId id="2147484956" r:id="rId11"/>
    <p:sldLayoutId id="2147484957" r:id="rId12"/>
    <p:sldLayoutId id="2147484958" r:id="rId13"/>
  </p:sldLayoutIdLst>
  <p:transition>
    <p:fade thruBlk="1"/>
  </p:transition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Proton Beam for CRFI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Eric </a:t>
            </a:r>
            <a:r>
              <a:rPr lang="en-US" dirty="0" err="1" smtClean="0"/>
              <a:t>Prebys</a:t>
            </a:r>
            <a:endParaRPr lang="en-US" dirty="0" smtClean="0"/>
          </a:p>
          <a:p>
            <a:r>
              <a:rPr lang="en-US" dirty="0" smtClean="0"/>
              <a:t>APC/</a:t>
            </a:r>
            <a:r>
              <a:rPr lang="en-US" dirty="0" err="1" smtClean="0"/>
              <a:t>Fermilab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11/8/2010</a:t>
            </a:r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X</a:t>
            </a:r>
          </a:p>
          <a:p>
            <a:pPr lvl="1"/>
            <a:r>
              <a:rPr lang="en-US" dirty="0" smtClean="0"/>
              <a:t>Average current: 1 </a:t>
            </a:r>
            <a:r>
              <a:rPr lang="en-US" dirty="0" err="1" smtClean="0"/>
              <a:t>mA</a:t>
            </a:r>
            <a:endParaRPr lang="en-US" dirty="0" smtClean="0"/>
          </a:p>
          <a:p>
            <a:pPr lvl="1"/>
            <a:r>
              <a:rPr lang="en-US" dirty="0" smtClean="0"/>
              <a:t>Peak current: 10 </a:t>
            </a:r>
            <a:r>
              <a:rPr lang="en-US" dirty="0" err="1" smtClean="0"/>
              <a:t>mA</a:t>
            </a:r>
            <a:endParaRPr lang="en-US" dirty="0" smtClean="0"/>
          </a:p>
          <a:p>
            <a:pPr lvl="2"/>
            <a:r>
              <a:rPr lang="en-US" dirty="0" smtClean="0"/>
              <a:t>2x10</a:t>
            </a:r>
            <a:r>
              <a:rPr lang="en-US" baseline="30000" dirty="0" smtClean="0"/>
              <a:t>8</a:t>
            </a:r>
            <a:r>
              <a:rPr lang="en-US" dirty="0" smtClean="0"/>
              <a:t> protons/325 MHz bucket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11/8/2010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Project X Muon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B0E99-9807-441D-AF7E-21CC01B4227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7" name="Picture 2" descr="first 1000 nsec 1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799" y="2960953"/>
            <a:ext cx="4876800" cy="3082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599" y="3892719"/>
            <a:ext cx="3444875" cy="217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Proton beam for CRFI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case, the required beam structure can be generated directly by the CW Project X </a:t>
            </a:r>
            <a:r>
              <a:rPr lang="en-US" dirty="0" err="1" smtClean="0"/>
              <a:t>linac</a:t>
            </a:r>
            <a:endParaRPr lang="en-US" dirty="0" smtClean="0"/>
          </a:p>
          <a:p>
            <a:r>
              <a:rPr lang="en-US" dirty="0" smtClean="0"/>
              <a:t>E.g.</a:t>
            </a:r>
          </a:p>
          <a:p>
            <a:pPr lvl="1"/>
            <a:r>
              <a:rPr lang="en-US" dirty="0" smtClean="0"/>
              <a:t>1 MW @ 500 kHz</a:t>
            </a:r>
          </a:p>
          <a:p>
            <a:pPr lvl="2"/>
            <a:r>
              <a:rPr lang="en-US" dirty="0" smtClean="0"/>
              <a:t>10 </a:t>
            </a:r>
            <a:r>
              <a:rPr lang="en-US" dirty="0" err="1" smtClean="0"/>
              <a:t>mA</a:t>
            </a:r>
            <a:r>
              <a:rPr lang="en-US" dirty="0" smtClean="0"/>
              <a:t> (2x10</a:t>
            </a:r>
            <a:r>
              <a:rPr lang="en-US" baseline="30000" dirty="0" smtClean="0"/>
              <a:t>8</a:t>
            </a:r>
            <a:r>
              <a:rPr lang="en-US" dirty="0" smtClean="0"/>
              <a:t> protons/325 MHz bunch)</a:t>
            </a:r>
          </a:p>
          <a:p>
            <a:pPr lvl="2"/>
            <a:r>
              <a:rPr lang="en-US" dirty="0" smtClean="0"/>
              <a:t>11 bunches=34 </a:t>
            </a:r>
            <a:r>
              <a:rPr lang="en-US" dirty="0" smtClean="0"/>
              <a:t>ns</a:t>
            </a:r>
          </a:p>
          <a:p>
            <a:pPr lvl="2"/>
            <a:r>
              <a:rPr lang="en-US" dirty="0" smtClean="0"/>
              <a:t>Every </a:t>
            </a:r>
            <a:r>
              <a:rPr lang="en-US" dirty="0" smtClean="0"/>
              <a:t>1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/>
              <a:t>sec</a:t>
            </a:r>
            <a:endParaRPr lang="en-US" dirty="0" smtClean="0"/>
          </a:p>
          <a:p>
            <a:r>
              <a:rPr lang="en-US" dirty="0" smtClean="0"/>
              <a:t>No need for </a:t>
            </a:r>
            <a:r>
              <a:rPr lang="en-US" dirty="0" err="1" smtClean="0"/>
              <a:t>buncher</a:t>
            </a:r>
            <a:r>
              <a:rPr lang="en-US" dirty="0" smtClean="0"/>
              <a:t> of phase rotation </a:t>
            </a:r>
            <a:r>
              <a:rPr lang="en-US" i="1" dirty="0" smtClean="0"/>
              <a:t>at the proton end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Proper design of the bunch selection channel should obviate the need for a separate extinction system.</a:t>
            </a:r>
          </a:p>
          <a:p>
            <a:r>
              <a:rPr lang="en-US" dirty="0" smtClean="0"/>
              <a:t>Configuration is fully tunable for shorter lifetimes, while conserving the </a:t>
            </a:r>
            <a:r>
              <a:rPr lang="en-US" smtClean="0"/>
              <a:t>total beam power.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11/8/2010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Project X Muon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B0E99-9807-441D-AF7E-21CC01B4227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the Two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proposals have significant synergy with muon collider/neutrino factories</a:t>
            </a:r>
          </a:p>
          <a:p>
            <a:pPr lvl="1"/>
            <a:r>
              <a:rPr lang="en-US" dirty="0" smtClean="0"/>
              <a:t>FFAG proton accumulator/</a:t>
            </a:r>
            <a:r>
              <a:rPr lang="en-US" dirty="0" err="1" smtClean="0"/>
              <a:t>buncher</a:t>
            </a:r>
            <a:r>
              <a:rPr lang="en-US" dirty="0" smtClean="0"/>
              <a:t> similar to the NF&amp;MC proton driver</a:t>
            </a:r>
          </a:p>
          <a:p>
            <a:pPr lvl="1"/>
            <a:r>
              <a:rPr lang="en-US" dirty="0" smtClean="0"/>
              <a:t>Ionization cooling is obvious</a:t>
            </a:r>
          </a:p>
          <a:p>
            <a:r>
              <a:rPr lang="en-US" dirty="0" smtClean="0"/>
              <a:t>Clearly the CRFI scenario is much simpler from the standpoint of primary </a:t>
            </a:r>
            <a:r>
              <a:rPr lang="en-US" dirty="0" smtClean="0"/>
              <a:t>protons as well as detector duty factor (100%)</a:t>
            </a:r>
            <a:endParaRPr lang="en-US" dirty="0" smtClean="0"/>
          </a:p>
          <a:p>
            <a:r>
              <a:rPr lang="en-US" dirty="0" smtClean="0"/>
              <a:t>Both techniques for muon transport are very complicated and beyond state of the art:</a:t>
            </a:r>
          </a:p>
          <a:p>
            <a:pPr lvl="1"/>
            <a:r>
              <a:rPr lang="en-US" dirty="0" smtClean="0"/>
              <a:t>Need to study in detail to do a proper comparison.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11/8/2010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Project X Muon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B0E99-9807-441D-AF7E-21CC01B4227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25309</TotalTime>
  <Words>205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Trebuchet MS</vt:lpstr>
      <vt:lpstr>Wingdings 2</vt:lpstr>
      <vt:lpstr>Wingdings</vt:lpstr>
      <vt:lpstr>Symbol</vt:lpstr>
      <vt:lpstr>Comic Sans MS</vt:lpstr>
      <vt:lpstr>Opulent</vt:lpstr>
      <vt:lpstr>Proton Beam for CRFI</vt:lpstr>
      <vt:lpstr>Recall</vt:lpstr>
      <vt:lpstr>Proton beam for CRFI case</vt:lpstr>
      <vt:lpstr>Comparing the Two Techniques</vt:lpstr>
    </vt:vector>
  </TitlesOfParts>
  <Company>Fermilab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PMG Slides</dc:title>
  <dc:creator>Pushpa Bhat</dc:creator>
  <cp:lastModifiedBy>Eric Prebys</cp:lastModifiedBy>
  <cp:revision>1132</cp:revision>
  <dcterms:created xsi:type="dcterms:W3CDTF">2003-09-15T21:58:19Z</dcterms:created>
  <dcterms:modified xsi:type="dcterms:W3CDTF">2010-11-08T18:25:23Z</dcterms:modified>
</cp:coreProperties>
</file>