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56" r:id="rId5"/>
    <p:sldId id="257" r:id="rId6"/>
    <p:sldId id="258" r:id="rId7"/>
    <p:sldId id="262" r:id="rId8"/>
    <p:sldId id="263" r:id="rId9"/>
    <p:sldId id="261" r:id="rId10"/>
    <p:sldId id="259" r:id="rId11"/>
    <p:sldId id="260" r:id="rId12"/>
    <p:sldId id="265" r:id="rId13"/>
    <p:sldId id="266" r:id="rId14"/>
    <p:sldId id="264" r:id="rId15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2525567-5E0F-403A-9B40-DC466ED58E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D1CEFBB-6578-42B9-BFFD-12FD63CAC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25567-5E0F-403A-9B40-DC466ED58E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CEFBB-6578-42B9-BFFD-12FD63CAC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25567-5E0F-403A-9B40-DC466ED58E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CEFBB-6578-42B9-BFFD-12FD63CAC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25567-5E0F-403A-9B40-DC466ED58E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CEFBB-6578-42B9-BFFD-12FD63CAC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25567-5E0F-403A-9B40-DC466ED58E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CEFBB-6578-42B9-BFFD-12FD63CAC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25567-5E0F-403A-9B40-DC466ED58E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CEFBB-6578-42B9-BFFD-12FD63CAC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25567-5E0F-403A-9B40-DC466ED58E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CEFBB-6578-42B9-BFFD-12FD63CAC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25567-5E0F-403A-9B40-DC466ED58E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CEFBB-6578-42B9-BFFD-12FD63CAC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525567-5E0F-403A-9B40-DC466ED58E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CEFBB-6578-42B9-BFFD-12FD63CAC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2525567-5E0F-403A-9B40-DC466ED58E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CEFBB-6578-42B9-BFFD-12FD63CAC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2525567-5E0F-403A-9B40-DC466ED58E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D1CEFBB-6578-42B9-BFFD-12FD63CAC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2525567-5E0F-403A-9B40-DC466ED58E1C}" type="datetimeFigureOut">
              <a:rPr lang="en-US" smtClean="0"/>
              <a:pPr/>
              <a:t>2/2/2011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D1CEFBB-6578-42B9-BFFD-12FD63CAC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Remote Office Revitalization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ORAU - ISD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33400" y="2667000"/>
            <a:ext cx="2057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MPLS</a:t>
            </a:r>
          </a:p>
          <a:p>
            <a:pPr algn="ctr"/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86200" y="30480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Arvada</a:t>
            </a:r>
          </a:p>
        </p:txBody>
      </p:sp>
      <p:sp>
        <p:nvSpPr>
          <p:cNvPr id="6" name="Rectangle 5"/>
          <p:cNvSpPr/>
          <p:nvPr/>
        </p:nvSpPr>
        <p:spPr>
          <a:xfrm>
            <a:off x="3886200" y="21336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Oak Ridge</a:t>
            </a:r>
          </a:p>
        </p:txBody>
      </p:sp>
      <p:sp>
        <p:nvSpPr>
          <p:cNvPr id="7" name="Rectangle 6"/>
          <p:cNvSpPr/>
          <p:nvPr/>
        </p:nvSpPr>
        <p:spPr>
          <a:xfrm>
            <a:off x="3886200" y="41148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Belcamp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6200" y="51054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DC</a:t>
            </a:r>
          </a:p>
        </p:txBody>
      </p:sp>
      <p:sp>
        <p:nvSpPr>
          <p:cNvPr id="9" name="Rectangle 8"/>
          <p:cNvSpPr/>
          <p:nvPr/>
        </p:nvSpPr>
        <p:spPr>
          <a:xfrm>
            <a:off x="3886200" y="60960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Stafford</a:t>
            </a:r>
          </a:p>
        </p:txBody>
      </p:sp>
      <p:cxnSp>
        <p:nvCxnSpPr>
          <p:cNvPr id="10" name="Straight Connector 9"/>
          <p:cNvCxnSpPr>
            <a:stCxn id="9" idx="1"/>
            <a:endCxn id="4" idx="4"/>
          </p:cNvCxnSpPr>
          <p:nvPr/>
        </p:nvCxnSpPr>
        <p:spPr>
          <a:xfrm rot="10800000">
            <a:off x="1562100" y="4191000"/>
            <a:ext cx="2324100" cy="2171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1"/>
            <a:endCxn id="4" idx="0"/>
          </p:cNvCxnSpPr>
          <p:nvPr/>
        </p:nvCxnSpPr>
        <p:spPr>
          <a:xfrm rot="10800000" flipV="1">
            <a:off x="1562100" y="2400300"/>
            <a:ext cx="2324100" cy="2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5" idx="1"/>
            <a:endCxn id="4" idx="7"/>
          </p:cNvCxnSpPr>
          <p:nvPr/>
        </p:nvCxnSpPr>
        <p:spPr>
          <a:xfrm rot="10800000">
            <a:off x="2289502" y="2890184"/>
            <a:ext cx="1596699" cy="4245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1"/>
            <a:endCxn id="4" idx="6"/>
          </p:cNvCxnSpPr>
          <p:nvPr/>
        </p:nvCxnSpPr>
        <p:spPr>
          <a:xfrm rot="10800000">
            <a:off x="2590800" y="3429000"/>
            <a:ext cx="129540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8" idx="1"/>
            <a:endCxn id="4" idx="5"/>
          </p:cNvCxnSpPr>
          <p:nvPr/>
        </p:nvCxnSpPr>
        <p:spPr>
          <a:xfrm rot="10800000">
            <a:off x="2289502" y="3967816"/>
            <a:ext cx="1596699" cy="1404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6324600" y="1447800"/>
            <a:ext cx="1524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Broadband</a:t>
            </a:r>
            <a:endParaRPr lang="en-US" sz="1200" dirty="0"/>
          </a:p>
        </p:txBody>
      </p:sp>
      <p:cxnSp>
        <p:nvCxnSpPr>
          <p:cNvPr id="16" name="Straight Connector 15"/>
          <p:cNvCxnSpPr>
            <a:stCxn id="6" idx="3"/>
            <a:endCxn id="15" idx="0"/>
          </p:cNvCxnSpPr>
          <p:nvPr/>
        </p:nvCxnSpPr>
        <p:spPr>
          <a:xfrm flipV="1">
            <a:off x="5410200" y="1447800"/>
            <a:ext cx="167640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3"/>
            <a:endCxn id="15" idx="2"/>
          </p:cNvCxnSpPr>
          <p:nvPr/>
        </p:nvCxnSpPr>
        <p:spPr>
          <a:xfrm flipV="1">
            <a:off x="5410200" y="1943100"/>
            <a:ext cx="9144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3"/>
            <a:endCxn id="15" idx="3"/>
          </p:cNvCxnSpPr>
          <p:nvPr/>
        </p:nvCxnSpPr>
        <p:spPr>
          <a:xfrm flipV="1">
            <a:off x="5410200" y="2293330"/>
            <a:ext cx="1137585" cy="2088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4"/>
            <a:endCxn id="9" idx="3"/>
          </p:cNvCxnSpPr>
          <p:nvPr/>
        </p:nvCxnSpPr>
        <p:spPr>
          <a:xfrm rot="5400000">
            <a:off x="4286250" y="3562350"/>
            <a:ext cx="392430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3886200" y="304800"/>
            <a:ext cx="1524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cxnSp>
        <p:nvCxnSpPr>
          <p:cNvPr id="24" name="Straight Connector 23"/>
          <p:cNvCxnSpPr>
            <a:stCxn id="6" idx="0"/>
            <a:endCxn id="22" idx="4"/>
          </p:cNvCxnSpPr>
          <p:nvPr/>
        </p:nvCxnSpPr>
        <p:spPr>
          <a:xfrm rot="5400000" flipH="1" flipV="1">
            <a:off x="4229100" y="1714500"/>
            <a:ext cx="838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5" idx="1"/>
            <a:endCxn id="22" idx="5"/>
          </p:cNvCxnSpPr>
          <p:nvPr/>
        </p:nvCxnSpPr>
        <p:spPr>
          <a:xfrm rot="16200000" flipV="1">
            <a:off x="5646130" y="691215"/>
            <a:ext cx="442540" cy="1360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28600" y="6324600"/>
            <a:ext cx="24358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DR connectivity has not been define</a:t>
            </a:r>
            <a:endParaRPr lang="en-US" sz="1200" dirty="0"/>
          </a:p>
        </p:txBody>
      </p:sp>
      <p:cxnSp>
        <p:nvCxnSpPr>
          <p:cNvPr id="28" name="Straight Connector 27"/>
          <p:cNvCxnSpPr>
            <a:stCxn id="8" idx="3"/>
            <a:endCxn id="8" idx="3"/>
          </p:cNvCxnSpPr>
          <p:nvPr/>
        </p:nvCxnSpPr>
        <p:spPr>
          <a:xfrm>
            <a:off x="5410200" y="53721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8" idx="3"/>
          </p:cNvCxnSpPr>
          <p:nvPr/>
        </p:nvCxnSpPr>
        <p:spPr>
          <a:xfrm flipV="1">
            <a:off x="5410200" y="2362200"/>
            <a:ext cx="1371600" cy="3009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581400" y="43434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45</a:t>
            </a:r>
            <a:endParaRPr lang="en-US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3581400" y="32766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45</a:t>
            </a:r>
            <a:endParaRPr lang="en-US" sz="1200" dirty="0"/>
          </a:p>
        </p:txBody>
      </p:sp>
      <p:sp>
        <p:nvSpPr>
          <p:cNvPr id="33" name="TextBox 32"/>
          <p:cNvSpPr txBox="1"/>
          <p:nvPr/>
        </p:nvSpPr>
        <p:spPr>
          <a:xfrm>
            <a:off x="3581400" y="53340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45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3581400" y="6324600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45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3429000" y="2362200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100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4648200" y="1828800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1G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4114800"/>
            <a:ext cx="5943600" cy="243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81400" y="9144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FGS</a:t>
            </a:r>
          </a:p>
        </p:txBody>
      </p:sp>
      <p:sp>
        <p:nvSpPr>
          <p:cNvPr id="6" name="Rectangle 5"/>
          <p:cNvSpPr/>
          <p:nvPr/>
        </p:nvSpPr>
        <p:spPr>
          <a:xfrm>
            <a:off x="2590800" y="18288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SRX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0" y="18288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J-4350</a:t>
            </a:r>
          </a:p>
        </p:txBody>
      </p:sp>
      <p:sp>
        <p:nvSpPr>
          <p:cNvPr id="8" name="Oval 7"/>
          <p:cNvSpPr/>
          <p:nvPr/>
        </p:nvSpPr>
        <p:spPr>
          <a:xfrm>
            <a:off x="5334000" y="2971800"/>
            <a:ext cx="1524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Routed</a:t>
            </a:r>
          </a:p>
          <a:p>
            <a:pPr algn="ctr"/>
            <a:r>
              <a:rPr lang="en-US" sz="1400" dirty="0" smtClean="0"/>
              <a:t>Network</a:t>
            </a:r>
            <a:endParaRPr lang="en-US" sz="1400" dirty="0"/>
          </a:p>
        </p:txBody>
      </p:sp>
      <p:sp>
        <p:nvSpPr>
          <p:cNvPr id="9" name="Oval 8"/>
          <p:cNvSpPr/>
          <p:nvPr/>
        </p:nvSpPr>
        <p:spPr>
          <a:xfrm>
            <a:off x="1828800" y="2895600"/>
            <a:ext cx="1524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smtClean="0"/>
              <a:t>Broadband</a:t>
            </a:r>
            <a:endParaRPr lang="en-US" sz="12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2743200" y="44196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SRX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24400" y="44196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J-6350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867400" y="609600"/>
            <a:ext cx="762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LAN</a:t>
            </a:r>
          </a:p>
        </p:txBody>
      </p:sp>
      <p:cxnSp>
        <p:nvCxnSpPr>
          <p:cNvPr id="13" name="Straight Connector 12"/>
          <p:cNvCxnSpPr>
            <a:stCxn id="5" idx="2"/>
            <a:endCxn id="6" idx="0"/>
          </p:cNvCxnSpPr>
          <p:nvPr/>
        </p:nvCxnSpPr>
        <p:spPr>
          <a:xfrm rot="5400000">
            <a:off x="3657600" y="1143000"/>
            <a:ext cx="381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2"/>
            <a:endCxn id="7" idx="0"/>
          </p:cNvCxnSpPr>
          <p:nvPr/>
        </p:nvCxnSpPr>
        <p:spPr>
          <a:xfrm rot="16200000" flipH="1">
            <a:off x="4648200" y="1143000"/>
            <a:ext cx="3810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2"/>
            <a:endCxn id="8" idx="0"/>
          </p:cNvCxnSpPr>
          <p:nvPr/>
        </p:nvCxnSpPr>
        <p:spPr>
          <a:xfrm rot="16200000" flipH="1">
            <a:off x="5410200" y="2286000"/>
            <a:ext cx="6096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2"/>
            <a:endCxn id="9" idx="0"/>
          </p:cNvCxnSpPr>
          <p:nvPr/>
        </p:nvCxnSpPr>
        <p:spPr>
          <a:xfrm rot="5400000">
            <a:off x="2705100" y="2247900"/>
            <a:ext cx="5334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4"/>
            <a:endCxn id="10" idx="0"/>
          </p:cNvCxnSpPr>
          <p:nvPr/>
        </p:nvCxnSpPr>
        <p:spPr>
          <a:xfrm rot="16200000" flipH="1">
            <a:off x="2781300" y="3695700"/>
            <a:ext cx="533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4"/>
            <a:endCxn id="11" idx="0"/>
          </p:cNvCxnSpPr>
          <p:nvPr/>
        </p:nvCxnSpPr>
        <p:spPr>
          <a:xfrm rot="5400000">
            <a:off x="5562600" y="3886200"/>
            <a:ext cx="4572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733800" y="54102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OR  Net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447800" y="304800"/>
            <a:ext cx="5943600" cy="2438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76400" y="6019800"/>
            <a:ext cx="112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Oak Ridge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524000" y="381000"/>
            <a:ext cx="1527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Remote Office</a:t>
            </a:r>
            <a:endParaRPr lang="en-US" dirty="0"/>
          </a:p>
        </p:txBody>
      </p:sp>
      <p:cxnSp>
        <p:nvCxnSpPr>
          <p:cNvPr id="23" name="Straight Connector 22"/>
          <p:cNvCxnSpPr>
            <a:stCxn id="11" idx="2"/>
            <a:endCxn id="19" idx="0"/>
          </p:cNvCxnSpPr>
          <p:nvPr/>
        </p:nvCxnSpPr>
        <p:spPr>
          <a:xfrm rot="5400000">
            <a:off x="4762500" y="4686300"/>
            <a:ext cx="4572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2"/>
            <a:endCxn id="19" idx="0"/>
          </p:cNvCxnSpPr>
          <p:nvPr/>
        </p:nvCxnSpPr>
        <p:spPr>
          <a:xfrm rot="16200000" flipH="1">
            <a:off x="3771900" y="4686300"/>
            <a:ext cx="457200" cy="990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2" idx="1"/>
            <a:endCxn id="5" idx="3"/>
          </p:cNvCxnSpPr>
          <p:nvPr/>
        </p:nvCxnSpPr>
        <p:spPr>
          <a:xfrm rot="10800000" flipV="1">
            <a:off x="5105400" y="876300"/>
            <a:ext cx="7620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Servers are aging - scheduled for </a:t>
            </a:r>
            <a:r>
              <a:rPr lang="en-US" dirty="0"/>
              <a:t>T</a:t>
            </a:r>
            <a:r>
              <a:rPr lang="en-US" dirty="0" smtClean="0"/>
              <a:t>ech Refresh</a:t>
            </a:r>
          </a:p>
          <a:p>
            <a:r>
              <a:rPr lang="en-US" dirty="0" smtClean="0"/>
              <a:t>Wide Area Network technology is same as we installed 10 years ago – T1 – 1.5mbps</a:t>
            </a:r>
          </a:p>
          <a:p>
            <a:r>
              <a:rPr lang="en-US" dirty="0" smtClean="0"/>
              <a:t>Traffic over the WAN has changed. More traffic is remote, local traffic is less</a:t>
            </a:r>
          </a:p>
          <a:p>
            <a:r>
              <a:rPr lang="en-US" dirty="0" smtClean="0"/>
              <a:t>T1s are over utilized – 40ms is now 400ms</a:t>
            </a:r>
          </a:p>
          <a:p>
            <a:r>
              <a:rPr lang="en-US" dirty="0" smtClean="0"/>
              <a:t>Each office (except 1) has a local ISP connection, only used for backup/VPN connectivity – underutilized.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Remote Offices</a:t>
            </a:r>
            <a:br>
              <a:rPr lang="en-US" dirty="0" smtClean="0"/>
            </a:br>
            <a:r>
              <a:rPr lang="en-US" dirty="0" smtClean="0"/>
              <a:t>Present Status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Migrate from Point-to-Point T1s to MPLS Wide Area Network</a:t>
            </a:r>
          </a:p>
          <a:p>
            <a:r>
              <a:rPr lang="en-US" dirty="0" smtClean="0"/>
              <a:t>Utilize inexpensive broadband Internet for backup connections</a:t>
            </a:r>
          </a:p>
          <a:p>
            <a:r>
              <a:rPr lang="en-US" dirty="0" smtClean="0"/>
              <a:t>Utilize broadband Internet for local use (proxy server)</a:t>
            </a:r>
          </a:p>
          <a:p>
            <a:r>
              <a:rPr lang="en-US" dirty="0" smtClean="0"/>
              <a:t>ESX server – providing Internet Proxy, File/Print, AD/DNS, SCCM, Backup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More resilient network – connection into MPLS network is local, a few miles instead of thousands</a:t>
            </a:r>
          </a:p>
          <a:p>
            <a:pPr lvl="1"/>
            <a:r>
              <a:rPr lang="en-US" dirty="0" smtClean="0"/>
              <a:t>Cheaper local broadband ISP can be used for backup, downtime is less</a:t>
            </a:r>
          </a:p>
          <a:p>
            <a:pPr lvl="1"/>
            <a:r>
              <a:rPr lang="en-US" dirty="0" smtClean="0"/>
              <a:t>MPLS network is a mesh routed network</a:t>
            </a:r>
          </a:p>
          <a:p>
            <a:pPr lvl="1"/>
            <a:r>
              <a:rPr lang="en-US" dirty="0" smtClean="0"/>
              <a:t>Secure – encrypted connections between ORAU offices through MPLS network</a:t>
            </a:r>
          </a:p>
          <a:p>
            <a:r>
              <a:rPr lang="en-US" dirty="0" smtClean="0"/>
              <a:t>Server is smaller, cooler, less power requirements, and easily expandable and manageable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MPLS Network</a:t>
            </a:r>
          </a:p>
          <a:p>
            <a:pPr lvl="1"/>
            <a:r>
              <a:rPr lang="en-US" dirty="0" smtClean="0"/>
              <a:t>Current monthly WAN costs - $5,000</a:t>
            </a:r>
          </a:p>
          <a:p>
            <a:pPr lvl="1"/>
            <a:r>
              <a:rPr lang="en-US" dirty="0" smtClean="0"/>
              <a:t>Proposed WAN network - $13,750 per month</a:t>
            </a:r>
          </a:p>
          <a:p>
            <a:pPr lvl="1"/>
            <a:r>
              <a:rPr lang="en-US" dirty="0" smtClean="0"/>
              <a:t>An increase of $8,750 per month</a:t>
            </a:r>
          </a:p>
          <a:p>
            <a:pPr lvl="1"/>
            <a:r>
              <a:rPr lang="en-US" dirty="0" smtClean="0"/>
              <a:t>Provides 6 to 20 times the bandwidth in that same cost of nxT1s - cost of 4xT1 (6mbit) is same as 10mbit MPLS</a:t>
            </a:r>
          </a:p>
          <a:p>
            <a:pPr lvl="1"/>
            <a:r>
              <a:rPr lang="en-US" dirty="0" smtClean="0"/>
              <a:t>Speed upgrades through a service change request.</a:t>
            </a:r>
          </a:p>
          <a:p>
            <a:pPr lvl="1"/>
            <a:r>
              <a:rPr lang="en-US" dirty="0" smtClean="0"/>
              <a:t>Equipment for all locations - $70,000 – lifetime of 5-7 years</a:t>
            </a:r>
          </a:p>
          <a:p>
            <a:r>
              <a:rPr lang="en-US" dirty="0" smtClean="0"/>
              <a:t>Servers</a:t>
            </a:r>
          </a:p>
          <a:p>
            <a:pPr lvl="1"/>
            <a:r>
              <a:rPr lang="en-US" dirty="0" smtClean="0"/>
              <a:t>ESX Servers - $15,000 per office</a:t>
            </a:r>
          </a:p>
          <a:p>
            <a:pPr lvl="2"/>
            <a:r>
              <a:rPr lang="en-US" dirty="0" smtClean="0"/>
              <a:t>one server replaces four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</a:t>
            </a:r>
            <a:r>
              <a:rPr lang="en-US" dirty="0" smtClean="0"/>
              <a:t>roposed solution becomes a Remote Office in a box solution</a:t>
            </a:r>
          </a:p>
          <a:p>
            <a:r>
              <a:rPr lang="en-US" dirty="0" smtClean="0"/>
              <a:t>Open a new Remote office, the same equipment ships</a:t>
            </a:r>
          </a:p>
          <a:p>
            <a:r>
              <a:rPr lang="en-US" dirty="0" smtClean="0"/>
              <a:t>One item that is variable is amount of disk space for file shares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Office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</a:t>
            </a:r>
          </a:p>
          <a:p>
            <a:pPr lvl="1"/>
            <a:r>
              <a:rPr lang="en-US" dirty="0" smtClean="0"/>
              <a:t>Juniper J4350 router</a:t>
            </a:r>
          </a:p>
          <a:p>
            <a:pPr lvl="1"/>
            <a:r>
              <a:rPr lang="en-US" dirty="0" smtClean="0"/>
              <a:t>AT&amp;T MPLS connection - &gt;= 10mbps</a:t>
            </a:r>
          </a:p>
          <a:p>
            <a:pPr lvl="1"/>
            <a:r>
              <a:rPr lang="en-US" dirty="0" smtClean="0"/>
              <a:t>Brocade FGS648P network switch – 48 ports</a:t>
            </a:r>
          </a:p>
          <a:p>
            <a:r>
              <a:rPr lang="en-US" dirty="0" smtClean="0"/>
              <a:t>Power</a:t>
            </a:r>
          </a:p>
          <a:p>
            <a:pPr lvl="1"/>
            <a:r>
              <a:rPr lang="en-US" dirty="0" err="1" smtClean="0"/>
              <a:t>Liebert</a:t>
            </a:r>
            <a:r>
              <a:rPr lang="en-US" dirty="0" smtClean="0"/>
              <a:t> GXT3-2000 UPS</a:t>
            </a:r>
          </a:p>
          <a:p>
            <a:pPr lvl="1"/>
            <a:r>
              <a:rPr lang="en-US" dirty="0" err="1" smtClean="0"/>
              <a:t>Liebert</a:t>
            </a:r>
            <a:r>
              <a:rPr lang="en-US" dirty="0" smtClean="0"/>
              <a:t> </a:t>
            </a:r>
            <a:r>
              <a:rPr lang="en-US" dirty="0" err="1" smtClean="0"/>
              <a:t>EMComm</a:t>
            </a:r>
            <a:r>
              <a:rPr lang="en-US" dirty="0" smtClean="0"/>
              <a:t> – Environmental monitoring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“Office in a Box”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</a:t>
            </a:r>
          </a:p>
          <a:p>
            <a:pPr lvl="1"/>
            <a:r>
              <a:rPr lang="en-US" dirty="0" smtClean="0"/>
              <a:t>IBM Server</a:t>
            </a:r>
          </a:p>
          <a:p>
            <a:pPr lvl="2"/>
            <a:r>
              <a:rPr lang="en-US" dirty="0" smtClean="0"/>
              <a:t>ESX</a:t>
            </a:r>
          </a:p>
          <a:p>
            <a:pPr lvl="2"/>
            <a:r>
              <a:rPr lang="en-US" dirty="0" smtClean="0"/>
              <a:t>Proxy Server – Internet access</a:t>
            </a:r>
          </a:p>
          <a:p>
            <a:pPr lvl="2"/>
            <a:r>
              <a:rPr lang="en-US" dirty="0" smtClean="0"/>
              <a:t>Windows Active Directory Domain controller / DNS</a:t>
            </a:r>
          </a:p>
          <a:p>
            <a:pPr lvl="2"/>
            <a:r>
              <a:rPr lang="en-US" dirty="0" smtClean="0"/>
              <a:t>Windows File/Print</a:t>
            </a:r>
          </a:p>
          <a:p>
            <a:pPr lvl="2"/>
            <a:r>
              <a:rPr lang="en-US" dirty="0" smtClean="0"/>
              <a:t>Windows SCCM – monitoring and management</a:t>
            </a:r>
          </a:p>
          <a:p>
            <a:pPr lvl="2"/>
            <a:r>
              <a:rPr lang="en-US" dirty="0" smtClean="0"/>
              <a:t>IBM TSM - backup</a:t>
            </a:r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“Office in a Box”  – cont’d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86200" y="30480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Arvada</a:t>
            </a:r>
          </a:p>
        </p:txBody>
      </p:sp>
      <p:sp>
        <p:nvSpPr>
          <p:cNvPr id="5" name="Rectangle 4"/>
          <p:cNvSpPr/>
          <p:nvPr/>
        </p:nvSpPr>
        <p:spPr>
          <a:xfrm>
            <a:off x="1905000" y="20574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Oak Ridge</a:t>
            </a:r>
          </a:p>
        </p:txBody>
      </p:sp>
      <p:sp>
        <p:nvSpPr>
          <p:cNvPr id="6" name="Rectangle 5"/>
          <p:cNvSpPr/>
          <p:nvPr/>
        </p:nvSpPr>
        <p:spPr>
          <a:xfrm>
            <a:off x="3886200" y="41148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Belcamp</a:t>
            </a:r>
          </a:p>
        </p:txBody>
      </p:sp>
      <p:sp>
        <p:nvSpPr>
          <p:cNvPr id="7" name="Rectangle 6"/>
          <p:cNvSpPr/>
          <p:nvPr/>
        </p:nvSpPr>
        <p:spPr>
          <a:xfrm>
            <a:off x="3886200" y="51054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DC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6200" y="6096000"/>
            <a:ext cx="1524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Stafford</a:t>
            </a:r>
          </a:p>
        </p:txBody>
      </p:sp>
      <p:cxnSp>
        <p:nvCxnSpPr>
          <p:cNvPr id="9" name="Straight Connector 8"/>
          <p:cNvCxnSpPr>
            <a:stCxn id="8" idx="1"/>
            <a:endCxn id="5" idx="2"/>
          </p:cNvCxnSpPr>
          <p:nvPr/>
        </p:nvCxnSpPr>
        <p:spPr>
          <a:xfrm rot="10800000">
            <a:off x="2667000" y="2590800"/>
            <a:ext cx="1219200" cy="3771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4" idx="1"/>
            <a:endCxn id="5" idx="2"/>
          </p:cNvCxnSpPr>
          <p:nvPr/>
        </p:nvCxnSpPr>
        <p:spPr>
          <a:xfrm rot="10800000">
            <a:off x="2667000" y="2590800"/>
            <a:ext cx="1219200" cy="723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1"/>
            <a:endCxn id="5" idx="2"/>
          </p:cNvCxnSpPr>
          <p:nvPr/>
        </p:nvCxnSpPr>
        <p:spPr>
          <a:xfrm rot="10800000">
            <a:off x="2667000" y="2590800"/>
            <a:ext cx="1219200" cy="1790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324600" y="1447800"/>
            <a:ext cx="1524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Comcast /</a:t>
            </a:r>
          </a:p>
          <a:p>
            <a:pPr algn="ctr"/>
            <a:r>
              <a:rPr lang="en-US" sz="1400" dirty="0" smtClean="0"/>
              <a:t>Broadband</a:t>
            </a:r>
            <a:endParaRPr lang="en-US" sz="1400" dirty="0"/>
          </a:p>
        </p:txBody>
      </p:sp>
      <p:cxnSp>
        <p:nvCxnSpPr>
          <p:cNvPr id="13" name="Straight Connector 12"/>
          <p:cNvCxnSpPr>
            <a:stCxn id="4" idx="3"/>
            <a:endCxn id="12" idx="2"/>
          </p:cNvCxnSpPr>
          <p:nvPr/>
        </p:nvCxnSpPr>
        <p:spPr>
          <a:xfrm flipV="1">
            <a:off x="5410200" y="1943100"/>
            <a:ext cx="9144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3"/>
            <a:endCxn id="12" idx="3"/>
          </p:cNvCxnSpPr>
          <p:nvPr/>
        </p:nvCxnSpPr>
        <p:spPr>
          <a:xfrm flipV="1">
            <a:off x="5410200" y="2293330"/>
            <a:ext cx="1137585" cy="20881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886200" y="304800"/>
            <a:ext cx="1524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cxnSp>
        <p:nvCxnSpPr>
          <p:cNvPr id="17" name="Straight Connector 16"/>
          <p:cNvCxnSpPr>
            <a:stCxn id="5" idx="0"/>
            <a:endCxn id="16" idx="4"/>
          </p:cNvCxnSpPr>
          <p:nvPr/>
        </p:nvCxnSpPr>
        <p:spPr>
          <a:xfrm rot="5400000" flipH="1" flipV="1">
            <a:off x="3276600" y="685800"/>
            <a:ext cx="76200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819400" y="1447800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cxnSp>
        <p:nvCxnSpPr>
          <p:cNvPr id="19" name="Straight Connector 18"/>
          <p:cNvCxnSpPr>
            <a:stCxn id="12" idx="1"/>
            <a:endCxn id="16" idx="5"/>
          </p:cNvCxnSpPr>
          <p:nvPr/>
        </p:nvCxnSpPr>
        <p:spPr>
          <a:xfrm rot="16200000" flipV="1">
            <a:off x="5646130" y="691215"/>
            <a:ext cx="442540" cy="1360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eform 21"/>
          <p:cNvSpPr/>
          <p:nvPr/>
        </p:nvSpPr>
        <p:spPr>
          <a:xfrm>
            <a:off x="4924697" y="1254034"/>
            <a:ext cx="1166949" cy="4127863"/>
          </a:xfrm>
          <a:custGeom>
            <a:avLst/>
            <a:gdLst>
              <a:gd name="connsiteX0" fmla="*/ 0 w 1166949"/>
              <a:gd name="connsiteY0" fmla="*/ 0 h 4127863"/>
              <a:gd name="connsiteX1" fmla="*/ 1084217 w 1166949"/>
              <a:gd name="connsiteY1" fmla="*/ 2756263 h 4127863"/>
              <a:gd name="connsiteX2" fmla="*/ 496389 w 1166949"/>
              <a:gd name="connsiteY2" fmla="*/ 4127863 h 4127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66949" h="4127863">
                <a:moveTo>
                  <a:pt x="0" y="0"/>
                </a:moveTo>
                <a:cubicBezTo>
                  <a:pt x="500743" y="1034143"/>
                  <a:pt x="1001486" y="2068286"/>
                  <a:pt x="1084217" y="2756263"/>
                </a:cubicBezTo>
                <a:cubicBezTo>
                  <a:pt x="1166949" y="3444240"/>
                  <a:pt x="585652" y="3960223"/>
                  <a:pt x="496389" y="412786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7" idx="2"/>
            <a:endCxn id="8" idx="0"/>
          </p:cNvCxnSpPr>
          <p:nvPr/>
        </p:nvCxnSpPr>
        <p:spPr>
          <a:xfrm rot="5400000">
            <a:off x="4419600" y="58674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81400" y="632460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T1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4648200" y="5791200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T1</a:t>
            </a:r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3429000" y="4343400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1xT1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3429000" y="3276600"/>
            <a:ext cx="4844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2xT1</a:t>
            </a:r>
            <a:endParaRPr lang="en-US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5410200" y="5334000"/>
            <a:ext cx="7216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100 VPN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2362200" y="1752600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1G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7391400" y="457200"/>
            <a:ext cx="899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Current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580B9A69859D4EBF85BA988B95470C" ma:contentTypeVersion="0" ma:contentTypeDescription="Create a new document." ma:contentTypeScope="" ma:versionID="c6fb16f7f53ec8c4e64ce324d04418ee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AC226876-4492-43A8-AB71-965C53C751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75A3CA6-A2F9-47A1-AE0D-4BD34C0D66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0F0448-731D-4916-BB09-7C7846081EC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255</TotalTime>
  <Words>423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Remote Office Revitalization</vt:lpstr>
      <vt:lpstr>Remote Offices Present Status</vt:lpstr>
      <vt:lpstr>Proposed</vt:lpstr>
      <vt:lpstr>Provides</vt:lpstr>
      <vt:lpstr>Costs</vt:lpstr>
      <vt:lpstr>Remote Office</vt:lpstr>
      <vt:lpstr>“Office in a Box” </vt:lpstr>
      <vt:lpstr>“Office in a Box”  – cont’d</vt:lpstr>
      <vt:lpstr>Slide 9</vt:lpstr>
      <vt:lpstr>Slide 10</vt:lpstr>
      <vt:lpstr>Slide 11</vt:lpstr>
    </vt:vector>
  </TitlesOfParts>
  <Company>ORAU\ORISE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Remote Office Revitalization</dc:title>
  <dc:creator>morriss</dc:creator>
  <cp:lastModifiedBy>morriss</cp:lastModifiedBy>
  <cp:revision>29</cp:revision>
  <dcterms:created xsi:type="dcterms:W3CDTF">2010-07-02T13:27:55Z</dcterms:created>
  <dcterms:modified xsi:type="dcterms:W3CDTF">2011-02-02T16:07:34Z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0x010100EF580B9A69859D4EBF85BA988B95470C</vt:lpwstr>
  </property>
</Properties>
</file>