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7" r:id="rId9"/>
    <p:sldId id="259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100" d="100"/>
          <a:sy n="100" d="100"/>
        </p:scale>
        <p:origin x="-112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EE7F8-E7A0-8F42-A774-700610835AF2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424C3-B78C-F846-BAB1-F39AF0725A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2126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Note, it</a:t>
            </a:r>
            <a:r>
              <a:rPr lang="en-US" baseline="0" dirty="0" smtClean="0"/>
              <a:t> is intended to be an inclusive service. But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424C3-B78C-F846-BAB1-F39AF0725A1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92705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target. The agreement includes weasel words so that 10G is not a hard requirement.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424C3-B78C-F846-BAB1-F39AF0725A1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96226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ESnet_bckgr_art.png"/>
          <p:cNvPicPr>
            <a:picLocks noChangeAspect="1"/>
          </p:cNvPicPr>
          <p:nvPr/>
        </p:nvPicPr>
        <p:blipFill>
          <a:blip r:embed="rId2"/>
          <a:srcRect l="45970"/>
          <a:stretch>
            <a:fillRect/>
          </a:stretch>
        </p:blipFill>
        <p:spPr bwMode="auto">
          <a:xfrm>
            <a:off x="0" y="0"/>
            <a:ext cx="279876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ESnet_color_lg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33388"/>
            <a:ext cx="1700213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LBL_logo_notext_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27925" y="5611813"/>
            <a:ext cx="115887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DOE_Office_Science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37200" y="5761038"/>
            <a:ext cx="17557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433887"/>
            <a:ext cx="6096000" cy="1470025"/>
          </a:xfrm>
        </p:spPr>
        <p:txBody>
          <a:bodyPr anchor="b">
            <a:noAutofit/>
          </a:bodyPr>
          <a:lstStyle>
            <a:lvl1pPr algn="l">
              <a:defRPr sz="3200" baseline="0"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2134035"/>
            <a:ext cx="6096000" cy="897481"/>
          </a:xfrm>
        </p:spPr>
        <p:txBody>
          <a:bodyPr anchor="b">
            <a:no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2590800" y="3429000"/>
            <a:ext cx="4495800" cy="906462"/>
          </a:xfrm>
        </p:spPr>
        <p:txBody>
          <a:bodyPr anchor="b"/>
          <a:lstStyle>
            <a:lvl1pPr>
              <a:buFontTx/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A0BE-4033-D547-9100-DB952612080D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8B369-93C6-D646-8764-EC635A9ED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99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3963"/>
            <a:ext cx="2133600" cy="182562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fld id="{65EAA0BE-4033-D547-9100-DB952612080D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3963"/>
            <a:ext cx="2895600" cy="182562"/>
          </a:xfrm>
        </p:spPr>
        <p:txBody>
          <a:bodyPr/>
          <a:lstStyle>
            <a:lvl1pPr>
              <a:defRPr dirty="0" smtClean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3963"/>
            <a:ext cx="2133600" cy="1825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218B369-93C6-D646-8764-EC635A9ED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ESnet_color_l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33388"/>
            <a:ext cx="1700213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07300" y="0"/>
            <a:ext cx="1536700" cy="171450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06900"/>
            <a:ext cx="8037513" cy="1362075"/>
          </a:xfrm>
        </p:spPr>
        <p:txBody>
          <a:bodyPr anchor="t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06713"/>
            <a:ext cx="80375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5EAA0BE-4033-D547-9100-DB952612080D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8B369-93C6-D646-8764-EC635A9ED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ESnet_color_s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99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400"/>
              </a:spcBef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5EAA0BE-4033-D547-9100-DB952612080D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8B369-93C6-D646-8764-EC635A9ED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ESnet_color_s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501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400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400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5EAA0BE-4033-D547-9100-DB952612080D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8B369-93C6-D646-8764-EC635A9ED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ESnet_color_s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99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5EAA0BE-4033-D547-9100-DB952612080D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8B369-93C6-D646-8764-EC635A9ED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EAA0BE-4033-D547-9100-DB952612080D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8B369-93C6-D646-8764-EC635A9ED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ESnet_color_s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4038"/>
            <a:ext cx="3008313" cy="11604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14500"/>
            <a:ext cx="5111750" cy="4411663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defRPr sz="1800"/>
            </a:lvl2pPr>
            <a:lvl3pPr>
              <a:spcBef>
                <a:spcPts val="400"/>
              </a:spcBef>
              <a:defRPr sz="18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14500"/>
            <a:ext cx="3008313" cy="44116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5EAA0BE-4033-D547-9100-DB952612080D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8B369-93C6-D646-8764-EC635A9ED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EAA0BE-4033-D547-9100-DB952612080D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8B369-93C6-D646-8764-EC635A9ED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ESnet_bckgr_art.png"/>
          <p:cNvPicPr>
            <a:picLocks noChangeAspect="1"/>
          </p:cNvPicPr>
          <p:nvPr/>
        </p:nvPicPr>
        <p:blipFill>
          <a:blip r:embed="rId12"/>
          <a:srcRect l="45847"/>
          <a:stretch>
            <a:fillRect/>
          </a:stretch>
        </p:blipFill>
        <p:spPr bwMode="auto">
          <a:xfrm>
            <a:off x="0" y="1588"/>
            <a:ext cx="280511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099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	First level bullet</a:t>
            </a:r>
          </a:p>
          <a:p>
            <a:pPr lvl="2"/>
            <a:r>
              <a:rPr lang="en-US"/>
              <a:t>	Second level bullet</a:t>
            </a:r>
          </a:p>
          <a:p>
            <a:pPr lvl="3"/>
            <a:r>
              <a:rPr lang="en-US"/>
              <a:t>	Third level bullet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07138"/>
            <a:ext cx="2133600" cy="184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5EAA0BE-4033-D547-9100-DB952612080D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07138"/>
            <a:ext cx="3962400" cy="184150"/>
          </a:xfrm>
          <a:prstGeom prst="rect">
            <a:avLst/>
          </a:prstGeom>
        </p:spPr>
        <p:txBody>
          <a:bodyPr vert="horz" wrap="square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07138"/>
            <a:ext cx="2133600" cy="184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218B369-93C6-D646-8764-EC635A9ED8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2" name="Picture 9" descr="ESnet_color_sm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Placeholder 9"/>
          <p:cNvSpPr txBox="1">
            <a:spLocks/>
          </p:cNvSpPr>
          <p:nvPr/>
        </p:nvSpPr>
        <p:spPr bwMode="auto">
          <a:xfrm>
            <a:off x="-111125" y="6496050"/>
            <a:ext cx="4683125" cy="514350"/>
          </a:xfrm>
          <a:prstGeom prst="rect">
            <a:avLst/>
          </a:prstGeom>
          <a:solidFill>
            <a:srgbClr val="629FC3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normAutofit/>
          </a:bodyPr>
          <a:lstStyle>
            <a:lvl1pPr marL="574675" indent="-574675" algn="l">
              <a:buFontTx/>
              <a:buNone/>
              <a:defRPr sz="1100" b="1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eaLnBrk="0" hangingPunct="0">
              <a:spcBef>
                <a:spcPts val="1200"/>
              </a:spcBef>
              <a:defRPr/>
            </a:pPr>
            <a:r>
              <a:rPr lang="en-US" dirty="0" smtClean="0">
                <a:latin typeface="+mn-lt"/>
                <a:ea typeface="ＭＳ Ｐゴシック" pitchFamily="-108" charset="-128"/>
                <a:cs typeface="ＭＳ Ｐゴシック" pitchFamily="-108" charset="-128"/>
              </a:rPr>
              <a:t>	Lawrence Berkeley National Laboratory</a:t>
            </a:r>
          </a:p>
        </p:txBody>
      </p:sp>
      <p:sp>
        <p:nvSpPr>
          <p:cNvPr id="18" name="Text Placeholder 9"/>
          <p:cNvSpPr txBox="1">
            <a:spLocks/>
          </p:cNvSpPr>
          <p:nvPr/>
        </p:nvSpPr>
        <p:spPr bwMode="auto">
          <a:xfrm>
            <a:off x="4572000" y="6496050"/>
            <a:ext cx="4683125" cy="5143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normAutofit/>
          </a:bodyPr>
          <a:lstStyle>
            <a:lvl1pPr marL="574675" indent="-574675" algn="l">
              <a:buFontTx/>
              <a:buNone/>
              <a:defRPr sz="1100" b="1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eaLnBrk="0" hangingPunct="0">
              <a:spcBef>
                <a:spcPts val="1200"/>
              </a:spcBef>
              <a:defRPr/>
            </a:pPr>
            <a:r>
              <a:rPr lang="en-US" dirty="0" smtClean="0">
                <a:latin typeface="+mn-lt"/>
                <a:ea typeface="ＭＳ Ｐゴシック" pitchFamily="-108" charset="-128"/>
                <a:cs typeface="ＭＳ Ｐゴシック" pitchFamily="-108" charset="-128"/>
              </a:rPr>
              <a:t>		U.S. Department of Energy  |  Office of Science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defTabSz="457200" rtl="0" eaLnBrk="1" fontAlgn="base" hangingPunct="1">
        <a:spcBef>
          <a:spcPts val="12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457200" indent="-228600" algn="l" defTabSz="457200" rtl="0" eaLnBrk="1" fontAlgn="base" hangingPunct="1">
        <a:spcBef>
          <a:spcPts val="900"/>
        </a:spcBef>
        <a:spcAft>
          <a:spcPct val="0"/>
        </a:spcAft>
        <a:buSzPct val="10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685800" indent="-228600" algn="l" defTabSz="457200" rtl="0" eaLnBrk="1" fontAlgn="base" hangingPunct="1">
        <a:spcBef>
          <a:spcPct val="20000"/>
        </a:spcBef>
        <a:spcAft>
          <a:spcPct val="0"/>
        </a:spcAft>
        <a:buSzPct val="85000"/>
        <a:buFont typeface="Lucida Grande" charset="0"/>
        <a:buChar char="-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914400" indent="-228600" algn="l" defTabSz="457200" rtl="0" eaLnBrk="1" fontAlgn="base" hangingPunct="1">
        <a:spcBef>
          <a:spcPct val="20000"/>
        </a:spcBef>
        <a:spcAft>
          <a:spcPct val="0"/>
        </a:spcAft>
        <a:buSzPct val="8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DICE Diagnostic Service</a:t>
            </a: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 anchor="ctr" anchorCtr="0"/>
          <a:lstStyle/>
          <a:p>
            <a:endParaRPr lang="en-US" dirty="0" smtClean="0"/>
          </a:p>
          <a:p>
            <a:r>
              <a:rPr lang="en-US" dirty="0" smtClean="0"/>
              <a:t>Joe Metzger</a:t>
            </a:r>
          </a:p>
          <a:p>
            <a:r>
              <a:rPr lang="en-US" dirty="0" err="1" smtClean="0"/>
              <a:t>metzger@es.net</a:t>
            </a:r>
            <a:endParaRPr lang="en-US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Joint Techs Measurement Working Group</a:t>
            </a:r>
          </a:p>
          <a:p>
            <a:r>
              <a:rPr lang="en-US" dirty="0" smtClean="0"/>
              <a:t>January 27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DICE Dynamic Circuit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 of the dynamic circuit service is to support automatic provisioning of dynamic circuits across multiple domains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Primary participants are ESnet, Internet2, GEANT &amp; </a:t>
            </a:r>
            <a:r>
              <a:rPr lang="en-US" dirty="0" err="1" smtClean="0"/>
              <a:t>USLHCnet</a:t>
            </a:r>
            <a:endParaRPr lang="en-US" dirty="0" smtClean="0"/>
          </a:p>
          <a:p>
            <a:pPr lvl="2">
              <a:buFont typeface="Arial"/>
              <a:buChar char="•"/>
            </a:pPr>
            <a:r>
              <a:rPr lang="en-US" dirty="0" smtClean="0"/>
              <a:t>5-6 European NRENs participation will be coordinated by GEANT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4-6 Regionals or </a:t>
            </a:r>
            <a:r>
              <a:rPr lang="en-US" dirty="0" err="1" smtClean="0"/>
              <a:t>Gigapops</a:t>
            </a:r>
            <a:r>
              <a:rPr lang="en-US" dirty="0" smtClean="0"/>
              <a:t> participation will be coordinated by Internet2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Initially using OSCARS &amp; </a:t>
            </a:r>
            <a:r>
              <a:rPr lang="en-US" dirty="0" err="1" smtClean="0"/>
              <a:t>AutoBahn</a:t>
            </a:r>
            <a:r>
              <a:rPr lang="en-US" dirty="0" smtClean="0"/>
              <a:t> &amp; version 1.1 of the IDC protocol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Dynamic circuits will </a:t>
            </a:r>
            <a:r>
              <a:rPr lang="en-US" smtClean="0"/>
              <a:t>transport</a:t>
            </a:r>
            <a:r>
              <a:rPr lang="en-US" smtClean="0"/>
              <a:t> VLAN </a:t>
            </a:r>
            <a:r>
              <a:rPr lang="en-US" dirty="0" smtClean="0"/>
              <a:t>tagged frames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Will support monitoring of dynamic circuits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target users of the pilot service will be the NOC engineers in the participating domains.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6481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DICE End User Performance Porta</a:t>
            </a:r>
            <a:r>
              <a:rPr lang="en-US" dirty="0"/>
              <a:t>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goals of the performance portal are to educate end users by:</a:t>
            </a:r>
          </a:p>
          <a:p>
            <a:pPr>
              <a:buFont typeface="Arial"/>
              <a:buChar char="•"/>
            </a:pPr>
            <a:r>
              <a:rPr lang="en-US" dirty="0" smtClean="0"/>
              <a:t>Explaining basic concepts about network performance</a:t>
            </a:r>
          </a:p>
          <a:p>
            <a:pPr>
              <a:buFont typeface="Arial"/>
              <a:buChar char="•"/>
            </a:pPr>
            <a:r>
              <a:rPr lang="en-US" dirty="0" smtClean="0"/>
              <a:t>Help them determine if what they want to do is feasible</a:t>
            </a:r>
          </a:p>
          <a:p>
            <a:pPr>
              <a:buFont typeface="Arial"/>
              <a:buChar char="•"/>
            </a:pPr>
            <a:r>
              <a:rPr lang="en-US" dirty="0" smtClean="0"/>
              <a:t>Demonstrating what the network is capable of doing</a:t>
            </a:r>
          </a:p>
          <a:p>
            <a:pPr>
              <a:buFont typeface="Arial"/>
              <a:buChar char="•"/>
            </a:pPr>
            <a:r>
              <a:rPr lang="en-US" dirty="0" smtClean="0"/>
              <a:t>Help them distinguish between good and bad network performance</a:t>
            </a:r>
          </a:p>
          <a:p>
            <a:pPr>
              <a:buFont typeface="Arial"/>
              <a:buChar char="•"/>
            </a:pPr>
            <a:r>
              <a:rPr lang="en-US" dirty="0" smtClean="0"/>
              <a:t>Provide guidance on where to go for help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The target community is the </a:t>
            </a:r>
            <a:r>
              <a:rPr lang="en-US" b="1" dirty="0" smtClean="0"/>
              <a:t>non-technical </a:t>
            </a:r>
            <a:r>
              <a:rPr lang="en-US" dirty="0" smtClean="0"/>
              <a:t>end users. (</a:t>
            </a:r>
            <a:r>
              <a:rPr lang="en-US" dirty="0" err="1" smtClean="0"/>
              <a:t>ie</a:t>
            </a:r>
            <a:r>
              <a:rPr lang="en-US" dirty="0" smtClean="0"/>
              <a:t> humanities professors, not high energy physicists!)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2883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of the DICE collaborators are defining and delivering services to their users. A subset of these services will be a lot more useful for everyone if all of the DICE participants deploy them in an interoperable fashion.</a:t>
            </a:r>
          </a:p>
          <a:p>
            <a:r>
              <a:rPr lang="en-US" dirty="0" smtClean="0"/>
              <a:t>A decision was made last winter to add more rigor or structure to our collaborative efforts and focus on a small set of services.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Network Diagnostic Service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Dynamic Circuit Provisioning Service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End user performance portal service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5083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DICE Network Diagnostic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DICE Network Diagnostic service is an </a:t>
            </a:r>
            <a:r>
              <a:rPr lang="en-US" i="1" dirty="0" smtClean="0"/>
              <a:t>agreement</a:t>
            </a:r>
            <a:r>
              <a:rPr lang="en-US" dirty="0" smtClean="0"/>
              <a:t> between Internet2, ESnet, GEANT, </a:t>
            </a:r>
            <a:r>
              <a:rPr lang="en-US" dirty="0" err="1" smtClean="0"/>
              <a:t>Canarie</a:t>
            </a:r>
            <a:r>
              <a:rPr lang="en-US" dirty="0" smtClean="0"/>
              <a:t> &amp; </a:t>
            </a:r>
            <a:r>
              <a:rPr lang="en-US" dirty="0" err="1" smtClean="0"/>
              <a:t>USLHCnet</a:t>
            </a:r>
            <a:r>
              <a:rPr lang="en-US" dirty="0" smtClean="0"/>
              <a:t> to deploy, support and use a interoperable subset of </a:t>
            </a:r>
            <a:r>
              <a:rPr lang="en-US" dirty="0" err="1" smtClean="0"/>
              <a:t>perfSONAR</a:t>
            </a:r>
            <a:r>
              <a:rPr lang="en-US" dirty="0" smtClean="0"/>
              <a:t> network measurement tools across our backbones to simplify diagnosing inter-domain network performance problems.</a:t>
            </a:r>
          </a:p>
          <a:p>
            <a:r>
              <a:rPr lang="en-US" dirty="0" smtClean="0"/>
              <a:t>The target user community for these services is the network engineers in our respective NOCs, and the engineers at around a dozen other transit networks selected from European NRENs (coordinated by GEANT) and </a:t>
            </a:r>
            <a:r>
              <a:rPr lang="en-US" dirty="0" err="1" smtClean="0"/>
              <a:t>Gigapops</a:t>
            </a:r>
            <a:r>
              <a:rPr lang="en-US" dirty="0" smtClean="0"/>
              <a:t> or Regionals (coordinated by Internet2)</a:t>
            </a:r>
          </a:p>
          <a:p>
            <a:r>
              <a:rPr lang="en-US" dirty="0" smtClean="0"/>
              <a:t>The measurement services included in the DICE service are intended to be the minimal useful interoperable subset of the measurement services that each domain is offering to their community.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0799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Diagnostic Service Includes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 of the Service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Active latency &amp; bandwidth measurement points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Historical latency and bandwidth measurement archives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Recommended measurement schedules, parameters &amp; limits</a:t>
            </a:r>
          </a:p>
          <a:p>
            <a:pPr marL="0" indent="0"/>
            <a:r>
              <a:rPr lang="en-US" dirty="0" smtClean="0"/>
              <a:t>Service Level Specifications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Incident, problem, change management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Reporting details</a:t>
            </a:r>
          </a:p>
          <a:p>
            <a:pPr marL="0" indent="0"/>
            <a:r>
              <a:rPr lang="en-US" dirty="0" smtClean="0"/>
              <a:t>Operational Level Agreements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Dealing with target availability goals, outage notification,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>
              <a:buFont typeface="Arial"/>
              <a:buChar char="•"/>
            </a:pPr>
            <a:r>
              <a:rPr lang="en-US" dirty="0" smtClean="0"/>
              <a:t>AA (very lightweight.)</a:t>
            </a:r>
          </a:p>
          <a:p>
            <a:pPr marL="0" indent="0"/>
            <a:r>
              <a:rPr lang="en-US" dirty="0" smtClean="0"/>
              <a:t>Agreements about Jointly Operated Service Elements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0028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actually ‘deploying’?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Bandwidth </a:t>
            </a:r>
            <a:r>
              <a:rPr lang="en-US" dirty="0" smtClean="0"/>
              <a:t>measurement services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10G* capable measurement points near network borders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Regularly scheduled TCP tests between domains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4 tests per day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TCP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Using Cubic, BIC or another aggressive TCP stack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Long enough to get out of slow start (20-30 seconds)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Large TCP windows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Best effort QOS tags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Results will be archived &amp; published via </a:t>
            </a:r>
            <a:r>
              <a:rPr lang="en-US" dirty="0" err="1" smtClean="0"/>
              <a:t>perfSONAR</a:t>
            </a:r>
            <a:endParaRPr lang="en-US" dirty="0" smtClean="0"/>
          </a:p>
          <a:p>
            <a:pPr lvl="1">
              <a:buFont typeface="Arial"/>
              <a:buChar char="•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00768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actually ‘deploying’?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Latency measurement services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Measurement points near domain borders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Active one-way tests between domains at 10 </a:t>
            </a:r>
            <a:r>
              <a:rPr lang="en-US" dirty="0" err="1" smtClean="0"/>
              <a:t>pps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Archives of historical results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Target accuracy of clocks for 1-way tests is better than 1ms.</a:t>
            </a:r>
            <a:endParaRPr lang="en-US" dirty="0"/>
          </a:p>
          <a:p>
            <a:pPr marL="0" indent="0"/>
            <a:r>
              <a:rPr lang="en-US" dirty="0" smtClean="0"/>
              <a:t>Lookup Service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Provides a mechanism to find services</a:t>
            </a:r>
          </a:p>
          <a:p>
            <a:pPr marL="0" indent="0"/>
            <a:r>
              <a:rPr lang="en-US" dirty="0" smtClean="0"/>
              <a:t>Looking Glass Service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Standard looking glass to look at current info from routers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992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And, all business processes to support the services…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user interfaces and training to our NOC engineers so they can effectively use these services for diagnosing performance problems</a:t>
            </a:r>
          </a:p>
          <a:p>
            <a:r>
              <a:rPr lang="en-US" dirty="0" smtClean="0"/>
              <a:t>Monitoring the services, coordinating outages, responding to failures, supporting users, and all of the other things involved with running a production service.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30659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Primary changes of the deployed ESnet measurement infrastructure to support </a:t>
            </a:r>
            <a:r>
              <a:rPr lang="en-US" sz="2400" dirty="0"/>
              <a:t>the DICE Diagnostic </a:t>
            </a:r>
            <a:r>
              <a:rPr lang="en-US" sz="2400" dirty="0" smtClean="0"/>
              <a:t>Service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Change TCP stack used for scheduled bandwidth tests from Reno to a more aggressive stack like BIC or Cubic</a:t>
            </a:r>
          </a:p>
          <a:p>
            <a:pPr>
              <a:buFont typeface="Arial"/>
              <a:buChar char="•"/>
            </a:pPr>
            <a:r>
              <a:rPr lang="en-US" dirty="0" smtClean="0"/>
              <a:t>Configure inter-domain bandwidth tests to use best effort instead of scavenger DSCP</a:t>
            </a:r>
          </a:p>
          <a:p>
            <a:pPr>
              <a:buFont typeface="Arial"/>
              <a:buChar char="•"/>
            </a:pPr>
            <a:r>
              <a:rPr lang="en-US" dirty="0" smtClean="0"/>
              <a:t>Expand the metadata bandwidth measurement points register with the lookup service to include info like TCP stack, interface speed, version numbers, etc.</a:t>
            </a:r>
          </a:p>
          <a:p>
            <a:pPr>
              <a:buFont typeface="Arial"/>
              <a:buChar char="•"/>
            </a:pPr>
            <a:r>
              <a:rPr lang="en-US" dirty="0" smtClean="0"/>
              <a:t>Support invoking bandwidth &amp; latency tests via the XML </a:t>
            </a:r>
            <a:r>
              <a:rPr lang="en-US" dirty="0" err="1" smtClean="0"/>
              <a:t>perfSONAR</a:t>
            </a:r>
            <a:r>
              <a:rPr lang="en-US" dirty="0" smtClean="0"/>
              <a:t> protocol in addition to the </a:t>
            </a:r>
            <a:r>
              <a:rPr lang="en-US" dirty="0" err="1" smtClean="0"/>
              <a:t>bwctl</a:t>
            </a:r>
            <a:r>
              <a:rPr lang="en-US" dirty="0" smtClean="0"/>
              <a:t> &amp; </a:t>
            </a:r>
            <a:r>
              <a:rPr lang="en-US" dirty="0" err="1" smtClean="0"/>
              <a:t>owamp</a:t>
            </a:r>
            <a:r>
              <a:rPr lang="en-US" dirty="0" smtClean="0"/>
              <a:t> protocols used today</a:t>
            </a:r>
          </a:p>
          <a:p>
            <a:pPr>
              <a:buFont typeface="Arial"/>
              <a:buChar char="•"/>
            </a:pPr>
            <a:r>
              <a:rPr lang="en-US" dirty="0" smtClean="0"/>
              <a:t>Deploy a router looking glass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43165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Slides about the DICE Services</a:t>
            </a:r>
            <a:br>
              <a:rPr lang="en-US" dirty="0" smtClean="0"/>
            </a:br>
            <a:r>
              <a:rPr lang="en-US" dirty="0" smtClean="0"/>
              <a:t>for ESCC talk.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endParaRPr lang="en-US" sz="1600" dirty="0"/>
          </a:p>
          <a:p>
            <a:endParaRPr lang="en-US" sz="1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net New Template">
  <a:themeElements>
    <a:clrScheme name="ESnet Theme Colors 1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619FC4"/>
      </a:accent1>
      <a:accent2>
        <a:srgbClr val="006394"/>
      </a:accent2>
      <a:accent3>
        <a:srgbClr val="99CCCC"/>
      </a:accent3>
      <a:accent4>
        <a:srgbClr val="006666"/>
      </a:accent4>
      <a:accent5>
        <a:srgbClr val="669999"/>
      </a:accent5>
      <a:accent6>
        <a:srgbClr val="00999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ESnet New Template.thmx</Template>
  <TotalTime>8818</TotalTime>
  <Words>793</Words>
  <Application>Microsoft Macintosh PowerPoint</Application>
  <PresentationFormat>On-screen Show (4:3)</PresentationFormat>
  <Paragraphs>94</Paragraphs>
  <Slides>11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ESnet New Template</vt:lpstr>
      <vt:lpstr>DICE Diagnostic Service</vt:lpstr>
      <vt:lpstr>Background</vt:lpstr>
      <vt:lpstr>DICE Network Diagnostic Service</vt:lpstr>
      <vt:lpstr>The Diagnostic Service Includes</vt:lpstr>
      <vt:lpstr>What are we actually ‘deploying’?</vt:lpstr>
      <vt:lpstr>What are we actually ‘deploying’?</vt:lpstr>
      <vt:lpstr>And, all business processes to support the services…</vt:lpstr>
      <vt:lpstr>Primary changes of the deployed ESnet measurement infrastructure to support the DICE Diagnostic Service</vt:lpstr>
      <vt:lpstr>Additional Slides about the DICE Services for ESCC talk.</vt:lpstr>
      <vt:lpstr>DICE Dynamic Circuit Service</vt:lpstr>
      <vt:lpstr>DICE End User Performance Portal</vt:lpstr>
    </vt:vector>
  </TitlesOfParts>
  <Company>LBNL - ESnet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ESnet Network Evolution Vision and Strategy</dc:title>
  <dc:creator>Inder Monga</dc:creator>
  <cp:lastModifiedBy>Joe Metzger</cp:lastModifiedBy>
  <cp:revision>41</cp:revision>
  <dcterms:created xsi:type="dcterms:W3CDTF">2011-02-01T19:26:54Z</dcterms:created>
  <dcterms:modified xsi:type="dcterms:W3CDTF">2011-02-03T19:37:08Z</dcterms:modified>
</cp:coreProperties>
</file>