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86" r:id="rId2"/>
    <p:sldId id="418" r:id="rId3"/>
    <p:sldId id="420" r:id="rId4"/>
    <p:sldId id="414" r:id="rId5"/>
    <p:sldId id="41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 varScale="1">
        <p:scale>
          <a:sx n="79" d="100"/>
          <a:sy n="7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C52BD90-B41D-42DF-BE62-E84E7D463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BF030-0D64-4721-A3C8-25C52E71C1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855F6-70E4-4200-96C8-BBD905B191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1256D-B16C-4DEF-82DC-8F41EE608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53A56-0ED9-473C-ACDC-90C42BECF0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B647F-3027-415B-B047-B05EFE8B6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5BE8B-9D44-471B-92AD-37374F64A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824BD-F706-40A2-A63F-4A133E39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90E6A-5FBF-41EE-878B-5A0D4F95B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821B0-1E34-4540-8F9C-96E337CAC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F0E8D-2060-4A13-8CD2-4B9C76335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62B9A-3EB2-46C3-A62E-9B892E44E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D03F3-E900-46DF-83CB-C265CDFC1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71517-34ED-4ECF-9134-E88571ECC6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3E344370-26E1-4EC7-9AC6-AB6E3627DB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8610600" cy="1752600"/>
          </a:xfrm>
        </p:spPr>
        <p:txBody>
          <a:bodyPr/>
          <a:lstStyle/>
          <a:p>
            <a:pPr algn="ctr" eaLnBrk="1" hangingPunct="1"/>
            <a:r>
              <a:rPr lang="en-US" dirty="0" err="1" smtClean="0"/>
              <a:t>Esnet</a:t>
            </a:r>
            <a:r>
              <a:rPr lang="en-US" dirty="0" smtClean="0"/>
              <a:t> Customer Satisfaction </a:t>
            </a:r>
            <a:r>
              <a:rPr lang="en-US" dirty="0" smtClean="0"/>
              <a:t>Survey</a:t>
            </a:r>
            <a:br>
              <a:rPr lang="en-US" dirty="0" smtClean="0"/>
            </a:br>
            <a:r>
              <a:rPr lang="en-US" dirty="0" smtClean="0"/>
              <a:t>The Saga Continues…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DeMar</a:t>
            </a:r>
          </a:p>
          <a:p>
            <a:pPr algn="ctr" eaLnBrk="1" hangingPunct="1"/>
            <a:r>
              <a:rPr lang="en-US" dirty="0" smtClean="0"/>
              <a:t>Wint</a:t>
            </a:r>
            <a:r>
              <a:rPr lang="en-US" dirty="0" smtClean="0"/>
              <a:t>er </a:t>
            </a:r>
            <a:r>
              <a:rPr lang="en-US" dirty="0" smtClean="0"/>
              <a:t>ESCC meeting</a:t>
            </a:r>
          </a:p>
          <a:p>
            <a:pPr algn="ctr" eaLnBrk="1" hangingPunct="1"/>
            <a:r>
              <a:rPr lang="en-US" dirty="0" smtClean="0"/>
              <a:t>February</a:t>
            </a:r>
            <a:r>
              <a:rPr lang="en-US" dirty="0" smtClean="0"/>
              <a:t> 1, 2011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ESCC-level 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257800"/>
          </a:xfrm>
        </p:spPr>
        <p:txBody>
          <a:bodyPr/>
          <a:lstStyle/>
          <a:p>
            <a:r>
              <a:rPr lang="en-US" dirty="0" smtClean="0"/>
              <a:t>2008 results:</a:t>
            </a:r>
            <a:r>
              <a:rPr lang="en-US" sz="2800" dirty="0" smtClean="0"/>
              <a:t>	</a:t>
            </a:r>
          </a:p>
          <a:p>
            <a:pPr lvl="1"/>
            <a:r>
              <a:rPr lang="en-US" sz="1800" dirty="0" smtClean="0"/>
              <a:t>13 responses </a:t>
            </a:r>
          </a:p>
          <a:p>
            <a:pPr lvl="1"/>
            <a:r>
              <a:rPr lang="en-US" sz="1800" dirty="0" smtClean="0"/>
              <a:t>Overall rating – 4.75 (5 point scale)</a:t>
            </a:r>
          </a:p>
          <a:p>
            <a:pPr lvl="1"/>
            <a:r>
              <a:rPr lang="en-US" sz="1800" dirty="0" smtClean="0"/>
              <a:t>High score areas (4.5-5.0) – Operations &amp; upgrades</a:t>
            </a:r>
          </a:p>
          <a:p>
            <a:pPr lvl="1"/>
            <a:r>
              <a:rPr lang="en-US" sz="1800" dirty="0" smtClean="0"/>
              <a:t>Lower score areas (4.0-4.5) – Higher-level services &amp; </a:t>
            </a:r>
            <a:r>
              <a:rPr lang="en-US" sz="1800" dirty="0" smtClean="0"/>
              <a:t>statistics</a:t>
            </a:r>
            <a:endParaRPr lang="en-US" sz="1050" dirty="0" smtClean="0"/>
          </a:p>
          <a:p>
            <a:r>
              <a:rPr lang="en-US" dirty="0" smtClean="0"/>
              <a:t>2009 results:</a:t>
            </a:r>
          </a:p>
          <a:p>
            <a:pPr lvl="1"/>
            <a:r>
              <a:rPr lang="en-US" sz="1800" dirty="0" smtClean="0"/>
              <a:t>14 responses </a:t>
            </a:r>
          </a:p>
          <a:p>
            <a:pPr lvl="1"/>
            <a:r>
              <a:rPr lang="en-US" sz="1800" dirty="0" smtClean="0"/>
              <a:t>Overall rating – 4.93 (5 point scale)</a:t>
            </a:r>
          </a:p>
          <a:p>
            <a:pPr lvl="1"/>
            <a:r>
              <a:rPr lang="en-US" sz="1800" dirty="0" smtClean="0"/>
              <a:t>All survey areas  4.5 or </a:t>
            </a:r>
            <a:r>
              <a:rPr lang="en-US" sz="1800" dirty="0" smtClean="0"/>
              <a:t>higher</a:t>
            </a:r>
            <a:r>
              <a:rPr lang="en-US" sz="1000" dirty="0" smtClean="0"/>
              <a:t>	</a:t>
            </a:r>
            <a:endParaRPr lang="en-US" sz="10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2010 results:</a:t>
            </a:r>
          </a:p>
          <a:p>
            <a:pPr lvl="1"/>
            <a:r>
              <a:rPr lang="en-US" dirty="0" smtClean="0"/>
              <a:t>15 </a:t>
            </a:r>
            <a:r>
              <a:rPr lang="en-US" dirty="0" smtClean="0"/>
              <a:t>responses </a:t>
            </a:r>
          </a:p>
          <a:p>
            <a:pPr lvl="1"/>
            <a:r>
              <a:rPr lang="en-US" dirty="0" smtClean="0"/>
              <a:t>Overall rating – </a:t>
            </a:r>
            <a:r>
              <a:rPr lang="en-US" dirty="0" smtClean="0"/>
              <a:t>4.53 </a:t>
            </a:r>
            <a:r>
              <a:rPr lang="en-US" dirty="0" smtClean="0"/>
              <a:t>(5 point scale)</a:t>
            </a:r>
          </a:p>
          <a:p>
            <a:pPr lvl="1"/>
            <a:r>
              <a:rPr lang="en-US" dirty="0" smtClean="0"/>
              <a:t>High score areas (4.5-5.0) – Operations &amp; upgrades</a:t>
            </a:r>
          </a:p>
          <a:p>
            <a:pPr lvl="1"/>
            <a:r>
              <a:rPr lang="en-US" dirty="0" smtClean="0"/>
              <a:t>Lower score areas (4.0-4.5) – Higher-level services &amp; statistics</a:t>
            </a:r>
            <a:endParaRPr lang="en-US" sz="11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ESCC-Level Survey?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476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Not due until August</a:t>
            </a:r>
          </a:p>
          <a:p>
            <a:pPr lvl="1"/>
            <a:r>
              <a:rPr lang="en-US" dirty="0" smtClean="0"/>
              <a:t>But iterating ahead of time is good…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What’s different this year:</a:t>
            </a:r>
          </a:p>
          <a:p>
            <a:pPr lvl="1"/>
            <a:r>
              <a:rPr lang="en-US" dirty="0" smtClean="0"/>
              <a:t>ESnet ANI deployment</a:t>
            </a:r>
          </a:p>
          <a:p>
            <a:pPr lvl="1"/>
            <a:r>
              <a:rPr lang="en-US" dirty="0" smtClean="0"/>
              <a:t>Site IPv6 mandate(s)</a:t>
            </a:r>
          </a:p>
          <a:p>
            <a:pPr lvl="1"/>
            <a:r>
              <a:rPr lang="en-US" dirty="0" smtClean="0"/>
              <a:t>What else?</a:t>
            </a:r>
          </a:p>
          <a:p>
            <a:pPr lvl="1"/>
            <a:r>
              <a:rPr lang="en-US" dirty="0" smtClean="0"/>
              <a:t>Should these things impact the scope of the survey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What (if anything…) should change in this year’s survey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about NLCIO-level feedback…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5044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2009:  separate survey for NLCIOs</a:t>
            </a:r>
            <a:endParaRPr lang="en-US" sz="600" dirty="0" smtClean="0"/>
          </a:p>
          <a:p>
            <a:pPr lvl="1">
              <a:defRPr/>
            </a:pPr>
            <a:r>
              <a:rPr lang="en-US" dirty="0" smtClean="0"/>
              <a:t>Didn’t work out very well</a:t>
            </a:r>
          </a:p>
          <a:p>
            <a:pPr lvl="1">
              <a:defRPr/>
            </a:pPr>
            <a:r>
              <a:rPr lang="en-US" dirty="0" smtClean="0"/>
              <a:t>By-and-large</a:t>
            </a:r>
            <a:r>
              <a:rPr lang="en-US" dirty="0" smtClean="0"/>
              <a:t>, ended up with ESCC </a:t>
            </a:r>
            <a:r>
              <a:rPr lang="en-US" dirty="0" smtClean="0"/>
              <a:t>reps….</a:t>
            </a:r>
            <a:endParaRPr lang="en-US" sz="1400" dirty="0" smtClean="0"/>
          </a:p>
          <a:p>
            <a:pPr>
              <a:defRPr/>
            </a:pPr>
            <a:endParaRPr lang="en-US" sz="800" dirty="0" smtClean="0"/>
          </a:p>
          <a:p>
            <a:pPr>
              <a:defRPr/>
            </a:pPr>
            <a:r>
              <a:rPr lang="en-US" dirty="0" smtClean="0"/>
              <a:t>2010</a:t>
            </a:r>
            <a:r>
              <a:rPr lang="en-US" dirty="0" smtClean="0"/>
              <a:t>:  included </a:t>
            </a:r>
            <a:r>
              <a:rPr lang="en-US" dirty="0" smtClean="0"/>
              <a:t>small # of high-level questions in ESCC survey</a:t>
            </a:r>
          </a:p>
          <a:p>
            <a:pPr lvl="1">
              <a:defRPr/>
            </a:pPr>
            <a:r>
              <a:rPr lang="en-US" dirty="0" smtClean="0"/>
              <a:t>Site reps supposed to find the “right people” </a:t>
            </a:r>
          </a:p>
          <a:p>
            <a:pPr lvl="1">
              <a:defRPr/>
            </a:pPr>
            <a:r>
              <a:rPr lang="en-US" dirty="0" smtClean="0"/>
              <a:t>Not clear how well this worked out…</a:t>
            </a:r>
          </a:p>
          <a:p>
            <a:pPr>
              <a:defRPr/>
            </a:pPr>
            <a:r>
              <a:rPr lang="en-US" dirty="0" smtClean="0"/>
              <a:t>2011:  what next?</a:t>
            </a:r>
          </a:p>
          <a:p>
            <a:pPr lvl="1">
              <a:defRPr/>
            </a:pPr>
            <a:r>
              <a:rPr lang="en-US" dirty="0" smtClean="0"/>
              <a:t>Fundamentally, this is an NLCIO issue</a:t>
            </a:r>
          </a:p>
          <a:p>
            <a:pPr lvl="1">
              <a:defRPr/>
            </a:pPr>
            <a:r>
              <a:rPr lang="en-US" dirty="0" smtClean="0"/>
              <a:t>But ESCC perspective on this is probably useful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questions from NLCIO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68697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1. Rate your satisfaction with how well current ESnet network services meet the needs of your site’s users, staff, and collaborators </a:t>
            </a:r>
            <a:endParaRPr lang="en-US" sz="1800" dirty="0" smtClean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2. Rate your satisfaction with how well current higher-level ESnet services, including audio/video conferencing services and </a:t>
            </a:r>
            <a:r>
              <a:rPr lang="en-US" sz="1800" b="1" dirty="0" err="1" smtClean="0">
                <a:solidFill>
                  <a:schemeClr val="tx2"/>
                </a:solidFill>
              </a:rPr>
              <a:t>DOEgrid</a:t>
            </a:r>
            <a:r>
              <a:rPr lang="en-US" sz="1800" b="1" dirty="0" smtClean="0">
                <a:solidFill>
                  <a:schemeClr val="tx2"/>
                </a:solidFill>
              </a:rPr>
              <a:t> Certificate Services meet the needs of your site’s users, staff, and collaborators </a:t>
            </a:r>
            <a:endParaRPr lang="en-US" sz="1800" dirty="0" smtClean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3. Rate ESnet responsiveness in planning to meet your site’s projected wide-area network needs</a:t>
            </a:r>
            <a:endParaRPr lang="en-US" sz="1800" dirty="0" smtClean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4. Rate how well ESnet network services complement your cyber security efforts, noting that ESnet does not provide site security services </a:t>
            </a:r>
            <a:endParaRPr lang="en-US" sz="1800" dirty="0" smtClean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5. Rate your satisfaction with your site’s interaction with ESnet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7755</TotalTime>
  <Words>175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Edge</vt:lpstr>
      <vt:lpstr>Esnet Customer Satisfaction Survey The Saga Continues…</vt:lpstr>
      <vt:lpstr>Previous ESCC-level Survey Results</vt:lpstr>
      <vt:lpstr>2011 ESCC-Level Survey?</vt:lpstr>
      <vt:lpstr>What to do about NLCIO-level feedback…</vt:lpstr>
      <vt:lpstr>Top-level questions from NLCIO survey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253</cp:revision>
  <dcterms:created xsi:type="dcterms:W3CDTF">2005-02-25T03:28:32Z</dcterms:created>
  <dcterms:modified xsi:type="dcterms:W3CDTF">2011-02-01T16:07:21Z</dcterms:modified>
</cp:coreProperties>
</file>