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386" r:id="rId2"/>
    <p:sldId id="415" r:id="rId3"/>
    <p:sldId id="425" r:id="rId4"/>
    <p:sldId id="422" r:id="rId5"/>
    <p:sldId id="423" r:id="rId6"/>
    <p:sldId id="424"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00FF"/>
    <a:srgbClr val="0066CC"/>
    <a:srgbClr val="FF0000"/>
    <a:srgbClr val="0000FF"/>
    <a:srgbClr val="CC99FF"/>
    <a:srgbClr val="00808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40" autoAdjust="0"/>
    <p:restoredTop sz="94555" autoAdjust="0"/>
  </p:normalViewPr>
  <p:slideViewPr>
    <p:cSldViewPr>
      <p:cViewPr>
        <p:scale>
          <a:sx n="66" d="100"/>
          <a:sy n="66" d="100"/>
        </p:scale>
        <p:origin x="-1884"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42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C6D729B-0087-4C2E-82A7-1AC2897097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pic>
        <p:nvPicPr>
          <p:cNvPr id="6" name="Picture 9" descr="Fermi logo"/>
          <p:cNvPicPr>
            <a:picLocks noChangeAspect="1" noChangeArrowheads="1"/>
          </p:cNvPicPr>
          <p:nvPr userDrawn="1"/>
        </p:nvPicPr>
        <p:blipFill>
          <a:blip r:embed="rId2"/>
          <a:srcRect/>
          <a:stretch>
            <a:fillRect/>
          </a:stretch>
        </p:blipFill>
        <p:spPr bwMode="auto">
          <a:xfrm>
            <a:off x="6553200" y="6248400"/>
            <a:ext cx="2286000" cy="434975"/>
          </a:xfrm>
          <a:prstGeom prst="rect">
            <a:avLst/>
          </a:prstGeom>
          <a:noFill/>
          <a:ln w="9525">
            <a:noFill/>
            <a:miter lim="800000"/>
            <a:headEnd/>
            <a:tailEnd/>
          </a:ln>
        </p:spPr>
      </p:pic>
      <p:pic>
        <p:nvPicPr>
          <p:cNvPr id="7" name="Picture 15" descr="DOE Office of Science logo"/>
          <p:cNvPicPr>
            <a:picLocks noChangeAspect="1" noChangeArrowheads="1"/>
          </p:cNvPicPr>
          <p:nvPr userDrawn="1"/>
        </p:nvPicPr>
        <p:blipFill>
          <a:blip r:embed="rId3"/>
          <a:srcRect/>
          <a:stretch>
            <a:fillRect/>
          </a:stretch>
        </p:blipFill>
        <p:spPr bwMode="auto">
          <a:xfrm>
            <a:off x="1295400" y="6172200"/>
            <a:ext cx="1776413" cy="600075"/>
          </a:xfrm>
          <a:prstGeom prst="rect">
            <a:avLst/>
          </a:prstGeom>
          <a:noFill/>
          <a:ln w="9525">
            <a:noFill/>
            <a:miter lim="800000"/>
            <a:headEnd/>
            <a:tailEnd/>
          </a:ln>
        </p:spPr>
      </p:pic>
      <p:pic>
        <p:nvPicPr>
          <p:cNvPr id="8" name="Picture 17" descr="DOE logo"/>
          <p:cNvPicPr>
            <a:picLocks noChangeAspect="1" noChangeArrowheads="1"/>
          </p:cNvPicPr>
          <p:nvPr userDrawn="1"/>
        </p:nvPicPr>
        <p:blipFill>
          <a:blip r:embed="rId4"/>
          <a:srcRect/>
          <a:stretch>
            <a:fillRect/>
          </a:stretch>
        </p:blipFill>
        <p:spPr bwMode="auto">
          <a:xfrm>
            <a:off x="533400" y="6172200"/>
            <a:ext cx="533400" cy="533400"/>
          </a:xfrm>
          <a:prstGeom prst="rect">
            <a:avLst/>
          </a:prstGeom>
          <a:noFill/>
          <a:ln w="9525">
            <a:noFill/>
            <a:miter lim="800000"/>
            <a:headEnd/>
            <a:tailEnd/>
          </a:ln>
        </p:spPr>
      </p:pic>
      <p:sp>
        <p:nvSpPr>
          <p:cNvPr id="6146"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Click to edit Master subtitle style</a:t>
            </a:r>
          </a:p>
        </p:txBody>
      </p:sp>
      <p:sp>
        <p:nvSpPr>
          <p:cNvPr id="9" name="Rectangle 4"/>
          <p:cNvSpPr>
            <a:spLocks noGrp="1" noChangeArrowheads="1"/>
          </p:cNvSpPr>
          <p:nvPr>
            <p:ph type="dt" sz="half" idx="10"/>
          </p:nvPr>
        </p:nvSpPr>
        <p:spPr/>
        <p:txBody>
          <a:bodyPr/>
          <a:lstStyle>
            <a:lvl1pPr>
              <a:defRPr/>
            </a:lvl1pPr>
          </a:lstStyle>
          <a:p>
            <a:pPr>
              <a:defRPr/>
            </a:pPr>
            <a:endParaRPr lang="en-US" altLang="en-US"/>
          </a:p>
        </p:txBody>
      </p:sp>
      <p:sp>
        <p:nvSpPr>
          <p:cNvPr id="10"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11" name="Rectangle 6"/>
          <p:cNvSpPr>
            <a:spLocks noGrp="1" noChangeArrowheads="1"/>
          </p:cNvSpPr>
          <p:nvPr>
            <p:ph type="sldNum" sz="quarter" idx="12"/>
          </p:nvPr>
        </p:nvSpPr>
        <p:spPr/>
        <p:txBody>
          <a:bodyPr/>
          <a:lstStyle>
            <a:lvl1pPr>
              <a:defRPr/>
            </a:lvl1pPr>
          </a:lstStyle>
          <a:p>
            <a:pPr>
              <a:defRPr/>
            </a:pPr>
            <a:fld id="{DF3009B4-1AD8-495B-A794-83F5D8115FD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3C67A8-5215-417D-8A8D-9EA7F688268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313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313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59C50C-862D-460D-937F-FD12E40E390E}"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181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82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2581275"/>
            <a:ext cx="4038600" cy="830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CCCA5EB8-DE1F-46EC-9652-7B2B817D52A9}"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181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181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6EAC67-0B73-4D8F-8D6A-6CB8C28B4FE5}"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33133F-4972-4D0C-85F7-7187464FE88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CDB96A-4C4B-4B57-AFAF-8AB7E903E7F0}"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181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181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5328B62-4A8B-4259-A2CC-FEDD4706C2F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F379FFD-C7F6-48A3-BB15-D01AC993841D}"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D3E7597-A1C5-42FD-B269-F963CEA74B64}"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6AB8ADE-5DC0-413B-A63A-18026D39FC2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C087913-8A8A-49F4-8917-F33F1512777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8616CB-6A22-4723-B844-81CA30E7687C}"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181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p>
        </p:txBody>
      </p:sp>
      <p:sp>
        <p:nvSpPr>
          <p:cNvPr id="51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F2857B35-6C64-4EAF-A4BC-412BF7D69B14}" type="slidenum">
              <a:rPr lang="en-US" altLang="en-US"/>
              <a:pPr>
                <a:defRPr/>
              </a:pPr>
              <a:t>‹#›</a:t>
            </a:fld>
            <a:endParaRPr lang="en-US" altLang="en-US"/>
          </a:p>
        </p:txBody>
      </p:sp>
      <p:sp>
        <p:nvSpPr>
          <p:cNvPr id="512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512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pic>
        <p:nvPicPr>
          <p:cNvPr id="1033" name="Picture 9" descr="Fermi logo"/>
          <p:cNvPicPr>
            <a:picLocks noChangeAspect="1" noChangeArrowheads="1"/>
          </p:cNvPicPr>
          <p:nvPr userDrawn="1"/>
        </p:nvPicPr>
        <p:blipFill>
          <a:blip r:embed="rId15"/>
          <a:srcRect/>
          <a:stretch>
            <a:fillRect/>
          </a:stretch>
        </p:blipFill>
        <p:spPr bwMode="auto">
          <a:xfrm>
            <a:off x="7086600" y="6324600"/>
            <a:ext cx="1785938" cy="341313"/>
          </a:xfrm>
          <a:prstGeom prst="rect">
            <a:avLst/>
          </a:prstGeom>
          <a:noFill/>
          <a:ln w="9525">
            <a:noFill/>
            <a:miter lim="800000"/>
            <a:headEnd/>
            <a:tailEnd/>
          </a:ln>
        </p:spPr>
      </p:pic>
      <p:pic>
        <p:nvPicPr>
          <p:cNvPr id="1034" name="Picture 10" descr="DOE Office of Science logo"/>
          <p:cNvPicPr>
            <a:picLocks noChangeAspect="1" noChangeArrowheads="1"/>
          </p:cNvPicPr>
          <p:nvPr userDrawn="1"/>
        </p:nvPicPr>
        <p:blipFill>
          <a:blip r:embed="rId16"/>
          <a:srcRect/>
          <a:stretch>
            <a:fillRect/>
          </a:stretch>
        </p:blipFill>
        <p:spPr bwMode="auto">
          <a:xfrm>
            <a:off x="1295400" y="6248400"/>
            <a:ext cx="1700213" cy="574675"/>
          </a:xfrm>
          <a:prstGeom prst="rect">
            <a:avLst/>
          </a:prstGeom>
          <a:noFill/>
          <a:ln w="9525">
            <a:noFill/>
            <a:miter lim="800000"/>
            <a:headEnd/>
            <a:tailEnd/>
          </a:ln>
        </p:spPr>
      </p:pic>
      <p:pic>
        <p:nvPicPr>
          <p:cNvPr id="1035" name="Picture 11" descr="DOE logo"/>
          <p:cNvPicPr>
            <a:picLocks noChangeAspect="1" noChangeArrowheads="1"/>
          </p:cNvPicPr>
          <p:nvPr userDrawn="1"/>
        </p:nvPicPr>
        <p:blipFill>
          <a:blip r:embed="rId17"/>
          <a:srcRect/>
          <a:stretch>
            <a:fillRect/>
          </a:stretch>
        </p:blipFill>
        <p:spPr bwMode="auto">
          <a:xfrm>
            <a:off x="533400" y="6248400"/>
            <a:ext cx="53340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8"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iming>
    <p:tnLst>
      <p:par>
        <p:cTn id="1" dur="indefinite" restart="never" nodeType="tmRoot"/>
      </p:par>
    </p:tnLst>
  </p:timing>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0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Char char="•"/>
        <a:defRPr sz="24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Symbol" pitchFamily="18" charset="2"/>
        <a:buChar char="-"/>
        <a:defRPr sz="16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1295400"/>
            <a:ext cx="7772400" cy="1752600"/>
          </a:xfrm>
        </p:spPr>
        <p:txBody>
          <a:bodyPr/>
          <a:lstStyle/>
          <a:p>
            <a:pPr algn="ctr" eaLnBrk="1" hangingPunct="1"/>
            <a:r>
              <a:rPr lang="en-US" dirty="0" smtClean="0"/>
              <a:t>ASCR Terabit Networks Workshop</a:t>
            </a:r>
            <a:br>
              <a:rPr lang="en-US" dirty="0" smtClean="0"/>
            </a:br>
            <a:r>
              <a:rPr lang="en-US" sz="3600" dirty="0" smtClean="0"/>
              <a:t>(Feb 16-17)</a:t>
            </a:r>
            <a:endParaRPr lang="en-US" sz="1800" dirty="0" smtClean="0"/>
          </a:p>
        </p:txBody>
      </p:sp>
      <p:sp>
        <p:nvSpPr>
          <p:cNvPr id="3075" name="Rectangle 5"/>
          <p:cNvSpPr>
            <a:spLocks noGrp="1" noChangeArrowheads="1"/>
          </p:cNvSpPr>
          <p:nvPr>
            <p:ph type="subTitle" idx="1"/>
          </p:nvPr>
        </p:nvSpPr>
        <p:spPr>
          <a:xfrm>
            <a:off x="1981200" y="3962400"/>
            <a:ext cx="5257800" cy="1243013"/>
          </a:xfrm>
        </p:spPr>
        <p:txBody>
          <a:bodyPr/>
          <a:lstStyle/>
          <a:p>
            <a:pPr algn="ctr" eaLnBrk="1" hangingPunct="1"/>
            <a:r>
              <a:rPr lang="en-US" dirty="0" smtClean="0"/>
              <a:t>Phil </a:t>
            </a:r>
            <a:r>
              <a:rPr lang="en-US" dirty="0" err="1" smtClean="0"/>
              <a:t>DeMar</a:t>
            </a:r>
            <a:endParaRPr lang="en-US" dirty="0" smtClean="0"/>
          </a:p>
          <a:p>
            <a:pPr algn="ctr" eaLnBrk="1" hangingPunct="1"/>
            <a:r>
              <a:rPr lang="en-US" dirty="0" smtClean="0"/>
              <a:t>Winter 2011 </a:t>
            </a:r>
            <a:r>
              <a:rPr lang="en-US" dirty="0" err="1" smtClean="0"/>
              <a:t>JointTechs</a:t>
            </a:r>
            <a:r>
              <a:rPr lang="en-US" dirty="0" smtClean="0"/>
              <a:t> meeting</a:t>
            </a:r>
          </a:p>
          <a:p>
            <a:pPr algn="ctr" eaLnBrk="1" hangingPunct="1"/>
            <a:r>
              <a:rPr lang="en-US" dirty="0" smtClean="0"/>
              <a:t>February 3,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017587"/>
          </a:xfrm>
        </p:spPr>
        <p:txBody>
          <a:bodyPr/>
          <a:lstStyle/>
          <a:p>
            <a:pPr algn="ctr"/>
            <a:r>
              <a:rPr lang="en-US" dirty="0" smtClean="0"/>
              <a:t>Terabit Networks for Extreme Scale </a:t>
            </a:r>
            <a:r>
              <a:rPr lang="en-US" dirty="0" smtClean="0"/>
              <a:t>Science Workshop</a:t>
            </a:r>
            <a:endParaRPr lang="en-US" dirty="0"/>
          </a:p>
        </p:txBody>
      </p:sp>
      <p:sp>
        <p:nvSpPr>
          <p:cNvPr id="3" name="Content Placeholder 2"/>
          <p:cNvSpPr>
            <a:spLocks noGrp="1"/>
          </p:cNvSpPr>
          <p:nvPr>
            <p:ph idx="1"/>
          </p:nvPr>
        </p:nvSpPr>
        <p:spPr>
          <a:xfrm>
            <a:off x="533400" y="1524000"/>
            <a:ext cx="8077200" cy="4401205"/>
          </a:xfrm>
        </p:spPr>
        <p:txBody>
          <a:bodyPr/>
          <a:lstStyle/>
          <a:p>
            <a:r>
              <a:rPr lang="en-US" dirty="0" smtClean="0"/>
              <a:t>Goal:  </a:t>
            </a:r>
            <a:r>
              <a:rPr lang="en-US" dirty="0" smtClean="0"/>
              <a:t>I</a:t>
            </a:r>
            <a:r>
              <a:rPr lang="en-US" dirty="0" smtClean="0"/>
              <a:t>dentify major </a:t>
            </a:r>
            <a:r>
              <a:rPr lang="en-US" dirty="0" smtClean="0"/>
              <a:t>research challenges in developing </a:t>
            </a:r>
            <a:r>
              <a:rPr lang="en-US" dirty="0" smtClean="0"/>
              <a:t>&amp; </a:t>
            </a:r>
            <a:r>
              <a:rPr lang="en-US" dirty="0" smtClean="0"/>
              <a:t>deploying federated heterogeneous terabit networks to support the DOE’s science </a:t>
            </a:r>
            <a:r>
              <a:rPr lang="en-US" dirty="0" smtClean="0"/>
              <a:t>mission</a:t>
            </a:r>
          </a:p>
          <a:p>
            <a:pPr>
              <a:spcBef>
                <a:spcPts val="1200"/>
              </a:spcBef>
            </a:pPr>
            <a:r>
              <a:rPr lang="en-US" dirty="0" smtClean="0"/>
              <a:t>Scope</a:t>
            </a:r>
            <a:r>
              <a:rPr lang="en-US" dirty="0" smtClean="0"/>
              <a:t>:  </a:t>
            </a:r>
            <a:r>
              <a:rPr lang="en-US" dirty="0" smtClean="0"/>
              <a:t>Primary focus </a:t>
            </a:r>
            <a:r>
              <a:rPr lang="en-US" dirty="0" smtClean="0"/>
              <a:t>is research </a:t>
            </a:r>
            <a:r>
              <a:rPr lang="en-US" dirty="0" smtClean="0"/>
              <a:t>challenges </a:t>
            </a:r>
            <a:r>
              <a:rPr lang="en-US" dirty="0" smtClean="0"/>
              <a:t>with </a:t>
            </a:r>
            <a:r>
              <a:rPr lang="en-US" dirty="0" smtClean="0"/>
              <a:t>end-to-end terabits </a:t>
            </a:r>
            <a:r>
              <a:rPr lang="en-US" dirty="0" smtClean="0"/>
              <a:t>networks, including:</a:t>
            </a:r>
            <a:r>
              <a:rPr lang="en-US" dirty="0" smtClean="0"/>
              <a:t>  </a:t>
            </a:r>
          </a:p>
          <a:p>
            <a:pPr lvl="1">
              <a:spcBef>
                <a:spcPts val="1200"/>
              </a:spcBef>
            </a:pPr>
            <a:r>
              <a:rPr lang="en-US" sz="2400" dirty="0" smtClean="0"/>
              <a:t>Multi-domain</a:t>
            </a:r>
            <a:r>
              <a:rPr lang="en-US" sz="2400" dirty="0" smtClean="0"/>
              <a:t>, multi-layer optical backbone </a:t>
            </a:r>
            <a:r>
              <a:rPr lang="en-US" sz="2400" dirty="0" smtClean="0"/>
              <a:t>networks</a:t>
            </a:r>
          </a:p>
          <a:p>
            <a:pPr lvl="1">
              <a:spcBef>
                <a:spcPts val="1200"/>
              </a:spcBef>
            </a:pPr>
            <a:r>
              <a:rPr lang="en-US" sz="2400" dirty="0" smtClean="0"/>
              <a:t>S</a:t>
            </a:r>
            <a:r>
              <a:rPr lang="en-US" sz="2400" dirty="0" smtClean="0"/>
              <a:t>ite/campus </a:t>
            </a:r>
            <a:r>
              <a:rPr lang="en-US" sz="2400" dirty="0" smtClean="0"/>
              <a:t>network </a:t>
            </a:r>
            <a:r>
              <a:rPr lang="en-US" sz="2400" dirty="0" smtClean="0"/>
              <a:t>technologies</a:t>
            </a:r>
          </a:p>
          <a:p>
            <a:pPr lvl="1">
              <a:spcBef>
                <a:spcPts val="1200"/>
              </a:spcBef>
            </a:pPr>
            <a:r>
              <a:rPr lang="en-US" sz="2400" dirty="0" smtClean="0"/>
              <a:t>E</a:t>
            </a:r>
            <a:r>
              <a:rPr lang="en-US" sz="2400" dirty="0" smtClean="0"/>
              <a:t>nd </a:t>
            </a:r>
            <a:r>
              <a:rPr lang="en-US" sz="2400" dirty="0" smtClean="0"/>
              <a:t>systems such as data servers, storage systems, and data clouds that host network-aware high-end science applications</a:t>
            </a: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break-out areas</a:t>
            </a:r>
            <a:endParaRPr lang="en-US" dirty="0"/>
          </a:p>
        </p:txBody>
      </p:sp>
      <p:sp>
        <p:nvSpPr>
          <p:cNvPr id="3" name="Content Placeholder 2"/>
          <p:cNvSpPr>
            <a:spLocks noGrp="1"/>
          </p:cNvSpPr>
          <p:nvPr>
            <p:ph idx="1"/>
          </p:nvPr>
        </p:nvSpPr>
        <p:spPr>
          <a:xfrm>
            <a:off x="457200" y="1600200"/>
            <a:ext cx="8229600" cy="2616101"/>
          </a:xfrm>
        </p:spPr>
        <p:txBody>
          <a:bodyPr/>
          <a:lstStyle/>
          <a:p>
            <a:r>
              <a:rPr lang="en-US" dirty="0" smtClean="0"/>
              <a:t>Advanced Users’ Level Network Aware Services</a:t>
            </a:r>
          </a:p>
          <a:p>
            <a:pPr lvl="1"/>
            <a:r>
              <a:rPr lang="en-US" dirty="0" smtClean="0"/>
              <a:t>Co-chairs - </a:t>
            </a:r>
            <a:r>
              <a:rPr lang="en-US" dirty="0" err="1" smtClean="0"/>
              <a:t>Dantong</a:t>
            </a:r>
            <a:r>
              <a:rPr lang="en-US" dirty="0" smtClean="0"/>
              <a:t> Yu (BNL) &amp; Phil DeMar (FNAL)</a:t>
            </a:r>
          </a:p>
          <a:p>
            <a:pPr>
              <a:spcBef>
                <a:spcPts val="1200"/>
              </a:spcBef>
            </a:pPr>
            <a:r>
              <a:rPr lang="en-US" dirty="0" smtClean="0"/>
              <a:t>Terabit Backbone Network Challenges</a:t>
            </a:r>
          </a:p>
          <a:p>
            <a:pPr lvl="1"/>
            <a:r>
              <a:rPr lang="en-US" dirty="0" smtClean="0"/>
              <a:t>Co-chairs: -</a:t>
            </a:r>
            <a:r>
              <a:rPr lang="en-US" dirty="0" err="1" smtClean="0"/>
              <a:t>Inder</a:t>
            </a:r>
            <a:r>
              <a:rPr lang="en-US" dirty="0" smtClean="0"/>
              <a:t> </a:t>
            </a:r>
            <a:r>
              <a:rPr lang="en-US" dirty="0" err="1" smtClean="0"/>
              <a:t>Monga</a:t>
            </a:r>
            <a:r>
              <a:rPr lang="en-US" dirty="0" smtClean="0"/>
              <a:t> (ESnet) &amp; Tom Lehman (ISI)</a:t>
            </a:r>
          </a:p>
          <a:p>
            <a:pPr>
              <a:spcBef>
                <a:spcPts val="1200"/>
              </a:spcBef>
            </a:pPr>
            <a:r>
              <a:rPr lang="en-US" dirty="0" smtClean="0"/>
              <a:t>Terabit End Systems (LAN, storage, file, &amp; host systems)</a:t>
            </a:r>
          </a:p>
          <a:p>
            <a:pPr lvl="1"/>
            <a:r>
              <a:rPr lang="en-US" dirty="0" smtClean="0"/>
              <a:t>Co-chairs: </a:t>
            </a:r>
            <a:r>
              <a:rPr lang="en-US" dirty="0" smtClean="0"/>
              <a:t>-Bill </a:t>
            </a:r>
            <a:r>
              <a:rPr lang="en-US" dirty="0" err="1" smtClean="0"/>
              <a:t>Alcock</a:t>
            </a:r>
            <a:r>
              <a:rPr lang="en-US" dirty="0" smtClean="0"/>
              <a:t> (ANL) </a:t>
            </a:r>
            <a:r>
              <a:rPr lang="en-US" dirty="0" smtClean="0"/>
              <a:t>&amp; </a:t>
            </a:r>
            <a:r>
              <a:rPr lang="en-US" dirty="0" smtClean="0"/>
              <a:t>Don </a:t>
            </a:r>
            <a:r>
              <a:rPr lang="en-US" dirty="0" err="1" smtClean="0"/>
              <a:t>Petravick</a:t>
            </a:r>
            <a:r>
              <a:rPr lang="en-US" dirty="0" smtClean="0"/>
              <a:t> (NCSA)</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dirty="0" smtClean="0"/>
              <a:t>Advanced User Services basic questions…</a:t>
            </a:r>
            <a:endParaRPr lang="en-US" dirty="0"/>
          </a:p>
        </p:txBody>
      </p:sp>
      <p:sp>
        <p:nvSpPr>
          <p:cNvPr id="7" name="Content Placeholder 6"/>
          <p:cNvSpPr>
            <a:spLocks noGrp="1"/>
          </p:cNvSpPr>
          <p:nvPr>
            <p:ph idx="1"/>
          </p:nvPr>
        </p:nvSpPr>
        <p:spPr>
          <a:xfrm>
            <a:off x="457200" y="1225689"/>
            <a:ext cx="8229600" cy="4946511"/>
          </a:xfrm>
        </p:spPr>
        <p:txBody>
          <a:bodyPr/>
          <a:lstStyle/>
          <a:p>
            <a:pPr>
              <a:buNone/>
            </a:pPr>
            <a:r>
              <a:rPr lang="en-US" b="1" dirty="0" smtClean="0"/>
              <a:t>	Question </a:t>
            </a:r>
            <a:r>
              <a:rPr lang="en-US" b="1" dirty="0" smtClean="0"/>
              <a:t>1:</a:t>
            </a:r>
            <a:r>
              <a:rPr lang="en-US" dirty="0" smtClean="0"/>
              <a:t>  </a:t>
            </a:r>
            <a:r>
              <a:rPr lang="en-US" b="1" dirty="0" smtClean="0"/>
              <a:t>Network users and applications’ experience at extreme scale</a:t>
            </a:r>
            <a:r>
              <a:rPr lang="en-US" dirty="0" smtClean="0"/>
              <a:t> - What will be the fundamental challenges in developing advanced users services to facilitate ease-of-use for scientists using end-to-end terabits networks?  </a:t>
            </a:r>
            <a:br>
              <a:rPr lang="en-US" dirty="0" smtClean="0"/>
            </a:br>
            <a:r>
              <a:rPr lang="en-US" dirty="0" smtClean="0"/>
              <a:t/>
            </a:r>
            <a:br>
              <a:rPr lang="en-US" dirty="0" smtClean="0"/>
            </a:br>
            <a:r>
              <a:rPr lang="en-US" b="1" dirty="0" smtClean="0"/>
              <a:t>Question 2</a:t>
            </a:r>
            <a:r>
              <a:rPr lang="en-US" dirty="0" smtClean="0"/>
              <a:t>: </a:t>
            </a:r>
            <a:r>
              <a:rPr lang="en-US" b="1" dirty="0" smtClean="0"/>
              <a:t>Exposing network capabilities, resources, and security policies to end users </a:t>
            </a:r>
            <a:r>
              <a:rPr lang="en-US" dirty="0" smtClean="0"/>
              <a:t>– Scientists are typically unaware of network capabilities, available bandwidth, network limitations, expected performance, etc. What are the challenges of developing advanced services and tools to provide users and science applications with the above capabilities</a:t>
            </a:r>
            <a:br>
              <a:rPr lang="en-US" dirty="0" smtClean="0"/>
            </a:b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User Services basic </a:t>
            </a:r>
            <a:r>
              <a:rPr lang="en-US" dirty="0" smtClean="0"/>
              <a:t>questions (II)</a:t>
            </a:r>
            <a:endParaRPr lang="en-US" dirty="0"/>
          </a:p>
        </p:txBody>
      </p:sp>
      <p:sp>
        <p:nvSpPr>
          <p:cNvPr id="3" name="Content Placeholder 2"/>
          <p:cNvSpPr>
            <a:spLocks noGrp="1"/>
          </p:cNvSpPr>
          <p:nvPr>
            <p:ph idx="1"/>
          </p:nvPr>
        </p:nvSpPr>
        <p:spPr>
          <a:xfrm>
            <a:off x="457200" y="1600200"/>
            <a:ext cx="8229600" cy="4524315"/>
          </a:xfrm>
        </p:spPr>
        <p:txBody>
          <a:bodyPr/>
          <a:lstStyle/>
          <a:p>
            <a:pPr>
              <a:buNone/>
            </a:pPr>
            <a:r>
              <a:rPr lang="en-US" b="1" dirty="0" smtClean="0"/>
              <a:t>	Question </a:t>
            </a:r>
            <a:r>
              <a:rPr lang="en-US" b="1" dirty="0" smtClean="0"/>
              <a:t>3: Enhancing network users’ experience with network performance weather services – </a:t>
            </a:r>
            <a:r>
              <a:rPr lang="en-US" dirty="0" smtClean="0"/>
              <a:t>Users and science applications should be able to discover, monitor, predict, and test the performance of end to end terabits. </a:t>
            </a:r>
            <a:br>
              <a:rPr lang="en-US" dirty="0" smtClean="0"/>
            </a:br>
            <a:r>
              <a:rPr lang="en-US" dirty="0" smtClean="0"/>
              <a:t/>
            </a:r>
            <a:br>
              <a:rPr lang="en-US" dirty="0" smtClean="0"/>
            </a:br>
            <a:r>
              <a:rPr lang="en-US" b="1" dirty="0" smtClean="0"/>
              <a:t>Question 4: Automated and intelligent workflow – </a:t>
            </a:r>
            <a:r>
              <a:rPr lang="en-US" dirty="0" smtClean="0"/>
              <a:t>Using the network efficiently involves discovering the network available bandwidth, network capabilities, inter-domain policies, data resources, etc., and coordinating their usage. What are the challenges of assisting users to carry out this critical task effectively?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User Services basic </a:t>
            </a:r>
            <a:r>
              <a:rPr lang="en-US" dirty="0" smtClean="0"/>
              <a:t>questions (II)</a:t>
            </a:r>
            <a:endParaRPr lang="en-US" dirty="0"/>
          </a:p>
        </p:txBody>
      </p:sp>
      <p:sp>
        <p:nvSpPr>
          <p:cNvPr id="3" name="Content Placeholder 2"/>
          <p:cNvSpPr>
            <a:spLocks noGrp="1"/>
          </p:cNvSpPr>
          <p:nvPr>
            <p:ph idx="1"/>
          </p:nvPr>
        </p:nvSpPr>
        <p:spPr>
          <a:xfrm>
            <a:off x="457200" y="1600200"/>
            <a:ext cx="8229600" cy="3046988"/>
          </a:xfrm>
        </p:spPr>
        <p:txBody>
          <a:bodyPr/>
          <a:lstStyle/>
          <a:p>
            <a:pPr>
              <a:buNone/>
            </a:pPr>
            <a:r>
              <a:rPr lang="en-US" b="1" dirty="0" smtClean="0"/>
              <a:t>	Question 5: Community-based advanced services through network virtualization – </a:t>
            </a:r>
            <a:r>
              <a:rPr lang="en-US" dirty="0" smtClean="0"/>
              <a:t>DOE’s scientists typically collaborate and work large groups (Climate -ESG, HEP-OSG, etc.) to undertake complex science effort. What are the challenges in developing and deploying and managing automated community-based advanced services? What is the role network virtualization in this effort? </a:t>
            </a:r>
            <a:endParaRPr lang="en-US" dirty="0"/>
          </a:p>
        </p:txBody>
      </p:sp>
    </p:spTree>
  </p:cSld>
  <p:clrMapOvr>
    <a:masterClrMapping/>
  </p:clrMapOvr>
</p:sld>
</file>

<file path=ppt/theme/theme1.xml><?xml version="1.0" encoding="utf-8"?>
<a:theme xmlns:a="http://schemas.openxmlformats.org/drawingml/2006/main" name="Edge">
  <a:themeElements>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10003</TotalTime>
  <Words>146</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Edge</vt:lpstr>
      <vt:lpstr>ASCR Terabit Networks Workshop (Feb 16-17)</vt:lpstr>
      <vt:lpstr>Terabit Networks for Extreme Scale Science Workshop</vt:lpstr>
      <vt:lpstr>Workshop break-out areas</vt:lpstr>
      <vt:lpstr>Advanced User Services basic questions…</vt:lpstr>
      <vt:lpstr>Advanced User Services basic questions (II)</vt:lpstr>
      <vt:lpstr>Advanced User Services basic questions (II)</vt:lpstr>
    </vt:vector>
  </TitlesOfParts>
  <Company>FERMILAB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 two dimensional problem….</dc:title>
  <dc:creator>Phil DeMar</dc:creator>
  <cp:lastModifiedBy>demar</cp:lastModifiedBy>
  <cp:revision>334</cp:revision>
  <dcterms:created xsi:type="dcterms:W3CDTF">2005-02-25T03:28:32Z</dcterms:created>
  <dcterms:modified xsi:type="dcterms:W3CDTF">2011-02-03T05:16:37Z</dcterms:modified>
</cp:coreProperties>
</file>