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78" r:id="rId2"/>
  </p:sldMasterIdLst>
  <p:notesMasterIdLst>
    <p:notesMasterId r:id="rId11"/>
  </p:notesMasterIdLst>
  <p:sldIdLst>
    <p:sldId id="377" r:id="rId3"/>
    <p:sldId id="378" r:id="rId4"/>
    <p:sldId id="395" r:id="rId5"/>
    <p:sldId id="381" r:id="rId6"/>
    <p:sldId id="382" r:id="rId7"/>
    <p:sldId id="383" r:id="rId8"/>
    <p:sldId id="384" r:id="rId9"/>
    <p:sldId id="38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C00"/>
    <a:srgbClr val="3333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1" autoAdjust="0"/>
  </p:normalViewPr>
  <p:slideViewPr>
    <p:cSldViewPr>
      <p:cViewPr>
        <p:scale>
          <a:sx n="55" d="100"/>
          <a:sy n="55" d="100"/>
        </p:scale>
        <p:origin x="-9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5C1E0A1-108B-4178-A5C4-1BA21DEE7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CDC4A-CD42-4F6F-90DD-6033B3C3E05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2444" tIns="46222" rIns="92444" bIns="46222"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4" tIns="46222" rIns="92444" bIns="46222" anchor="b"/>
          <a:lstStyle/>
          <a:p>
            <a:pPr algn="r" defTabSz="922338" eaLnBrk="0" hangingPunct="0"/>
            <a:fld id="{D8FD7730-A699-4BD2-924E-E1ABBF53C0BD}" type="slidenum">
              <a:rPr lang="en-US" sz="1200"/>
              <a:pPr algn="r" defTabSz="922338" eaLnBrk="0" hangingPunct="0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6A4E-B988-47B4-96B2-8B18E534A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F1D8-23F7-497A-91AD-D3285EDF2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4116B-1ECA-4081-BD75-083FA27EB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70000"/>
            <a:ext cx="8229600" cy="51990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2610-8706-430E-9EEC-7EB2817D2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3C40-5A47-41F3-9326-86C2D3CC8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70000"/>
            <a:ext cx="4038600" cy="252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4938"/>
            <a:ext cx="4038600" cy="25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3E13-61E0-4AA2-9941-4687231E5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7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70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81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3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E9FF-5C8D-4558-9A3D-23A8F3E2E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71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54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32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45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614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6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E56C-F886-4F0F-840F-985FC64E5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943E5-B0B0-4FE1-BCA7-1EE7988B27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72D3-319A-415D-8E4F-E8488B7AD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15056-7A04-4FCB-BC98-BD3642B039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CC651-D276-4869-830D-CD9B6C8B46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E8C7-B417-4FDE-917B-9C469ECFB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711C-D5C9-442A-9CAB-315357282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F5D5FC4A-7BAC-47F4-BB21-8A9F7255B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>
              <a:lnSpc>
                <a:spcPct val="85000"/>
              </a:lnSpc>
              <a:defRPr/>
            </a:pPr>
            <a:endParaRPr lang="en-US" sz="2200" i="1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30" name="Picture 9" descr="New_DOE_Logo_Color_04280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61925" y="171450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/>
              <a:t>ASCAC November 3-4, 2009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7F0270B-DDF0-4E29-9463-AC1FB1A23C4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F96C9A-FB94-49F6-8D17-FDAB08B638D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22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solidFill>
                  <a:srgbClr val="0000FF"/>
                </a:solidFill>
              </a:rPr>
              <a:t>View from Washington and Germantown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781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Vincent </a:t>
            </a:r>
            <a:r>
              <a:rPr lang="en-US" dirty="0" err="1" smtClean="0"/>
              <a:t>Dattoria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ESnet</a:t>
            </a:r>
            <a:r>
              <a:rPr lang="en-US" sz="2400" dirty="0" smtClean="0"/>
              <a:t> Program Manager, Facilities Division, Office of Advanced Scientific Computing Research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February 2nd, 2011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Talk Outline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ASCR Organization</a:t>
            </a:r>
          </a:p>
          <a:p>
            <a:r>
              <a:rPr lang="en-US" sz="2800" dirty="0" smtClean="0"/>
              <a:t>Next-Generation Networks</a:t>
            </a:r>
          </a:p>
          <a:p>
            <a:r>
              <a:rPr lang="en-US" sz="2800" dirty="0" smtClean="0"/>
              <a:t>SBIR/STTR</a:t>
            </a:r>
          </a:p>
          <a:p>
            <a:r>
              <a:rPr lang="en-US" sz="2800" dirty="0" smtClean="0"/>
              <a:t>Upcoming Activities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26" y="0"/>
            <a:ext cx="83619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6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smtClean="0"/>
              <a:t>Next-Generation Networks Program</a:t>
            </a:r>
          </a:p>
        </p:txBody>
      </p:sp>
      <p:pic>
        <p:nvPicPr>
          <p:cNvPr id="2150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1524000"/>
            <a:ext cx="3095625" cy="4343400"/>
          </a:xfrm>
        </p:spPr>
      </p:pic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6248400" y="2819400"/>
            <a:ext cx="2157413" cy="1865313"/>
            <a:chOff x="1460" y="1540"/>
            <a:chExt cx="1305" cy="1175"/>
          </a:xfrm>
        </p:grpSpPr>
        <p:sp>
          <p:nvSpPr>
            <p:cNvPr id="21510" name="Oval 6" descr="Blue tissue paper"/>
            <p:cNvSpPr>
              <a:spLocks noChangeArrowheads="1"/>
            </p:cNvSpPr>
            <p:nvPr/>
          </p:nvSpPr>
          <p:spPr bwMode="auto">
            <a:xfrm>
              <a:off x="1585" y="1577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1" name="Oval 7" descr="Blue tissue paper"/>
            <p:cNvSpPr>
              <a:spLocks noChangeArrowheads="1"/>
            </p:cNvSpPr>
            <p:nvPr/>
          </p:nvSpPr>
          <p:spPr bwMode="auto">
            <a:xfrm>
              <a:off x="1857" y="1540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2" name="Oval 8" descr="Blue tissue paper"/>
            <p:cNvSpPr>
              <a:spLocks noChangeArrowheads="1"/>
            </p:cNvSpPr>
            <p:nvPr/>
          </p:nvSpPr>
          <p:spPr bwMode="auto">
            <a:xfrm>
              <a:off x="1573" y="2055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3" name="Oval 9" descr="Blue tissue paper"/>
            <p:cNvSpPr>
              <a:spLocks noChangeArrowheads="1"/>
            </p:cNvSpPr>
            <p:nvPr/>
          </p:nvSpPr>
          <p:spPr bwMode="auto">
            <a:xfrm>
              <a:off x="1840" y="2055"/>
              <a:ext cx="523" cy="660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4" name="Oval 10" descr="Blue tissue paper"/>
            <p:cNvSpPr>
              <a:spLocks noChangeArrowheads="1"/>
            </p:cNvSpPr>
            <p:nvPr/>
          </p:nvSpPr>
          <p:spPr bwMode="auto">
            <a:xfrm>
              <a:off x="1460" y="1820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5" name="Oval 11" descr="Blue tissue paper"/>
            <p:cNvSpPr>
              <a:spLocks noChangeArrowheads="1"/>
            </p:cNvSpPr>
            <p:nvPr/>
          </p:nvSpPr>
          <p:spPr bwMode="auto">
            <a:xfrm>
              <a:off x="2116" y="1591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6" name="Oval 12" descr="Blue tissue paper"/>
            <p:cNvSpPr>
              <a:spLocks noChangeArrowheads="1"/>
            </p:cNvSpPr>
            <p:nvPr/>
          </p:nvSpPr>
          <p:spPr bwMode="auto">
            <a:xfrm>
              <a:off x="2109" y="2034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7" name="Oval 13" descr="Blue tissue paper"/>
            <p:cNvSpPr>
              <a:spLocks noChangeArrowheads="1"/>
            </p:cNvSpPr>
            <p:nvPr/>
          </p:nvSpPr>
          <p:spPr bwMode="auto">
            <a:xfrm>
              <a:off x="2242" y="1835"/>
              <a:ext cx="523" cy="594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18" name="Oval 14" descr="Blue tissue paper"/>
            <p:cNvSpPr>
              <a:spLocks noChangeArrowheads="1"/>
            </p:cNvSpPr>
            <p:nvPr/>
          </p:nvSpPr>
          <p:spPr bwMode="auto">
            <a:xfrm>
              <a:off x="1520" y="1629"/>
              <a:ext cx="1185" cy="1002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1508" name="Rectangle 15"/>
          <p:cNvSpPr>
            <a:spLocks noChangeArrowheads="1"/>
          </p:cNvSpPr>
          <p:nvPr/>
        </p:nvSpPr>
        <p:spPr bwMode="auto">
          <a:xfrm>
            <a:off x="6553200" y="31242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Terabits Networks for Petascale Science</a:t>
            </a:r>
          </a:p>
        </p:txBody>
      </p:sp>
      <p:sp>
        <p:nvSpPr>
          <p:cNvPr id="21509" name="Rectangle 16"/>
          <p:cNvSpPr>
            <a:spLocks noChangeArrowheads="1"/>
          </p:cNvSpPr>
          <p:nvPr/>
        </p:nvSpPr>
        <p:spPr bwMode="auto">
          <a:xfrm>
            <a:off x="152400" y="1447800"/>
            <a:ext cx="54102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next-generation networks program supports R&amp;D activities to develop advanced networks to enable distributed high-end science </a:t>
            </a:r>
          </a:p>
          <a:p>
            <a:endParaRPr lang="en-US"/>
          </a:p>
          <a:p>
            <a:r>
              <a:rPr lang="en-US"/>
              <a:t>Program elements:</a:t>
            </a:r>
          </a:p>
          <a:p>
            <a:pPr lvl="1"/>
            <a:r>
              <a:rPr lang="en-US" b="1"/>
              <a:t>Network research</a:t>
            </a:r>
            <a:r>
              <a:rPr lang="en-US"/>
              <a:t> – core network research</a:t>
            </a:r>
          </a:p>
          <a:p>
            <a:pPr lvl="1"/>
            <a:r>
              <a:rPr lang="en-US" b="1"/>
              <a:t>Middleware research</a:t>
            </a:r>
            <a:r>
              <a:rPr lang="en-US"/>
              <a:t> – Grid technologies</a:t>
            </a:r>
          </a:p>
          <a:p>
            <a:pPr lvl="1"/>
            <a:endParaRPr lang="en-US"/>
          </a:p>
          <a:p>
            <a:r>
              <a:rPr lang="en-US"/>
              <a:t>The program coordinates with ESnet to develop and deploy networks that enable scientists to push the limits of today’s networks</a:t>
            </a:r>
          </a:p>
          <a:p>
            <a:endParaRPr lang="en-US"/>
          </a:p>
          <a:p>
            <a:r>
              <a:rPr lang="en-US"/>
              <a:t>Next-generation network technologies has enabled the efficient and rapid distribution of massive data generated by the LHC experiment and climate modeling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Next-Generation Networking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Upcoming Terabit workshop</a:t>
            </a:r>
          </a:p>
          <a:p>
            <a:pPr lvl="1"/>
            <a:r>
              <a:rPr lang="en-US" sz="2400" dirty="0" smtClean="0"/>
              <a:t>February 16-17 in Rockville, MD</a:t>
            </a:r>
          </a:p>
          <a:p>
            <a:pPr lvl="1"/>
            <a:r>
              <a:rPr lang="en-US" sz="2400" dirty="0" smtClean="0"/>
              <a:t>Participation by invitation</a:t>
            </a:r>
          </a:p>
          <a:p>
            <a:pPr lvl="1"/>
            <a:r>
              <a:rPr lang="en-US" sz="2400" dirty="0" smtClean="0"/>
              <a:t>37 attendees confirmed</a:t>
            </a:r>
          </a:p>
          <a:p>
            <a:pPr lvl="1"/>
            <a:r>
              <a:rPr lang="en-US" sz="2400" smtClean="0"/>
              <a:t>https://indico.bnl.gov/confRegistrantsDisplay.py/list?confId=319</a:t>
            </a:r>
            <a:endParaRPr lang="en-US" sz="2400" dirty="0" smtClean="0"/>
          </a:p>
          <a:p>
            <a:r>
              <a:rPr lang="en-US" sz="2800" dirty="0" smtClean="0"/>
              <a:t>New FOA planned for FY11</a:t>
            </a:r>
            <a:endParaRPr lang="en-US" sz="3200" dirty="0" smtClean="0"/>
          </a:p>
          <a:p>
            <a:r>
              <a:rPr lang="en-US" sz="2800" dirty="0" smtClean="0"/>
              <a:t>Magellan-ANI </a:t>
            </a:r>
            <a:r>
              <a:rPr lang="en-US" sz="2800" dirty="0" err="1" smtClean="0"/>
              <a:t>Testbed</a:t>
            </a:r>
            <a:r>
              <a:rPr lang="en-US" sz="2800" dirty="0" smtClean="0"/>
              <a:t> well underway</a:t>
            </a:r>
          </a:p>
          <a:p>
            <a:r>
              <a:rPr lang="en-US" sz="2800" dirty="0" smtClean="0"/>
              <a:t>Contact members of the Next-Gen team for further information</a:t>
            </a:r>
          </a:p>
          <a:p>
            <a:pPr lvl="1"/>
            <a:r>
              <a:rPr lang="en-US" sz="2400" dirty="0" smtClean="0"/>
              <a:t>Thomas </a:t>
            </a:r>
            <a:r>
              <a:rPr lang="en-US" sz="2400" dirty="0" err="1" smtClean="0"/>
              <a:t>Ndousse</a:t>
            </a:r>
            <a:r>
              <a:rPr lang="en-US" sz="2400" dirty="0"/>
              <a:t> </a:t>
            </a:r>
            <a:r>
              <a:rPr lang="en-US" sz="2400" dirty="0" smtClean="0"/>
              <a:t>and Rich Carlson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2819400" y="228600"/>
            <a:ext cx="6019800" cy="762000"/>
          </a:xfrm>
        </p:spPr>
        <p:txBody>
          <a:bodyPr/>
          <a:lstStyle/>
          <a:p>
            <a:r>
              <a:rPr lang="en-US" b="1" smtClean="0"/>
              <a:t>ASCR Technical Approach for SBIR/STTR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5029200"/>
          </a:xfrm>
        </p:spPr>
        <p:txBody>
          <a:bodyPr/>
          <a:lstStyle/>
          <a:p>
            <a:r>
              <a:rPr lang="en-US" sz="2400" smtClean="0"/>
              <a:t>ASCR SBIR focus is now technology-centric, not science-centric.</a:t>
            </a:r>
          </a:p>
          <a:p>
            <a:r>
              <a:rPr lang="en-US" sz="2400" smtClean="0"/>
              <a:t>Engaged people with entrepreneurial and venture capital experience in all stages</a:t>
            </a:r>
          </a:p>
          <a:p>
            <a:r>
              <a:rPr lang="en-US" sz="2400" smtClean="0"/>
              <a:t>Engaged Lab personnel to assist with writing topic descriptions, identify reviewers, and assist with commercialization.</a:t>
            </a:r>
          </a:p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</a:rPr>
              <a:t>More info at: http://www.science.doe.gov/sbir/</a:t>
            </a: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0"/>
            <a:ext cx="6400800" cy="1066800"/>
          </a:xfrm>
        </p:spPr>
        <p:txBody>
          <a:bodyPr/>
          <a:lstStyle/>
          <a:p>
            <a:r>
              <a:rPr lang="en-US" sz="3200" b="1" smtClean="0">
                <a:latin typeface="Times New Roman" pitchFamily="18" charset="0"/>
              </a:rPr>
              <a:t>ASCR SBIR/STTR Proposals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4294967295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</a:rPr>
              <a:t>Phase I: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Received 210 proposals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(Note: 32 proposals received in “Other” sub-topic)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16 proposals declined in first-step reviews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194 proposals sent for peer review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&gt;582 reviews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217 reviewers</a:t>
            </a:r>
          </a:p>
          <a:p>
            <a:pPr marL="742950" lvl="1" indent="-285750"/>
            <a:r>
              <a:rPr lang="en-US" sz="2000" dirty="0" smtClean="0">
                <a:latin typeface="Times New Roman" pitchFamily="18" charset="0"/>
              </a:rPr>
              <a:t>Review panels scheduled for next week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Rich Carlson is ASCR Portfolio Manager.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Upcoming Activities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NERSC/ASCR requirements workshop: Jan 5-6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Terabit Networking workshop (Rockville): Feb 16-17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ASCAC (Wash, AGU): Mar </a:t>
            </a:r>
            <a:r>
              <a:rPr lang="en-US" sz="2800" dirty="0" smtClean="0"/>
              <a:t>22-23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NERSC/NP requirements workshop (Wash): May 26-27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ESnet</a:t>
            </a:r>
            <a:r>
              <a:rPr lang="en-US" sz="2800" smtClean="0"/>
              <a:t>/FES and NP </a:t>
            </a:r>
            <a:r>
              <a:rPr lang="en-US" sz="2800" dirty="0"/>
              <a:t>requirements workshop (Wash): </a:t>
            </a:r>
            <a:r>
              <a:rPr lang="en-US" sz="2800" dirty="0" smtClean="0"/>
              <a:t>TBD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DOE IPv6 taskforce meeting every two weeks into June 2011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R Program Presentation090331dh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ASCAC-master-022307</Template>
  <TotalTime>5476</TotalTime>
  <Words>311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ASCR Program Presentation090331dh</vt:lpstr>
      <vt:lpstr>Office Theme</vt:lpstr>
      <vt:lpstr>View from Washington and Germantown</vt:lpstr>
      <vt:lpstr>Talk Outline</vt:lpstr>
      <vt:lpstr>PowerPoint Presentation</vt:lpstr>
      <vt:lpstr>Next-Generation Networks Program</vt:lpstr>
      <vt:lpstr>Next-Generation Networking</vt:lpstr>
      <vt:lpstr>ASCR Technical Approach for SBIR/STTR</vt:lpstr>
      <vt:lpstr>ASCR SBIR/STTR Proposals</vt:lpstr>
      <vt:lpstr>Upcoming Activities</vt:lpstr>
    </vt:vector>
  </TitlesOfParts>
  <Company>US Department of Energy/ASCR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helland</dc:creator>
  <cp:lastModifiedBy>SC-21</cp:lastModifiedBy>
  <cp:revision>333</cp:revision>
  <dcterms:created xsi:type="dcterms:W3CDTF">2009-02-13T19:11:42Z</dcterms:created>
  <dcterms:modified xsi:type="dcterms:W3CDTF">2011-02-01T14:11:41Z</dcterms:modified>
</cp:coreProperties>
</file>