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FC3"/>
    <a:srgbClr val="558ED5"/>
    <a:srgbClr val="E8E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726BA98-09A7-D845-B362-7ACA0D031074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77CA04AA-24C6-4D42-9EE3-7F0A6B857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168B52-BA39-47A8-94EC-EB6735FFEF9E}" type="datetime1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C241B6-7B5A-4B15-94D9-FE6CA911B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 userDrawn="1"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Snet_bckgr_art.png"/>
          <p:cNvPicPr>
            <a:picLocks noChangeAspect="1"/>
          </p:cNvPicPr>
          <p:nvPr userDrawn="1"/>
        </p:nvPicPr>
        <p:blipFill>
          <a:blip r:embed="rId2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9"/>
          <p:cNvSpPr txBox="1">
            <a:spLocks/>
          </p:cNvSpPr>
          <p:nvPr userDrawn="1"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7" name="Text Placeholder 9"/>
          <p:cNvSpPr txBox="1">
            <a:spLocks/>
          </p:cNvSpPr>
          <p:nvPr userDrawn="1"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C82CCB-CBD3-4F93-9EEF-B0A5AB06CB77}" type="datetime1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DEF966-4741-4198-9622-E61B8ADE7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	First level bullet</a:t>
            </a:r>
          </a:p>
          <a:p>
            <a:pPr lvl="2"/>
            <a:r>
              <a:rPr lang="en-US" smtClean="0"/>
              <a:t>	Second level bullet</a:t>
            </a:r>
          </a:p>
          <a:p>
            <a:pPr lvl="3"/>
            <a:r>
              <a:rPr lang="en-US" smtClean="0"/>
              <a:t>	Third level bullet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396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7EEEC4-D28B-4B34-92F9-ACC6AA25F7BA}" type="datetime1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3963"/>
            <a:ext cx="2895600" cy="182562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396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5466A6-F121-4B86-8E62-4D071005D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457200" indent="-228600" algn="l" defTabSz="457200" rtl="0" eaLnBrk="0" fontAlgn="base" hangingPunct="0">
        <a:spcBef>
          <a:spcPts val="900"/>
        </a:spcBef>
        <a:spcAft>
          <a:spcPct val="0"/>
        </a:spcAft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685800" indent="-228600" algn="l" defTabSz="457200" rtl="0" eaLnBrk="0" fontAlgn="base" hangingPunct="0">
        <a:spcBef>
          <a:spcPct val="20000"/>
        </a:spcBef>
        <a:spcAft>
          <a:spcPct val="0"/>
        </a:spcAft>
        <a:buSzPct val="85000"/>
        <a:buFont typeface="Lucida Grande"/>
        <a:buChar char="-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9144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2590800" y="433388"/>
            <a:ext cx="6096000" cy="1470025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Arial" pitchFamily="34" charset="0"/>
              </a:rPr>
              <a:t>IPAM and IPv6 at ESnet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6096000" cy="898525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R. Kevin Oberman,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Sr. Network Engineer</a:t>
            </a:r>
          </a:p>
        </p:txBody>
      </p:sp>
      <p:sp>
        <p:nvSpPr>
          <p:cNvPr id="614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760913" cy="906463"/>
          </a:xfrm>
        </p:spPr>
        <p:txBody>
          <a:bodyPr/>
          <a:lstStyle/>
          <a:p>
            <a:pPr marL="0" indent="0" algn="ctr" eaLnBrk="1" hangingPunct="1"/>
            <a:r>
              <a:rPr lang="en-US" smtClean="0">
                <a:solidFill>
                  <a:srgbClr val="7F7F7F"/>
                </a:solidFill>
                <a:latin typeface="Arial" pitchFamily="34" charset="0"/>
              </a:rPr>
              <a:t>ESnet Site Coordinators Committee IPAM Focus Meeting</a:t>
            </a:r>
            <a:br>
              <a:rPr lang="en-US" smtClean="0">
                <a:solidFill>
                  <a:srgbClr val="7F7F7F"/>
                </a:solidFill>
                <a:latin typeface="Arial" pitchFamily="34" charset="0"/>
              </a:rPr>
            </a:br>
            <a:r>
              <a:rPr lang="en-US" smtClean="0">
                <a:solidFill>
                  <a:srgbClr val="7F7F7F"/>
                </a:solidFill>
                <a:latin typeface="Arial" pitchFamily="34" charset="0"/>
              </a:rPr>
              <a:t>Clemson University</a:t>
            </a:r>
            <a:br>
              <a:rPr lang="en-US" smtClean="0">
                <a:solidFill>
                  <a:srgbClr val="7F7F7F"/>
                </a:solidFill>
                <a:latin typeface="Arial" pitchFamily="34" charset="0"/>
              </a:rPr>
            </a:br>
            <a:r>
              <a:rPr lang="en-US" smtClean="0">
                <a:solidFill>
                  <a:srgbClr val="7F7F7F"/>
                </a:solidFill>
                <a:latin typeface="Arial" pitchFamily="34" charset="0"/>
              </a:rPr>
              <a:t>February 2,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IPAM and IPv6: Why it is Important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en-US" smtClean="0">
              <a:latin typeface="Arial" pitchFamily="34" charset="0"/>
            </a:endParaRPr>
          </a:p>
          <a:p>
            <a:pPr lvl="1" eaLnBrk="1" hangingPunct="1"/>
            <a:r>
              <a:rPr lang="en-US" smtClean="0">
                <a:latin typeface="Arial" pitchFamily="34" charset="0"/>
              </a:rPr>
              <a:t>IPv6 Address Space is BIG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IPv6 addresses are long</a:t>
            </a:r>
          </a:p>
          <a:p>
            <a:pPr lvl="2" eaLnBrk="1" hangingPunct="1"/>
            <a:r>
              <a:rPr lang="en-US" smtClean="0">
                <a:latin typeface="Arial" pitchFamily="34" charset="0"/>
              </a:rPr>
              <a:t>2001:400:24b:145c::/64 </a:t>
            </a:r>
          </a:p>
          <a:p>
            <a:pPr lvl="3" eaLnBrk="1" hangingPunct="1"/>
            <a:r>
              <a:rPr lang="en-US" smtClean="0">
                <a:latin typeface="Arial" pitchFamily="34" charset="0"/>
              </a:rPr>
              <a:t>Got that? You’ll remember it when I’m finished, won’t you?</a:t>
            </a:r>
          </a:p>
          <a:p>
            <a:pPr lvl="2" eaLnBrk="1" hangingPunct="1"/>
            <a:r>
              <a:rPr lang="en-US" smtClean="0">
                <a:latin typeface="Arial" pitchFamily="34" charset="0"/>
              </a:rPr>
              <a:t>Subnets should be assigned sparsely to minimize need for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re-numbering</a:t>
            </a:r>
          </a:p>
          <a:p>
            <a:pPr lvl="3" eaLnBrk="1" hangingPunct="1"/>
            <a:r>
              <a:rPr lang="en-US" smtClean="0">
                <a:latin typeface="Arial" pitchFamily="34" charset="0"/>
              </a:rPr>
              <a:t>Makes it even harder to keep track of without IPAM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 good IPAM make this far easier to handle efficiently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Does your IPAM handle IPv6?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A1F6DA-E956-D54F-8337-305704256CDC}" type="datetime1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92E42-62E8-43EE-82FF-AC4937BCB1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ESnet IPAM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>
                <a:latin typeface="Arial" pitchFamily="34" charset="0"/>
              </a:rPr>
              <a:t>In nine years of production IPv6, ESnet required IPv6 support in our IPAM first specification about a decade ago</a:t>
            </a:r>
          </a:p>
          <a:p>
            <a:pPr>
              <a:buFontTx/>
              <a:buChar char="•"/>
            </a:pPr>
            <a:r>
              <a:rPr lang="en-US" smtClean="0">
                <a:latin typeface="Arial" pitchFamily="34" charset="0"/>
              </a:rPr>
              <a:t>We chose Nixu NameSurfer</a:t>
            </a:r>
          </a:p>
          <a:p>
            <a:pPr lvl="1"/>
            <a:r>
              <a:rPr lang="en-US" smtClean="0">
                <a:latin typeface="Arial" pitchFamily="34" charset="0"/>
              </a:rPr>
              <a:t>Fully IPv6 capable</a:t>
            </a:r>
          </a:p>
          <a:p>
            <a:pPr lvl="1"/>
            <a:r>
              <a:rPr lang="en-US" smtClean="0">
                <a:latin typeface="Arial" pitchFamily="34" charset="0"/>
              </a:rPr>
              <a:t>Acts as a DNS master</a:t>
            </a:r>
          </a:p>
          <a:p>
            <a:pPr lvl="1"/>
            <a:r>
              <a:rPr lang="en-US" smtClean="0">
                <a:latin typeface="Arial" pitchFamily="34" charset="0"/>
              </a:rPr>
              <a:t>Uses Solid DB as the back-end</a:t>
            </a:r>
          </a:p>
          <a:p>
            <a:pPr lvl="1"/>
            <a:r>
              <a:rPr lang="en-US" smtClean="0">
                <a:latin typeface="Arial" pitchFamily="34" charset="0"/>
              </a:rPr>
              <a:t>Runs both BIND and a proprietary DNS server to handle zone transfers (and queries)</a:t>
            </a:r>
          </a:p>
          <a:p>
            <a:pPr lvl="1"/>
            <a:r>
              <a:rPr lang="en-US" smtClean="0">
                <a:latin typeface="Arial" pitchFamily="34" charset="0"/>
              </a:rPr>
              <a:t>Runs “hidden”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What it looks like</a:t>
            </a:r>
          </a:p>
        </p:txBody>
      </p:sp>
      <p:pic>
        <p:nvPicPr>
          <p:cNvPr id="9218" name="Picture 5" descr="IP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66850"/>
            <a:ext cx="70993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After drilling down</a:t>
            </a:r>
          </a:p>
        </p:txBody>
      </p:sp>
      <p:pic>
        <p:nvPicPr>
          <p:cNvPr id="10242" name="Picture 4" descr="IPA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1751013"/>
            <a:ext cx="77644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How does it work?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>
                <a:latin typeface="Arial" pitchFamily="34" charset="0"/>
              </a:rPr>
              <a:t>Generally does all that is required</a:t>
            </a:r>
          </a:p>
          <a:p>
            <a:pPr>
              <a:buFontTx/>
              <a:buChar char="•"/>
            </a:pPr>
            <a:r>
              <a:rPr lang="en-US" smtClean="0">
                <a:latin typeface="Arial" pitchFamily="34" charset="0"/>
              </a:rPr>
              <a:t>DNS integration assures that reverse DNS is handled</a:t>
            </a:r>
          </a:p>
          <a:p>
            <a:pPr>
              <a:buFontTx/>
              <a:buChar char="•"/>
            </a:pPr>
            <a:r>
              <a:rPr lang="en-US" smtClean="0">
                <a:latin typeface="Arial" pitchFamily="34" charset="0"/>
              </a:rPr>
              <a:t>IPv6 capacity has a LOT more bugs than IPv4 component</a:t>
            </a:r>
          </a:p>
          <a:p>
            <a:pPr lvl="1"/>
            <a:r>
              <a:rPr lang="en-US" smtClean="0">
                <a:latin typeface="Arial" pitchFamily="34" charset="0"/>
              </a:rPr>
              <a:t>Typical as IPv6 tools have had far less testing</a:t>
            </a:r>
          </a:p>
          <a:p>
            <a:pPr lvl="2"/>
            <a:r>
              <a:rPr lang="en-US" smtClean="0">
                <a:latin typeface="Arial" pitchFamily="34" charset="0"/>
              </a:rPr>
              <a:t>That is changing, though</a:t>
            </a:r>
          </a:p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362_ESnet_PPT_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19362_ESnet_PPT_Templat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19362_ESnet_PPT_Template.pot</Template>
  <TotalTime>66</TotalTime>
  <Words>171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Lucida Grande</vt:lpstr>
      <vt:lpstr>Calibri</vt:lpstr>
      <vt:lpstr>19362_ESnet_PPT_Template</vt:lpstr>
      <vt:lpstr>IPAM and IPv6 at ESnet</vt:lpstr>
      <vt:lpstr>IPAM and IPv6: Why it is Important</vt:lpstr>
      <vt:lpstr>ESnet IPAM</vt:lpstr>
      <vt:lpstr>What it looks like</vt:lpstr>
      <vt:lpstr>After drilling down</vt:lpstr>
      <vt:lpstr>How does it work?</vt:lpstr>
    </vt:vector>
  </TitlesOfParts>
  <Company>Lawrence Berkeley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Slide Arial 32 pt</dc:title>
  <dc:creator>Wendy Tsabba</dc:creator>
  <cp:lastModifiedBy>demar</cp:lastModifiedBy>
  <cp:revision>4</cp:revision>
  <dcterms:created xsi:type="dcterms:W3CDTF">2010-07-02T19:14:04Z</dcterms:created>
  <dcterms:modified xsi:type="dcterms:W3CDTF">2011-02-01T18:15:36Z</dcterms:modified>
</cp:coreProperties>
</file>