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C779C-19A2-4B7F-891E-FEEF39356BDB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431F-AA31-4784-BA16-DCAC961A58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iki.ornl.gov/events/lahbsa/default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conferenceDisplay.py?ovw=True&amp;confId=411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7143"/>
            <a:ext cx="7772400" cy="2073308"/>
          </a:xfrm>
        </p:spPr>
        <p:txBody>
          <a:bodyPr>
            <a:normAutofit/>
          </a:bodyPr>
          <a:lstStyle/>
          <a:p>
            <a:r>
              <a:rPr lang="en-US" dirty="0" smtClean="0"/>
              <a:t>WG 4 Injection Summary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665482"/>
            <a:ext cx="6400800" cy="1752600"/>
          </a:xfrm>
        </p:spPr>
        <p:txBody>
          <a:bodyPr/>
          <a:lstStyle/>
          <a:p>
            <a:r>
              <a:rPr lang="en-US" dirty="0" smtClean="0"/>
              <a:t>David Johnson and Mike Plum</a:t>
            </a:r>
          </a:p>
          <a:p>
            <a:r>
              <a:rPr lang="en-US" dirty="0" smtClean="0"/>
              <a:t>Project X Collaboration Meeting</a:t>
            </a:r>
          </a:p>
          <a:p>
            <a:r>
              <a:rPr lang="en-US" dirty="0" smtClean="0"/>
              <a:t>April 14,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5298" y="0"/>
            <a:ext cx="6546915" cy="867266"/>
          </a:xfrm>
        </p:spPr>
        <p:txBody>
          <a:bodyPr>
            <a:normAutofit/>
          </a:bodyPr>
          <a:lstStyle/>
          <a:p>
            <a:r>
              <a:rPr lang="en-US" dirty="0" smtClean="0"/>
              <a:t>MI Operation at 6 GeV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idx="1"/>
          </p:nvPr>
        </p:nvSpPr>
        <p:spPr>
          <a:xfrm>
            <a:off x="344078" y="11660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No specific effort in the MI/RR R&amp;D plan to address lower MI Energies</a:t>
            </a:r>
          </a:p>
          <a:p>
            <a:r>
              <a:rPr lang="en-US" sz="2000" dirty="0" smtClean="0"/>
              <a:t>New RF system to accommodate injection Energies down to 6 </a:t>
            </a:r>
            <a:r>
              <a:rPr lang="en-US" sz="2000" dirty="0" err="1" smtClean="0"/>
              <a:t>geV</a:t>
            </a:r>
            <a:r>
              <a:rPr lang="en-US" sz="2000" dirty="0" smtClean="0"/>
              <a:t> (kinetic)</a:t>
            </a:r>
          </a:p>
          <a:p>
            <a:r>
              <a:rPr lang="en-US" sz="2000" dirty="0" smtClean="0"/>
              <a:t>Extensive plan to study achievable tune shifts in MI that cam be used to study effects of SC at lower energies</a:t>
            </a:r>
          </a:p>
          <a:p>
            <a:r>
              <a:rPr lang="en-US" sz="2000" dirty="0" smtClean="0"/>
              <a:t>There are field measurements of MI magnets at low fields. – excellent field quality at low fields</a:t>
            </a:r>
          </a:p>
          <a:p>
            <a:r>
              <a:rPr lang="en-US" sz="2000" dirty="0" smtClean="0"/>
              <a:t>Space charge simulations using 2 different codes, Bench mark against each other, include MI aperture, compare simulations with existing operations and large bunch intensities</a:t>
            </a:r>
          </a:p>
          <a:p>
            <a:r>
              <a:rPr lang="en-US" sz="2000" dirty="0" smtClean="0"/>
              <a:t>Produce intense bunches at 8 GeV and measure tune shift</a:t>
            </a:r>
          </a:p>
          <a:p>
            <a:r>
              <a:rPr lang="en-US" sz="2000" dirty="0" smtClean="0"/>
              <a:t>Deceleration studies, lifetime </a:t>
            </a:r>
            <a:r>
              <a:rPr lang="en-US" sz="2000" dirty="0" err="1" smtClean="0"/>
              <a:t>vs</a:t>
            </a:r>
            <a:r>
              <a:rPr lang="en-US" sz="2000" dirty="0" smtClean="0"/>
              <a:t> tunes and </a:t>
            </a:r>
            <a:r>
              <a:rPr lang="en-US" sz="2000" dirty="0" err="1" smtClean="0"/>
              <a:t>chromacity</a:t>
            </a:r>
            <a:r>
              <a:rPr lang="en-US" sz="2000" dirty="0" smtClean="0"/>
              <a:t> at 6 GeV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Lowering MI </a:t>
            </a:r>
            <a:r>
              <a:rPr lang="en-US" sz="2000" dirty="0" err="1" smtClean="0"/>
              <a:t>Inj</a:t>
            </a:r>
            <a:r>
              <a:rPr lang="en-US" sz="2000" dirty="0" smtClean="0"/>
              <a:t> Energy for Project X is a challenge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We should be able to operate MI down to 6 GeV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We will formulate a beam study plan for MI beam at 6 GeV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68164" y="0"/>
            <a:ext cx="6518635" cy="904973"/>
          </a:xfrm>
        </p:spPr>
        <p:txBody>
          <a:bodyPr/>
          <a:lstStyle/>
          <a:p>
            <a:r>
              <a:rPr lang="en-US" dirty="0" smtClean="0"/>
              <a:t>WG4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Laser stripping Workshop Summary</a:t>
            </a:r>
          </a:p>
          <a:p>
            <a:r>
              <a:rPr lang="en-US" dirty="0" smtClean="0"/>
              <a:t>RDR Injection Configuration</a:t>
            </a:r>
          </a:p>
          <a:p>
            <a:r>
              <a:rPr lang="en-US" dirty="0" smtClean="0"/>
              <a:t>Long pulse (26 ms) injection</a:t>
            </a:r>
          </a:p>
          <a:p>
            <a:pPr lvl="1"/>
            <a:r>
              <a:rPr lang="en-US" dirty="0" smtClean="0"/>
              <a:t>Laser Stripping for Project X</a:t>
            </a:r>
          </a:p>
          <a:p>
            <a:pPr lvl="1"/>
            <a:r>
              <a:rPr lang="en-US" dirty="0" smtClean="0"/>
              <a:t>Alternative Foil configuration</a:t>
            </a:r>
          </a:p>
          <a:p>
            <a:r>
              <a:rPr lang="en-US" dirty="0" smtClean="0"/>
              <a:t>Ring RF</a:t>
            </a:r>
          </a:p>
          <a:p>
            <a:r>
              <a:rPr lang="en-US" dirty="0" smtClean="0"/>
              <a:t>Lower MI Energy (6 GeV)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D828-6E45-4B7F-8A30-76D9AA080FB1}" type="datetime1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P-X Collaboration WG-4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536"/>
            <a:ext cx="8229600" cy="95446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Second Mini-Workshop on Laser Assisted H- Beam Stripping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6909"/>
            <a:ext cx="8229600" cy="5385611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primary purpose of this mini-workshop </a:t>
            </a:r>
          </a:p>
          <a:p>
            <a:pPr lvl="1"/>
            <a:r>
              <a:rPr lang="en-US" sz="1600" dirty="0" smtClean="0"/>
              <a:t>will be to assess and update the progress on the theoretical, </a:t>
            </a:r>
          </a:p>
          <a:p>
            <a:pPr lvl="1"/>
            <a:r>
              <a:rPr lang="en-US" sz="1600" dirty="0" smtClean="0"/>
              <a:t>technical, and </a:t>
            </a:r>
          </a:p>
          <a:p>
            <a:pPr lvl="1"/>
            <a:r>
              <a:rPr lang="en-US" sz="1600" dirty="0" smtClean="0"/>
              <a:t>experimental work toward the realization of laser-assisted stripping since the first workshop in 2009 (</a:t>
            </a:r>
            <a:r>
              <a:rPr lang="en-US" sz="1600" dirty="0" smtClean="0">
                <a:hlinkClick r:id="rId2"/>
              </a:rPr>
              <a:t>https://wiki.ornl.gov/events/lahbsa/default.aspx</a:t>
            </a:r>
            <a:r>
              <a:rPr lang="en-US" sz="1600" dirty="0" smtClean="0"/>
              <a:t> )</a:t>
            </a:r>
          </a:p>
          <a:p>
            <a:r>
              <a:rPr lang="en-US" sz="2000" dirty="0" smtClean="0"/>
              <a:t>We would like to bring together experts in laser-particle beam interactions, </a:t>
            </a:r>
          </a:p>
          <a:p>
            <a:pPr lvl="1"/>
            <a:r>
              <a:rPr lang="en-US" sz="1600" dirty="0" smtClean="0"/>
              <a:t>theory and modeling, and </a:t>
            </a:r>
          </a:p>
          <a:p>
            <a:pPr lvl="1"/>
            <a:r>
              <a:rPr lang="en-US" sz="1600" dirty="0" smtClean="0"/>
              <a:t>experts in high power lasers and laser optics to discuss the current status and remaining R&amp;D to establish a realistic laser-stripping system for use in existing or future high-power proton accelerators.</a:t>
            </a:r>
          </a:p>
          <a:p>
            <a:r>
              <a:rPr lang="en-US" sz="2000" dirty="0" smtClean="0"/>
              <a:t>We had 25 participants from 3 National Labs (SNS,FNAL,LBL) and 7 expert laser and/or optics industrial partners who are actively involved (or interested in becoming involved) with SNS or FNAL laser stripping activities</a:t>
            </a:r>
            <a:r>
              <a:rPr lang="en-US" sz="1400" dirty="0" smtClean="0"/>
              <a:t>.  (There is interest in collaboration from other Labs/personnel who were unable to attend)</a:t>
            </a:r>
            <a:endParaRPr lang="en-US" sz="2000" dirty="0" smtClean="0"/>
          </a:p>
          <a:p>
            <a:pPr lvl="1"/>
            <a:endParaRPr lang="en-US" sz="1600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8" name="Picture 12" descr="projectx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9E0C-FDD6-428E-B214-6E1CC1CADD64}" type="datetime1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E98-5524-4428-BF7B-CBB6CC7EF4C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P-X </a:t>
            </a:r>
            <a:r>
              <a:rPr lang="en-US" dirty="0" err="1" smtClean="0"/>
              <a:t>Collabotation</a:t>
            </a:r>
            <a:r>
              <a:rPr lang="en-US" dirty="0" smtClean="0"/>
              <a:t> Meet WG4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257" y="942680"/>
            <a:ext cx="8861196" cy="5184743"/>
          </a:xfrm>
        </p:spPr>
        <p:txBody>
          <a:bodyPr>
            <a:noAutofit/>
          </a:bodyPr>
          <a:lstStyle/>
          <a:p>
            <a:pPr lvl="1" indent="-460375">
              <a:buNone/>
            </a:pPr>
            <a:r>
              <a:rPr lang="en-US" sz="1600" dirty="0" smtClean="0"/>
              <a:t>08:45 - 11:30 Theory and Facility Plans/Requirements Convener: Slava Danilov (SNS)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Laser Stripping for SNS and Project X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Speakers: Timofey Gorlov, Slava Danilov (SNS)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SNS Laser Stripping Requirements, Status, and Next Step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Sasha </a:t>
            </a:r>
            <a:r>
              <a:rPr lang="en-US" sz="1400" dirty="0" err="1" smtClean="0"/>
              <a:t>Aleksandrov</a:t>
            </a:r>
            <a:r>
              <a:rPr lang="en-US" sz="1400" dirty="0" smtClean="0"/>
              <a:t> (SNS)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Fermilab Laser Stripping Requirements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David Johnson (Fermilab)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Conceptual Design for a Laser Chopper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Vic Scarpine (Fermilab)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Laser Optics Development at SNS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Speakers: Yun Liu, </a:t>
            </a:r>
            <a:r>
              <a:rPr lang="en-US" sz="1400" dirty="0" err="1" smtClean="0"/>
              <a:t>Chunning</a:t>
            </a:r>
            <a:r>
              <a:rPr lang="en-US" sz="1400" dirty="0" smtClean="0"/>
              <a:t> Huang (SNS) </a:t>
            </a:r>
            <a:endParaRPr lang="en-US" sz="1600" dirty="0" smtClean="0"/>
          </a:p>
          <a:p>
            <a:pPr lvl="1" indent="-403225">
              <a:buNone/>
            </a:pPr>
            <a:r>
              <a:rPr lang="en-US" sz="1600" dirty="0" smtClean="0"/>
              <a:t>12:30 - 16:00 Technology Convener: Yun Liu (SNS)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High sustained average power </a:t>
            </a:r>
            <a:r>
              <a:rPr lang="en-US" sz="1400" dirty="0" err="1" smtClean="0"/>
              <a:t>cw</a:t>
            </a:r>
            <a:r>
              <a:rPr lang="en-US" sz="1400" dirty="0" smtClean="0"/>
              <a:t> and ultrafast </a:t>
            </a:r>
            <a:r>
              <a:rPr lang="en-US" sz="1400" dirty="0" err="1" smtClean="0"/>
              <a:t>Yb:YAG</a:t>
            </a:r>
            <a:r>
              <a:rPr lang="en-US" sz="1400" dirty="0" smtClean="0"/>
              <a:t> near-diffraction-limited cryogenic solid-state lasers: relevance to laser stripping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David Brown (Snake </a:t>
            </a:r>
            <a:r>
              <a:rPr lang="en-US" sz="1400" dirty="0" err="1" smtClean="0"/>
              <a:t>Cerrk</a:t>
            </a:r>
            <a:r>
              <a:rPr lang="en-US" sz="1400" dirty="0" smtClean="0"/>
              <a:t> Lasers)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Buildup Cavity for Megawatt Peak Pulse Powers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Mark Notcutt (BPEO)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Isobar Suppression by </a:t>
            </a:r>
            <a:r>
              <a:rPr lang="en-US" sz="1400" dirty="0" err="1" smtClean="0"/>
              <a:t>Photodetachment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Yuan Liu (ORNL)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An H- Stripping Laser using Commercial, Diode Pumped Nd:YAG amplifiers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Russell Wilcox (LBNL)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High Energy UV Laser Operated at 400 </a:t>
            </a:r>
            <a:r>
              <a:rPr lang="en-US" sz="1400" dirty="0" err="1" smtClean="0"/>
              <a:t>Mhz</a:t>
            </a:r>
            <a:r>
              <a:rPr lang="en-US" sz="1400" dirty="0" smtClean="0"/>
              <a:t> </a:t>
            </a:r>
            <a:r>
              <a:rPr lang="en-US" sz="1400" dirty="0" err="1" smtClean="0"/>
              <a:t>Repitition</a:t>
            </a:r>
            <a:r>
              <a:rPr lang="en-US" sz="1400" dirty="0" smtClean="0"/>
              <a:t> Rate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Bhabana Pati (</a:t>
            </a:r>
            <a:r>
              <a:rPr lang="en-US" sz="1400" dirty="0" err="1" smtClean="0"/>
              <a:t>QPeak</a:t>
            </a:r>
            <a:r>
              <a:rPr lang="en-US" sz="1400" dirty="0" smtClean="0"/>
              <a:t>) </a:t>
            </a:r>
          </a:p>
          <a:p>
            <a:pPr lvl="2">
              <a:buFont typeface="Wingdings" pitchFamily="2" charset="2"/>
              <a:buChar char="§"/>
            </a:pPr>
            <a:r>
              <a:rPr lang="en-US" sz="1400" dirty="0" smtClean="0"/>
              <a:t>RING Resonator for laser Ion stripping</a:t>
            </a:r>
            <a:r>
              <a:rPr lang="en-US" sz="1400" i="1" dirty="0" smtClean="0"/>
              <a:t> 30'</a:t>
            </a:r>
            <a:r>
              <a:rPr lang="en-US" sz="1400" dirty="0" smtClean="0"/>
              <a:t> Speaker: </a:t>
            </a:r>
            <a:r>
              <a:rPr lang="en-US" sz="1400" dirty="0" err="1" smtClean="0"/>
              <a:t>Rodion</a:t>
            </a:r>
            <a:r>
              <a:rPr lang="en-US" sz="1400" dirty="0" smtClean="0"/>
              <a:t> </a:t>
            </a:r>
            <a:r>
              <a:rPr lang="en-US" sz="1400" dirty="0" err="1" smtClean="0"/>
              <a:t>Tikhoplav</a:t>
            </a:r>
            <a:r>
              <a:rPr lang="en-US" sz="1400" dirty="0" smtClean="0"/>
              <a:t> (</a:t>
            </a:r>
            <a:r>
              <a:rPr lang="en-US" sz="1400" dirty="0" err="1" smtClean="0"/>
              <a:t>Radiabeam</a:t>
            </a:r>
            <a:r>
              <a:rPr lang="en-US" sz="1400" dirty="0" smtClean="0"/>
              <a:t>) </a:t>
            </a:r>
          </a:p>
          <a:p>
            <a:pPr lvl="1" indent="-403225">
              <a:buNone/>
            </a:pPr>
            <a:r>
              <a:rPr lang="en-US" sz="1600" dirty="0" smtClean="0"/>
              <a:t>16:00 - 17:45 Discussion/Next Steps/Follow-on-work Convener: David Johnson (Fermilab) </a:t>
            </a:r>
          </a:p>
          <a:p>
            <a:pPr>
              <a:buFont typeface="Wingdings" pitchFamily="2" charset="2"/>
              <a:buChar char="§"/>
            </a:pP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848981" y="0"/>
            <a:ext cx="14460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" name="Picture 12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7C33-B2E4-4C9F-8576-98198624B859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E98-5524-4428-BF7B-CBB6CC7EF4C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Collabotation Meet WG4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2040" y="5207764"/>
            <a:ext cx="7284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All talks are posted on Workshop Website:</a:t>
            </a:r>
          </a:p>
          <a:p>
            <a:pPr lvl="1"/>
            <a:r>
              <a:rPr lang="en-US" sz="1600" dirty="0" smtClean="0">
                <a:hlinkClick r:id="rId3"/>
              </a:rPr>
              <a:t>https://indico.fnal.gov/conferenceDisplay.py?ovw=True&amp;confId=4114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6" name="Picture 12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D8470-D363-4523-91FC-AE13BAE2E9B2}" type="datetime1">
              <a:rPr lang="en-US" smtClean="0"/>
              <a:pPr/>
              <a:t>4/14/2011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2AE98-5524-4428-BF7B-CBB6CC7EF4C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Collabotation Meet WG4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Many techniques such as:</a:t>
            </a:r>
          </a:p>
          <a:p>
            <a:pPr lvl="1"/>
            <a:r>
              <a:rPr lang="en-US" dirty="0" smtClean="0"/>
              <a:t>Build up cavities</a:t>
            </a:r>
          </a:p>
          <a:p>
            <a:pPr lvl="1"/>
            <a:r>
              <a:rPr lang="en-US" dirty="0" smtClean="0"/>
              <a:t>Fiber amplification</a:t>
            </a:r>
          </a:p>
          <a:p>
            <a:pPr lvl="1"/>
            <a:r>
              <a:rPr lang="en-US" dirty="0" smtClean="0"/>
              <a:t>Laser re-circulation</a:t>
            </a:r>
          </a:p>
          <a:p>
            <a:pPr lvl="1"/>
            <a:r>
              <a:rPr lang="en-US" dirty="0" smtClean="0"/>
              <a:t>Cryogenic amplification</a:t>
            </a:r>
          </a:p>
          <a:p>
            <a:r>
              <a:rPr lang="en-US" dirty="0" smtClean="0"/>
              <a:t>are being investigated to resolve the many technical issues </a:t>
            </a:r>
          </a:p>
          <a:p>
            <a:pPr lvl="1"/>
            <a:r>
              <a:rPr lang="en-US" dirty="0" err="1" smtClean="0"/>
              <a:t>Wavefront</a:t>
            </a:r>
            <a:r>
              <a:rPr lang="en-US" dirty="0" smtClean="0"/>
              <a:t> distortion (mirror deformation)</a:t>
            </a:r>
          </a:p>
          <a:p>
            <a:pPr lvl="1"/>
            <a:r>
              <a:rPr lang="en-US" dirty="0" smtClean="0"/>
              <a:t>Dielectric coating behavior in vacuum </a:t>
            </a:r>
          </a:p>
          <a:p>
            <a:pPr lvl="1"/>
            <a:r>
              <a:rPr lang="en-US" dirty="0" smtClean="0"/>
              <a:t>Efficient harmonic distortion</a:t>
            </a:r>
          </a:p>
          <a:p>
            <a:pPr lvl="1"/>
            <a:r>
              <a:rPr lang="en-US" dirty="0" smtClean="0"/>
              <a:t>Radiation damage</a:t>
            </a:r>
          </a:p>
          <a:p>
            <a:pPr lvl="1"/>
            <a:r>
              <a:rPr lang="en-US" dirty="0" smtClean="0"/>
              <a:t>Acceptable spatial profile (M</a:t>
            </a:r>
            <a:r>
              <a:rPr lang="en-US" baseline="30000" dirty="0" smtClean="0"/>
              <a:t>2</a:t>
            </a:r>
            <a:r>
              <a:rPr lang="en-US" dirty="0" smtClean="0"/>
              <a:t>~1)  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High peak powers</a:t>
            </a:r>
          </a:p>
          <a:p>
            <a:pPr lvl="1"/>
            <a:r>
              <a:rPr lang="en-US" dirty="0" smtClean="0"/>
              <a:t>High average powers</a:t>
            </a:r>
          </a:p>
          <a:p>
            <a:pPr lvl="1"/>
            <a:r>
              <a:rPr lang="en-US" dirty="0" smtClean="0"/>
              <a:t>Long macro-pulse length</a:t>
            </a:r>
          </a:p>
          <a:p>
            <a:pPr lvl="1"/>
            <a:r>
              <a:rPr lang="en-US" dirty="0" smtClean="0"/>
              <a:t>High repetition rates</a:t>
            </a:r>
          </a:p>
          <a:p>
            <a:r>
              <a:rPr lang="en-US" dirty="0" smtClean="0"/>
              <a:t>Work being carried out </a:t>
            </a:r>
          </a:p>
          <a:p>
            <a:pPr lvl="1"/>
            <a:r>
              <a:rPr lang="en-US" dirty="0" smtClean="0"/>
              <a:t>at private companies under SBIR program</a:t>
            </a:r>
          </a:p>
          <a:p>
            <a:pPr lvl="1"/>
            <a:r>
              <a:rPr lang="en-US" dirty="0" smtClean="0"/>
              <a:t>National Labs (LBL and SNS  and soon FNAL)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Very encouraged with progress since last workshop--- Ultimate solutions for both SNS and FNAL will be probably be a hybrid of techniques presented today. </a:t>
            </a:r>
          </a:p>
          <a:p>
            <a:pPr lvl="1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194560" y="0"/>
            <a:ext cx="6949440" cy="924560"/>
          </a:xfrm>
        </p:spPr>
        <p:txBody>
          <a:bodyPr>
            <a:normAutofit/>
          </a:bodyPr>
          <a:lstStyle/>
          <a:p>
            <a:r>
              <a:rPr lang="en-US" dirty="0" smtClean="0"/>
              <a:t>The Field is Very Active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5298" y="0"/>
            <a:ext cx="6546915" cy="867266"/>
          </a:xfrm>
        </p:spPr>
        <p:txBody>
          <a:bodyPr>
            <a:normAutofit/>
          </a:bodyPr>
          <a:lstStyle/>
          <a:p>
            <a:r>
              <a:rPr lang="en-US" dirty="0" smtClean="0"/>
              <a:t>RDR Injection Configuration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idx="1"/>
          </p:nvPr>
        </p:nvSpPr>
        <p:spPr>
          <a:xfrm>
            <a:off x="4572000" y="1166018"/>
            <a:ext cx="4001678" cy="4801149"/>
          </a:xfrm>
        </p:spPr>
        <p:txBody>
          <a:bodyPr>
            <a:noAutofit/>
          </a:bodyPr>
          <a:lstStyle/>
          <a:p>
            <a:pPr marL="857250" lvl="1" indent="-400050">
              <a:buFont typeface="+mj-lt"/>
              <a:buAutoNum type="arabicPeriod"/>
            </a:pPr>
            <a:r>
              <a:rPr lang="en-US" sz="1600" dirty="0" smtClean="0"/>
              <a:t>More detailed painting simulations </a:t>
            </a:r>
          </a:p>
          <a:p>
            <a:pPr marL="1314450" lvl="2" indent="-400050">
              <a:buFont typeface="+mj-lt"/>
              <a:buAutoNum type="arabicPeriod"/>
            </a:pPr>
            <a:r>
              <a:rPr lang="en-US" sz="1400" dirty="0" smtClean="0"/>
              <a:t>Transverse (ORBIT / STRUCT)</a:t>
            </a:r>
          </a:p>
          <a:p>
            <a:pPr marL="1314450" lvl="2" indent="-400050">
              <a:buFont typeface="+mj-lt"/>
              <a:buAutoNum type="arabicPeriod"/>
            </a:pPr>
            <a:r>
              <a:rPr lang="en-US" sz="1400" dirty="0" smtClean="0"/>
              <a:t>Longitudinal (ESME / ORBIT) </a:t>
            </a:r>
          </a:p>
          <a:p>
            <a:pPr marL="857250" lvl="1" indent="-400050">
              <a:buFont typeface="+mj-lt"/>
              <a:buAutoNum type="arabicPeriod"/>
              <a:defRPr/>
            </a:pPr>
            <a:r>
              <a:rPr lang="en-US" sz="1600" dirty="0" smtClean="0"/>
              <a:t>Foil Issues</a:t>
            </a:r>
          </a:p>
          <a:p>
            <a:pPr marL="1200150" lvl="2" indent="-285750">
              <a:buFont typeface="+mj-lt"/>
              <a:buAutoNum type="arabicPeriod"/>
              <a:defRPr/>
            </a:pPr>
            <a:r>
              <a:rPr lang="en-US" sz="1200" dirty="0" smtClean="0"/>
              <a:t>Temperature</a:t>
            </a:r>
          </a:p>
          <a:p>
            <a:pPr marL="1200150" lvl="2" indent="-285750">
              <a:buFont typeface="+mj-lt"/>
              <a:buAutoNum type="arabicPeriod"/>
              <a:defRPr/>
            </a:pPr>
            <a:r>
              <a:rPr lang="en-US" sz="1200" dirty="0" smtClean="0"/>
              <a:t>Losses</a:t>
            </a:r>
          </a:p>
          <a:p>
            <a:pPr marL="857250" lvl="1" indent="-400050">
              <a:buFont typeface="+mj-lt"/>
              <a:buAutoNum type="arabicPeriod"/>
              <a:defRPr/>
            </a:pPr>
            <a:r>
              <a:rPr lang="en-US" sz="1600" dirty="0" smtClean="0"/>
              <a:t>Electron collection </a:t>
            </a:r>
          </a:p>
          <a:p>
            <a:pPr marL="857250" lvl="1" indent="-400050">
              <a:buFont typeface="+mj-lt"/>
              <a:buAutoNum type="arabicPeriod"/>
              <a:defRPr/>
            </a:pPr>
            <a:r>
              <a:rPr lang="en-US" sz="1600" dirty="0" smtClean="0"/>
              <a:t>Dynamic aperture studies (preliminary report at HB2010, show space charge not an issue during injection)…. But need to verify with new bunch parameters</a:t>
            </a:r>
          </a:p>
          <a:p>
            <a:pPr marL="857250" lvl="1" indent="-400050">
              <a:buFont typeface="+mj-lt"/>
              <a:buAutoNum type="arabicPeriod"/>
              <a:defRPr/>
            </a:pPr>
            <a:r>
              <a:rPr lang="en-US" sz="1600" dirty="0" smtClean="0"/>
              <a:t>Ring collimation (for injection losses) – the need to be addressed in with ORBIT and STRUCT.</a:t>
            </a:r>
          </a:p>
          <a:p>
            <a:endParaRPr lang="en-US" sz="16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06370" y="1099126"/>
            <a:ext cx="4133654" cy="49236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 configuration: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Recycler injection using carbon foil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Transverse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longitudinal painting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baseline="0" dirty="0" smtClean="0"/>
              <a:t>Linac beam 1 mA,</a:t>
            </a:r>
            <a:r>
              <a:rPr lang="en-US" sz="1600" dirty="0" smtClean="0"/>
              <a:t> 4.3 ms, 10 Hz, 162.5 </a:t>
            </a:r>
            <a:r>
              <a:rPr lang="en-US" sz="1600" dirty="0" err="1" smtClean="0"/>
              <a:t>Mhz</a:t>
            </a:r>
            <a:r>
              <a:rPr lang="en-US" sz="1600" dirty="0" smtClean="0"/>
              <a:t> bunch structure – 6.2 ns bunch spacing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Broadband chopper for abort gap and matching to ring RF (central 12 ns)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First and second harmonic cavities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/>
              <a:t>Injection foil is rising field of chicane dipole 3 – analytical and tracking results not presented</a:t>
            </a:r>
          </a:p>
          <a:p>
            <a:pPr marL="800100" lvl="1" indent="-342900">
              <a:spcBef>
                <a:spcPct val="20000"/>
              </a:spcBef>
            </a:pPr>
            <a:endParaRPr lang="en-US" sz="1600" dirty="0" smtClean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1600" dirty="0" smtClean="0"/>
              <a:t>Issues/ Work  Plan</a:t>
            </a:r>
          </a:p>
          <a:p>
            <a:pPr marL="857250" lvl="1" indent="-400050">
              <a:spcBef>
                <a:spcPct val="20000"/>
              </a:spcBef>
              <a:buFont typeface="+mj-lt"/>
              <a:buAutoNum type="arabicPeriod"/>
            </a:pPr>
            <a:r>
              <a:rPr lang="en-US" sz="1600" dirty="0" smtClean="0"/>
              <a:t>Include tracking of H0* states and convoy electrons in tracking simulations (these simulations should have a better estimate for chicane dipole end fields)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5298" y="0"/>
            <a:ext cx="6546915" cy="8672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Long Pulse Injection – Carbon foil</a:t>
            </a:r>
            <a:endParaRPr lang="en-US" sz="3600" dirty="0"/>
          </a:p>
        </p:txBody>
      </p:sp>
      <p:sp>
        <p:nvSpPr>
          <p:cNvPr id="8" name="Subtitle 2"/>
          <p:cNvSpPr>
            <a:spLocks noGrp="1"/>
          </p:cNvSpPr>
          <p:nvPr>
            <p:ph idx="1"/>
          </p:nvPr>
        </p:nvSpPr>
        <p:spPr>
          <a:xfrm>
            <a:off x="344078" y="11660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single stationary carbon foil will not survive a single beam pulse (26 ms)</a:t>
            </a:r>
          </a:p>
          <a:p>
            <a:r>
              <a:rPr lang="en-US" sz="2000" dirty="0" smtClean="0"/>
              <a:t>SBIR Proposal Submitted: </a:t>
            </a:r>
          </a:p>
          <a:p>
            <a:pPr lvl="1"/>
            <a:r>
              <a:rPr lang="en-US" sz="1800" dirty="0" smtClean="0"/>
              <a:t>H- Stripping Innovations  (</a:t>
            </a:r>
            <a:r>
              <a:rPr lang="en-US" sz="1800" dirty="0" err="1" smtClean="0"/>
              <a:t>Muon’s</a:t>
            </a:r>
            <a:r>
              <a:rPr lang="en-US" sz="1800" dirty="0" smtClean="0"/>
              <a:t> Inc.)</a:t>
            </a:r>
          </a:p>
          <a:p>
            <a:r>
              <a:rPr lang="en-US" sz="2000" dirty="0" smtClean="0"/>
              <a:t>Concept for rotating foil</a:t>
            </a:r>
          </a:p>
          <a:p>
            <a:pPr lvl="1"/>
            <a:r>
              <a:rPr lang="en-US" sz="1800" dirty="0" smtClean="0"/>
              <a:t>Spread beam heating </a:t>
            </a:r>
          </a:p>
          <a:p>
            <a:pPr lvl="1"/>
            <a:r>
              <a:rPr lang="en-US" sz="1800" dirty="0" smtClean="0"/>
              <a:t>Doesn’t address loss due to parasitic hits… very important</a:t>
            </a:r>
          </a:p>
          <a:p>
            <a:pPr lvl="1"/>
            <a:r>
              <a:rPr lang="en-US" sz="1800" dirty="0" smtClean="0"/>
              <a:t>Simulation of moving foil to investigate interaction with circulating beam and hit density - STRUCT </a:t>
            </a:r>
          </a:p>
          <a:p>
            <a:r>
              <a:rPr lang="en-US" sz="2000" dirty="0" smtClean="0"/>
              <a:t>Argonne Center for </a:t>
            </a:r>
            <a:r>
              <a:rPr lang="en-US" sz="2000" dirty="0" err="1" smtClean="0"/>
              <a:t>Nano</a:t>
            </a:r>
            <a:r>
              <a:rPr lang="en-US" sz="2000" dirty="0" smtClean="0"/>
              <a:t> Technology</a:t>
            </a:r>
          </a:p>
          <a:p>
            <a:pPr lvl="1"/>
            <a:r>
              <a:rPr lang="en-US" sz="1800" dirty="0" smtClean="0"/>
              <a:t>UNCD Fabrication Facility</a:t>
            </a:r>
          </a:p>
          <a:p>
            <a:r>
              <a:rPr lang="en-US" sz="2200" dirty="0" smtClean="0"/>
              <a:t>Other novel foil orientations</a:t>
            </a:r>
          </a:p>
          <a:p>
            <a:pPr lvl="1"/>
            <a:r>
              <a:rPr lang="en-US" sz="1800" dirty="0" smtClean="0"/>
              <a:t>Multiple foils</a:t>
            </a:r>
          </a:p>
          <a:p>
            <a:pPr lvl="1"/>
            <a:r>
              <a:rPr lang="en-US" sz="1800" dirty="0" smtClean="0"/>
              <a:t>Foil  orientations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5298" y="0"/>
            <a:ext cx="6546915" cy="867266"/>
          </a:xfrm>
        </p:spPr>
        <p:txBody>
          <a:bodyPr>
            <a:normAutofit/>
          </a:bodyPr>
          <a:lstStyle/>
          <a:p>
            <a:r>
              <a:rPr lang="en-US" dirty="0" smtClean="0"/>
              <a:t>Long Pulse Injection-Laser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344488" y="1165225"/>
            <a:ext cx="8229600" cy="4773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Estimates for laser peak power, pulse energy, and average power in the 162.5 MHz for both 8 and 6 GeV were reported.  (Timofey  Gorlov)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**Note 1900 nm will not work at 6 GeV however ~1550 nm will. However technology at this wavelength has been aimed a communications rather than high power.</a:t>
            </a:r>
          </a:p>
          <a:p>
            <a:r>
              <a:rPr lang="en-US" sz="2000" dirty="0" smtClean="0"/>
              <a:t>Combination of laser amplification, and input pulse power and build up cavity looks very promising.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44717" y="1915475"/>
          <a:ext cx="67491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266"/>
                <a:gridCol w="986490"/>
                <a:gridCol w="947422"/>
                <a:gridCol w="1054861"/>
                <a:gridCol w="9181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GeV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GeV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1550**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1064</a:t>
                      </a:r>
                      <a:endParaRPr lang="en-US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 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Pulse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.08 </a:t>
                      </a:r>
                      <a:r>
                        <a:rPr lang="en-US" dirty="0" err="1" smtClean="0"/>
                        <a:t>mJ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 </a:t>
                      </a:r>
                      <a:r>
                        <a:rPr lang="en-US" dirty="0" err="1" smtClean="0"/>
                        <a:t>mJ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0.35 </a:t>
                      </a:r>
                      <a:r>
                        <a:rPr lang="en-US" dirty="0" err="1" smtClean="0"/>
                        <a:t>mJ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Power(162 </a:t>
                      </a:r>
                      <a:r>
                        <a:rPr lang="en-US" baseline="0" dirty="0" err="1" smtClean="0"/>
                        <a:t>Mhz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65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 kW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15298" y="0"/>
            <a:ext cx="6546915" cy="867266"/>
          </a:xfrm>
        </p:spPr>
        <p:txBody>
          <a:bodyPr>
            <a:normAutofit/>
          </a:bodyPr>
          <a:lstStyle/>
          <a:p>
            <a:r>
              <a:rPr lang="en-US" dirty="0" smtClean="0"/>
              <a:t>New MI RF Cavity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268" y="961659"/>
            <a:ext cx="5654568" cy="431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t="52787" r="40749" b="17700"/>
          <a:stretch>
            <a:fillRect/>
          </a:stretch>
        </p:blipFill>
        <p:spPr bwMode="auto">
          <a:xfrm>
            <a:off x="5433848" y="4666592"/>
            <a:ext cx="3710152" cy="141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883</Words>
  <Application>Microsoft Office PowerPoint</Application>
  <PresentationFormat>On-screen Show (4:3)</PresentationFormat>
  <Paragraphs>152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WG 4 Injection Summary</vt:lpstr>
      <vt:lpstr>WG4 Topics</vt:lpstr>
      <vt:lpstr>Second Mini-Workshop on Laser Assisted H- Beam Stripping </vt:lpstr>
      <vt:lpstr>Slide 4</vt:lpstr>
      <vt:lpstr>The Field is Very Active</vt:lpstr>
      <vt:lpstr>RDR Injection Configuration</vt:lpstr>
      <vt:lpstr>Long Pulse Injection – Carbon foil</vt:lpstr>
      <vt:lpstr>Long Pulse Injection-Laser</vt:lpstr>
      <vt:lpstr>New MI RF Cavity</vt:lpstr>
      <vt:lpstr>MI Operation at 6 GeV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johnson</dc:creator>
  <cp:lastModifiedBy>David johnson</cp:lastModifiedBy>
  <cp:revision>48</cp:revision>
  <dcterms:created xsi:type="dcterms:W3CDTF">2010-09-06T21:52:18Z</dcterms:created>
  <dcterms:modified xsi:type="dcterms:W3CDTF">2011-04-14T13:12:03Z</dcterms:modified>
</cp:coreProperties>
</file>