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6" r:id="rId2"/>
    <p:sldId id="304" r:id="rId3"/>
    <p:sldId id="256" r:id="rId4"/>
    <p:sldId id="257" r:id="rId5"/>
    <p:sldId id="261" r:id="rId6"/>
    <p:sldId id="262" r:id="rId7"/>
    <p:sldId id="260" r:id="rId8"/>
    <p:sldId id="266" r:id="rId9"/>
    <p:sldId id="265" r:id="rId10"/>
    <p:sldId id="270" r:id="rId11"/>
    <p:sldId id="267" r:id="rId12"/>
    <p:sldId id="268" r:id="rId13"/>
    <p:sldId id="299" r:id="rId14"/>
    <p:sldId id="282" r:id="rId15"/>
    <p:sldId id="300" r:id="rId16"/>
    <p:sldId id="301" r:id="rId17"/>
    <p:sldId id="283" r:id="rId18"/>
    <p:sldId id="284" r:id="rId19"/>
    <p:sldId id="281" r:id="rId20"/>
    <p:sldId id="280" r:id="rId21"/>
    <p:sldId id="302" r:id="rId22"/>
    <p:sldId id="303" r:id="rId23"/>
    <p:sldId id="297" r:id="rId24"/>
    <p:sldId id="271" r:id="rId25"/>
    <p:sldId id="272" r:id="rId26"/>
    <p:sldId id="273" r:id="rId27"/>
    <p:sldId id="279"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30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33CC"/>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2" autoAdjust="0"/>
    <p:restoredTop sz="94402" autoAdjust="0"/>
  </p:normalViewPr>
  <p:slideViewPr>
    <p:cSldViewPr snapToGrid="0">
      <p:cViewPr>
        <p:scale>
          <a:sx n="80" d="100"/>
          <a:sy n="80" d="100"/>
        </p:scale>
        <p:origin x="-870" y="-54"/>
      </p:cViewPr>
      <p:guideLst>
        <p:guide orient="horz" pos="2160"/>
        <p:guide pos="2880"/>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388A38-92E2-4488-8BF3-53BC915C6843}" type="datetimeFigureOut">
              <a:rPr lang="en-US" smtClean="0"/>
              <a:pPr/>
              <a:t>4/8/2011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93E65-DF05-4381-AD42-FEF01314CE7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193E65-DF05-4381-AD42-FEF01314CE79}"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1B85F1-294B-4014-A935-3645C84D6AC4}" type="datetimeFigureOut">
              <a:rPr lang="en-US" smtClean="0"/>
              <a:pPr/>
              <a:t>4/8/2011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ABA4B9-636F-4B5E-956B-7CB5E2304DE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B85F1-294B-4014-A935-3645C84D6AC4}" type="datetimeFigureOut">
              <a:rPr lang="en-US" smtClean="0"/>
              <a:pPr/>
              <a:t>4/8/2011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ABA4B9-636F-4B5E-956B-7CB5E2304DE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B85F1-294B-4014-A935-3645C84D6AC4}" type="datetimeFigureOut">
              <a:rPr lang="en-US" smtClean="0"/>
              <a:pPr/>
              <a:t>4/8/2011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ABA4B9-636F-4B5E-956B-7CB5E2304DE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FF"/>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B85F1-294B-4014-A935-3645C84D6AC4}" type="datetimeFigureOut">
              <a:rPr lang="en-US" smtClean="0"/>
              <a:pPr/>
              <a:t>4/8/2011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ABA4B9-636F-4B5E-956B-7CB5E2304DE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1B85F1-294B-4014-A935-3645C84D6AC4}" type="datetimeFigureOut">
              <a:rPr lang="en-US" smtClean="0"/>
              <a:pPr/>
              <a:t>4/8/2011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ABA4B9-636F-4B5E-956B-7CB5E2304DE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1B85F1-294B-4014-A935-3645C84D6AC4}" type="datetimeFigureOut">
              <a:rPr lang="en-US" smtClean="0"/>
              <a:pPr/>
              <a:t>4/8/2011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ABA4B9-636F-4B5E-956B-7CB5E2304DE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1B85F1-294B-4014-A935-3645C84D6AC4}" type="datetimeFigureOut">
              <a:rPr lang="en-US" smtClean="0"/>
              <a:pPr/>
              <a:t>4/8/2011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ABA4B9-636F-4B5E-956B-7CB5E2304DE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FF"/>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1B85F1-294B-4014-A935-3645C84D6AC4}" type="datetimeFigureOut">
              <a:rPr lang="en-US" smtClean="0"/>
              <a:pPr/>
              <a:t>4/8/2011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ABA4B9-636F-4B5E-956B-7CB5E2304DE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B85F1-294B-4014-A935-3645C84D6AC4}" type="datetimeFigureOut">
              <a:rPr lang="en-US" smtClean="0"/>
              <a:pPr/>
              <a:t>4/8/2011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ABA4B9-636F-4B5E-956B-7CB5E2304DE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B85F1-294B-4014-A935-3645C84D6AC4}" type="datetimeFigureOut">
              <a:rPr lang="en-US" smtClean="0"/>
              <a:pPr/>
              <a:t>4/8/2011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ABA4B9-636F-4B5E-956B-7CB5E2304DE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B85F1-294B-4014-A935-3645C84D6AC4}" type="datetimeFigureOut">
              <a:rPr lang="en-US" smtClean="0"/>
              <a:pPr/>
              <a:t>4/8/2011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ABA4B9-636F-4B5E-956B-7CB5E2304DE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B85F1-294B-4014-A935-3645C84D6AC4}" type="datetimeFigureOut">
              <a:rPr lang="en-US" smtClean="0"/>
              <a:pPr/>
              <a:t>4/8/2011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BA4B9-636F-4B5E-956B-7CB5E2304DE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46.tiff"/><Relationship Id="rId1" Type="http://schemas.openxmlformats.org/officeDocument/2006/relationships/slideLayout" Target="../slideLayouts/slideLayout2.xml"/><Relationship Id="rId4" Type="http://schemas.openxmlformats.org/officeDocument/2006/relationships/image" Target="../media/image48.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image" Target="../media/image49.tiff"/><Relationship Id="rId1" Type="http://schemas.openxmlformats.org/officeDocument/2006/relationships/slideLayout" Target="../slideLayouts/slideLayout2.xml"/><Relationship Id="rId4" Type="http://schemas.openxmlformats.org/officeDocument/2006/relationships/image" Target="../media/image5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520"/>
            <a:ext cx="9144000" cy="1981672"/>
          </a:xfrm>
        </p:spPr>
        <p:txBody>
          <a:bodyPr>
            <a:noAutofit/>
          </a:bodyPr>
          <a:lstStyle/>
          <a:p>
            <a:r>
              <a:rPr lang="en-US" sz="6000" dirty="0" smtClean="0"/>
              <a:t>SLAC Project-X RF Power Program</a:t>
            </a:r>
            <a:endParaRPr lang="en-US" sz="6000" dirty="0"/>
          </a:p>
        </p:txBody>
      </p:sp>
      <p:sp>
        <p:nvSpPr>
          <p:cNvPr id="3" name="Content Placeholder 2"/>
          <p:cNvSpPr>
            <a:spLocks noGrp="1"/>
          </p:cNvSpPr>
          <p:nvPr>
            <p:ph idx="1"/>
          </p:nvPr>
        </p:nvSpPr>
        <p:spPr>
          <a:xfrm>
            <a:off x="1300350" y="4664024"/>
            <a:ext cx="6656120" cy="1974273"/>
          </a:xfrm>
        </p:spPr>
        <p:txBody>
          <a:bodyPr>
            <a:normAutofit fontScale="92500" lnSpcReduction="10000"/>
          </a:bodyPr>
          <a:lstStyle/>
          <a:p>
            <a:pPr>
              <a:buNone/>
            </a:pPr>
            <a:r>
              <a:rPr lang="en-US" dirty="0" smtClean="0">
                <a:solidFill>
                  <a:srgbClr val="00B050"/>
                </a:solidFill>
              </a:rPr>
              <a:t>Outline</a:t>
            </a:r>
          </a:p>
          <a:p>
            <a:pPr lvl="1"/>
            <a:r>
              <a:rPr lang="en-US" dirty="0" smtClean="0">
                <a:solidFill>
                  <a:srgbClr val="00B050"/>
                </a:solidFill>
              </a:rPr>
              <a:t>1.3 GHz, 30 kW CW Sources</a:t>
            </a:r>
          </a:p>
          <a:p>
            <a:pPr lvl="1"/>
            <a:r>
              <a:rPr lang="en-US" dirty="0" smtClean="0">
                <a:solidFill>
                  <a:srgbClr val="00B050"/>
                </a:solidFill>
              </a:rPr>
              <a:t>650 MHz, 30 kW CW Sources</a:t>
            </a:r>
          </a:p>
          <a:p>
            <a:pPr lvl="1"/>
            <a:r>
              <a:rPr lang="en-US" dirty="0" smtClean="0">
                <a:solidFill>
                  <a:srgbClr val="00B050"/>
                </a:solidFill>
              </a:rPr>
              <a:t>Modulators for the 1.3 GHz Pulsed Linac</a:t>
            </a:r>
          </a:p>
        </p:txBody>
      </p:sp>
      <p:sp>
        <p:nvSpPr>
          <p:cNvPr id="4" name="TextBox 3"/>
          <p:cNvSpPr txBox="1"/>
          <p:nvPr/>
        </p:nvSpPr>
        <p:spPr>
          <a:xfrm>
            <a:off x="3419871" y="3028196"/>
            <a:ext cx="2209258" cy="461665"/>
          </a:xfrm>
          <a:prstGeom prst="rect">
            <a:avLst/>
          </a:prstGeom>
          <a:noFill/>
        </p:spPr>
        <p:txBody>
          <a:bodyPr wrap="none" rtlCol="0">
            <a:spAutoFit/>
          </a:bodyPr>
          <a:lstStyle/>
          <a:p>
            <a:pPr algn="ctr"/>
            <a:r>
              <a:rPr lang="en-US" sz="2400" dirty="0" smtClean="0"/>
              <a:t>Chris Adolphsen</a:t>
            </a:r>
          </a:p>
        </p:txBody>
      </p:sp>
      <p:pic>
        <p:nvPicPr>
          <p:cNvPr id="1027" name="Picture 3" descr="C:\Documents and Settings\starloc\Desktop\SLAC_Logo_hires.jpg"/>
          <p:cNvPicPr>
            <a:picLocks noChangeAspect="1" noChangeArrowheads="1"/>
          </p:cNvPicPr>
          <p:nvPr/>
        </p:nvPicPr>
        <p:blipFill>
          <a:blip r:embed="rId2" cstate="print"/>
          <a:srcRect/>
          <a:stretch>
            <a:fillRect/>
          </a:stretch>
        </p:blipFill>
        <p:spPr bwMode="auto">
          <a:xfrm>
            <a:off x="3662570" y="3550384"/>
            <a:ext cx="1723860" cy="61691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6000" dirty="0" smtClean="0">
                <a:solidFill>
                  <a:srgbClr val="0066FF"/>
                </a:solidFill>
              </a:rPr>
              <a:t>FY11 SLAC Program</a:t>
            </a:r>
            <a:r>
              <a:rPr lang="en-US" dirty="0" smtClean="0"/>
              <a:t/>
            </a:r>
            <a:br>
              <a:rPr lang="en-US" dirty="0" smtClean="0"/>
            </a:br>
            <a:r>
              <a:rPr lang="en-US" dirty="0" smtClean="0">
                <a:solidFill>
                  <a:srgbClr val="0066FF"/>
                </a:solidFill>
              </a:rPr>
              <a:t>Recently Funded by PX to:</a:t>
            </a:r>
            <a:endParaRPr lang="en-US" dirty="0">
              <a:solidFill>
                <a:srgbClr val="0066FF"/>
              </a:solidFill>
            </a:endParaRPr>
          </a:p>
        </p:txBody>
      </p:sp>
      <p:sp>
        <p:nvSpPr>
          <p:cNvPr id="3" name="Content Placeholder 2"/>
          <p:cNvSpPr>
            <a:spLocks noGrp="1"/>
          </p:cNvSpPr>
          <p:nvPr>
            <p:ph idx="1"/>
          </p:nvPr>
        </p:nvSpPr>
        <p:spPr>
          <a:xfrm>
            <a:off x="457200" y="1671450"/>
            <a:ext cx="8229600" cy="5002619"/>
          </a:xfrm>
        </p:spPr>
        <p:txBody>
          <a:bodyPr>
            <a:normAutofit/>
          </a:bodyPr>
          <a:lstStyle/>
          <a:p>
            <a:r>
              <a:rPr lang="en-US" dirty="0" smtClean="0"/>
              <a:t>Compare possible 650 MHz, 30 kW sources (IOTs, Klystrons and Solid State) in terms of performance and cost</a:t>
            </a:r>
          </a:p>
          <a:p>
            <a:r>
              <a:rPr lang="en-US" dirty="0" smtClean="0"/>
              <a:t>Evaluate vendors and kW level 650 MHz solid state sources and see where we can collaborate with RRCAT and BARC</a:t>
            </a:r>
          </a:p>
          <a:p>
            <a:r>
              <a:rPr lang="en-US" dirty="0" smtClean="0"/>
              <a:t>Indentify modulator and 1.3 GHz klystron designs for a 5 ms or 25 ms pulsed linac (the ILC sources are designed for 1.6 ms pulses)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fficeimg.vo.msecnd.net/en-us/images/MH900438983.jpg"/>
          <p:cNvPicPr>
            <a:picLocks noChangeAspect="1" noChangeArrowheads="1"/>
          </p:cNvPicPr>
          <p:nvPr/>
        </p:nvPicPr>
        <p:blipFill>
          <a:blip r:embed="rId2" cstate="print">
            <a:duotone>
              <a:schemeClr val="accent2">
                <a:shade val="45000"/>
                <a:satMod val="135000"/>
              </a:schemeClr>
              <a:prstClr val="white"/>
            </a:duotone>
          </a:blip>
          <a:srcRect t="16886" b="16776"/>
          <a:stretch>
            <a:fillRect/>
          </a:stretch>
        </p:blipFill>
        <p:spPr bwMode="auto">
          <a:xfrm>
            <a:off x="0" y="413886"/>
            <a:ext cx="9144000" cy="6065921"/>
          </a:xfrm>
          <a:prstGeom prst="rect">
            <a:avLst/>
          </a:prstGeom>
          <a:noFill/>
        </p:spPr>
      </p:pic>
      <p:sp>
        <p:nvSpPr>
          <p:cNvPr id="2" name="Title 1"/>
          <p:cNvSpPr>
            <a:spLocks noGrp="1"/>
          </p:cNvSpPr>
          <p:nvPr>
            <p:ph type="ctrTitle"/>
          </p:nvPr>
        </p:nvSpPr>
        <p:spPr>
          <a:xfrm>
            <a:off x="390227" y="1068742"/>
            <a:ext cx="8362507" cy="972710"/>
          </a:xfrm>
        </p:spPr>
        <p:txBody>
          <a:bodyPr>
            <a:normAutofit/>
          </a:bodyPr>
          <a:lstStyle/>
          <a:p>
            <a:r>
              <a:rPr lang="en-US" dirty="0" smtClean="0">
                <a:solidFill>
                  <a:srgbClr val="FFFF00"/>
                </a:solidFill>
              </a:rPr>
              <a:t>650 MHz, 30 kW CW Sources</a:t>
            </a:r>
            <a:endParaRPr lang="en-US" dirty="0">
              <a:solidFill>
                <a:srgbClr val="FFFF00"/>
              </a:solidFill>
            </a:endParaRPr>
          </a:p>
        </p:txBody>
      </p:sp>
      <p:sp>
        <p:nvSpPr>
          <p:cNvPr id="3" name="Subtitle 2"/>
          <p:cNvSpPr>
            <a:spLocks noGrp="1"/>
          </p:cNvSpPr>
          <p:nvPr>
            <p:ph type="subTitle" idx="1"/>
          </p:nvPr>
        </p:nvSpPr>
        <p:spPr>
          <a:xfrm>
            <a:off x="1299830" y="4487623"/>
            <a:ext cx="6400800" cy="1461436"/>
          </a:xfrm>
        </p:spPr>
        <p:txBody>
          <a:bodyPr>
            <a:normAutofit fontScale="92500" lnSpcReduction="10000"/>
          </a:bodyPr>
          <a:lstStyle/>
          <a:p>
            <a:r>
              <a:rPr lang="en-US" dirty="0" smtClean="0">
                <a:solidFill>
                  <a:schemeClr val="tx1"/>
                </a:solidFill>
              </a:rPr>
              <a:t>Chris Adolphsen, Heinz Schwarz and Rosa Ciprian</a:t>
            </a:r>
          </a:p>
          <a:p>
            <a:r>
              <a:rPr lang="en-US" dirty="0" smtClean="0">
                <a:solidFill>
                  <a:schemeClr val="tx1"/>
                </a:solidFill>
              </a:rPr>
              <a:t>SLAC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7699"/>
            <a:ext cx="9144000" cy="618497"/>
          </a:xfrm>
        </p:spPr>
        <p:txBody>
          <a:bodyPr>
            <a:noAutofit/>
          </a:bodyPr>
          <a:lstStyle/>
          <a:p>
            <a:r>
              <a:rPr lang="en-US" sz="5400" dirty="0" smtClean="0"/>
              <a:t>CPI 80 KW, 650 MHz, CW IOT</a:t>
            </a:r>
            <a:endParaRPr lang="en-US" sz="5400" dirty="0"/>
          </a:p>
        </p:txBody>
      </p:sp>
      <p:pic>
        <p:nvPicPr>
          <p:cNvPr id="1026" name="Picture 2"/>
          <p:cNvPicPr>
            <a:picLocks noChangeAspect="1" noChangeArrowheads="1"/>
          </p:cNvPicPr>
          <p:nvPr/>
        </p:nvPicPr>
        <p:blipFill>
          <a:blip r:embed="rId3" cstate="print"/>
          <a:srcRect t="10427"/>
          <a:stretch>
            <a:fillRect/>
          </a:stretch>
        </p:blipFill>
        <p:spPr bwMode="auto">
          <a:xfrm>
            <a:off x="605638" y="1068779"/>
            <a:ext cx="7790213" cy="4710921"/>
          </a:xfrm>
          <a:prstGeom prst="rect">
            <a:avLst/>
          </a:prstGeom>
          <a:noFill/>
          <a:ln w="9525">
            <a:noFill/>
            <a:miter lim="800000"/>
            <a:headEnd/>
            <a:tailEnd/>
          </a:ln>
        </p:spPr>
      </p:pic>
      <p:sp>
        <p:nvSpPr>
          <p:cNvPr id="4" name="TextBox 3"/>
          <p:cNvSpPr txBox="1"/>
          <p:nvPr/>
        </p:nvSpPr>
        <p:spPr>
          <a:xfrm>
            <a:off x="676895" y="6056415"/>
            <a:ext cx="7479420" cy="523220"/>
          </a:xfrm>
          <a:prstGeom prst="rect">
            <a:avLst/>
          </a:prstGeom>
          <a:noFill/>
        </p:spPr>
        <p:txBody>
          <a:bodyPr wrap="none" rtlCol="0">
            <a:spAutoFit/>
          </a:bodyPr>
          <a:lstStyle/>
          <a:p>
            <a:r>
              <a:rPr lang="en-US" sz="2800" dirty="0" smtClean="0">
                <a:solidFill>
                  <a:srgbClr val="FF0000"/>
                </a:solidFill>
              </a:rPr>
              <a:t>2/11 Quote for a VKP9070A with Magnet = 128 k$</a:t>
            </a:r>
            <a:endParaRPr lang="en-US" sz="28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49381" y="1054190"/>
            <a:ext cx="8269576" cy="5750368"/>
          </a:xfrm>
          <a:prstGeom prst="rect">
            <a:avLst/>
          </a:prstGeom>
          <a:noFill/>
          <a:ln w="9525">
            <a:noFill/>
            <a:miter lim="800000"/>
            <a:headEnd/>
            <a:tailEnd/>
          </a:ln>
        </p:spPr>
      </p:pic>
      <p:cxnSp>
        <p:nvCxnSpPr>
          <p:cNvPr id="4" name="Straight Arrow Connector 3"/>
          <p:cNvCxnSpPr/>
          <p:nvPr/>
        </p:nvCxnSpPr>
        <p:spPr>
          <a:xfrm rot="5400000">
            <a:off x="3651662" y="2571004"/>
            <a:ext cx="1175657" cy="878774"/>
          </a:xfrm>
          <a:prstGeom prst="straightConnector1">
            <a:avLst/>
          </a:prstGeom>
          <a:ln>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14504" y="2220682"/>
            <a:ext cx="3161956" cy="646331"/>
          </a:xfrm>
          <a:prstGeom prst="rect">
            <a:avLst/>
          </a:prstGeom>
          <a:solidFill>
            <a:schemeClr val="bg1"/>
          </a:solidFill>
        </p:spPr>
        <p:txBody>
          <a:bodyPr wrap="none" rtlCol="0">
            <a:spAutoFit/>
          </a:bodyPr>
          <a:lstStyle/>
          <a:p>
            <a:r>
              <a:rPr lang="en-US" dirty="0" smtClean="0"/>
              <a:t>52% efficiency with 35 kV beam</a:t>
            </a:r>
          </a:p>
          <a:p>
            <a:r>
              <a:rPr lang="en-US" dirty="0" smtClean="0"/>
              <a:t>and 150 W drive power</a:t>
            </a:r>
            <a:endParaRPr lang="en-US" dirty="0"/>
          </a:p>
        </p:txBody>
      </p:sp>
      <p:sp>
        <p:nvSpPr>
          <p:cNvPr id="6" name="Title 1"/>
          <p:cNvSpPr txBox="1">
            <a:spLocks/>
          </p:cNvSpPr>
          <p:nvPr/>
        </p:nvSpPr>
        <p:spPr>
          <a:xfrm>
            <a:off x="0" y="83125"/>
            <a:ext cx="9144000" cy="890649"/>
          </a:xfrm>
          <a:prstGeom prst="rect">
            <a:avLst/>
          </a:prstGeom>
        </p:spPr>
        <p:txBody>
          <a:bodyPr>
            <a:noAutofit/>
          </a:bodyPr>
          <a:lstStyle/>
          <a:p>
            <a:pPr lvl="0" algn="ctr">
              <a:spcBef>
                <a:spcPct val="0"/>
              </a:spcBef>
            </a:pPr>
            <a:r>
              <a:rPr kumimoji="0" lang="en-US" sz="5400" b="0" i="0" u="none" strike="noStrike" kern="1200" cap="none" spc="0" normalizeH="0" baseline="0" noProof="0" dirty="0" smtClean="0">
                <a:ln>
                  <a:noFill/>
                </a:ln>
                <a:solidFill>
                  <a:srgbClr val="0066FF"/>
                </a:solidFill>
                <a:effectLst/>
                <a:uLnTx/>
                <a:uFillTx/>
                <a:latin typeface="+mj-lt"/>
                <a:ea typeface="+mj-ea"/>
                <a:cs typeface="+mj-cs"/>
              </a:rPr>
              <a:t>CPI IOT</a:t>
            </a:r>
            <a:r>
              <a:rPr lang="en-US" sz="5400" dirty="0" smtClean="0">
                <a:solidFill>
                  <a:srgbClr val="0066FF"/>
                </a:solidFill>
                <a:latin typeface="+mj-lt"/>
                <a:ea typeface="+mj-ea"/>
                <a:cs typeface="+mj-cs"/>
              </a:rPr>
              <a:t> Performance at 30 kW</a:t>
            </a:r>
            <a:endParaRPr kumimoji="0" lang="en-US" sz="5400" b="0" i="0" u="none" strike="noStrike" kern="1200" cap="none" spc="0" normalizeH="0" baseline="0" noProof="0" dirty="0">
              <a:ln>
                <a:noFill/>
              </a:ln>
              <a:solidFill>
                <a:srgbClr val="0066FF"/>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5" y="147046"/>
            <a:ext cx="8240234" cy="1394674"/>
          </a:xfrm>
        </p:spPr>
        <p:txBody>
          <a:bodyPr>
            <a:noAutofit/>
          </a:bodyPr>
          <a:lstStyle/>
          <a:p>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650 MHz, 30 kW RF Solid State Amplifier Objectives</a:t>
            </a:r>
            <a:br>
              <a:rPr lang="en-US" sz="4000" dirty="0" smtClean="0">
                <a:latin typeface="Arial" pitchFamily="34" charset="0"/>
                <a:cs typeface="Arial" pitchFamily="34" charset="0"/>
              </a:rPr>
            </a:br>
            <a:endParaRPr lang="en-US" sz="4000" dirty="0">
              <a:latin typeface="Arial" pitchFamily="34" charset="0"/>
              <a:cs typeface="Arial" pitchFamily="34" charset="0"/>
            </a:endParaRPr>
          </a:p>
        </p:txBody>
      </p:sp>
      <p:sp>
        <p:nvSpPr>
          <p:cNvPr id="3" name="Content Placeholder 2"/>
          <p:cNvSpPr>
            <a:spLocks noGrp="1"/>
          </p:cNvSpPr>
          <p:nvPr>
            <p:ph idx="1"/>
          </p:nvPr>
        </p:nvSpPr>
        <p:spPr>
          <a:xfrm>
            <a:off x="237641" y="1620916"/>
            <a:ext cx="8420986" cy="5130209"/>
          </a:xfrm>
        </p:spPr>
        <p:txBody>
          <a:bodyPr>
            <a:noAutofit/>
          </a:bodyPr>
          <a:lstStyle/>
          <a:p>
            <a:r>
              <a:rPr lang="en-US" sz="2000" dirty="0" smtClean="0">
                <a:latin typeface="Arial" pitchFamily="34" charset="0"/>
                <a:cs typeface="Arial" pitchFamily="34" charset="0"/>
              </a:rPr>
              <a:t>Achieve 30 kW by combining modules with an output power of           2-2.5 kW.</a:t>
            </a:r>
          </a:p>
          <a:p>
            <a:r>
              <a:rPr lang="en-US" sz="2000" dirty="0" smtClean="0">
                <a:latin typeface="Arial" pitchFamily="34" charset="0"/>
                <a:cs typeface="Arial" pitchFamily="34" charset="0"/>
              </a:rPr>
              <a:t>Ideally each module should include its own power supply and a pre-amp such that the drive power is ~ 0 dBm.</a:t>
            </a:r>
          </a:p>
          <a:p>
            <a:r>
              <a:rPr lang="en-US" sz="2000" dirty="0" smtClean="0">
                <a:latin typeface="Arial" pitchFamily="34" charset="0"/>
                <a:cs typeface="Arial" pitchFamily="34" charset="0"/>
              </a:rPr>
              <a:t>Water cooled with water temperature in the 20-35 degC range.</a:t>
            </a:r>
          </a:p>
          <a:p>
            <a:r>
              <a:rPr lang="en-US" sz="2000" dirty="0" smtClean="0">
                <a:latin typeface="Arial" pitchFamily="34" charset="0"/>
                <a:cs typeface="Arial" pitchFamily="34" charset="0"/>
              </a:rPr>
              <a:t>Distributed power supplies so the system reliability is improved and single point of failure (power supply) is avoided.</a:t>
            </a:r>
          </a:p>
          <a:p>
            <a:r>
              <a:rPr lang="en-US" sz="2000" dirty="0" smtClean="0">
                <a:latin typeface="Arial" pitchFamily="34" charset="0"/>
                <a:cs typeface="Arial" pitchFamily="34" charset="0"/>
              </a:rPr>
              <a:t>Status:</a:t>
            </a:r>
          </a:p>
          <a:p>
            <a:pPr lvl="1"/>
            <a:r>
              <a:rPr lang="en-US" sz="2000" dirty="0" smtClean="0">
                <a:latin typeface="Arial" pitchFamily="34" charset="0"/>
                <a:cs typeface="Arial" pitchFamily="34" charset="0"/>
              </a:rPr>
              <a:t>Working on building and testing a single 1-2 kW module based on RF power FETs. We are buying some RF power FETs, an RF power load (2.5kW) and a 650 MHz phase locked oscillator. SLAC has all other components required to implement this step.</a:t>
            </a:r>
          </a:p>
          <a:p>
            <a:pPr lvl="1"/>
            <a:r>
              <a:rPr lang="en-US" sz="2000" dirty="0" smtClean="0">
                <a:latin typeface="Arial" pitchFamily="34" charset="0"/>
                <a:cs typeface="Arial" pitchFamily="34" charset="0"/>
              </a:rPr>
              <a:t>SLAC is also seeking for companies to manufacture the 650MHz, 2 kW modules, which we can combine, to get to the 30kW requirement.</a:t>
            </a:r>
          </a:p>
          <a:p>
            <a:endParaRPr lang="en-US" sz="2000" dirty="0">
              <a:latin typeface="Arial" pitchFamily="34" charset="0"/>
              <a:cs typeface="Arial" pitchFamily="34" charset="0"/>
            </a:endParaRPr>
          </a:p>
        </p:txBody>
      </p:sp>
      <p:sp>
        <p:nvSpPr>
          <p:cNvPr id="4" name="TextBox 3"/>
          <p:cNvSpPr txBox="1"/>
          <p:nvPr/>
        </p:nvSpPr>
        <p:spPr>
          <a:xfrm>
            <a:off x="7670968" y="6457890"/>
            <a:ext cx="1473032" cy="400110"/>
          </a:xfrm>
          <a:prstGeom prst="rect">
            <a:avLst/>
          </a:prstGeom>
          <a:noFill/>
        </p:spPr>
        <p:txBody>
          <a:bodyPr wrap="none" rtlCol="0">
            <a:spAutoFit/>
          </a:bodyPr>
          <a:lstStyle/>
          <a:p>
            <a:r>
              <a:rPr lang="en-US" sz="2000" dirty="0" smtClean="0"/>
              <a:t>Rosa Ciprian</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13530"/>
          <a:stretch>
            <a:fillRect/>
          </a:stretch>
        </p:blipFill>
        <p:spPr bwMode="auto">
          <a:xfrm>
            <a:off x="1331908" y="1330034"/>
            <a:ext cx="6980820" cy="5353318"/>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667863" y="71250"/>
            <a:ext cx="3295650" cy="1209675"/>
          </a:xfrm>
          <a:prstGeom prst="rect">
            <a:avLst/>
          </a:prstGeom>
          <a:noFill/>
          <a:ln w="9525">
            <a:noFill/>
            <a:miter lim="800000"/>
            <a:headEnd/>
            <a:tailEnd/>
          </a:ln>
        </p:spPr>
      </p:pic>
      <p:sp>
        <p:nvSpPr>
          <p:cNvPr id="5" name="TextBox 4"/>
          <p:cNvSpPr txBox="1"/>
          <p:nvPr/>
        </p:nvSpPr>
        <p:spPr>
          <a:xfrm>
            <a:off x="4631375" y="795645"/>
            <a:ext cx="3372593" cy="369332"/>
          </a:xfrm>
          <a:prstGeom prst="rect">
            <a:avLst/>
          </a:prstGeom>
          <a:noFill/>
        </p:spPr>
        <p:txBody>
          <a:bodyPr wrap="square" rtlCol="0">
            <a:spAutoFit/>
          </a:bodyPr>
          <a:lstStyle/>
          <a:p>
            <a:r>
              <a:rPr lang="en-US" dirty="0" smtClean="0"/>
              <a:t>Located in Inglewood, CA</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1901"/>
          </a:xfrm>
        </p:spPr>
        <p:txBody>
          <a:bodyPr>
            <a:normAutofit/>
          </a:bodyPr>
          <a:lstStyle/>
          <a:p>
            <a:r>
              <a:rPr lang="en-US" sz="4000" dirty="0" smtClean="0">
                <a:latin typeface="Arial" pitchFamily="34" charset="0"/>
                <a:cs typeface="Arial" pitchFamily="34" charset="0"/>
              </a:rPr>
              <a:t>Empower 30 kW, 650 MHz Proposal</a:t>
            </a:r>
            <a:endParaRPr lang="en-US" sz="4000" dirty="0"/>
          </a:p>
        </p:txBody>
      </p:sp>
      <p:pic>
        <p:nvPicPr>
          <p:cNvPr id="3074" name="Picture 2"/>
          <p:cNvPicPr>
            <a:picLocks noChangeAspect="1" noChangeArrowheads="1"/>
          </p:cNvPicPr>
          <p:nvPr/>
        </p:nvPicPr>
        <p:blipFill>
          <a:blip r:embed="rId2" cstate="print"/>
          <a:srcRect l="49040"/>
          <a:stretch>
            <a:fillRect/>
          </a:stretch>
        </p:blipFill>
        <p:spPr bwMode="auto">
          <a:xfrm>
            <a:off x="6567055" y="1420688"/>
            <a:ext cx="2576945" cy="543731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00645" y="1540817"/>
            <a:ext cx="5448300" cy="36576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t="26726" r="50490" b="46301"/>
          <a:stretch>
            <a:fillRect/>
          </a:stretch>
        </p:blipFill>
        <p:spPr bwMode="auto">
          <a:xfrm>
            <a:off x="4122842" y="5320148"/>
            <a:ext cx="2503590" cy="1466602"/>
          </a:xfrm>
          <a:prstGeom prst="rect">
            <a:avLst/>
          </a:prstGeom>
          <a:noFill/>
          <a:ln w="9525">
            <a:noFill/>
            <a:miter lim="800000"/>
            <a:headEnd/>
            <a:tailEnd/>
          </a:ln>
        </p:spPr>
      </p:pic>
      <p:sp>
        <p:nvSpPr>
          <p:cNvPr id="7" name="Right Brace 6"/>
          <p:cNvSpPr/>
          <p:nvPr/>
        </p:nvSpPr>
        <p:spPr>
          <a:xfrm>
            <a:off x="5937661" y="1698166"/>
            <a:ext cx="665019" cy="3194463"/>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8" name="TextBox 7"/>
          <p:cNvSpPr txBox="1"/>
          <p:nvPr/>
        </p:nvSpPr>
        <p:spPr>
          <a:xfrm>
            <a:off x="1603170" y="1021275"/>
            <a:ext cx="2658100" cy="400110"/>
          </a:xfrm>
          <a:prstGeom prst="rect">
            <a:avLst/>
          </a:prstGeom>
          <a:noFill/>
        </p:spPr>
        <p:txBody>
          <a:bodyPr wrap="none" rtlCol="0">
            <a:spAutoFit/>
          </a:bodyPr>
          <a:lstStyle/>
          <a:p>
            <a:r>
              <a:rPr lang="en-US" sz="2000" dirty="0" smtClean="0">
                <a:solidFill>
                  <a:srgbClr val="FF0000"/>
                </a:solidFill>
              </a:rPr>
              <a:t>One of 16, 2.2 kW Units</a:t>
            </a:r>
            <a:endParaRPr lang="en-US" sz="2000" dirty="0">
              <a:solidFill>
                <a:srgbClr val="FF0000"/>
              </a:solidFill>
            </a:endParaRPr>
          </a:p>
        </p:txBody>
      </p:sp>
      <p:sp>
        <p:nvSpPr>
          <p:cNvPr id="9" name="TextBox 8"/>
          <p:cNvSpPr txBox="1"/>
          <p:nvPr/>
        </p:nvSpPr>
        <p:spPr>
          <a:xfrm>
            <a:off x="6721433" y="1021275"/>
            <a:ext cx="2015616" cy="400110"/>
          </a:xfrm>
          <a:prstGeom prst="rect">
            <a:avLst/>
          </a:prstGeom>
          <a:noFill/>
        </p:spPr>
        <p:txBody>
          <a:bodyPr wrap="none" rtlCol="0">
            <a:spAutoFit/>
          </a:bodyPr>
          <a:lstStyle/>
          <a:p>
            <a:r>
              <a:rPr lang="en-US" sz="2000" dirty="0" smtClean="0">
                <a:solidFill>
                  <a:srgbClr val="FF0000"/>
                </a:solidFill>
              </a:rPr>
              <a:t>Side View of Rack</a:t>
            </a:r>
            <a:endParaRPr lang="en-US" sz="2000" dirty="0">
              <a:solidFill>
                <a:srgbClr val="FF0000"/>
              </a:solidFill>
            </a:endParaRPr>
          </a:p>
        </p:txBody>
      </p:sp>
      <p:sp>
        <p:nvSpPr>
          <p:cNvPr id="10" name="TextBox 9"/>
          <p:cNvSpPr txBox="1"/>
          <p:nvPr/>
        </p:nvSpPr>
        <p:spPr>
          <a:xfrm>
            <a:off x="1959428" y="5913912"/>
            <a:ext cx="1946367" cy="400110"/>
          </a:xfrm>
          <a:prstGeom prst="rect">
            <a:avLst/>
          </a:prstGeom>
          <a:noFill/>
        </p:spPr>
        <p:txBody>
          <a:bodyPr wrap="none" rtlCol="0">
            <a:spAutoFit/>
          </a:bodyPr>
          <a:lstStyle/>
          <a:p>
            <a:r>
              <a:rPr lang="en-US" sz="2000" dirty="0" smtClean="0">
                <a:solidFill>
                  <a:srgbClr val="FF0000"/>
                </a:solidFill>
              </a:rPr>
              <a:t>Top View of Rack</a:t>
            </a:r>
            <a:endParaRPr lang="en-US" sz="20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770" y="119568"/>
            <a:ext cx="8240234" cy="1394674"/>
          </a:xfrm>
        </p:spPr>
        <p:txBody>
          <a:bodyPr>
            <a:noAutofit/>
          </a:bodyPr>
          <a:lstStyle/>
          <a:p>
            <a:r>
              <a:rPr lang="en-US" sz="4800" dirty="0" smtClean="0">
                <a:latin typeface="Arial" pitchFamily="34" charset="0"/>
                <a:cs typeface="Arial" pitchFamily="34" charset="0"/>
              </a:rPr>
              <a:t/>
            </a:r>
            <a:br>
              <a:rPr lang="en-US" sz="4800" dirty="0" smtClean="0">
                <a:latin typeface="Arial" pitchFamily="34" charset="0"/>
                <a:cs typeface="Arial" pitchFamily="34" charset="0"/>
              </a:rPr>
            </a:br>
            <a:r>
              <a:rPr lang="en-US" sz="4800" dirty="0" smtClean="0">
                <a:latin typeface="Arial" pitchFamily="34" charset="0"/>
                <a:cs typeface="Arial" pitchFamily="34" charset="0"/>
              </a:rPr>
              <a:t>Empower Proposal (cont)</a:t>
            </a:r>
            <a:br>
              <a:rPr lang="en-US" sz="4800" dirty="0" smtClean="0">
                <a:latin typeface="Arial" pitchFamily="34" charset="0"/>
                <a:cs typeface="Arial" pitchFamily="34" charset="0"/>
              </a:rPr>
            </a:br>
            <a:endParaRPr lang="en-US" sz="4800" dirty="0">
              <a:latin typeface="Arial" pitchFamily="34" charset="0"/>
              <a:cs typeface="Arial" pitchFamily="34" charset="0"/>
            </a:endParaRPr>
          </a:p>
        </p:txBody>
      </p:sp>
      <p:sp>
        <p:nvSpPr>
          <p:cNvPr id="3" name="Content Placeholder 2"/>
          <p:cNvSpPr>
            <a:spLocks noGrp="1"/>
          </p:cNvSpPr>
          <p:nvPr>
            <p:ph idx="1"/>
          </p:nvPr>
        </p:nvSpPr>
        <p:spPr>
          <a:xfrm>
            <a:off x="276444" y="1504507"/>
            <a:ext cx="8420986" cy="5130209"/>
          </a:xfrm>
        </p:spPr>
        <p:txBody>
          <a:bodyPr>
            <a:noAutofit/>
          </a:bodyPr>
          <a:lstStyle/>
          <a:p>
            <a:r>
              <a:rPr lang="en-US" sz="2000" dirty="0" smtClean="0"/>
              <a:t>Single 19" rack, 1 m deep for the stand-alone 30 kW system (power supply and combiner included).</a:t>
            </a:r>
          </a:p>
          <a:p>
            <a:r>
              <a:rPr lang="en-US" sz="2000" dirty="0" smtClean="0"/>
              <a:t>16 modules at 2.2kW each</a:t>
            </a:r>
          </a:p>
          <a:p>
            <a:r>
              <a:rPr lang="en-US" sz="2000" dirty="0" smtClean="0"/>
              <a:t>The combiner would be placed in the back of the rack</a:t>
            </a:r>
          </a:p>
          <a:p>
            <a:r>
              <a:rPr lang="en-US" sz="2000" dirty="0" smtClean="0"/>
              <a:t>480 VAC input and filter at the bottom of the rack.</a:t>
            </a:r>
          </a:p>
          <a:p>
            <a:r>
              <a:rPr lang="en-US" sz="2000" dirty="0" smtClean="0"/>
              <a:t>Monitor and control at the top of the rack</a:t>
            </a:r>
          </a:p>
          <a:p>
            <a:r>
              <a:rPr lang="en-US" sz="2000" dirty="0" smtClean="0"/>
              <a:t>About 0.2dB losses in the combiner where the transformation to 50 ohms is made. The combiner material could be aluminum or copper; it is effectively a coax with coderite for spacers (thermally stable).</a:t>
            </a:r>
          </a:p>
          <a:p>
            <a:r>
              <a:rPr lang="en-US" sz="2000" dirty="0" smtClean="0"/>
              <a:t>6¼ inch coax for the output.</a:t>
            </a:r>
          </a:p>
          <a:p>
            <a:r>
              <a:rPr lang="en-US" sz="2000" dirty="0" smtClean="0"/>
              <a:t>Might consider hot swappable units, but it is not a requirement.</a:t>
            </a:r>
          </a:p>
          <a:p>
            <a:r>
              <a:rPr lang="en-US" sz="2000" dirty="0" smtClean="0"/>
              <a:t>Inputs to the system are: AC input, Data bus, and RF driver.</a:t>
            </a:r>
          </a:p>
          <a:p>
            <a:r>
              <a:rPr lang="en-US" sz="2000" dirty="0" smtClean="0"/>
              <a:t>Each module has a microprocessor, which is Ethernet connected to the rest of the system.</a:t>
            </a:r>
          </a:p>
          <a:p>
            <a:endParaRPr lang="en-US" sz="2000" dirty="0" smtClean="0"/>
          </a:p>
          <a:p>
            <a:endParaRPr lang="en-US" sz="2000"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770" y="178943"/>
            <a:ext cx="8240234" cy="1162969"/>
          </a:xfrm>
        </p:spPr>
        <p:txBody>
          <a:bodyPr>
            <a:noAutofit/>
          </a:bodyPr>
          <a:lstStyle/>
          <a:p>
            <a:r>
              <a:rPr lang="en-US" sz="4800" dirty="0" smtClean="0">
                <a:latin typeface="Arial" pitchFamily="34" charset="0"/>
                <a:cs typeface="Arial" pitchFamily="34" charset="0"/>
              </a:rPr>
              <a:t/>
            </a:r>
            <a:br>
              <a:rPr lang="en-US" sz="4800" dirty="0" smtClean="0">
                <a:latin typeface="Arial" pitchFamily="34" charset="0"/>
                <a:cs typeface="Arial" pitchFamily="34" charset="0"/>
              </a:rPr>
            </a:br>
            <a:r>
              <a:rPr lang="en-US" sz="4800" dirty="0" smtClean="0">
                <a:latin typeface="Arial" pitchFamily="34" charset="0"/>
                <a:cs typeface="Arial" pitchFamily="34" charset="0"/>
              </a:rPr>
              <a:t> Empower Proposal (cont) </a:t>
            </a:r>
            <a:br>
              <a:rPr lang="en-US" sz="4800" dirty="0" smtClean="0">
                <a:latin typeface="Arial" pitchFamily="34" charset="0"/>
                <a:cs typeface="Arial" pitchFamily="34" charset="0"/>
              </a:rPr>
            </a:br>
            <a:endParaRPr lang="en-US" sz="4800" dirty="0">
              <a:latin typeface="Arial" pitchFamily="34" charset="0"/>
              <a:cs typeface="Arial" pitchFamily="34" charset="0"/>
            </a:endParaRPr>
          </a:p>
        </p:txBody>
      </p:sp>
      <p:sp>
        <p:nvSpPr>
          <p:cNvPr id="3" name="Content Placeholder 2"/>
          <p:cNvSpPr>
            <a:spLocks noGrp="1"/>
          </p:cNvSpPr>
          <p:nvPr>
            <p:ph idx="1"/>
          </p:nvPr>
        </p:nvSpPr>
        <p:spPr>
          <a:xfrm>
            <a:off x="323946" y="1575758"/>
            <a:ext cx="8420986" cy="4445031"/>
          </a:xfrm>
        </p:spPr>
        <p:txBody>
          <a:bodyPr>
            <a:noAutofit/>
          </a:bodyPr>
          <a:lstStyle/>
          <a:p>
            <a:r>
              <a:rPr lang="en-US" sz="2000" dirty="0" smtClean="0"/>
              <a:t>Each module contains 4 pallets with 500 W transistors operating at 300W.</a:t>
            </a:r>
          </a:p>
          <a:p>
            <a:r>
              <a:rPr lang="en-US" sz="2000" dirty="0" smtClean="0"/>
              <a:t>Each module contains a temperature sensor in the cold plate.</a:t>
            </a:r>
          </a:p>
          <a:p>
            <a:r>
              <a:rPr lang="en-US" sz="2000" dirty="0" smtClean="0"/>
              <a:t>Same pallet for the driver.</a:t>
            </a:r>
          </a:p>
          <a:p>
            <a:r>
              <a:rPr lang="en-US" sz="2000" dirty="0" smtClean="0"/>
              <a:t>The pre-driver has amplitude and phase control.</a:t>
            </a:r>
          </a:p>
          <a:p>
            <a:r>
              <a:rPr lang="en-US" sz="2000" dirty="0" smtClean="0"/>
              <a:t>Efficiency is in the 50-60% range.</a:t>
            </a:r>
          </a:p>
          <a:p>
            <a:r>
              <a:rPr lang="en-US" sz="2000" dirty="0" smtClean="0"/>
              <a:t>No single point of failure (independent modules)</a:t>
            </a:r>
          </a:p>
          <a:p>
            <a:r>
              <a:rPr lang="en-US" sz="2000" dirty="0" smtClean="0"/>
              <a:t>PS and RF are mounted on the water-cooled cold plate. Cooling water in the 20-30 C.</a:t>
            </a:r>
          </a:p>
          <a:p>
            <a:r>
              <a:rPr lang="en-US" sz="2000" dirty="0" smtClean="0"/>
              <a:t>Pallets are tested at 85 degC on the cold plate.</a:t>
            </a:r>
          </a:p>
          <a:p>
            <a:r>
              <a:rPr lang="en-US" sz="2000" dirty="0" smtClean="0"/>
              <a:t>Shutdown automatic sequence controlled at a higher level. </a:t>
            </a:r>
          </a:p>
          <a:p>
            <a:r>
              <a:rPr lang="en-US" sz="2000" dirty="0" smtClean="0"/>
              <a:t>Isolator at each output of the 2 kW modules or at the input of the combiner, the later is the one preferred by Empower.</a:t>
            </a:r>
          </a:p>
          <a:p>
            <a:endParaRPr lang="en-US" sz="20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7" name="Text Box 39"/>
          <p:cNvSpPr txBox="1">
            <a:spLocks noChangeArrowheads="1"/>
          </p:cNvSpPr>
          <p:nvPr/>
        </p:nvSpPr>
        <p:spPr bwMode="auto">
          <a:xfrm>
            <a:off x="278215" y="42532"/>
            <a:ext cx="8344786" cy="830997"/>
          </a:xfrm>
          <a:prstGeom prst="rect">
            <a:avLst/>
          </a:prstGeom>
          <a:noFill/>
          <a:ln w="9525">
            <a:noFill/>
            <a:miter lim="800000"/>
            <a:headEnd/>
            <a:tailEnd/>
          </a:ln>
          <a:effectLst/>
        </p:spPr>
        <p:txBody>
          <a:bodyPr wrap="square">
            <a:spAutoFit/>
          </a:bodyPr>
          <a:lstStyle/>
          <a:p>
            <a:pPr algn="ctr">
              <a:spcBef>
                <a:spcPct val="50000"/>
              </a:spcBef>
            </a:pPr>
            <a:r>
              <a:rPr lang="en-US" sz="4800" dirty="0" smtClean="0">
                <a:solidFill>
                  <a:srgbClr val="0066FF"/>
                </a:solidFill>
              </a:rPr>
              <a:t>Combining 2 kW RF Sources</a:t>
            </a:r>
            <a:endParaRPr lang="en-US" sz="4800" dirty="0">
              <a:solidFill>
                <a:srgbClr val="0066FF"/>
              </a:solidFill>
            </a:endParaRPr>
          </a:p>
        </p:txBody>
      </p:sp>
      <p:grpSp>
        <p:nvGrpSpPr>
          <p:cNvPr id="118" name="Group 117"/>
          <p:cNvGrpSpPr/>
          <p:nvPr/>
        </p:nvGrpSpPr>
        <p:grpSpPr>
          <a:xfrm>
            <a:off x="0" y="2271462"/>
            <a:ext cx="9144000" cy="4054909"/>
            <a:chOff x="0" y="2269098"/>
            <a:chExt cx="9144000" cy="4023752"/>
          </a:xfrm>
        </p:grpSpPr>
        <p:grpSp>
          <p:nvGrpSpPr>
            <p:cNvPr id="2" name="Group 2"/>
            <p:cNvGrpSpPr>
              <a:grpSpLocks/>
            </p:cNvGrpSpPr>
            <p:nvPr/>
          </p:nvGrpSpPr>
          <p:grpSpPr bwMode="auto">
            <a:xfrm>
              <a:off x="1676400" y="3643313"/>
              <a:ext cx="1909763" cy="1254125"/>
              <a:chOff x="425" y="1479"/>
              <a:chExt cx="1203" cy="790"/>
            </a:xfrm>
          </p:grpSpPr>
          <p:pic>
            <p:nvPicPr>
              <p:cNvPr id="32771" name="Picture 3"/>
              <p:cNvPicPr>
                <a:picLocks noChangeAspect="1" noChangeArrowheads="1"/>
              </p:cNvPicPr>
              <p:nvPr/>
            </p:nvPicPr>
            <p:blipFill>
              <a:blip r:embed="rId2" cstate="print"/>
              <a:srcRect/>
              <a:stretch>
                <a:fillRect/>
              </a:stretch>
            </p:blipFill>
            <p:spPr bwMode="auto">
              <a:xfrm rot="5400000">
                <a:off x="826" y="1468"/>
                <a:ext cx="407" cy="1196"/>
              </a:xfrm>
              <a:prstGeom prst="rect">
                <a:avLst/>
              </a:prstGeom>
              <a:noFill/>
              <a:ln w="9525">
                <a:noFill/>
                <a:miter lim="800000"/>
                <a:headEnd/>
                <a:tailEnd/>
              </a:ln>
              <a:effectLst/>
            </p:spPr>
          </p:pic>
          <p:pic>
            <p:nvPicPr>
              <p:cNvPr id="32772" name="Picture 4"/>
              <p:cNvPicPr>
                <a:picLocks noChangeAspect="1" noChangeArrowheads="1"/>
              </p:cNvPicPr>
              <p:nvPr/>
            </p:nvPicPr>
            <p:blipFill>
              <a:blip r:embed="rId3" cstate="print"/>
              <a:srcRect/>
              <a:stretch>
                <a:fillRect/>
              </a:stretch>
            </p:blipFill>
            <p:spPr bwMode="auto">
              <a:xfrm rot="5400000" flipH="1">
                <a:off x="818" y="1086"/>
                <a:ext cx="401" cy="1187"/>
              </a:xfrm>
              <a:prstGeom prst="rect">
                <a:avLst/>
              </a:prstGeom>
              <a:noFill/>
              <a:ln w="9525">
                <a:noFill/>
                <a:miter lim="800000"/>
                <a:headEnd/>
                <a:tailEnd/>
              </a:ln>
              <a:effectLst/>
            </p:spPr>
          </p:pic>
        </p:grpSp>
        <p:pic>
          <p:nvPicPr>
            <p:cNvPr id="32773" name="Picture 5"/>
            <p:cNvPicPr>
              <a:picLocks noChangeAspect="1" noChangeArrowheads="1"/>
            </p:cNvPicPr>
            <p:nvPr/>
          </p:nvPicPr>
          <p:blipFill>
            <a:blip r:embed="rId4" cstate="print"/>
            <a:srcRect/>
            <a:stretch>
              <a:fillRect/>
            </a:stretch>
          </p:blipFill>
          <p:spPr bwMode="auto">
            <a:xfrm>
              <a:off x="3354388" y="4267200"/>
              <a:ext cx="1914525" cy="1568450"/>
            </a:xfrm>
            <a:prstGeom prst="rect">
              <a:avLst/>
            </a:prstGeom>
            <a:noFill/>
            <a:ln w="9525">
              <a:noFill/>
              <a:miter lim="800000"/>
              <a:headEnd/>
              <a:tailEnd/>
            </a:ln>
            <a:effectLst/>
          </p:spPr>
        </p:pic>
        <p:pic>
          <p:nvPicPr>
            <p:cNvPr id="32774" name="Picture 6"/>
            <p:cNvPicPr>
              <a:picLocks noChangeAspect="1" noChangeArrowheads="1"/>
            </p:cNvPicPr>
            <p:nvPr/>
          </p:nvPicPr>
          <p:blipFill>
            <a:blip r:embed="rId5" cstate="print"/>
            <a:srcRect/>
            <a:stretch>
              <a:fillRect/>
            </a:stretch>
          </p:blipFill>
          <p:spPr bwMode="auto">
            <a:xfrm>
              <a:off x="3363913" y="2722563"/>
              <a:ext cx="1905000" cy="1549400"/>
            </a:xfrm>
            <a:prstGeom prst="rect">
              <a:avLst/>
            </a:prstGeom>
            <a:noFill/>
            <a:ln w="9525">
              <a:noFill/>
              <a:miter lim="800000"/>
              <a:headEnd/>
              <a:tailEnd/>
            </a:ln>
            <a:effectLst/>
          </p:spPr>
        </p:pic>
        <p:sp>
          <p:nvSpPr>
            <p:cNvPr id="32775" name="Rectangle 7"/>
            <p:cNvSpPr>
              <a:spLocks noChangeArrowheads="1"/>
            </p:cNvSpPr>
            <p:nvPr/>
          </p:nvSpPr>
          <p:spPr bwMode="auto">
            <a:xfrm>
              <a:off x="3124200" y="3549650"/>
              <a:ext cx="152400" cy="1447800"/>
            </a:xfrm>
            <a:prstGeom prst="rect">
              <a:avLst/>
            </a:prstGeom>
            <a:gradFill rotWithShape="1">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endParaRPr lang="en-US" dirty="0"/>
            </a:p>
          </p:txBody>
        </p:sp>
        <p:sp>
          <p:nvSpPr>
            <p:cNvPr id="32776" name="Rectangle 8"/>
            <p:cNvSpPr>
              <a:spLocks noChangeArrowheads="1"/>
            </p:cNvSpPr>
            <p:nvPr/>
          </p:nvSpPr>
          <p:spPr bwMode="auto">
            <a:xfrm>
              <a:off x="3276600" y="3549650"/>
              <a:ext cx="152400" cy="1447800"/>
            </a:xfrm>
            <a:prstGeom prst="rect">
              <a:avLst/>
            </a:prstGeom>
            <a:gradFill rotWithShape="1">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endParaRPr lang="en-US" dirty="0"/>
            </a:p>
          </p:txBody>
        </p:sp>
        <p:grpSp>
          <p:nvGrpSpPr>
            <p:cNvPr id="3" name="Group 9"/>
            <p:cNvGrpSpPr>
              <a:grpSpLocks/>
            </p:cNvGrpSpPr>
            <p:nvPr/>
          </p:nvGrpSpPr>
          <p:grpSpPr bwMode="auto">
            <a:xfrm>
              <a:off x="5275263" y="3646488"/>
              <a:ext cx="1898650" cy="1254125"/>
              <a:chOff x="3323" y="1645"/>
              <a:chExt cx="1196" cy="790"/>
            </a:xfrm>
          </p:grpSpPr>
          <p:pic>
            <p:nvPicPr>
              <p:cNvPr id="32778" name="Picture 10"/>
              <p:cNvPicPr>
                <a:picLocks noChangeAspect="1" noChangeArrowheads="1"/>
              </p:cNvPicPr>
              <p:nvPr/>
            </p:nvPicPr>
            <p:blipFill>
              <a:blip r:embed="rId3" cstate="print"/>
              <a:srcRect/>
              <a:stretch>
                <a:fillRect/>
              </a:stretch>
            </p:blipFill>
            <p:spPr bwMode="auto">
              <a:xfrm rot="-5400000">
                <a:off x="3718" y="1252"/>
                <a:ext cx="401" cy="1187"/>
              </a:xfrm>
              <a:prstGeom prst="rect">
                <a:avLst/>
              </a:prstGeom>
              <a:noFill/>
              <a:ln w="9525">
                <a:noFill/>
                <a:miter lim="800000"/>
                <a:headEnd/>
                <a:tailEnd/>
              </a:ln>
              <a:effectLst/>
            </p:spPr>
          </p:pic>
          <p:pic>
            <p:nvPicPr>
              <p:cNvPr id="32779" name="Picture 11"/>
              <p:cNvPicPr>
                <a:picLocks noChangeAspect="1" noChangeArrowheads="1"/>
              </p:cNvPicPr>
              <p:nvPr/>
            </p:nvPicPr>
            <p:blipFill>
              <a:blip r:embed="rId2" cstate="print"/>
              <a:srcRect/>
              <a:stretch>
                <a:fillRect/>
              </a:stretch>
            </p:blipFill>
            <p:spPr bwMode="auto">
              <a:xfrm rot="16200000" flipH="1">
                <a:off x="3717" y="1634"/>
                <a:ext cx="407" cy="1196"/>
              </a:xfrm>
              <a:prstGeom prst="rect">
                <a:avLst/>
              </a:prstGeom>
              <a:noFill/>
              <a:ln w="9525">
                <a:noFill/>
                <a:miter lim="800000"/>
                <a:headEnd/>
                <a:tailEnd/>
              </a:ln>
              <a:effectLst/>
            </p:spPr>
          </p:pic>
        </p:grpSp>
        <p:sp>
          <p:nvSpPr>
            <p:cNvPr id="32780" name="Rectangle 12"/>
            <p:cNvSpPr>
              <a:spLocks noChangeArrowheads="1"/>
            </p:cNvSpPr>
            <p:nvPr/>
          </p:nvSpPr>
          <p:spPr bwMode="auto">
            <a:xfrm>
              <a:off x="5562600" y="3549650"/>
              <a:ext cx="152400" cy="1447800"/>
            </a:xfrm>
            <a:prstGeom prst="rect">
              <a:avLst/>
            </a:prstGeom>
            <a:gradFill rotWithShape="1">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endParaRPr lang="en-US" dirty="0"/>
            </a:p>
          </p:txBody>
        </p:sp>
        <p:pic>
          <p:nvPicPr>
            <p:cNvPr id="32781" name="Picture 13"/>
            <p:cNvPicPr>
              <a:picLocks noChangeAspect="1" noChangeArrowheads="1"/>
            </p:cNvPicPr>
            <p:nvPr/>
          </p:nvPicPr>
          <p:blipFill>
            <a:blip r:embed="rId6" cstate="print"/>
            <a:srcRect/>
            <a:stretch>
              <a:fillRect/>
            </a:stretch>
          </p:blipFill>
          <p:spPr bwMode="auto">
            <a:xfrm>
              <a:off x="4800600" y="3816350"/>
              <a:ext cx="628650" cy="895350"/>
            </a:xfrm>
            <a:prstGeom prst="rect">
              <a:avLst/>
            </a:prstGeom>
            <a:noFill/>
            <a:ln w="9525">
              <a:noFill/>
              <a:miter lim="800000"/>
              <a:headEnd/>
              <a:tailEnd/>
            </a:ln>
            <a:effectLst/>
          </p:spPr>
        </p:pic>
        <p:sp>
          <p:nvSpPr>
            <p:cNvPr id="32782" name="Rectangle 14"/>
            <p:cNvSpPr>
              <a:spLocks noChangeArrowheads="1"/>
            </p:cNvSpPr>
            <p:nvPr/>
          </p:nvSpPr>
          <p:spPr bwMode="auto">
            <a:xfrm>
              <a:off x="5410200" y="3549650"/>
              <a:ext cx="152400" cy="1447800"/>
            </a:xfrm>
            <a:prstGeom prst="rect">
              <a:avLst/>
            </a:prstGeom>
            <a:gradFill rotWithShape="1">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endParaRPr lang="en-US" dirty="0"/>
            </a:p>
          </p:txBody>
        </p:sp>
        <p:sp>
          <p:nvSpPr>
            <p:cNvPr id="32783" name="Rectangle 15"/>
            <p:cNvSpPr>
              <a:spLocks noChangeArrowheads="1"/>
            </p:cNvSpPr>
            <p:nvPr/>
          </p:nvSpPr>
          <p:spPr bwMode="auto">
            <a:xfrm>
              <a:off x="0" y="3657600"/>
              <a:ext cx="1905000" cy="1219200"/>
            </a:xfrm>
            <a:prstGeom prst="rect">
              <a:avLst/>
            </a:prstGeom>
            <a:solidFill>
              <a:srgbClr val="99CCFF"/>
            </a:solidFill>
            <a:ln w="9525">
              <a:solidFill>
                <a:schemeClr val="tx1"/>
              </a:solidFill>
              <a:miter lim="800000"/>
              <a:headEnd/>
              <a:tailEnd/>
            </a:ln>
            <a:effectLst/>
          </p:spPr>
          <p:txBody>
            <a:bodyPr wrap="none" anchor="ctr"/>
            <a:lstStyle/>
            <a:p>
              <a:endParaRPr lang="en-US" dirty="0"/>
            </a:p>
          </p:txBody>
        </p:sp>
        <p:sp>
          <p:nvSpPr>
            <p:cNvPr id="32784" name="Rectangle 16"/>
            <p:cNvSpPr>
              <a:spLocks noChangeArrowheads="1"/>
            </p:cNvSpPr>
            <p:nvPr/>
          </p:nvSpPr>
          <p:spPr bwMode="auto">
            <a:xfrm>
              <a:off x="1828800" y="3625850"/>
              <a:ext cx="76200" cy="1295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endParaRPr lang="en-US" dirty="0"/>
            </a:p>
          </p:txBody>
        </p:sp>
        <p:sp>
          <p:nvSpPr>
            <p:cNvPr id="32785" name="Rectangle 17"/>
            <p:cNvSpPr>
              <a:spLocks noChangeArrowheads="1"/>
            </p:cNvSpPr>
            <p:nvPr/>
          </p:nvSpPr>
          <p:spPr bwMode="auto">
            <a:xfrm>
              <a:off x="6934200" y="3657600"/>
              <a:ext cx="2209800" cy="1219200"/>
            </a:xfrm>
            <a:prstGeom prst="rect">
              <a:avLst/>
            </a:prstGeom>
            <a:solidFill>
              <a:srgbClr val="99CCFF"/>
            </a:solidFill>
            <a:ln w="9525">
              <a:solidFill>
                <a:schemeClr val="tx1"/>
              </a:solidFill>
              <a:miter lim="800000"/>
              <a:headEnd/>
              <a:tailEnd/>
            </a:ln>
            <a:effectLst/>
          </p:spPr>
          <p:txBody>
            <a:bodyPr wrap="none" anchor="ctr"/>
            <a:lstStyle/>
            <a:p>
              <a:endParaRPr lang="en-US" dirty="0"/>
            </a:p>
          </p:txBody>
        </p:sp>
        <p:sp>
          <p:nvSpPr>
            <p:cNvPr id="32786" name="Rectangle 18"/>
            <p:cNvSpPr>
              <a:spLocks noChangeArrowheads="1"/>
            </p:cNvSpPr>
            <p:nvPr/>
          </p:nvSpPr>
          <p:spPr bwMode="auto">
            <a:xfrm>
              <a:off x="6934200" y="3625850"/>
              <a:ext cx="76200" cy="1295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endParaRPr lang="en-US" dirty="0"/>
            </a:p>
          </p:txBody>
        </p:sp>
        <p:sp>
          <p:nvSpPr>
            <p:cNvPr id="32787" name="Text Box 19"/>
            <p:cNvSpPr txBox="1">
              <a:spLocks noChangeArrowheads="1"/>
            </p:cNvSpPr>
            <p:nvPr/>
          </p:nvSpPr>
          <p:spPr bwMode="auto">
            <a:xfrm>
              <a:off x="242771" y="3154145"/>
              <a:ext cx="1426535" cy="400110"/>
            </a:xfrm>
            <a:prstGeom prst="rect">
              <a:avLst/>
            </a:prstGeom>
            <a:noFill/>
            <a:ln w="9525">
              <a:noFill/>
              <a:miter lim="800000"/>
              <a:headEnd/>
              <a:tailEnd/>
            </a:ln>
            <a:effectLst/>
          </p:spPr>
          <p:txBody>
            <a:bodyPr wrap="square">
              <a:spAutoFit/>
            </a:bodyPr>
            <a:lstStyle/>
            <a:p>
              <a:pPr>
                <a:spcBef>
                  <a:spcPct val="50000"/>
                </a:spcBef>
              </a:pPr>
              <a:r>
                <a:rPr lang="en-US" sz="2000" dirty="0" smtClean="0">
                  <a:solidFill>
                    <a:srgbClr val="0000FF"/>
                  </a:solidFill>
                </a:rPr>
                <a:t>0.5 m </a:t>
              </a:r>
              <a:r>
                <a:rPr lang="en-US" sz="2000" dirty="0">
                  <a:solidFill>
                    <a:srgbClr val="0000FF"/>
                  </a:solidFill>
                </a:rPr>
                <a:t>pipe</a:t>
              </a:r>
            </a:p>
          </p:txBody>
        </p:sp>
        <p:sp>
          <p:nvSpPr>
            <p:cNvPr id="32795" name="AutoShape 27"/>
            <p:cNvSpPr>
              <a:spLocks noChangeArrowheads="1"/>
            </p:cNvSpPr>
            <p:nvPr/>
          </p:nvSpPr>
          <p:spPr bwMode="auto">
            <a:xfrm rot="16200000" flipH="1">
              <a:off x="5842000" y="2292350"/>
              <a:ext cx="304800" cy="381000"/>
            </a:xfrm>
            <a:prstGeom prst="upArrow">
              <a:avLst>
                <a:gd name="adj1" fmla="val 50000"/>
                <a:gd name="adj2" fmla="val 31250"/>
              </a:avLst>
            </a:prstGeom>
            <a:solidFill>
              <a:srgbClr val="FF0000"/>
            </a:solidFill>
            <a:ln w="9525">
              <a:solidFill>
                <a:schemeClr val="tx1"/>
              </a:solidFill>
              <a:miter lim="800000"/>
              <a:headEnd/>
              <a:tailEnd/>
            </a:ln>
            <a:effectLst/>
          </p:spPr>
          <p:txBody>
            <a:bodyPr vert="eaVert" wrap="none" anchor="ctr"/>
            <a:lstStyle/>
            <a:p>
              <a:endParaRPr lang="en-US" dirty="0"/>
            </a:p>
          </p:txBody>
        </p:sp>
        <p:sp>
          <p:nvSpPr>
            <p:cNvPr id="32796" name="AutoShape 28"/>
            <p:cNvSpPr>
              <a:spLocks noChangeArrowheads="1"/>
            </p:cNvSpPr>
            <p:nvPr/>
          </p:nvSpPr>
          <p:spPr bwMode="auto">
            <a:xfrm rot="16200000" flipH="1">
              <a:off x="3924300" y="5873750"/>
              <a:ext cx="304800" cy="381000"/>
            </a:xfrm>
            <a:prstGeom prst="downArrow">
              <a:avLst>
                <a:gd name="adj1" fmla="val 50000"/>
                <a:gd name="adj2" fmla="val 31250"/>
              </a:avLst>
            </a:prstGeom>
            <a:solidFill>
              <a:srgbClr val="FF0000"/>
            </a:solidFill>
            <a:ln w="9525">
              <a:solidFill>
                <a:schemeClr val="tx1"/>
              </a:solidFill>
              <a:miter lim="800000"/>
              <a:headEnd/>
              <a:tailEnd/>
            </a:ln>
            <a:effectLst/>
          </p:spPr>
          <p:txBody>
            <a:bodyPr vert="eaVert" wrap="none" anchor="ctr"/>
            <a:lstStyle/>
            <a:p>
              <a:endParaRPr lang="en-US" dirty="0"/>
            </a:p>
          </p:txBody>
        </p:sp>
        <p:sp>
          <p:nvSpPr>
            <p:cNvPr id="32797" name="Text Box 29"/>
            <p:cNvSpPr txBox="1">
              <a:spLocks noChangeArrowheads="1"/>
            </p:cNvSpPr>
            <p:nvPr/>
          </p:nvSpPr>
          <p:spPr bwMode="auto">
            <a:xfrm>
              <a:off x="1828800" y="3792538"/>
              <a:ext cx="1265274" cy="366494"/>
            </a:xfrm>
            <a:prstGeom prst="rect">
              <a:avLst/>
            </a:prstGeom>
            <a:noFill/>
            <a:ln w="9525">
              <a:noFill/>
              <a:miter lim="800000"/>
              <a:headEnd/>
              <a:tailEnd/>
            </a:ln>
            <a:effectLst/>
          </p:spPr>
          <p:txBody>
            <a:bodyPr wrap="square">
              <a:spAutoFit/>
            </a:bodyPr>
            <a:lstStyle/>
            <a:p>
              <a:pPr>
                <a:spcBef>
                  <a:spcPct val="50000"/>
                </a:spcBef>
              </a:pPr>
              <a:r>
                <a:rPr lang="en-US" dirty="0"/>
                <a:t>|</a:t>
              </a:r>
              <a:r>
                <a:rPr lang="en-US" dirty="0" smtClean="0"/>
                <a:t>H Field|</a:t>
              </a:r>
              <a:endParaRPr lang="en-US" dirty="0"/>
            </a:p>
          </p:txBody>
        </p:sp>
        <p:sp>
          <p:nvSpPr>
            <p:cNvPr id="32798" name="Text Box 30"/>
            <p:cNvSpPr txBox="1">
              <a:spLocks noChangeArrowheads="1"/>
            </p:cNvSpPr>
            <p:nvPr/>
          </p:nvSpPr>
          <p:spPr bwMode="auto">
            <a:xfrm>
              <a:off x="1828800" y="4325938"/>
              <a:ext cx="1414130" cy="366712"/>
            </a:xfrm>
            <a:prstGeom prst="rect">
              <a:avLst/>
            </a:prstGeom>
            <a:noFill/>
            <a:ln w="9525">
              <a:noFill/>
              <a:miter lim="800000"/>
              <a:headEnd/>
              <a:tailEnd/>
            </a:ln>
            <a:effectLst/>
          </p:spPr>
          <p:txBody>
            <a:bodyPr wrap="square">
              <a:spAutoFit/>
            </a:bodyPr>
            <a:lstStyle/>
            <a:p>
              <a:pPr>
                <a:spcBef>
                  <a:spcPct val="50000"/>
                </a:spcBef>
              </a:pPr>
              <a:r>
                <a:rPr lang="en-US" dirty="0"/>
                <a:t>|</a:t>
              </a:r>
              <a:r>
                <a:rPr lang="en-US" dirty="0" smtClean="0"/>
                <a:t>E  Field|</a:t>
              </a:r>
              <a:endParaRPr lang="en-US" dirty="0"/>
            </a:p>
          </p:txBody>
        </p:sp>
        <p:pic>
          <p:nvPicPr>
            <p:cNvPr id="32799" name="Picture 31"/>
            <p:cNvPicPr>
              <a:picLocks noChangeAspect="1" noChangeArrowheads="1"/>
            </p:cNvPicPr>
            <p:nvPr/>
          </p:nvPicPr>
          <p:blipFill>
            <a:blip r:embed="rId7" cstate="print"/>
            <a:srcRect l="36923" t="26518"/>
            <a:stretch>
              <a:fillRect/>
            </a:stretch>
          </p:blipFill>
          <p:spPr bwMode="auto">
            <a:xfrm>
              <a:off x="4443350" y="5378450"/>
              <a:ext cx="846138" cy="914400"/>
            </a:xfrm>
            <a:prstGeom prst="rect">
              <a:avLst/>
            </a:prstGeom>
            <a:noFill/>
            <a:ln w="9525">
              <a:noFill/>
              <a:miter lim="800000"/>
              <a:headEnd/>
              <a:tailEnd/>
            </a:ln>
            <a:effectLst/>
          </p:spPr>
        </p:pic>
        <p:pic>
          <p:nvPicPr>
            <p:cNvPr id="32800" name="Picture 32"/>
            <p:cNvPicPr>
              <a:picLocks noChangeAspect="1" noChangeArrowheads="1"/>
            </p:cNvPicPr>
            <p:nvPr/>
          </p:nvPicPr>
          <p:blipFill>
            <a:blip r:embed="rId8" cstate="print"/>
            <a:srcRect r="29167" b="26198"/>
            <a:stretch>
              <a:fillRect/>
            </a:stretch>
          </p:blipFill>
          <p:spPr bwMode="auto">
            <a:xfrm>
              <a:off x="4737100" y="2287588"/>
              <a:ext cx="914400" cy="881062"/>
            </a:xfrm>
            <a:prstGeom prst="rect">
              <a:avLst/>
            </a:prstGeom>
            <a:noFill/>
            <a:ln w="9525">
              <a:noFill/>
              <a:miter lim="800000"/>
              <a:headEnd/>
              <a:tailEnd/>
            </a:ln>
            <a:effectLst/>
          </p:spPr>
        </p:pic>
        <p:sp>
          <p:nvSpPr>
            <p:cNvPr id="32802" name="Text Box 34"/>
            <p:cNvSpPr txBox="1">
              <a:spLocks noChangeArrowheads="1"/>
            </p:cNvSpPr>
            <p:nvPr/>
          </p:nvSpPr>
          <p:spPr bwMode="auto">
            <a:xfrm>
              <a:off x="3136900" y="5886450"/>
              <a:ext cx="838200" cy="366713"/>
            </a:xfrm>
            <a:prstGeom prst="rect">
              <a:avLst/>
            </a:prstGeom>
            <a:noFill/>
            <a:ln w="9525">
              <a:noFill/>
              <a:miter lim="800000"/>
              <a:headEnd/>
              <a:tailEnd/>
            </a:ln>
            <a:effectLst/>
          </p:spPr>
          <p:txBody>
            <a:bodyPr>
              <a:spAutoFit/>
            </a:bodyPr>
            <a:lstStyle/>
            <a:p>
              <a:pPr>
                <a:spcBef>
                  <a:spcPct val="50000"/>
                </a:spcBef>
              </a:pPr>
              <a:r>
                <a:rPr lang="en-US" dirty="0">
                  <a:solidFill>
                    <a:srgbClr val="CC0000"/>
                  </a:solidFill>
                </a:rPr>
                <a:t>5 MW</a:t>
              </a:r>
            </a:p>
          </p:txBody>
        </p:sp>
        <p:sp>
          <p:nvSpPr>
            <p:cNvPr id="32803" name="Rectangle 35"/>
            <p:cNvSpPr>
              <a:spLocks noChangeArrowheads="1"/>
            </p:cNvSpPr>
            <p:nvPr/>
          </p:nvSpPr>
          <p:spPr bwMode="auto">
            <a:xfrm>
              <a:off x="4367150" y="5835650"/>
              <a:ext cx="152400" cy="4572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2805" name="Rectangle 37"/>
            <p:cNvSpPr>
              <a:spLocks noChangeArrowheads="1"/>
            </p:cNvSpPr>
            <p:nvPr/>
          </p:nvSpPr>
          <p:spPr bwMode="auto">
            <a:xfrm>
              <a:off x="5562600" y="2269098"/>
              <a:ext cx="152400" cy="4572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2806" name="Text Box 38"/>
            <p:cNvSpPr txBox="1">
              <a:spLocks noChangeArrowheads="1"/>
            </p:cNvSpPr>
            <p:nvPr/>
          </p:nvSpPr>
          <p:spPr bwMode="auto">
            <a:xfrm>
              <a:off x="6159500" y="2305050"/>
              <a:ext cx="838200" cy="366713"/>
            </a:xfrm>
            <a:prstGeom prst="rect">
              <a:avLst/>
            </a:prstGeom>
            <a:noFill/>
            <a:ln w="9525">
              <a:noFill/>
              <a:miter lim="800000"/>
              <a:headEnd/>
              <a:tailEnd/>
            </a:ln>
            <a:effectLst/>
          </p:spPr>
          <p:txBody>
            <a:bodyPr>
              <a:spAutoFit/>
            </a:bodyPr>
            <a:lstStyle/>
            <a:p>
              <a:pPr>
                <a:spcBef>
                  <a:spcPct val="50000"/>
                </a:spcBef>
              </a:pPr>
              <a:r>
                <a:rPr lang="en-US" dirty="0">
                  <a:solidFill>
                    <a:srgbClr val="CC0000"/>
                  </a:solidFill>
                </a:rPr>
                <a:t>5 MW</a:t>
              </a:r>
            </a:p>
          </p:txBody>
        </p:sp>
        <p:sp>
          <p:nvSpPr>
            <p:cNvPr id="119" name="Text Box 19"/>
            <p:cNvSpPr txBox="1">
              <a:spLocks noChangeArrowheads="1"/>
            </p:cNvSpPr>
            <p:nvPr/>
          </p:nvSpPr>
          <p:spPr bwMode="auto">
            <a:xfrm>
              <a:off x="7345324" y="3154145"/>
              <a:ext cx="1426535" cy="400110"/>
            </a:xfrm>
            <a:prstGeom prst="rect">
              <a:avLst/>
            </a:prstGeom>
            <a:noFill/>
            <a:ln w="9525">
              <a:noFill/>
              <a:miter lim="800000"/>
              <a:headEnd/>
              <a:tailEnd/>
            </a:ln>
            <a:effectLst/>
          </p:spPr>
          <p:txBody>
            <a:bodyPr wrap="square">
              <a:spAutoFit/>
            </a:bodyPr>
            <a:lstStyle/>
            <a:p>
              <a:pPr>
                <a:spcBef>
                  <a:spcPct val="50000"/>
                </a:spcBef>
              </a:pPr>
              <a:r>
                <a:rPr lang="en-US" sz="2000" dirty="0" smtClean="0">
                  <a:solidFill>
                    <a:srgbClr val="0000FF"/>
                  </a:solidFill>
                </a:rPr>
                <a:t>0.5 m </a:t>
              </a:r>
              <a:r>
                <a:rPr lang="en-US" sz="2000" dirty="0">
                  <a:solidFill>
                    <a:srgbClr val="0000FF"/>
                  </a:solidFill>
                </a:rPr>
                <a:t>pipe</a:t>
              </a:r>
            </a:p>
          </p:txBody>
        </p:sp>
        <p:sp>
          <p:nvSpPr>
            <p:cNvPr id="120" name="AutoShape 27"/>
            <p:cNvSpPr>
              <a:spLocks noChangeArrowheads="1"/>
            </p:cNvSpPr>
            <p:nvPr/>
          </p:nvSpPr>
          <p:spPr bwMode="auto">
            <a:xfrm rot="16200000" flipH="1">
              <a:off x="7309293" y="4085995"/>
              <a:ext cx="304800" cy="381000"/>
            </a:xfrm>
            <a:prstGeom prst="upArrow">
              <a:avLst>
                <a:gd name="adj1" fmla="val 50000"/>
                <a:gd name="adj2" fmla="val 31250"/>
              </a:avLst>
            </a:prstGeom>
            <a:solidFill>
              <a:srgbClr val="FF0000"/>
            </a:solidFill>
            <a:ln w="9525">
              <a:solidFill>
                <a:schemeClr val="tx1"/>
              </a:solidFill>
              <a:miter lim="800000"/>
              <a:headEnd/>
              <a:tailEnd/>
            </a:ln>
            <a:effectLst/>
          </p:spPr>
          <p:txBody>
            <a:bodyPr vert="eaVert" wrap="none" anchor="ctr"/>
            <a:lstStyle/>
            <a:p>
              <a:endParaRPr lang="en-US" dirty="0"/>
            </a:p>
          </p:txBody>
        </p:sp>
        <p:sp>
          <p:nvSpPr>
            <p:cNvPr id="121" name="Text Box 38"/>
            <p:cNvSpPr txBox="1">
              <a:spLocks noChangeArrowheads="1"/>
            </p:cNvSpPr>
            <p:nvPr/>
          </p:nvSpPr>
          <p:spPr bwMode="auto">
            <a:xfrm>
              <a:off x="7796914" y="4077594"/>
              <a:ext cx="838200" cy="366713"/>
            </a:xfrm>
            <a:prstGeom prst="rect">
              <a:avLst/>
            </a:prstGeom>
            <a:noFill/>
            <a:ln w="9525">
              <a:noFill/>
              <a:miter lim="800000"/>
              <a:headEnd/>
              <a:tailEnd/>
            </a:ln>
            <a:effectLst/>
          </p:spPr>
          <p:txBody>
            <a:bodyPr>
              <a:spAutoFit/>
            </a:bodyPr>
            <a:lstStyle/>
            <a:p>
              <a:pPr>
                <a:spcBef>
                  <a:spcPct val="50000"/>
                </a:spcBef>
              </a:pPr>
              <a:r>
                <a:rPr lang="en-US" dirty="0" smtClean="0">
                  <a:solidFill>
                    <a:srgbClr val="CC0000"/>
                  </a:solidFill>
                </a:rPr>
                <a:t>X </a:t>
              </a:r>
              <a:r>
                <a:rPr lang="en-US" dirty="0">
                  <a:solidFill>
                    <a:srgbClr val="CC0000"/>
                  </a:solidFill>
                </a:rPr>
                <a:t>MW</a:t>
              </a:r>
            </a:p>
          </p:txBody>
        </p:sp>
        <p:sp>
          <p:nvSpPr>
            <p:cNvPr id="122" name="AutoShape 27"/>
            <p:cNvSpPr>
              <a:spLocks noChangeArrowheads="1"/>
            </p:cNvSpPr>
            <p:nvPr/>
          </p:nvSpPr>
          <p:spPr bwMode="auto">
            <a:xfrm rot="16200000" flipH="1">
              <a:off x="249274" y="4085995"/>
              <a:ext cx="304800" cy="381000"/>
            </a:xfrm>
            <a:prstGeom prst="upArrow">
              <a:avLst>
                <a:gd name="adj1" fmla="val 50000"/>
                <a:gd name="adj2" fmla="val 31250"/>
              </a:avLst>
            </a:prstGeom>
            <a:solidFill>
              <a:srgbClr val="FF0000"/>
            </a:solidFill>
            <a:ln w="9525">
              <a:solidFill>
                <a:schemeClr val="tx1"/>
              </a:solidFill>
              <a:miter lim="800000"/>
              <a:headEnd/>
              <a:tailEnd/>
            </a:ln>
            <a:effectLst/>
          </p:spPr>
          <p:txBody>
            <a:bodyPr vert="eaVert" wrap="none" anchor="ctr"/>
            <a:lstStyle/>
            <a:p>
              <a:endParaRPr lang="en-US" dirty="0"/>
            </a:p>
          </p:txBody>
        </p:sp>
        <p:sp>
          <p:nvSpPr>
            <p:cNvPr id="123" name="Text Box 38"/>
            <p:cNvSpPr txBox="1">
              <a:spLocks noChangeArrowheads="1"/>
            </p:cNvSpPr>
            <p:nvPr/>
          </p:nvSpPr>
          <p:spPr bwMode="auto">
            <a:xfrm>
              <a:off x="694363" y="4098696"/>
              <a:ext cx="1262026" cy="366494"/>
            </a:xfrm>
            <a:prstGeom prst="rect">
              <a:avLst/>
            </a:prstGeom>
            <a:noFill/>
            <a:ln w="9525">
              <a:noFill/>
              <a:miter lim="800000"/>
              <a:headEnd/>
              <a:tailEnd/>
            </a:ln>
            <a:effectLst/>
          </p:spPr>
          <p:txBody>
            <a:bodyPr wrap="square">
              <a:spAutoFit/>
            </a:bodyPr>
            <a:lstStyle/>
            <a:p>
              <a:pPr>
                <a:spcBef>
                  <a:spcPct val="50000"/>
                </a:spcBef>
              </a:pPr>
              <a:r>
                <a:rPr lang="en-US" dirty="0" smtClean="0">
                  <a:solidFill>
                    <a:srgbClr val="CC0000"/>
                  </a:solidFill>
                </a:rPr>
                <a:t>X+10 </a:t>
              </a:r>
              <a:r>
                <a:rPr lang="en-US" dirty="0">
                  <a:solidFill>
                    <a:srgbClr val="CC0000"/>
                  </a:solidFill>
                </a:rPr>
                <a:t>MW</a:t>
              </a:r>
            </a:p>
          </p:txBody>
        </p:sp>
      </p:grpSp>
      <p:sp>
        <p:nvSpPr>
          <p:cNvPr id="117" name="Text Box 39"/>
          <p:cNvSpPr txBox="1">
            <a:spLocks noChangeArrowheads="1"/>
          </p:cNvSpPr>
          <p:nvPr/>
        </p:nvSpPr>
        <p:spPr bwMode="auto">
          <a:xfrm>
            <a:off x="138223" y="967709"/>
            <a:ext cx="8825024" cy="830997"/>
          </a:xfrm>
          <a:prstGeom prst="rect">
            <a:avLst/>
          </a:prstGeom>
          <a:noFill/>
          <a:ln w="9525">
            <a:noFill/>
            <a:miter lim="800000"/>
            <a:headEnd/>
            <a:tailEnd/>
          </a:ln>
          <a:effectLst/>
        </p:spPr>
        <p:txBody>
          <a:bodyPr wrap="square">
            <a:spAutoFit/>
          </a:bodyPr>
          <a:lstStyle/>
          <a:p>
            <a:pPr algn="ctr">
              <a:spcBef>
                <a:spcPct val="50000"/>
              </a:spcBef>
            </a:pPr>
            <a:r>
              <a:rPr lang="en-US" sz="2400" dirty="0" smtClean="0"/>
              <a:t>Use same vector adder approach as being pursed at SLAC for combining 30, 10 MW 1.3 GHz sources, but use different modes</a:t>
            </a:r>
            <a:endParaRPr lang="en-US" sz="2400" dirty="0"/>
          </a:p>
        </p:txBody>
      </p:sp>
      <p:sp>
        <p:nvSpPr>
          <p:cNvPr id="39" name="TextBox 38"/>
          <p:cNvSpPr txBox="1"/>
          <p:nvPr/>
        </p:nvSpPr>
        <p:spPr>
          <a:xfrm>
            <a:off x="148855" y="2264735"/>
            <a:ext cx="3790333" cy="369332"/>
          </a:xfrm>
          <a:prstGeom prst="rect">
            <a:avLst/>
          </a:prstGeom>
          <a:noFill/>
          <a:ln>
            <a:solidFill>
              <a:srgbClr val="FF0000"/>
            </a:solidFill>
          </a:ln>
        </p:spPr>
        <p:txBody>
          <a:bodyPr wrap="none" rtlCol="0">
            <a:spAutoFit/>
          </a:bodyPr>
          <a:lstStyle/>
          <a:p>
            <a:r>
              <a:rPr lang="en-US" b="1" dirty="0" smtClean="0">
                <a:solidFill>
                  <a:srgbClr val="FF0000"/>
                </a:solidFill>
              </a:rPr>
              <a:t>ILC  Low-Loss Klystron Cluster Scheme</a:t>
            </a:r>
            <a:endParaRPr lang="en-US"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11"/>
            <a:ext cx="8229600" cy="912894"/>
          </a:xfrm>
        </p:spPr>
        <p:txBody>
          <a:bodyPr>
            <a:noAutofit/>
          </a:bodyPr>
          <a:lstStyle/>
          <a:p>
            <a:r>
              <a:rPr lang="en-US" sz="6000" dirty="0" smtClean="0"/>
              <a:t>Introduction</a:t>
            </a:r>
            <a:endParaRPr lang="en-US" sz="6000" dirty="0"/>
          </a:p>
        </p:txBody>
      </p:sp>
      <p:sp>
        <p:nvSpPr>
          <p:cNvPr id="3" name="Content Placeholder 2"/>
          <p:cNvSpPr>
            <a:spLocks noGrp="1"/>
          </p:cNvSpPr>
          <p:nvPr>
            <p:ph idx="1"/>
          </p:nvPr>
        </p:nvSpPr>
        <p:spPr>
          <a:xfrm>
            <a:off x="314697" y="1128156"/>
            <a:ext cx="8484920" cy="5628902"/>
          </a:xfrm>
        </p:spPr>
        <p:txBody>
          <a:bodyPr>
            <a:normAutofit/>
          </a:bodyPr>
          <a:lstStyle/>
          <a:p>
            <a:r>
              <a:rPr lang="en-US" dirty="0" smtClean="0"/>
              <a:t>SLAC RF Experience</a:t>
            </a:r>
          </a:p>
          <a:p>
            <a:pPr lvl="1"/>
            <a:r>
              <a:rPr lang="en-US" dirty="0" smtClean="0"/>
              <a:t>Extensive S-band (2.9 GHz) and X-band (11.4 GHz) rf technology development for room temperature linacs</a:t>
            </a:r>
          </a:p>
          <a:p>
            <a:pPr lvl="1"/>
            <a:r>
              <a:rPr lang="en-US" dirty="0" smtClean="0"/>
              <a:t>During past six years, focused on L-band (1.3 GHz)  rf technology (Modulators, Klystrons, RF Distribution and Power Couplers) for the ILC program at ~ 6 M$/year</a:t>
            </a:r>
          </a:p>
          <a:p>
            <a:pPr lvl="1"/>
            <a:r>
              <a:rPr lang="en-US" dirty="0" smtClean="0"/>
              <a:t>In 2009-10, started efforts on 1.3 GHz CW rf sources, kickers and the MI rf cavity. Recently funded at 400 k$ for studies of 650 MHz CW rf sources and long-pulse modulators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4467948" y="4179583"/>
            <a:ext cx="3538369" cy="2401970"/>
            <a:chOff x="1003150" y="1466046"/>
            <a:chExt cx="6700143" cy="4419600"/>
          </a:xfrm>
        </p:grpSpPr>
        <p:pic>
          <p:nvPicPr>
            <p:cNvPr id="34821" name="Picture 2"/>
            <p:cNvPicPr>
              <a:picLocks noChangeAspect="1" noChangeArrowheads="1"/>
            </p:cNvPicPr>
            <p:nvPr/>
          </p:nvPicPr>
          <p:blipFill>
            <a:blip r:embed="rId2" cstate="print"/>
            <a:srcRect/>
            <a:stretch>
              <a:fillRect/>
            </a:stretch>
          </p:blipFill>
          <p:spPr bwMode="auto">
            <a:xfrm>
              <a:off x="2571348" y="1532721"/>
              <a:ext cx="3800475" cy="4276725"/>
            </a:xfrm>
            <a:prstGeom prst="rect">
              <a:avLst/>
            </a:prstGeom>
            <a:noFill/>
            <a:ln w="9525">
              <a:noFill/>
              <a:miter lim="800000"/>
              <a:headEnd/>
              <a:tailEnd/>
            </a:ln>
          </p:spPr>
        </p:pic>
        <p:sp>
          <p:nvSpPr>
            <p:cNvPr id="34822" name="Text Box 8"/>
            <p:cNvSpPr txBox="1">
              <a:spLocks noChangeArrowheads="1"/>
            </p:cNvSpPr>
            <p:nvPr/>
          </p:nvSpPr>
          <p:spPr bwMode="auto">
            <a:xfrm>
              <a:off x="3797401" y="1483793"/>
              <a:ext cx="2269623" cy="622936"/>
            </a:xfrm>
            <a:prstGeom prst="rect">
              <a:avLst/>
            </a:prstGeom>
            <a:noFill/>
            <a:ln w="9525">
              <a:noFill/>
              <a:miter lim="800000"/>
              <a:headEnd/>
              <a:tailEnd/>
            </a:ln>
          </p:spPr>
          <p:txBody>
            <a:bodyPr wrap="square">
              <a:spAutoFit/>
            </a:bodyPr>
            <a:lstStyle/>
            <a:p>
              <a:pPr>
                <a:spcBef>
                  <a:spcPct val="50000"/>
                </a:spcBef>
              </a:pPr>
              <a:r>
                <a:rPr lang="en-US" sz="1600" dirty="0">
                  <a:latin typeface="Arial" pitchFamily="34" charset="0"/>
                  <a:cs typeface="Arial" pitchFamily="34" charset="0"/>
                </a:rPr>
                <a:t>WR650</a:t>
              </a:r>
            </a:p>
          </p:txBody>
        </p:sp>
        <p:sp>
          <p:nvSpPr>
            <p:cNvPr id="34823" name="Text Box 9"/>
            <p:cNvSpPr txBox="1">
              <a:spLocks noChangeArrowheads="1"/>
            </p:cNvSpPr>
            <p:nvPr/>
          </p:nvSpPr>
          <p:spPr bwMode="auto">
            <a:xfrm>
              <a:off x="1003150" y="4320361"/>
              <a:ext cx="2109711" cy="622936"/>
            </a:xfrm>
            <a:prstGeom prst="rect">
              <a:avLst/>
            </a:prstGeom>
            <a:noFill/>
            <a:ln w="9525">
              <a:noFill/>
              <a:miter lim="800000"/>
              <a:headEnd/>
              <a:tailEnd/>
            </a:ln>
          </p:spPr>
          <p:txBody>
            <a:bodyPr wrap="square">
              <a:spAutoFit/>
            </a:bodyPr>
            <a:lstStyle/>
            <a:p>
              <a:pPr>
                <a:spcBef>
                  <a:spcPct val="50000"/>
                </a:spcBef>
              </a:pPr>
              <a:r>
                <a:rPr lang="en-US" sz="1600" dirty="0">
                  <a:latin typeface="Arial" pitchFamily="34" charset="0"/>
                  <a:cs typeface="Arial" pitchFamily="34" charset="0"/>
                </a:rPr>
                <a:t>WC1375</a:t>
              </a:r>
            </a:p>
          </p:txBody>
        </p:sp>
        <p:sp>
          <p:nvSpPr>
            <p:cNvPr id="34824" name="Line 14"/>
            <p:cNvSpPr>
              <a:spLocks noChangeShapeType="1"/>
            </p:cNvSpPr>
            <p:nvPr/>
          </p:nvSpPr>
          <p:spPr bwMode="auto">
            <a:xfrm flipV="1">
              <a:off x="3323823" y="5199846"/>
              <a:ext cx="1219200" cy="685800"/>
            </a:xfrm>
            <a:prstGeom prst="line">
              <a:avLst/>
            </a:prstGeom>
            <a:noFill/>
            <a:ln w="31750">
              <a:solidFill>
                <a:srgbClr val="008000"/>
              </a:solidFill>
              <a:round/>
              <a:headEnd type="arrow" w="med" len="med"/>
              <a:tailEnd type="none" w="med" len="med"/>
            </a:ln>
          </p:spPr>
          <p:txBody>
            <a:bodyPr wrap="none" anchor="ctr"/>
            <a:lstStyle/>
            <a:p>
              <a:endParaRPr lang="en-US" dirty="0"/>
            </a:p>
          </p:txBody>
        </p:sp>
        <p:sp>
          <p:nvSpPr>
            <p:cNvPr id="34825" name="Line 15"/>
            <p:cNvSpPr>
              <a:spLocks noChangeShapeType="1"/>
            </p:cNvSpPr>
            <p:nvPr/>
          </p:nvSpPr>
          <p:spPr bwMode="auto">
            <a:xfrm flipV="1">
              <a:off x="5152623" y="4437846"/>
              <a:ext cx="762000" cy="457200"/>
            </a:xfrm>
            <a:prstGeom prst="line">
              <a:avLst/>
            </a:prstGeom>
            <a:noFill/>
            <a:ln w="19050">
              <a:solidFill>
                <a:srgbClr val="008000"/>
              </a:solidFill>
              <a:round/>
              <a:headEnd type="arrow" w="med" len="med"/>
              <a:tailEnd type="none" w="med" len="med"/>
            </a:ln>
          </p:spPr>
          <p:txBody>
            <a:bodyPr wrap="none" anchor="ctr"/>
            <a:lstStyle/>
            <a:p>
              <a:endParaRPr lang="en-US" dirty="0"/>
            </a:p>
          </p:txBody>
        </p:sp>
        <p:sp>
          <p:nvSpPr>
            <p:cNvPr id="34826" name="Line 16"/>
            <p:cNvSpPr>
              <a:spLocks noChangeShapeType="1"/>
            </p:cNvSpPr>
            <p:nvPr/>
          </p:nvSpPr>
          <p:spPr bwMode="auto">
            <a:xfrm flipV="1">
              <a:off x="6371823" y="1466046"/>
              <a:ext cx="0" cy="685800"/>
            </a:xfrm>
            <a:prstGeom prst="line">
              <a:avLst/>
            </a:prstGeom>
            <a:noFill/>
            <a:ln w="19050">
              <a:solidFill>
                <a:srgbClr val="008000"/>
              </a:solidFill>
              <a:round/>
              <a:headEnd type="arrow" w="med" len="med"/>
              <a:tailEnd type="none" w="med" len="med"/>
            </a:ln>
          </p:spPr>
          <p:txBody>
            <a:bodyPr wrap="none" anchor="ctr"/>
            <a:lstStyle/>
            <a:p>
              <a:endParaRPr lang="en-US" dirty="0"/>
            </a:p>
          </p:txBody>
        </p:sp>
        <p:sp>
          <p:nvSpPr>
            <p:cNvPr id="34827" name="Text Box 17"/>
            <p:cNvSpPr txBox="1">
              <a:spLocks noChangeArrowheads="1"/>
            </p:cNvSpPr>
            <p:nvPr/>
          </p:nvSpPr>
          <p:spPr bwMode="auto">
            <a:xfrm>
              <a:off x="5838424" y="3904446"/>
              <a:ext cx="1864869" cy="622936"/>
            </a:xfrm>
            <a:prstGeom prst="rect">
              <a:avLst/>
            </a:prstGeom>
            <a:noFill/>
            <a:ln w="9525">
              <a:noFill/>
              <a:miter lim="800000"/>
              <a:headEnd/>
              <a:tailEnd/>
            </a:ln>
          </p:spPr>
          <p:txBody>
            <a:bodyPr wrap="square">
              <a:spAutoFit/>
            </a:bodyPr>
            <a:lstStyle/>
            <a:p>
              <a:pPr>
                <a:spcBef>
                  <a:spcPct val="50000"/>
                </a:spcBef>
              </a:pPr>
              <a:r>
                <a:rPr lang="en-US" sz="1600" dirty="0">
                  <a:latin typeface="Arial" pitchFamily="34" charset="0"/>
                  <a:cs typeface="Arial" pitchFamily="34" charset="0"/>
                </a:rPr>
                <a:t>WC1375</a:t>
              </a:r>
            </a:p>
          </p:txBody>
        </p:sp>
        <p:sp>
          <p:nvSpPr>
            <p:cNvPr id="34828" name="Text Box 18"/>
            <p:cNvSpPr txBox="1">
              <a:spLocks noChangeArrowheads="1"/>
            </p:cNvSpPr>
            <p:nvPr/>
          </p:nvSpPr>
          <p:spPr bwMode="auto">
            <a:xfrm>
              <a:off x="4796431" y="5132128"/>
              <a:ext cx="2806196" cy="694828"/>
            </a:xfrm>
            <a:prstGeom prst="rect">
              <a:avLst/>
            </a:prstGeom>
            <a:noFill/>
            <a:ln w="9525">
              <a:noFill/>
              <a:miter lim="800000"/>
              <a:headEnd/>
              <a:tailEnd/>
            </a:ln>
          </p:spPr>
          <p:txBody>
            <a:bodyPr wrap="square">
              <a:spAutoFit/>
            </a:bodyPr>
            <a:lstStyle/>
            <a:p>
              <a:pPr algn="ctr">
                <a:spcBef>
                  <a:spcPct val="50000"/>
                </a:spcBef>
              </a:pPr>
              <a:r>
                <a:rPr lang="en-US" sz="1800" dirty="0">
                  <a:solidFill>
                    <a:srgbClr val="0000FF"/>
                  </a:solidFill>
                  <a:latin typeface="Arial" pitchFamily="34" charset="0"/>
                  <a:cs typeface="Arial" pitchFamily="34" charset="0"/>
                </a:rPr>
                <a:t>3 dB </a:t>
              </a:r>
              <a:r>
                <a:rPr lang="en-US" sz="1800" dirty="0" smtClean="0">
                  <a:solidFill>
                    <a:srgbClr val="0000FF"/>
                  </a:solidFill>
                  <a:latin typeface="Arial" pitchFamily="34" charset="0"/>
                  <a:cs typeface="Arial" pitchFamily="34" charset="0"/>
                </a:rPr>
                <a:t>Tap</a:t>
              </a:r>
              <a:endParaRPr lang="en-US" sz="1800" dirty="0">
                <a:latin typeface="Arial" pitchFamily="34" charset="0"/>
                <a:cs typeface="Arial" pitchFamily="34" charset="0"/>
              </a:endParaRPr>
            </a:p>
          </p:txBody>
        </p:sp>
      </p:grpSp>
      <p:pic>
        <p:nvPicPr>
          <p:cNvPr id="34819" name="Picture 5" descr="CTO Wrap Around-49070234a"/>
          <p:cNvPicPr>
            <a:picLocks noChangeAspect="1" noChangeArrowheads="1"/>
          </p:cNvPicPr>
          <p:nvPr/>
        </p:nvPicPr>
        <p:blipFill>
          <a:blip r:embed="rId3" cstate="print"/>
          <a:srcRect/>
          <a:stretch>
            <a:fillRect/>
          </a:stretch>
        </p:blipFill>
        <p:spPr bwMode="auto">
          <a:xfrm>
            <a:off x="984391" y="4302593"/>
            <a:ext cx="2917757" cy="2268330"/>
          </a:xfrm>
          <a:prstGeom prst="rect">
            <a:avLst/>
          </a:prstGeom>
          <a:noFill/>
          <a:ln w="9525">
            <a:noFill/>
            <a:miter lim="800000"/>
            <a:headEnd/>
            <a:tailEnd/>
          </a:ln>
        </p:spPr>
      </p:pic>
      <p:sp>
        <p:nvSpPr>
          <p:cNvPr id="34820" name="Rectangle 18"/>
          <p:cNvSpPr>
            <a:spLocks noChangeArrowheads="1"/>
          </p:cNvSpPr>
          <p:nvPr/>
        </p:nvSpPr>
        <p:spPr bwMode="auto">
          <a:xfrm>
            <a:off x="0" y="258724"/>
            <a:ext cx="9144000" cy="800100"/>
          </a:xfrm>
          <a:prstGeom prst="rect">
            <a:avLst/>
          </a:prstGeom>
          <a:noFill/>
          <a:ln w="9525">
            <a:noFill/>
            <a:miter lim="800000"/>
            <a:headEnd/>
            <a:tailEnd/>
          </a:ln>
        </p:spPr>
        <p:txBody>
          <a:bodyPr anchor="ctr"/>
          <a:lstStyle/>
          <a:p>
            <a:pPr algn="ctr"/>
            <a:r>
              <a:rPr lang="en-US" sz="4000" dirty="0" smtClean="0">
                <a:solidFill>
                  <a:srgbClr val="0066FF"/>
                </a:solidFill>
                <a:latin typeface="Arial" pitchFamily="34" charset="0"/>
                <a:cs typeface="Arial" pitchFamily="34" charset="0"/>
              </a:rPr>
              <a:t>Adjust Coupling as Power Increases</a:t>
            </a:r>
            <a:endParaRPr lang="en-US" sz="4000" dirty="0">
              <a:solidFill>
                <a:srgbClr val="0066FF"/>
              </a:solidFill>
              <a:latin typeface="Arial" pitchFamily="34" charset="0"/>
              <a:cs typeface="Arial" pitchFamily="34" charset="0"/>
            </a:endParaRPr>
          </a:p>
        </p:txBody>
      </p:sp>
      <p:grpSp>
        <p:nvGrpSpPr>
          <p:cNvPr id="86" name="Group 85"/>
          <p:cNvGrpSpPr/>
          <p:nvPr/>
        </p:nvGrpSpPr>
        <p:grpSpPr>
          <a:xfrm>
            <a:off x="894397" y="1229832"/>
            <a:ext cx="7100683" cy="1452969"/>
            <a:chOff x="862499" y="3898605"/>
            <a:chExt cx="7100683" cy="1452969"/>
          </a:xfrm>
        </p:grpSpPr>
        <p:sp>
          <p:nvSpPr>
            <p:cNvPr id="14" name="Line 4"/>
            <p:cNvSpPr>
              <a:spLocks noChangeShapeType="1"/>
            </p:cNvSpPr>
            <p:nvPr/>
          </p:nvSpPr>
          <p:spPr bwMode="auto">
            <a:xfrm>
              <a:off x="1187783" y="4944101"/>
              <a:ext cx="975853" cy="0"/>
            </a:xfrm>
            <a:prstGeom prst="line">
              <a:avLst/>
            </a:prstGeom>
            <a:noFill/>
            <a:ln w="9525">
              <a:solidFill>
                <a:schemeClr val="tx1"/>
              </a:solidFill>
              <a:round/>
              <a:headEnd type="oval" w="med" len="med"/>
              <a:tailEnd type="oval" w="med" len="med"/>
            </a:ln>
            <a:effectLst/>
          </p:spPr>
          <p:txBody>
            <a:bodyPr/>
            <a:lstStyle/>
            <a:p>
              <a:endParaRPr lang="en-US" sz="1600" dirty="0"/>
            </a:p>
          </p:txBody>
        </p:sp>
        <p:sp>
          <p:nvSpPr>
            <p:cNvPr id="15" name="Line 5"/>
            <p:cNvSpPr>
              <a:spLocks noChangeShapeType="1"/>
            </p:cNvSpPr>
            <p:nvPr/>
          </p:nvSpPr>
          <p:spPr bwMode="auto">
            <a:xfrm flipV="1">
              <a:off x="1643181" y="4717161"/>
              <a:ext cx="195171" cy="226940"/>
            </a:xfrm>
            <a:prstGeom prst="line">
              <a:avLst/>
            </a:prstGeom>
            <a:noFill/>
            <a:ln w="9525">
              <a:solidFill>
                <a:schemeClr val="tx1"/>
              </a:solidFill>
              <a:round/>
              <a:headEnd type="oval" w="med" len="med"/>
              <a:tailEnd type="oval" w="med" len="med"/>
            </a:ln>
            <a:effectLst/>
          </p:spPr>
          <p:txBody>
            <a:bodyPr/>
            <a:lstStyle/>
            <a:p>
              <a:endParaRPr lang="en-US" sz="1600" dirty="0"/>
            </a:p>
          </p:txBody>
        </p:sp>
        <p:sp>
          <p:nvSpPr>
            <p:cNvPr id="16" name="Text Box 6"/>
            <p:cNvSpPr txBox="1">
              <a:spLocks noChangeArrowheads="1"/>
            </p:cNvSpPr>
            <p:nvPr/>
          </p:nvSpPr>
          <p:spPr bwMode="auto">
            <a:xfrm>
              <a:off x="1057669" y="4707979"/>
              <a:ext cx="260227" cy="276999"/>
            </a:xfrm>
            <a:prstGeom prst="rect">
              <a:avLst/>
            </a:prstGeom>
            <a:noFill/>
            <a:ln w="9525">
              <a:noFill/>
              <a:miter lim="800000"/>
              <a:headEnd/>
              <a:tailEnd/>
            </a:ln>
            <a:effectLst/>
          </p:spPr>
          <p:txBody>
            <a:bodyPr>
              <a:spAutoFit/>
            </a:bodyPr>
            <a:lstStyle/>
            <a:p>
              <a:pPr>
                <a:spcBef>
                  <a:spcPct val="50000"/>
                </a:spcBef>
              </a:pPr>
              <a:r>
                <a:rPr lang="en-US" sz="1200" dirty="0"/>
                <a:t>1</a:t>
              </a:r>
            </a:p>
          </p:txBody>
        </p:sp>
        <p:sp>
          <p:nvSpPr>
            <p:cNvPr id="17" name="Text Box 7"/>
            <p:cNvSpPr txBox="1">
              <a:spLocks noChangeArrowheads="1"/>
            </p:cNvSpPr>
            <p:nvPr/>
          </p:nvSpPr>
          <p:spPr bwMode="auto">
            <a:xfrm>
              <a:off x="1578124" y="4528264"/>
              <a:ext cx="260227" cy="276999"/>
            </a:xfrm>
            <a:prstGeom prst="rect">
              <a:avLst/>
            </a:prstGeom>
            <a:noFill/>
            <a:ln w="9525">
              <a:noFill/>
              <a:miter lim="800000"/>
              <a:headEnd/>
              <a:tailEnd/>
            </a:ln>
            <a:effectLst/>
          </p:spPr>
          <p:txBody>
            <a:bodyPr>
              <a:spAutoFit/>
            </a:bodyPr>
            <a:lstStyle/>
            <a:p>
              <a:pPr>
                <a:spcBef>
                  <a:spcPct val="50000"/>
                </a:spcBef>
              </a:pPr>
              <a:r>
                <a:rPr lang="en-US" sz="1200" dirty="0"/>
                <a:t>2</a:t>
              </a:r>
            </a:p>
          </p:txBody>
        </p:sp>
        <p:sp>
          <p:nvSpPr>
            <p:cNvPr id="18" name="Text Box 8"/>
            <p:cNvSpPr txBox="1">
              <a:spLocks noChangeArrowheads="1"/>
            </p:cNvSpPr>
            <p:nvPr/>
          </p:nvSpPr>
          <p:spPr bwMode="auto">
            <a:xfrm>
              <a:off x="2163636" y="4818169"/>
              <a:ext cx="260227" cy="276999"/>
            </a:xfrm>
            <a:prstGeom prst="rect">
              <a:avLst/>
            </a:prstGeom>
            <a:noFill/>
            <a:ln w="9525">
              <a:noFill/>
              <a:miter lim="800000"/>
              <a:headEnd/>
              <a:tailEnd/>
            </a:ln>
            <a:effectLst/>
          </p:spPr>
          <p:txBody>
            <a:bodyPr>
              <a:spAutoFit/>
            </a:bodyPr>
            <a:lstStyle/>
            <a:p>
              <a:pPr>
                <a:spcBef>
                  <a:spcPct val="50000"/>
                </a:spcBef>
              </a:pPr>
              <a:r>
                <a:rPr lang="en-US" sz="1200" dirty="0"/>
                <a:t>3</a:t>
              </a:r>
            </a:p>
          </p:txBody>
        </p:sp>
        <p:grpSp>
          <p:nvGrpSpPr>
            <p:cNvPr id="19" name="Group 9"/>
            <p:cNvGrpSpPr>
              <a:grpSpLocks/>
            </p:cNvGrpSpPr>
            <p:nvPr/>
          </p:nvGrpSpPr>
          <p:grpSpPr bwMode="auto">
            <a:xfrm>
              <a:off x="862499" y="4807675"/>
              <a:ext cx="65057" cy="251863"/>
              <a:chOff x="4320" y="3168"/>
              <a:chExt cx="48" cy="192"/>
            </a:xfrm>
          </p:grpSpPr>
          <p:sp>
            <p:nvSpPr>
              <p:cNvPr id="84" name="Rectangle 10" descr="Dark upward diagonal"/>
              <p:cNvSpPr>
                <a:spLocks noChangeArrowheads="1"/>
              </p:cNvSpPr>
              <p:nvPr/>
            </p:nvSpPr>
            <p:spPr bwMode="auto">
              <a:xfrm>
                <a:off x="4320" y="3168"/>
                <a:ext cx="48" cy="192"/>
              </a:xfrm>
              <a:prstGeom prst="rect">
                <a:avLst/>
              </a:prstGeom>
              <a:pattFill prst="dkUpDiag">
                <a:fgClr>
                  <a:schemeClr val="tx1"/>
                </a:fgClr>
                <a:bgClr>
                  <a:schemeClr val="bg1"/>
                </a:bgClr>
              </a:pattFill>
              <a:ln w="9525">
                <a:noFill/>
                <a:miter lim="800000"/>
                <a:headEnd/>
                <a:tailEnd/>
              </a:ln>
              <a:effectLst/>
            </p:spPr>
            <p:txBody>
              <a:bodyPr wrap="none" anchor="ctr"/>
              <a:lstStyle/>
              <a:p>
                <a:endParaRPr lang="en-US" sz="1600" dirty="0"/>
              </a:p>
            </p:txBody>
          </p:sp>
          <p:sp>
            <p:nvSpPr>
              <p:cNvPr id="85" name="Line 11"/>
              <p:cNvSpPr>
                <a:spLocks noChangeShapeType="1"/>
              </p:cNvSpPr>
              <p:nvPr/>
            </p:nvSpPr>
            <p:spPr bwMode="auto">
              <a:xfrm>
                <a:off x="4368" y="3168"/>
                <a:ext cx="0" cy="192"/>
              </a:xfrm>
              <a:prstGeom prst="line">
                <a:avLst/>
              </a:prstGeom>
              <a:noFill/>
              <a:ln w="9525">
                <a:solidFill>
                  <a:schemeClr val="tx1"/>
                </a:solidFill>
                <a:round/>
                <a:headEnd/>
                <a:tailEnd/>
              </a:ln>
              <a:effectLst/>
            </p:spPr>
            <p:txBody>
              <a:bodyPr/>
              <a:lstStyle/>
              <a:p>
                <a:endParaRPr lang="en-US" sz="1600" dirty="0"/>
              </a:p>
            </p:txBody>
          </p:sp>
        </p:grpSp>
        <p:sp>
          <p:nvSpPr>
            <p:cNvPr id="20" name="Line 12"/>
            <p:cNvSpPr>
              <a:spLocks noChangeShapeType="1"/>
            </p:cNvSpPr>
            <p:nvPr/>
          </p:nvSpPr>
          <p:spPr bwMode="auto">
            <a:xfrm>
              <a:off x="927556" y="4942789"/>
              <a:ext cx="260227" cy="0"/>
            </a:xfrm>
            <a:prstGeom prst="line">
              <a:avLst/>
            </a:prstGeom>
            <a:noFill/>
            <a:ln w="9525">
              <a:solidFill>
                <a:schemeClr val="tx1"/>
              </a:solidFill>
              <a:round/>
              <a:headEnd/>
              <a:tailEnd/>
            </a:ln>
            <a:effectLst/>
          </p:spPr>
          <p:txBody>
            <a:bodyPr/>
            <a:lstStyle/>
            <a:p>
              <a:endParaRPr lang="en-US" sz="1600" dirty="0"/>
            </a:p>
          </p:txBody>
        </p:sp>
        <p:sp>
          <p:nvSpPr>
            <p:cNvPr id="21" name="AutoShape 13"/>
            <p:cNvSpPr>
              <a:spLocks/>
            </p:cNvSpPr>
            <p:nvPr/>
          </p:nvSpPr>
          <p:spPr bwMode="auto">
            <a:xfrm rot="5400000">
              <a:off x="994704" y="4901877"/>
              <a:ext cx="125932" cy="260227"/>
            </a:xfrm>
            <a:prstGeom prst="rightBrace">
              <a:avLst>
                <a:gd name="adj1" fmla="val 16667"/>
                <a:gd name="adj2" fmla="val 50000"/>
              </a:avLst>
            </a:prstGeom>
            <a:noFill/>
            <a:ln w="9525">
              <a:solidFill>
                <a:schemeClr val="tx1"/>
              </a:solidFill>
              <a:round/>
              <a:headEnd/>
              <a:tailEnd/>
            </a:ln>
            <a:effectLst/>
          </p:spPr>
          <p:txBody>
            <a:bodyPr wrap="none" anchor="ctr"/>
            <a:lstStyle/>
            <a:p>
              <a:endParaRPr lang="en-US" sz="1600" dirty="0"/>
            </a:p>
          </p:txBody>
        </p:sp>
        <p:sp>
          <p:nvSpPr>
            <p:cNvPr id="22" name="Text Box 14"/>
            <p:cNvSpPr txBox="1">
              <a:spLocks noChangeArrowheads="1"/>
            </p:cNvSpPr>
            <p:nvPr/>
          </p:nvSpPr>
          <p:spPr bwMode="auto">
            <a:xfrm>
              <a:off x="927556" y="5043797"/>
              <a:ext cx="260227" cy="307777"/>
            </a:xfrm>
            <a:prstGeom prst="rect">
              <a:avLst/>
            </a:prstGeom>
            <a:noFill/>
            <a:ln w="9525">
              <a:noFill/>
              <a:miter lim="800000"/>
              <a:headEnd/>
              <a:tailEnd/>
            </a:ln>
            <a:effectLst/>
          </p:spPr>
          <p:txBody>
            <a:bodyPr>
              <a:spAutoFit/>
            </a:bodyPr>
            <a:lstStyle/>
            <a:p>
              <a:pPr>
                <a:spcBef>
                  <a:spcPct val="50000"/>
                </a:spcBef>
              </a:pPr>
              <a:r>
                <a:rPr lang="en-US" sz="1400" dirty="0"/>
                <a:t>l</a:t>
              </a:r>
            </a:p>
          </p:txBody>
        </p:sp>
        <p:sp>
          <p:nvSpPr>
            <p:cNvPr id="23" name="Line 15"/>
            <p:cNvSpPr>
              <a:spLocks noChangeShapeType="1"/>
            </p:cNvSpPr>
            <p:nvPr/>
          </p:nvSpPr>
          <p:spPr bwMode="auto">
            <a:xfrm>
              <a:off x="2553977" y="4944101"/>
              <a:ext cx="975853" cy="0"/>
            </a:xfrm>
            <a:prstGeom prst="line">
              <a:avLst/>
            </a:prstGeom>
            <a:noFill/>
            <a:ln w="9525">
              <a:solidFill>
                <a:schemeClr val="tx1"/>
              </a:solidFill>
              <a:round/>
              <a:headEnd type="oval" w="med" len="med"/>
              <a:tailEnd type="oval" w="med" len="med"/>
            </a:ln>
            <a:effectLst/>
          </p:spPr>
          <p:txBody>
            <a:bodyPr/>
            <a:lstStyle/>
            <a:p>
              <a:endParaRPr lang="en-US" sz="1600" dirty="0"/>
            </a:p>
          </p:txBody>
        </p:sp>
        <p:sp>
          <p:nvSpPr>
            <p:cNvPr id="24" name="Text Box 16"/>
            <p:cNvSpPr txBox="1">
              <a:spLocks noChangeArrowheads="1"/>
            </p:cNvSpPr>
            <p:nvPr/>
          </p:nvSpPr>
          <p:spPr bwMode="auto">
            <a:xfrm>
              <a:off x="3399716" y="4707979"/>
              <a:ext cx="260227" cy="276999"/>
            </a:xfrm>
            <a:prstGeom prst="rect">
              <a:avLst/>
            </a:prstGeom>
            <a:noFill/>
            <a:ln w="9525">
              <a:noFill/>
              <a:miter lim="800000"/>
              <a:headEnd/>
              <a:tailEnd/>
            </a:ln>
            <a:effectLst/>
          </p:spPr>
          <p:txBody>
            <a:bodyPr>
              <a:spAutoFit/>
            </a:bodyPr>
            <a:lstStyle/>
            <a:p>
              <a:pPr>
                <a:spcBef>
                  <a:spcPct val="50000"/>
                </a:spcBef>
              </a:pPr>
              <a:r>
                <a:rPr lang="en-US" sz="1200" dirty="0"/>
                <a:t>1</a:t>
              </a:r>
            </a:p>
          </p:txBody>
        </p:sp>
        <p:sp>
          <p:nvSpPr>
            <p:cNvPr id="25" name="Text Box 17"/>
            <p:cNvSpPr txBox="1">
              <a:spLocks noChangeArrowheads="1"/>
            </p:cNvSpPr>
            <p:nvPr/>
          </p:nvSpPr>
          <p:spPr bwMode="auto">
            <a:xfrm>
              <a:off x="2879261" y="4528264"/>
              <a:ext cx="260227" cy="276999"/>
            </a:xfrm>
            <a:prstGeom prst="rect">
              <a:avLst/>
            </a:prstGeom>
            <a:noFill/>
            <a:ln w="9525">
              <a:noFill/>
              <a:miter lim="800000"/>
              <a:headEnd/>
              <a:tailEnd/>
            </a:ln>
            <a:effectLst/>
          </p:spPr>
          <p:txBody>
            <a:bodyPr>
              <a:spAutoFit/>
            </a:bodyPr>
            <a:lstStyle/>
            <a:p>
              <a:pPr>
                <a:spcBef>
                  <a:spcPct val="50000"/>
                </a:spcBef>
              </a:pPr>
              <a:r>
                <a:rPr lang="en-US" sz="1200" dirty="0"/>
                <a:t>2</a:t>
              </a:r>
            </a:p>
          </p:txBody>
        </p:sp>
        <p:sp>
          <p:nvSpPr>
            <p:cNvPr id="26" name="Text Box 18"/>
            <p:cNvSpPr txBox="1">
              <a:spLocks noChangeArrowheads="1"/>
            </p:cNvSpPr>
            <p:nvPr/>
          </p:nvSpPr>
          <p:spPr bwMode="auto">
            <a:xfrm>
              <a:off x="2349319" y="4818169"/>
              <a:ext cx="260227" cy="276999"/>
            </a:xfrm>
            <a:prstGeom prst="rect">
              <a:avLst/>
            </a:prstGeom>
            <a:noFill/>
            <a:ln w="9525">
              <a:noFill/>
              <a:miter lim="800000"/>
              <a:headEnd/>
              <a:tailEnd/>
            </a:ln>
            <a:effectLst/>
          </p:spPr>
          <p:txBody>
            <a:bodyPr>
              <a:spAutoFit/>
            </a:bodyPr>
            <a:lstStyle/>
            <a:p>
              <a:pPr>
                <a:spcBef>
                  <a:spcPct val="50000"/>
                </a:spcBef>
              </a:pPr>
              <a:r>
                <a:rPr lang="en-US" sz="1200" dirty="0"/>
                <a:t>3</a:t>
              </a:r>
            </a:p>
          </p:txBody>
        </p:sp>
        <p:sp>
          <p:nvSpPr>
            <p:cNvPr id="27" name="Line 19"/>
            <p:cNvSpPr>
              <a:spLocks noChangeShapeType="1"/>
            </p:cNvSpPr>
            <p:nvPr/>
          </p:nvSpPr>
          <p:spPr bwMode="auto">
            <a:xfrm flipH="1" flipV="1">
              <a:off x="2879261" y="4717161"/>
              <a:ext cx="195171" cy="226940"/>
            </a:xfrm>
            <a:prstGeom prst="line">
              <a:avLst/>
            </a:prstGeom>
            <a:noFill/>
            <a:ln w="9525">
              <a:solidFill>
                <a:schemeClr val="tx1"/>
              </a:solidFill>
              <a:round/>
              <a:headEnd type="oval" w="med" len="med"/>
              <a:tailEnd type="oval" w="med" len="med"/>
            </a:ln>
            <a:effectLst/>
          </p:spPr>
          <p:txBody>
            <a:bodyPr/>
            <a:lstStyle/>
            <a:p>
              <a:endParaRPr lang="en-US" sz="1600" dirty="0"/>
            </a:p>
          </p:txBody>
        </p:sp>
        <p:sp>
          <p:nvSpPr>
            <p:cNvPr id="28" name="AutoShape 20"/>
            <p:cNvSpPr>
              <a:spLocks noChangeArrowheads="1"/>
            </p:cNvSpPr>
            <p:nvPr/>
          </p:nvSpPr>
          <p:spPr bwMode="auto">
            <a:xfrm>
              <a:off x="1773295" y="4276400"/>
              <a:ext cx="130114" cy="377795"/>
            </a:xfrm>
            <a:prstGeom prst="downArrow">
              <a:avLst>
                <a:gd name="adj1" fmla="val 50000"/>
                <a:gd name="adj2" fmla="val 75000"/>
              </a:avLst>
            </a:prstGeom>
            <a:solidFill>
              <a:srgbClr val="00FF00"/>
            </a:solidFill>
            <a:ln w="9525">
              <a:solidFill>
                <a:schemeClr val="tx1"/>
              </a:solidFill>
              <a:miter lim="800000"/>
              <a:headEnd/>
              <a:tailEnd/>
            </a:ln>
            <a:effectLst/>
          </p:spPr>
          <p:txBody>
            <a:bodyPr vert="eaVert" wrap="none" anchor="ctr"/>
            <a:lstStyle/>
            <a:p>
              <a:endParaRPr lang="en-US" sz="1600" dirty="0"/>
            </a:p>
          </p:txBody>
        </p:sp>
        <p:sp>
          <p:nvSpPr>
            <p:cNvPr id="29" name="Line 21"/>
            <p:cNvSpPr>
              <a:spLocks noChangeShapeType="1"/>
            </p:cNvSpPr>
            <p:nvPr/>
          </p:nvSpPr>
          <p:spPr bwMode="auto">
            <a:xfrm>
              <a:off x="3855113" y="4944101"/>
              <a:ext cx="975853" cy="0"/>
            </a:xfrm>
            <a:prstGeom prst="line">
              <a:avLst/>
            </a:prstGeom>
            <a:noFill/>
            <a:ln w="9525">
              <a:solidFill>
                <a:schemeClr val="tx1"/>
              </a:solidFill>
              <a:round/>
              <a:headEnd type="oval" w="med" len="med"/>
              <a:tailEnd type="oval" w="med" len="med"/>
            </a:ln>
            <a:effectLst/>
          </p:spPr>
          <p:txBody>
            <a:bodyPr/>
            <a:lstStyle/>
            <a:p>
              <a:endParaRPr lang="en-US" sz="1600" dirty="0"/>
            </a:p>
          </p:txBody>
        </p:sp>
        <p:sp>
          <p:nvSpPr>
            <p:cNvPr id="30" name="Text Box 22"/>
            <p:cNvSpPr txBox="1">
              <a:spLocks noChangeArrowheads="1"/>
            </p:cNvSpPr>
            <p:nvPr/>
          </p:nvSpPr>
          <p:spPr bwMode="auto">
            <a:xfrm>
              <a:off x="4700852" y="4707979"/>
              <a:ext cx="260227" cy="276999"/>
            </a:xfrm>
            <a:prstGeom prst="rect">
              <a:avLst/>
            </a:prstGeom>
            <a:noFill/>
            <a:ln w="9525">
              <a:noFill/>
              <a:miter lim="800000"/>
              <a:headEnd/>
              <a:tailEnd/>
            </a:ln>
            <a:effectLst/>
          </p:spPr>
          <p:txBody>
            <a:bodyPr>
              <a:spAutoFit/>
            </a:bodyPr>
            <a:lstStyle/>
            <a:p>
              <a:pPr>
                <a:spcBef>
                  <a:spcPct val="50000"/>
                </a:spcBef>
              </a:pPr>
              <a:r>
                <a:rPr lang="en-US" sz="1200" dirty="0"/>
                <a:t>1</a:t>
              </a:r>
            </a:p>
          </p:txBody>
        </p:sp>
        <p:sp>
          <p:nvSpPr>
            <p:cNvPr id="31" name="Text Box 23"/>
            <p:cNvSpPr txBox="1">
              <a:spLocks noChangeArrowheads="1"/>
            </p:cNvSpPr>
            <p:nvPr/>
          </p:nvSpPr>
          <p:spPr bwMode="auto">
            <a:xfrm>
              <a:off x="4180398" y="4528264"/>
              <a:ext cx="260227" cy="276999"/>
            </a:xfrm>
            <a:prstGeom prst="rect">
              <a:avLst/>
            </a:prstGeom>
            <a:noFill/>
            <a:ln w="9525">
              <a:noFill/>
              <a:miter lim="800000"/>
              <a:headEnd/>
              <a:tailEnd/>
            </a:ln>
            <a:effectLst/>
          </p:spPr>
          <p:txBody>
            <a:bodyPr>
              <a:spAutoFit/>
            </a:bodyPr>
            <a:lstStyle/>
            <a:p>
              <a:pPr>
                <a:spcBef>
                  <a:spcPct val="50000"/>
                </a:spcBef>
              </a:pPr>
              <a:r>
                <a:rPr lang="en-US" sz="1200" dirty="0"/>
                <a:t>2</a:t>
              </a:r>
            </a:p>
          </p:txBody>
        </p:sp>
        <p:sp>
          <p:nvSpPr>
            <p:cNvPr id="32" name="Text Box 24"/>
            <p:cNvSpPr txBox="1">
              <a:spLocks noChangeArrowheads="1"/>
            </p:cNvSpPr>
            <p:nvPr/>
          </p:nvSpPr>
          <p:spPr bwMode="auto">
            <a:xfrm>
              <a:off x="3650456" y="4818169"/>
              <a:ext cx="260227" cy="276999"/>
            </a:xfrm>
            <a:prstGeom prst="rect">
              <a:avLst/>
            </a:prstGeom>
            <a:noFill/>
            <a:ln w="9525">
              <a:noFill/>
              <a:miter lim="800000"/>
              <a:headEnd/>
              <a:tailEnd/>
            </a:ln>
            <a:effectLst/>
          </p:spPr>
          <p:txBody>
            <a:bodyPr>
              <a:spAutoFit/>
            </a:bodyPr>
            <a:lstStyle/>
            <a:p>
              <a:pPr>
                <a:spcBef>
                  <a:spcPct val="50000"/>
                </a:spcBef>
              </a:pPr>
              <a:r>
                <a:rPr lang="en-US" sz="1200" dirty="0"/>
                <a:t>3</a:t>
              </a:r>
            </a:p>
          </p:txBody>
        </p:sp>
        <p:sp>
          <p:nvSpPr>
            <p:cNvPr id="33" name="Line 25"/>
            <p:cNvSpPr>
              <a:spLocks noChangeShapeType="1"/>
            </p:cNvSpPr>
            <p:nvPr/>
          </p:nvSpPr>
          <p:spPr bwMode="auto">
            <a:xfrm flipH="1" flipV="1">
              <a:off x="4180398" y="4717161"/>
              <a:ext cx="195171" cy="226940"/>
            </a:xfrm>
            <a:prstGeom prst="line">
              <a:avLst/>
            </a:prstGeom>
            <a:noFill/>
            <a:ln w="9525">
              <a:solidFill>
                <a:schemeClr val="tx1"/>
              </a:solidFill>
              <a:round/>
              <a:headEnd type="oval" w="med" len="med"/>
              <a:tailEnd type="oval" w="med" len="med"/>
            </a:ln>
            <a:effectLst/>
          </p:spPr>
          <p:txBody>
            <a:bodyPr/>
            <a:lstStyle/>
            <a:p>
              <a:endParaRPr lang="en-US" sz="1600" dirty="0"/>
            </a:p>
          </p:txBody>
        </p:sp>
        <p:sp>
          <p:nvSpPr>
            <p:cNvPr id="34" name="Line 26"/>
            <p:cNvSpPr>
              <a:spLocks noChangeShapeType="1"/>
            </p:cNvSpPr>
            <p:nvPr/>
          </p:nvSpPr>
          <p:spPr bwMode="auto">
            <a:xfrm>
              <a:off x="6466875" y="4944101"/>
              <a:ext cx="975853" cy="0"/>
            </a:xfrm>
            <a:prstGeom prst="line">
              <a:avLst/>
            </a:prstGeom>
            <a:noFill/>
            <a:ln w="9525">
              <a:solidFill>
                <a:schemeClr val="tx1"/>
              </a:solidFill>
              <a:round/>
              <a:headEnd type="oval" w="med" len="med"/>
              <a:tailEnd type="oval" w="med" len="med"/>
            </a:ln>
            <a:effectLst/>
          </p:spPr>
          <p:txBody>
            <a:bodyPr/>
            <a:lstStyle/>
            <a:p>
              <a:endParaRPr lang="en-US" sz="1600" dirty="0"/>
            </a:p>
          </p:txBody>
        </p:sp>
        <p:sp>
          <p:nvSpPr>
            <p:cNvPr id="35" name="Text Box 27"/>
            <p:cNvSpPr txBox="1">
              <a:spLocks noChangeArrowheads="1"/>
            </p:cNvSpPr>
            <p:nvPr/>
          </p:nvSpPr>
          <p:spPr bwMode="auto">
            <a:xfrm>
              <a:off x="7312614" y="4707979"/>
              <a:ext cx="260227" cy="276999"/>
            </a:xfrm>
            <a:prstGeom prst="rect">
              <a:avLst/>
            </a:prstGeom>
            <a:noFill/>
            <a:ln w="9525">
              <a:noFill/>
              <a:miter lim="800000"/>
              <a:headEnd/>
              <a:tailEnd/>
            </a:ln>
            <a:effectLst/>
          </p:spPr>
          <p:txBody>
            <a:bodyPr>
              <a:spAutoFit/>
            </a:bodyPr>
            <a:lstStyle/>
            <a:p>
              <a:pPr>
                <a:spcBef>
                  <a:spcPct val="50000"/>
                </a:spcBef>
              </a:pPr>
              <a:r>
                <a:rPr lang="en-US" sz="1200" dirty="0"/>
                <a:t>1</a:t>
              </a:r>
            </a:p>
          </p:txBody>
        </p:sp>
        <p:sp>
          <p:nvSpPr>
            <p:cNvPr id="36" name="Text Box 28"/>
            <p:cNvSpPr txBox="1">
              <a:spLocks noChangeArrowheads="1"/>
            </p:cNvSpPr>
            <p:nvPr/>
          </p:nvSpPr>
          <p:spPr bwMode="auto">
            <a:xfrm>
              <a:off x="6792159" y="4528264"/>
              <a:ext cx="260227" cy="276999"/>
            </a:xfrm>
            <a:prstGeom prst="rect">
              <a:avLst/>
            </a:prstGeom>
            <a:noFill/>
            <a:ln w="9525">
              <a:noFill/>
              <a:miter lim="800000"/>
              <a:headEnd/>
              <a:tailEnd/>
            </a:ln>
            <a:effectLst/>
          </p:spPr>
          <p:txBody>
            <a:bodyPr>
              <a:spAutoFit/>
            </a:bodyPr>
            <a:lstStyle/>
            <a:p>
              <a:pPr>
                <a:spcBef>
                  <a:spcPct val="50000"/>
                </a:spcBef>
              </a:pPr>
              <a:r>
                <a:rPr lang="en-US" sz="1200" dirty="0"/>
                <a:t>2</a:t>
              </a:r>
            </a:p>
          </p:txBody>
        </p:sp>
        <p:sp>
          <p:nvSpPr>
            <p:cNvPr id="37" name="Text Box 29"/>
            <p:cNvSpPr txBox="1">
              <a:spLocks noChangeArrowheads="1"/>
            </p:cNvSpPr>
            <p:nvPr/>
          </p:nvSpPr>
          <p:spPr bwMode="auto">
            <a:xfrm>
              <a:off x="6262216" y="4818169"/>
              <a:ext cx="260227" cy="276999"/>
            </a:xfrm>
            <a:prstGeom prst="rect">
              <a:avLst/>
            </a:prstGeom>
            <a:noFill/>
            <a:ln w="9525">
              <a:noFill/>
              <a:miter lim="800000"/>
              <a:headEnd/>
              <a:tailEnd/>
            </a:ln>
            <a:effectLst/>
          </p:spPr>
          <p:txBody>
            <a:bodyPr>
              <a:spAutoFit/>
            </a:bodyPr>
            <a:lstStyle/>
            <a:p>
              <a:pPr>
                <a:spcBef>
                  <a:spcPct val="50000"/>
                </a:spcBef>
              </a:pPr>
              <a:r>
                <a:rPr lang="en-US" sz="1200" dirty="0"/>
                <a:t>3</a:t>
              </a:r>
            </a:p>
          </p:txBody>
        </p:sp>
        <p:sp>
          <p:nvSpPr>
            <p:cNvPr id="38" name="Line 30"/>
            <p:cNvSpPr>
              <a:spLocks noChangeShapeType="1"/>
            </p:cNvSpPr>
            <p:nvPr/>
          </p:nvSpPr>
          <p:spPr bwMode="auto">
            <a:xfrm flipH="1" flipV="1">
              <a:off x="6792159" y="4717161"/>
              <a:ext cx="195171" cy="226940"/>
            </a:xfrm>
            <a:prstGeom prst="line">
              <a:avLst/>
            </a:prstGeom>
            <a:noFill/>
            <a:ln w="9525">
              <a:solidFill>
                <a:schemeClr val="tx1"/>
              </a:solidFill>
              <a:round/>
              <a:headEnd type="oval" w="med" len="med"/>
              <a:tailEnd type="oval" w="med" len="med"/>
            </a:ln>
            <a:effectLst/>
          </p:spPr>
          <p:txBody>
            <a:bodyPr/>
            <a:lstStyle/>
            <a:p>
              <a:endParaRPr lang="en-US" sz="1600" dirty="0"/>
            </a:p>
          </p:txBody>
        </p:sp>
        <p:sp>
          <p:nvSpPr>
            <p:cNvPr id="39" name="AutoShape 31"/>
            <p:cNvSpPr>
              <a:spLocks noChangeArrowheads="1"/>
            </p:cNvSpPr>
            <p:nvPr/>
          </p:nvSpPr>
          <p:spPr bwMode="auto">
            <a:xfrm>
              <a:off x="2814204" y="4276400"/>
              <a:ext cx="130114" cy="377795"/>
            </a:xfrm>
            <a:prstGeom prst="downArrow">
              <a:avLst>
                <a:gd name="adj1" fmla="val 50000"/>
                <a:gd name="adj2" fmla="val 75000"/>
              </a:avLst>
            </a:prstGeom>
            <a:solidFill>
              <a:srgbClr val="00FF00"/>
            </a:solidFill>
            <a:ln w="9525">
              <a:solidFill>
                <a:schemeClr val="tx1"/>
              </a:solidFill>
              <a:miter lim="800000"/>
              <a:headEnd/>
              <a:tailEnd/>
            </a:ln>
            <a:effectLst/>
          </p:spPr>
          <p:txBody>
            <a:bodyPr vert="eaVert" wrap="none" anchor="ctr"/>
            <a:lstStyle/>
            <a:p>
              <a:endParaRPr lang="en-US" sz="1600" dirty="0"/>
            </a:p>
          </p:txBody>
        </p:sp>
        <p:sp>
          <p:nvSpPr>
            <p:cNvPr id="40" name="AutoShape 32"/>
            <p:cNvSpPr>
              <a:spLocks noChangeArrowheads="1"/>
            </p:cNvSpPr>
            <p:nvPr/>
          </p:nvSpPr>
          <p:spPr bwMode="auto">
            <a:xfrm>
              <a:off x="4115341" y="4276400"/>
              <a:ext cx="130114" cy="377795"/>
            </a:xfrm>
            <a:prstGeom prst="downArrow">
              <a:avLst>
                <a:gd name="adj1" fmla="val 50000"/>
                <a:gd name="adj2" fmla="val 75000"/>
              </a:avLst>
            </a:prstGeom>
            <a:solidFill>
              <a:srgbClr val="00FF00"/>
            </a:solidFill>
            <a:ln w="9525">
              <a:solidFill>
                <a:schemeClr val="tx1"/>
              </a:solidFill>
              <a:miter lim="800000"/>
              <a:headEnd/>
              <a:tailEnd/>
            </a:ln>
            <a:effectLst/>
          </p:spPr>
          <p:txBody>
            <a:bodyPr vert="eaVert" wrap="none" anchor="ctr"/>
            <a:lstStyle/>
            <a:p>
              <a:endParaRPr lang="en-US" sz="1600" dirty="0"/>
            </a:p>
          </p:txBody>
        </p:sp>
        <p:sp>
          <p:nvSpPr>
            <p:cNvPr id="41" name="AutoShape 33"/>
            <p:cNvSpPr>
              <a:spLocks noChangeArrowheads="1"/>
            </p:cNvSpPr>
            <p:nvPr/>
          </p:nvSpPr>
          <p:spPr bwMode="auto">
            <a:xfrm>
              <a:off x="6727102" y="4276400"/>
              <a:ext cx="130114" cy="377795"/>
            </a:xfrm>
            <a:prstGeom prst="downArrow">
              <a:avLst>
                <a:gd name="adj1" fmla="val 50000"/>
                <a:gd name="adj2" fmla="val 75000"/>
              </a:avLst>
            </a:prstGeom>
            <a:solidFill>
              <a:srgbClr val="00FF00"/>
            </a:solidFill>
            <a:ln w="9525">
              <a:solidFill>
                <a:schemeClr val="tx1"/>
              </a:solidFill>
              <a:miter lim="800000"/>
              <a:headEnd/>
              <a:tailEnd/>
            </a:ln>
            <a:effectLst/>
          </p:spPr>
          <p:txBody>
            <a:bodyPr vert="eaVert" wrap="none" anchor="ctr"/>
            <a:lstStyle/>
            <a:p>
              <a:endParaRPr lang="en-US" sz="1600" dirty="0"/>
            </a:p>
          </p:txBody>
        </p:sp>
        <p:sp>
          <p:nvSpPr>
            <p:cNvPr id="42" name="Text Box 34"/>
            <p:cNvSpPr txBox="1">
              <a:spLocks noChangeArrowheads="1"/>
            </p:cNvSpPr>
            <p:nvPr/>
          </p:nvSpPr>
          <p:spPr bwMode="auto">
            <a:xfrm>
              <a:off x="7572841" y="4654195"/>
              <a:ext cx="390341" cy="400110"/>
            </a:xfrm>
            <a:prstGeom prst="rect">
              <a:avLst/>
            </a:prstGeom>
            <a:noFill/>
            <a:ln w="9525">
              <a:noFill/>
              <a:miter lim="800000"/>
              <a:headEnd/>
              <a:tailEnd/>
            </a:ln>
            <a:effectLst/>
          </p:spPr>
          <p:txBody>
            <a:bodyPr>
              <a:spAutoFit/>
            </a:bodyPr>
            <a:lstStyle/>
            <a:p>
              <a:pPr>
                <a:spcBef>
                  <a:spcPct val="50000"/>
                </a:spcBef>
              </a:pPr>
              <a:r>
                <a:rPr lang="en-US" sz="2000" dirty="0"/>
                <a:t>…</a:t>
              </a:r>
            </a:p>
          </p:txBody>
        </p:sp>
        <p:sp>
          <p:nvSpPr>
            <p:cNvPr id="43" name="Text Box 35"/>
            <p:cNvSpPr txBox="1">
              <a:spLocks noChangeArrowheads="1"/>
            </p:cNvSpPr>
            <p:nvPr/>
          </p:nvSpPr>
          <p:spPr bwMode="auto">
            <a:xfrm>
              <a:off x="1317897" y="4969024"/>
              <a:ext cx="650568" cy="338554"/>
            </a:xfrm>
            <a:prstGeom prst="rect">
              <a:avLst/>
            </a:prstGeom>
            <a:noFill/>
            <a:ln w="9525">
              <a:noFill/>
              <a:miter lim="800000"/>
              <a:headEnd/>
              <a:tailEnd/>
            </a:ln>
            <a:effectLst/>
          </p:spPr>
          <p:txBody>
            <a:bodyPr>
              <a:spAutoFit/>
            </a:bodyPr>
            <a:lstStyle/>
            <a:p>
              <a:pPr>
                <a:spcBef>
                  <a:spcPct val="50000"/>
                </a:spcBef>
              </a:pPr>
              <a:r>
                <a:rPr lang="en-US" sz="1600" dirty="0"/>
                <a:t>-3 dB</a:t>
              </a:r>
            </a:p>
          </p:txBody>
        </p:sp>
        <p:sp>
          <p:nvSpPr>
            <p:cNvPr id="44" name="Text Box 36"/>
            <p:cNvSpPr txBox="1">
              <a:spLocks noChangeArrowheads="1"/>
            </p:cNvSpPr>
            <p:nvPr/>
          </p:nvSpPr>
          <p:spPr bwMode="auto">
            <a:xfrm>
              <a:off x="2684090" y="4969024"/>
              <a:ext cx="650568" cy="338554"/>
            </a:xfrm>
            <a:prstGeom prst="rect">
              <a:avLst/>
            </a:prstGeom>
            <a:noFill/>
            <a:ln w="9525">
              <a:noFill/>
              <a:miter lim="800000"/>
              <a:headEnd/>
              <a:tailEnd/>
            </a:ln>
            <a:effectLst/>
          </p:spPr>
          <p:txBody>
            <a:bodyPr>
              <a:spAutoFit/>
            </a:bodyPr>
            <a:lstStyle/>
            <a:p>
              <a:pPr>
                <a:spcBef>
                  <a:spcPct val="50000"/>
                </a:spcBef>
              </a:pPr>
              <a:r>
                <a:rPr lang="en-US" sz="1600" dirty="0"/>
                <a:t>-3 dB</a:t>
              </a:r>
            </a:p>
          </p:txBody>
        </p:sp>
        <p:sp>
          <p:nvSpPr>
            <p:cNvPr id="45" name="Text Box 37"/>
            <p:cNvSpPr txBox="1">
              <a:spLocks noChangeArrowheads="1"/>
            </p:cNvSpPr>
            <p:nvPr/>
          </p:nvSpPr>
          <p:spPr bwMode="auto">
            <a:xfrm>
              <a:off x="3920170" y="4969024"/>
              <a:ext cx="910796" cy="338554"/>
            </a:xfrm>
            <a:prstGeom prst="rect">
              <a:avLst/>
            </a:prstGeom>
            <a:noFill/>
            <a:ln w="9525">
              <a:noFill/>
              <a:miter lim="800000"/>
              <a:headEnd/>
              <a:tailEnd/>
            </a:ln>
            <a:effectLst/>
          </p:spPr>
          <p:txBody>
            <a:bodyPr>
              <a:spAutoFit/>
            </a:bodyPr>
            <a:lstStyle/>
            <a:p>
              <a:pPr>
                <a:spcBef>
                  <a:spcPct val="50000"/>
                </a:spcBef>
              </a:pPr>
              <a:r>
                <a:rPr lang="en-US" sz="1600" dirty="0"/>
                <a:t>-4.8 dB</a:t>
              </a:r>
            </a:p>
          </p:txBody>
        </p:sp>
        <p:sp>
          <p:nvSpPr>
            <p:cNvPr id="46" name="Text Box 38"/>
            <p:cNvSpPr txBox="1">
              <a:spLocks noChangeArrowheads="1"/>
            </p:cNvSpPr>
            <p:nvPr/>
          </p:nvSpPr>
          <p:spPr bwMode="auto">
            <a:xfrm>
              <a:off x="6662045" y="4969024"/>
              <a:ext cx="650568" cy="338554"/>
            </a:xfrm>
            <a:prstGeom prst="rect">
              <a:avLst/>
            </a:prstGeom>
            <a:noFill/>
            <a:ln w="9525">
              <a:noFill/>
              <a:miter lim="800000"/>
              <a:headEnd/>
              <a:tailEnd/>
            </a:ln>
            <a:effectLst/>
          </p:spPr>
          <p:txBody>
            <a:bodyPr>
              <a:spAutoFit/>
            </a:bodyPr>
            <a:lstStyle/>
            <a:p>
              <a:pPr>
                <a:spcBef>
                  <a:spcPct val="50000"/>
                </a:spcBef>
              </a:pPr>
              <a:r>
                <a:rPr lang="en-US" sz="1600" dirty="0"/>
                <a:t>-7 dB</a:t>
              </a:r>
            </a:p>
          </p:txBody>
        </p:sp>
        <p:sp>
          <p:nvSpPr>
            <p:cNvPr id="73" name="Text Box 67"/>
            <p:cNvSpPr txBox="1">
              <a:spLocks noChangeArrowheads="1"/>
            </p:cNvSpPr>
            <p:nvPr/>
          </p:nvSpPr>
          <p:spPr bwMode="auto">
            <a:xfrm>
              <a:off x="862499" y="3898605"/>
              <a:ext cx="2081819" cy="338554"/>
            </a:xfrm>
            <a:prstGeom prst="rect">
              <a:avLst/>
            </a:prstGeom>
            <a:noFill/>
            <a:ln w="9525">
              <a:noFill/>
              <a:miter lim="800000"/>
              <a:headEnd/>
              <a:tailEnd/>
            </a:ln>
            <a:effectLst/>
          </p:spPr>
          <p:txBody>
            <a:bodyPr>
              <a:spAutoFit/>
            </a:bodyPr>
            <a:lstStyle/>
            <a:p>
              <a:pPr>
                <a:spcBef>
                  <a:spcPct val="50000"/>
                </a:spcBef>
              </a:pPr>
              <a:r>
                <a:rPr lang="en-US" sz="1600" dirty="0">
                  <a:solidFill>
                    <a:srgbClr val="CC00CC"/>
                  </a:solidFill>
                </a:rPr>
                <a:t>Power Combining:</a:t>
              </a:r>
            </a:p>
          </p:txBody>
        </p:sp>
        <p:sp>
          <p:nvSpPr>
            <p:cNvPr id="75" name="Line 70"/>
            <p:cNvSpPr>
              <a:spLocks noChangeShapeType="1"/>
            </p:cNvSpPr>
            <p:nvPr/>
          </p:nvSpPr>
          <p:spPr bwMode="auto">
            <a:xfrm>
              <a:off x="5165738" y="4944101"/>
              <a:ext cx="975853" cy="0"/>
            </a:xfrm>
            <a:prstGeom prst="line">
              <a:avLst/>
            </a:prstGeom>
            <a:noFill/>
            <a:ln w="9525">
              <a:solidFill>
                <a:schemeClr val="tx1"/>
              </a:solidFill>
              <a:round/>
              <a:headEnd type="oval" w="med" len="med"/>
              <a:tailEnd type="oval" w="med" len="med"/>
            </a:ln>
            <a:effectLst/>
          </p:spPr>
          <p:txBody>
            <a:bodyPr/>
            <a:lstStyle/>
            <a:p>
              <a:endParaRPr lang="en-US" sz="1600" dirty="0"/>
            </a:p>
          </p:txBody>
        </p:sp>
        <p:sp>
          <p:nvSpPr>
            <p:cNvPr id="76" name="Text Box 71"/>
            <p:cNvSpPr txBox="1">
              <a:spLocks noChangeArrowheads="1"/>
            </p:cNvSpPr>
            <p:nvPr/>
          </p:nvSpPr>
          <p:spPr bwMode="auto">
            <a:xfrm>
              <a:off x="5491022" y="4528264"/>
              <a:ext cx="260227" cy="276999"/>
            </a:xfrm>
            <a:prstGeom prst="rect">
              <a:avLst/>
            </a:prstGeom>
            <a:noFill/>
            <a:ln w="9525">
              <a:noFill/>
              <a:miter lim="800000"/>
              <a:headEnd/>
              <a:tailEnd/>
            </a:ln>
            <a:effectLst/>
          </p:spPr>
          <p:txBody>
            <a:bodyPr>
              <a:spAutoFit/>
            </a:bodyPr>
            <a:lstStyle/>
            <a:p>
              <a:pPr>
                <a:spcBef>
                  <a:spcPct val="50000"/>
                </a:spcBef>
              </a:pPr>
              <a:r>
                <a:rPr lang="en-US" sz="1200" dirty="0"/>
                <a:t>2</a:t>
              </a:r>
            </a:p>
          </p:txBody>
        </p:sp>
        <p:sp>
          <p:nvSpPr>
            <p:cNvPr id="77" name="Text Box 72"/>
            <p:cNvSpPr txBox="1">
              <a:spLocks noChangeArrowheads="1"/>
            </p:cNvSpPr>
            <p:nvPr/>
          </p:nvSpPr>
          <p:spPr bwMode="auto">
            <a:xfrm>
              <a:off x="4961080" y="4818169"/>
              <a:ext cx="260227" cy="276999"/>
            </a:xfrm>
            <a:prstGeom prst="rect">
              <a:avLst/>
            </a:prstGeom>
            <a:noFill/>
            <a:ln w="9525">
              <a:noFill/>
              <a:miter lim="800000"/>
              <a:headEnd/>
              <a:tailEnd/>
            </a:ln>
            <a:effectLst/>
          </p:spPr>
          <p:txBody>
            <a:bodyPr>
              <a:spAutoFit/>
            </a:bodyPr>
            <a:lstStyle/>
            <a:p>
              <a:pPr>
                <a:spcBef>
                  <a:spcPct val="50000"/>
                </a:spcBef>
              </a:pPr>
              <a:r>
                <a:rPr lang="en-US" sz="1200" dirty="0"/>
                <a:t>3</a:t>
              </a:r>
            </a:p>
          </p:txBody>
        </p:sp>
        <p:sp>
          <p:nvSpPr>
            <p:cNvPr id="78" name="Line 73"/>
            <p:cNvSpPr>
              <a:spLocks noChangeShapeType="1"/>
            </p:cNvSpPr>
            <p:nvPr/>
          </p:nvSpPr>
          <p:spPr bwMode="auto">
            <a:xfrm flipH="1" flipV="1">
              <a:off x="5491022" y="4717161"/>
              <a:ext cx="195171" cy="226940"/>
            </a:xfrm>
            <a:prstGeom prst="line">
              <a:avLst/>
            </a:prstGeom>
            <a:noFill/>
            <a:ln w="9525">
              <a:solidFill>
                <a:schemeClr val="tx1"/>
              </a:solidFill>
              <a:round/>
              <a:headEnd type="oval" w="med" len="med"/>
              <a:tailEnd type="oval" w="med" len="med"/>
            </a:ln>
            <a:effectLst/>
          </p:spPr>
          <p:txBody>
            <a:bodyPr/>
            <a:lstStyle/>
            <a:p>
              <a:endParaRPr lang="en-US" sz="1600" dirty="0"/>
            </a:p>
          </p:txBody>
        </p:sp>
        <p:sp>
          <p:nvSpPr>
            <p:cNvPr id="79" name="AutoShape 74"/>
            <p:cNvSpPr>
              <a:spLocks noChangeArrowheads="1"/>
            </p:cNvSpPr>
            <p:nvPr/>
          </p:nvSpPr>
          <p:spPr bwMode="auto">
            <a:xfrm>
              <a:off x="5425965" y="4276400"/>
              <a:ext cx="130114" cy="377795"/>
            </a:xfrm>
            <a:prstGeom prst="downArrow">
              <a:avLst>
                <a:gd name="adj1" fmla="val 50000"/>
                <a:gd name="adj2" fmla="val 75000"/>
              </a:avLst>
            </a:prstGeom>
            <a:solidFill>
              <a:srgbClr val="00FF00"/>
            </a:solidFill>
            <a:ln w="9525">
              <a:solidFill>
                <a:schemeClr val="tx1"/>
              </a:solidFill>
              <a:miter lim="800000"/>
              <a:headEnd/>
              <a:tailEnd/>
            </a:ln>
            <a:effectLst/>
          </p:spPr>
          <p:txBody>
            <a:bodyPr vert="eaVert" wrap="none" anchor="ctr"/>
            <a:lstStyle/>
            <a:p>
              <a:endParaRPr lang="en-US" sz="1600" dirty="0"/>
            </a:p>
          </p:txBody>
        </p:sp>
        <p:sp>
          <p:nvSpPr>
            <p:cNvPr id="80" name="Text Box 75"/>
            <p:cNvSpPr txBox="1">
              <a:spLocks noChangeArrowheads="1"/>
            </p:cNvSpPr>
            <p:nvPr/>
          </p:nvSpPr>
          <p:spPr bwMode="auto">
            <a:xfrm>
              <a:off x="5360909" y="4969024"/>
              <a:ext cx="650568" cy="338554"/>
            </a:xfrm>
            <a:prstGeom prst="rect">
              <a:avLst/>
            </a:prstGeom>
            <a:noFill/>
            <a:ln w="9525">
              <a:noFill/>
              <a:miter lim="800000"/>
              <a:headEnd/>
              <a:tailEnd/>
            </a:ln>
            <a:effectLst/>
          </p:spPr>
          <p:txBody>
            <a:bodyPr>
              <a:spAutoFit/>
            </a:bodyPr>
            <a:lstStyle/>
            <a:p>
              <a:pPr>
                <a:spcBef>
                  <a:spcPct val="50000"/>
                </a:spcBef>
              </a:pPr>
              <a:r>
                <a:rPr lang="en-US" sz="1600" dirty="0"/>
                <a:t>-6 dB</a:t>
              </a:r>
            </a:p>
          </p:txBody>
        </p:sp>
        <p:sp>
          <p:nvSpPr>
            <p:cNvPr id="81" name="Text Box 76"/>
            <p:cNvSpPr txBox="1">
              <a:spLocks noChangeArrowheads="1"/>
            </p:cNvSpPr>
            <p:nvPr/>
          </p:nvSpPr>
          <p:spPr bwMode="auto">
            <a:xfrm>
              <a:off x="6011477" y="4707979"/>
              <a:ext cx="260227" cy="276999"/>
            </a:xfrm>
            <a:prstGeom prst="rect">
              <a:avLst/>
            </a:prstGeom>
            <a:noFill/>
            <a:ln w="9525">
              <a:noFill/>
              <a:miter lim="800000"/>
              <a:headEnd/>
              <a:tailEnd/>
            </a:ln>
            <a:effectLst/>
          </p:spPr>
          <p:txBody>
            <a:bodyPr>
              <a:spAutoFit/>
            </a:bodyPr>
            <a:lstStyle/>
            <a:p>
              <a:pPr>
                <a:spcBef>
                  <a:spcPct val="50000"/>
                </a:spcBef>
              </a:pPr>
              <a:r>
                <a:rPr lang="en-US" sz="1200" dirty="0"/>
                <a:t>1</a:t>
              </a:r>
            </a:p>
          </p:txBody>
        </p:sp>
      </p:grpSp>
      <p:sp>
        <p:nvSpPr>
          <p:cNvPr id="87" name="Rectangle 18"/>
          <p:cNvSpPr>
            <a:spLocks noChangeArrowheads="1"/>
          </p:cNvSpPr>
          <p:nvPr/>
        </p:nvSpPr>
        <p:spPr bwMode="auto">
          <a:xfrm>
            <a:off x="0" y="2948760"/>
            <a:ext cx="9144000" cy="942756"/>
          </a:xfrm>
          <a:prstGeom prst="rect">
            <a:avLst/>
          </a:prstGeom>
          <a:noFill/>
          <a:ln w="9525">
            <a:noFill/>
            <a:miter lim="800000"/>
            <a:headEnd/>
            <a:tailEnd/>
          </a:ln>
        </p:spPr>
        <p:txBody>
          <a:bodyPr anchor="ctr"/>
          <a:lstStyle/>
          <a:p>
            <a:pPr algn="ctr"/>
            <a:r>
              <a:rPr lang="en-US" sz="2800" dirty="0" smtClean="0">
                <a:solidFill>
                  <a:srgbClr val="0066FF"/>
                </a:solidFill>
                <a:latin typeface="Arial" pitchFamily="34" charset="0"/>
                <a:cs typeface="Arial" pitchFamily="34" charset="0"/>
              </a:rPr>
              <a:t>But instead of using TE01/02 taps as shown below, use a compact planar or coaxial geometry</a:t>
            </a:r>
            <a:endParaRPr lang="en-US" sz="3200" dirty="0">
              <a:solidFill>
                <a:srgbClr val="0066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93487" y="4931795"/>
            <a:ext cx="8467106" cy="192620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t="48751"/>
          <a:stretch>
            <a:fillRect/>
          </a:stretch>
        </p:blipFill>
        <p:spPr bwMode="auto">
          <a:xfrm>
            <a:off x="261258" y="1460666"/>
            <a:ext cx="5427023" cy="670602"/>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249380" y="2244607"/>
            <a:ext cx="4381995" cy="2604804"/>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2280062" y="3112389"/>
            <a:ext cx="320633" cy="853965"/>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5230772" y="2464749"/>
            <a:ext cx="2981325" cy="1809750"/>
          </a:xfrm>
          <a:prstGeom prst="rect">
            <a:avLst/>
          </a:prstGeom>
          <a:noFill/>
          <a:ln w="9525">
            <a:noFill/>
            <a:miter lim="800000"/>
            <a:headEnd/>
            <a:tailEnd/>
          </a:ln>
        </p:spPr>
      </p:pic>
      <p:sp>
        <p:nvSpPr>
          <p:cNvPr id="2" name="Title 1"/>
          <p:cNvSpPr>
            <a:spLocks noGrp="1"/>
          </p:cNvSpPr>
          <p:nvPr>
            <p:ph type="title"/>
          </p:nvPr>
        </p:nvSpPr>
        <p:spPr>
          <a:xfrm>
            <a:off x="106875" y="142298"/>
            <a:ext cx="8835242" cy="1055398"/>
          </a:xfrm>
        </p:spPr>
        <p:txBody>
          <a:bodyPr>
            <a:normAutofit fontScale="90000"/>
          </a:bodyPr>
          <a:lstStyle/>
          <a:p>
            <a:r>
              <a:rPr lang="en-US" dirty="0" smtClean="0"/>
              <a:t>Will Also Test Freescale 500 W, 650 MHz FETs Using Their Evaluation Boards</a:t>
            </a:r>
            <a:endParaRPr lang="en-US" dirty="0"/>
          </a:p>
        </p:txBody>
      </p:sp>
      <p:cxnSp>
        <p:nvCxnSpPr>
          <p:cNvPr id="9" name="Straight Arrow Connector 8"/>
          <p:cNvCxnSpPr/>
          <p:nvPr/>
        </p:nvCxnSpPr>
        <p:spPr>
          <a:xfrm rot="10800000" flipV="1">
            <a:off x="2576947" y="2861954"/>
            <a:ext cx="2968831" cy="5581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39" y="23872"/>
            <a:ext cx="8229600" cy="926842"/>
          </a:xfrm>
        </p:spPr>
        <p:txBody>
          <a:bodyPr>
            <a:normAutofit/>
          </a:bodyPr>
          <a:lstStyle/>
          <a:p>
            <a:r>
              <a:rPr lang="en-US" sz="5400" dirty="0" smtClean="0"/>
              <a:t>650 MHz </a:t>
            </a:r>
            <a:r>
              <a:rPr lang="en-US" sz="5400" dirty="0" smtClean="0">
                <a:solidFill>
                  <a:srgbClr val="0066FF"/>
                </a:solidFill>
              </a:rPr>
              <a:t>Cost Summary</a:t>
            </a:r>
            <a:endParaRPr lang="en-US" sz="5400" dirty="0">
              <a:solidFill>
                <a:srgbClr val="0066FF"/>
              </a:solidFill>
            </a:endParaRPr>
          </a:p>
        </p:txBody>
      </p:sp>
      <p:sp>
        <p:nvSpPr>
          <p:cNvPr id="3" name="Content Placeholder 2"/>
          <p:cNvSpPr>
            <a:spLocks noGrp="1"/>
          </p:cNvSpPr>
          <p:nvPr>
            <p:ph idx="1"/>
          </p:nvPr>
        </p:nvSpPr>
        <p:spPr>
          <a:xfrm>
            <a:off x="361508" y="951614"/>
            <a:ext cx="8229600" cy="5639191"/>
          </a:xfrm>
        </p:spPr>
        <p:txBody>
          <a:bodyPr>
            <a:noAutofit/>
          </a:bodyPr>
          <a:lstStyle/>
          <a:p>
            <a:pPr lvl="0">
              <a:buNone/>
            </a:pPr>
            <a:r>
              <a:rPr lang="en-US" sz="1600" b="1" dirty="0" smtClean="0"/>
              <a:t>IOT</a:t>
            </a:r>
            <a:r>
              <a:rPr lang="en-US" sz="1600" dirty="0" smtClean="0"/>
              <a:t>  </a:t>
            </a:r>
          </a:p>
          <a:p>
            <a:pPr lvl="0">
              <a:buNone/>
            </a:pPr>
            <a:endParaRPr lang="en-US" sz="1600" dirty="0" smtClean="0"/>
          </a:p>
          <a:p>
            <a:pPr lvl="0">
              <a:buNone/>
            </a:pPr>
            <a:r>
              <a:rPr lang="en-US" sz="1600" dirty="0" smtClean="0"/>
              <a:t>CPI VKP9070A, 80 kW max, CW					                  $128k</a:t>
            </a:r>
          </a:p>
          <a:p>
            <a:pPr>
              <a:buNone/>
            </a:pPr>
            <a:r>
              <a:rPr lang="en-US" sz="1600" b="1" dirty="0" smtClean="0"/>
              <a:t> </a:t>
            </a:r>
            <a:endParaRPr lang="en-US" sz="1600" dirty="0" smtClean="0"/>
          </a:p>
          <a:p>
            <a:pPr>
              <a:buNone/>
            </a:pPr>
            <a:r>
              <a:rPr lang="en-US" sz="1600" b="1" dirty="0" smtClean="0"/>
              <a:t>Solid State Power Amplifiers</a:t>
            </a:r>
            <a:r>
              <a:rPr lang="en-US" sz="1600" dirty="0" smtClean="0"/>
              <a:t> </a:t>
            </a:r>
          </a:p>
          <a:p>
            <a:pPr lvl="0">
              <a:buNone/>
            </a:pPr>
            <a:endParaRPr lang="en-US" sz="1600" dirty="0" smtClean="0"/>
          </a:p>
          <a:p>
            <a:pPr lvl="0">
              <a:buNone/>
            </a:pPr>
            <a:r>
              <a:rPr lang="en-US" sz="1600" dirty="0" smtClean="0"/>
              <a:t>EMPOWER RF Systems, Inc.</a:t>
            </a:r>
          </a:p>
          <a:p>
            <a:pPr>
              <a:buNone/>
            </a:pPr>
            <a:r>
              <a:rPr lang="en-US" sz="1600" dirty="0" smtClean="0"/>
              <a:t>Single Rack SSPA (30 kW CW)					                  $467k</a:t>
            </a:r>
          </a:p>
          <a:p>
            <a:pPr>
              <a:buNone/>
            </a:pPr>
            <a:r>
              <a:rPr lang="en-US" sz="1600" dirty="0" smtClean="0"/>
              <a:t>NRE								$53K</a:t>
            </a:r>
          </a:p>
          <a:p>
            <a:pPr>
              <a:buNone/>
            </a:pPr>
            <a:r>
              <a:rPr lang="en-US" sz="1600" dirty="0" smtClean="0"/>
              <a:t> </a:t>
            </a:r>
          </a:p>
          <a:p>
            <a:pPr>
              <a:buNone/>
            </a:pPr>
            <a:r>
              <a:rPr lang="en-US" sz="1600" dirty="0" smtClean="0"/>
              <a:t>Single Sub-Module (2kW CW)						 $28k</a:t>
            </a:r>
          </a:p>
          <a:p>
            <a:pPr>
              <a:buNone/>
            </a:pPr>
            <a:r>
              <a:rPr lang="en-US" sz="1600" dirty="0" smtClean="0"/>
              <a:t>includes Power Supply and Driver</a:t>
            </a:r>
          </a:p>
          <a:p>
            <a:pPr>
              <a:buNone/>
            </a:pPr>
            <a:r>
              <a:rPr lang="en-US" sz="1600" dirty="0" smtClean="0"/>
              <a:t>NRE								$1.4k</a:t>
            </a:r>
          </a:p>
          <a:p>
            <a:pPr>
              <a:buNone/>
            </a:pPr>
            <a:r>
              <a:rPr lang="en-US" sz="1600" dirty="0" smtClean="0"/>
              <a:t> </a:t>
            </a:r>
          </a:p>
          <a:p>
            <a:pPr lvl="0">
              <a:buNone/>
            </a:pPr>
            <a:r>
              <a:rPr lang="en-US" sz="1600" dirty="0" smtClean="0"/>
              <a:t>INTEGRA Technologies, Inc.   				               Waiting for a Quote</a:t>
            </a:r>
          </a:p>
          <a:p>
            <a:pPr lvl="0">
              <a:buNone/>
            </a:pPr>
            <a:endParaRPr lang="en-US" sz="1600" dirty="0" smtClean="0"/>
          </a:p>
          <a:p>
            <a:pPr lvl="0">
              <a:buNone/>
            </a:pPr>
            <a:r>
              <a:rPr lang="en-US" sz="1600" dirty="0" smtClean="0"/>
              <a:t>Freescale Semiconductor</a:t>
            </a:r>
          </a:p>
          <a:p>
            <a:pPr lvl="0">
              <a:buNone/>
            </a:pPr>
            <a:r>
              <a:rPr lang="en-US" sz="1600" dirty="0" smtClean="0"/>
              <a:t>MRF6VP3450H (650MHz/500W) and a test circuit 				$1.5 k</a:t>
            </a:r>
          </a:p>
          <a:p>
            <a:pPr lvl="0">
              <a:buNone/>
            </a:pPr>
            <a:r>
              <a:rPr lang="en-US" sz="1600" dirty="0" smtClean="0"/>
              <a:t>MRFE6VP61K25H (600MHz/1250W)  and test circuit (modify to 650 MHz)		 $0.9k</a:t>
            </a:r>
          </a:p>
          <a:p>
            <a:pPr>
              <a:buNone/>
            </a:pPr>
            <a:r>
              <a:rPr lang="en-US" sz="1600" dirty="0" smtClean="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fficeimg.vo.msecnd.net/en-us/images/MH900438983.jpg"/>
          <p:cNvPicPr>
            <a:picLocks noChangeAspect="1" noChangeArrowheads="1"/>
          </p:cNvPicPr>
          <p:nvPr/>
        </p:nvPicPr>
        <p:blipFill>
          <a:blip r:embed="rId2" cstate="print">
            <a:duotone>
              <a:schemeClr val="accent4">
                <a:shade val="45000"/>
                <a:satMod val="135000"/>
              </a:schemeClr>
              <a:prstClr val="white"/>
            </a:duotone>
          </a:blip>
          <a:srcRect t="16886" b="16776"/>
          <a:stretch>
            <a:fillRect/>
          </a:stretch>
        </p:blipFill>
        <p:spPr bwMode="auto">
          <a:xfrm>
            <a:off x="0" y="413886"/>
            <a:ext cx="9144000" cy="6065921"/>
          </a:xfrm>
          <a:prstGeom prst="rect">
            <a:avLst/>
          </a:prstGeom>
          <a:noFill/>
        </p:spPr>
      </p:pic>
      <p:sp>
        <p:nvSpPr>
          <p:cNvPr id="2" name="Title 1"/>
          <p:cNvSpPr>
            <a:spLocks noGrp="1"/>
          </p:cNvSpPr>
          <p:nvPr>
            <p:ph type="ctrTitle"/>
          </p:nvPr>
        </p:nvSpPr>
        <p:spPr>
          <a:xfrm>
            <a:off x="318977" y="1068742"/>
            <a:ext cx="8362507" cy="972710"/>
          </a:xfrm>
        </p:spPr>
        <p:txBody>
          <a:bodyPr>
            <a:noAutofit/>
          </a:bodyPr>
          <a:lstStyle/>
          <a:p>
            <a:r>
              <a:rPr lang="en-US" sz="4800" dirty="0" smtClean="0">
                <a:solidFill>
                  <a:srgbClr val="FFFF00"/>
                </a:solidFill>
              </a:rPr>
              <a:t>Modulators for the 1.3 GHz Pulsed Linac</a:t>
            </a:r>
            <a:endParaRPr lang="en-US" sz="4800" dirty="0">
              <a:solidFill>
                <a:srgbClr val="FFFF00"/>
              </a:solidFill>
            </a:endParaRPr>
          </a:p>
        </p:txBody>
      </p:sp>
      <p:sp>
        <p:nvSpPr>
          <p:cNvPr id="3" name="Subtitle 2"/>
          <p:cNvSpPr>
            <a:spLocks noGrp="1"/>
          </p:cNvSpPr>
          <p:nvPr>
            <p:ph type="subTitle" idx="1"/>
          </p:nvPr>
        </p:nvSpPr>
        <p:spPr>
          <a:xfrm>
            <a:off x="382772" y="4475747"/>
            <a:ext cx="8537944" cy="1461436"/>
          </a:xfrm>
        </p:spPr>
        <p:txBody>
          <a:bodyPr>
            <a:normAutofit/>
          </a:bodyPr>
          <a:lstStyle/>
          <a:p>
            <a:r>
              <a:rPr lang="en-US" dirty="0" smtClean="0">
                <a:solidFill>
                  <a:schemeClr val="tx1"/>
                </a:solidFill>
              </a:rPr>
              <a:t>Mark Kemp, Craig Burkhart and Chris Adolphsen</a:t>
            </a:r>
          </a:p>
          <a:p>
            <a:r>
              <a:rPr lang="en-US" dirty="0" smtClean="0">
                <a:solidFill>
                  <a:schemeClr val="tx1"/>
                </a:solidFill>
              </a:rPr>
              <a:t>SLAC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4463" y="252413"/>
            <a:ext cx="8761412" cy="992187"/>
          </a:xfrm>
        </p:spPr>
        <p:txBody>
          <a:bodyPr>
            <a:normAutofit fontScale="90000"/>
          </a:bodyPr>
          <a:lstStyle/>
          <a:p>
            <a:pPr eaLnBrk="1" hangingPunct="1"/>
            <a:r>
              <a:rPr lang="en-US" sz="4800" dirty="0" smtClean="0"/>
              <a:t>SLAC P1 Marx Modulator for the ILC </a:t>
            </a:r>
            <a:br>
              <a:rPr lang="en-US" sz="4800" dirty="0" smtClean="0"/>
            </a:br>
            <a:r>
              <a:rPr lang="en-US" sz="3600" dirty="0" smtClean="0"/>
              <a:t>(120 kV, 140 A, </a:t>
            </a:r>
            <a:r>
              <a:rPr lang="en-US" sz="3600" dirty="0" smtClean="0">
                <a:solidFill>
                  <a:srgbClr val="FF0000"/>
                </a:solidFill>
              </a:rPr>
              <a:t>1.6 ms</a:t>
            </a:r>
            <a:r>
              <a:rPr lang="en-US" sz="3600" dirty="0" smtClean="0"/>
              <a:t>, 5Hz)</a:t>
            </a:r>
          </a:p>
        </p:txBody>
      </p:sp>
      <p:pic>
        <p:nvPicPr>
          <p:cNvPr id="11267" name="Picture 6" descr="Marx30Detail26NOV05"/>
          <p:cNvPicPr>
            <a:picLocks noChangeAspect="1" noChangeArrowheads="1"/>
          </p:cNvPicPr>
          <p:nvPr/>
        </p:nvPicPr>
        <p:blipFill>
          <a:blip r:embed="rId2" cstate="print">
            <a:lum bright="18000"/>
          </a:blip>
          <a:srcRect b="6935"/>
          <a:stretch>
            <a:fillRect/>
          </a:stretch>
        </p:blipFill>
        <p:spPr bwMode="auto">
          <a:xfrm>
            <a:off x="4465638" y="1779588"/>
            <a:ext cx="4319587" cy="3152775"/>
          </a:xfrm>
          <a:prstGeom prst="rect">
            <a:avLst/>
          </a:prstGeom>
          <a:noFill/>
          <a:ln w="9525">
            <a:noFill/>
            <a:miter lim="800000"/>
            <a:headEnd/>
            <a:tailEnd/>
          </a:ln>
        </p:spPr>
      </p:pic>
      <p:sp>
        <p:nvSpPr>
          <p:cNvPr id="11268" name="Text Box 9"/>
          <p:cNvSpPr txBox="1">
            <a:spLocks noChangeArrowheads="1"/>
          </p:cNvSpPr>
          <p:nvPr/>
        </p:nvSpPr>
        <p:spPr bwMode="auto">
          <a:xfrm>
            <a:off x="4140533" y="1662999"/>
            <a:ext cx="1319212" cy="304800"/>
          </a:xfrm>
          <a:prstGeom prst="rect">
            <a:avLst/>
          </a:prstGeom>
          <a:noFill/>
          <a:ln w="9525">
            <a:noFill/>
            <a:miter lim="800000"/>
            <a:headEnd/>
            <a:tailEnd/>
          </a:ln>
        </p:spPr>
        <p:txBody>
          <a:bodyPr wrap="none">
            <a:spAutoFit/>
          </a:bodyPr>
          <a:lstStyle/>
          <a:p>
            <a:pPr eaLnBrk="0" hangingPunct="0"/>
            <a:r>
              <a:rPr lang="en-US" dirty="0">
                <a:latin typeface="Tahoma" pitchFamily="34" charset="0"/>
                <a:ea typeface="ＭＳ Ｐゴシック" charset="-128"/>
              </a:rPr>
              <a:t>120 kV Output</a:t>
            </a:r>
          </a:p>
        </p:txBody>
      </p:sp>
      <p:sp>
        <p:nvSpPr>
          <p:cNvPr id="11269" name="Line 8"/>
          <p:cNvSpPr>
            <a:spLocks noChangeShapeType="1"/>
          </p:cNvSpPr>
          <p:nvPr/>
        </p:nvSpPr>
        <p:spPr bwMode="auto">
          <a:xfrm flipV="1">
            <a:off x="5611813" y="1960563"/>
            <a:ext cx="0" cy="684212"/>
          </a:xfrm>
          <a:prstGeom prst="line">
            <a:avLst/>
          </a:prstGeom>
          <a:noFill/>
          <a:ln w="38100">
            <a:solidFill>
              <a:srgbClr val="FF3300"/>
            </a:solidFill>
            <a:round/>
            <a:headEnd/>
            <a:tailEnd type="triangle" w="med" len="med"/>
          </a:ln>
        </p:spPr>
        <p:txBody>
          <a:bodyPr/>
          <a:lstStyle/>
          <a:p>
            <a:endParaRPr lang="en-US" dirty="0"/>
          </a:p>
        </p:txBody>
      </p:sp>
      <p:sp>
        <p:nvSpPr>
          <p:cNvPr id="11270" name="Text Box 12"/>
          <p:cNvSpPr txBox="1">
            <a:spLocks noChangeArrowheads="1"/>
          </p:cNvSpPr>
          <p:nvPr/>
        </p:nvSpPr>
        <p:spPr bwMode="auto">
          <a:xfrm>
            <a:off x="7634177" y="4784725"/>
            <a:ext cx="1300273" cy="1200329"/>
          </a:xfrm>
          <a:prstGeom prst="rect">
            <a:avLst/>
          </a:prstGeom>
          <a:noFill/>
          <a:ln w="9525">
            <a:noFill/>
            <a:miter lim="800000"/>
            <a:headEnd/>
            <a:tailEnd/>
          </a:ln>
        </p:spPr>
        <p:txBody>
          <a:bodyPr wrap="square">
            <a:spAutoFit/>
          </a:bodyPr>
          <a:lstStyle/>
          <a:p>
            <a:pPr algn="ctr" eaLnBrk="0" hangingPunct="0"/>
            <a:r>
              <a:rPr lang="en-US" dirty="0">
                <a:latin typeface="Tahoma" pitchFamily="34" charset="0"/>
                <a:ea typeface="ＭＳ Ｐゴシック" charset="-128"/>
              </a:rPr>
              <a:t>Vernier Cell for Pulse Flattening </a:t>
            </a:r>
          </a:p>
        </p:txBody>
      </p:sp>
      <p:sp>
        <p:nvSpPr>
          <p:cNvPr id="11271" name="Text Box 13"/>
          <p:cNvSpPr txBox="1">
            <a:spLocks noChangeArrowheads="1"/>
          </p:cNvSpPr>
          <p:nvPr/>
        </p:nvSpPr>
        <p:spPr bwMode="auto">
          <a:xfrm>
            <a:off x="5199063" y="4921250"/>
            <a:ext cx="1525587" cy="304800"/>
          </a:xfrm>
          <a:prstGeom prst="rect">
            <a:avLst/>
          </a:prstGeom>
          <a:noFill/>
          <a:ln w="9525">
            <a:noFill/>
            <a:miter lim="800000"/>
            <a:headEnd/>
            <a:tailEnd/>
          </a:ln>
        </p:spPr>
        <p:txBody>
          <a:bodyPr>
            <a:spAutoFit/>
          </a:bodyPr>
          <a:lstStyle/>
          <a:p>
            <a:pPr algn="ctr" eaLnBrk="0" hangingPunct="0"/>
            <a:r>
              <a:rPr lang="en-US" dirty="0">
                <a:latin typeface="Tahoma" pitchFamily="34" charset="0"/>
                <a:ea typeface="ＭＳ Ｐゴシック" charset="-128"/>
              </a:rPr>
              <a:t>16, 11 kV Cells</a:t>
            </a:r>
          </a:p>
        </p:txBody>
      </p:sp>
      <p:sp>
        <p:nvSpPr>
          <p:cNvPr id="11272" name="Line 16"/>
          <p:cNvSpPr>
            <a:spLocks noChangeShapeType="1"/>
          </p:cNvSpPr>
          <p:nvPr/>
        </p:nvSpPr>
        <p:spPr bwMode="auto">
          <a:xfrm flipV="1">
            <a:off x="6729413" y="4184650"/>
            <a:ext cx="701675" cy="909638"/>
          </a:xfrm>
          <a:prstGeom prst="line">
            <a:avLst/>
          </a:prstGeom>
          <a:noFill/>
          <a:ln w="9525">
            <a:solidFill>
              <a:srgbClr val="FF0000"/>
            </a:solidFill>
            <a:round/>
            <a:headEnd/>
            <a:tailEnd type="triangle" w="med" len="med"/>
          </a:ln>
        </p:spPr>
        <p:txBody>
          <a:bodyPr/>
          <a:lstStyle/>
          <a:p>
            <a:endParaRPr lang="en-US" dirty="0"/>
          </a:p>
        </p:txBody>
      </p:sp>
      <p:sp>
        <p:nvSpPr>
          <p:cNvPr id="11273" name="AutoShape 17"/>
          <p:cNvSpPr>
            <a:spLocks/>
          </p:cNvSpPr>
          <p:nvPr/>
        </p:nvSpPr>
        <p:spPr bwMode="auto">
          <a:xfrm rot="3628134">
            <a:off x="7263607" y="3383756"/>
            <a:ext cx="207962" cy="1317625"/>
          </a:xfrm>
          <a:prstGeom prst="rightBrace">
            <a:avLst>
              <a:gd name="adj1" fmla="val 52799"/>
              <a:gd name="adj2" fmla="val 50000"/>
            </a:avLst>
          </a:prstGeom>
          <a:noFill/>
          <a:ln w="19050">
            <a:solidFill>
              <a:srgbClr val="FF0000"/>
            </a:solidFill>
            <a:round/>
            <a:headEnd/>
            <a:tailEnd/>
          </a:ln>
        </p:spPr>
        <p:txBody>
          <a:bodyPr wrap="none" anchor="ctr"/>
          <a:lstStyle/>
          <a:p>
            <a:endParaRPr lang="en-US" dirty="0"/>
          </a:p>
        </p:txBody>
      </p:sp>
      <p:sp>
        <p:nvSpPr>
          <p:cNvPr id="11274" name="Line 18"/>
          <p:cNvSpPr>
            <a:spLocks noChangeShapeType="1"/>
          </p:cNvSpPr>
          <p:nvPr/>
        </p:nvSpPr>
        <p:spPr bwMode="auto">
          <a:xfrm flipV="1">
            <a:off x="7732713" y="3640138"/>
            <a:ext cx="280987" cy="1306512"/>
          </a:xfrm>
          <a:prstGeom prst="line">
            <a:avLst/>
          </a:prstGeom>
          <a:noFill/>
          <a:ln w="9525">
            <a:solidFill>
              <a:srgbClr val="FF0000"/>
            </a:solidFill>
            <a:round/>
            <a:headEnd/>
            <a:tailEnd type="triangle" w="med" len="med"/>
          </a:ln>
        </p:spPr>
        <p:txBody>
          <a:bodyPr/>
          <a:lstStyle/>
          <a:p>
            <a:endParaRPr lang="en-US" dirty="0"/>
          </a:p>
        </p:txBody>
      </p:sp>
      <p:pic>
        <p:nvPicPr>
          <p:cNvPr id="11275" name="Picture 23" descr="Snap1"/>
          <p:cNvPicPr>
            <a:picLocks noChangeAspect="1" noChangeArrowheads="1"/>
          </p:cNvPicPr>
          <p:nvPr/>
        </p:nvPicPr>
        <p:blipFill>
          <a:blip r:embed="rId3" cstate="print"/>
          <a:srcRect/>
          <a:stretch>
            <a:fillRect/>
          </a:stretch>
        </p:blipFill>
        <p:spPr bwMode="auto">
          <a:xfrm>
            <a:off x="344488" y="1668463"/>
            <a:ext cx="3886200" cy="3635375"/>
          </a:xfrm>
          <a:prstGeom prst="rect">
            <a:avLst/>
          </a:prstGeom>
          <a:noFill/>
          <a:ln w="9525">
            <a:noFill/>
            <a:miter lim="800000"/>
            <a:headEnd/>
            <a:tailEnd/>
          </a:ln>
        </p:spPr>
      </p:pic>
      <p:sp>
        <p:nvSpPr>
          <p:cNvPr id="11276" name="Rectangle 25"/>
          <p:cNvSpPr>
            <a:spLocks noChangeArrowheads="1"/>
          </p:cNvSpPr>
          <p:nvPr/>
        </p:nvSpPr>
        <p:spPr bwMode="auto">
          <a:xfrm>
            <a:off x="338138" y="5459413"/>
            <a:ext cx="7124700" cy="1320800"/>
          </a:xfrm>
          <a:prstGeom prst="rect">
            <a:avLst/>
          </a:prstGeom>
          <a:noFill/>
          <a:ln w="9525">
            <a:noFill/>
            <a:miter lim="800000"/>
            <a:headEnd/>
            <a:tailEnd/>
          </a:ln>
        </p:spPr>
        <p:txBody>
          <a:bodyPr/>
          <a:lstStyle/>
          <a:p>
            <a:pPr marL="342900" indent="-342900">
              <a:spcBef>
                <a:spcPct val="20000"/>
              </a:spcBef>
              <a:buFontTx/>
              <a:buChar char="•"/>
            </a:pPr>
            <a:r>
              <a:rPr lang="en-US" sz="1700" dirty="0">
                <a:latin typeface="Arial" pitchFamily="34" charset="0"/>
              </a:rPr>
              <a:t>11 kV per cell (11 turn on initially, 5 delayed for coarse droop compensation)</a:t>
            </a:r>
          </a:p>
          <a:p>
            <a:pPr marL="342900" indent="-342900">
              <a:spcBef>
                <a:spcPct val="20000"/>
              </a:spcBef>
              <a:buFontTx/>
              <a:buChar char="•"/>
            </a:pPr>
            <a:r>
              <a:rPr lang="en-US" sz="1700" dirty="0">
                <a:latin typeface="Arial" pitchFamily="34" charset="0"/>
              </a:rPr>
              <a:t>Switching devices per cell: two 3x5 IGBT arrays</a:t>
            </a:r>
          </a:p>
          <a:p>
            <a:pPr marL="342900" indent="-342900">
              <a:spcBef>
                <a:spcPct val="20000"/>
              </a:spcBef>
              <a:buFontTx/>
              <a:buChar char="•"/>
            </a:pPr>
            <a:r>
              <a:rPr lang="en-US" sz="1700" dirty="0">
                <a:latin typeface="Arial" pitchFamily="34" charset="0"/>
              </a:rPr>
              <a:t>Vernier Cell (‘Mini-Marx’) flattens pulse to 1 kV</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1"/>
          <p:cNvPicPr>
            <a:picLocks noChangeAspect="1" noChangeArrowheads="1"/>
          </p:cNvPicPr>
          <p:nvPr/>
        </p:nvPicPr>
        <p:blipFill>
          <a:blip r:embed="rId2" cstate="print"/>
          <a:srcRect/>
          <a:stretch>
            <a:fillRect/>
          </a:stretch>
        </p:blipFill>
        <p:spPr bwMode="auto">
          <a:xfrm>
            <a:off x="7489825" y="4143375"/>
            <a:ext cx="976313" cy="2551113"/>
          </a:xfrm>
          <a:prstGeom prst="rect">
            <a:avLst/>
          </a:prstGeom>
          <a:noFill/>
          <a:ln w="9525">
            <a:noFill/>
            <a:miter lim="800000"/>
            <a:headEnd/>
            <a:tailEnd/>
          </a:ln>
        </p:spPr>
      </p:pic>
      <p:pic>
        <p:nvPicPr>
          <p:cNvPr id="12291" name="Picture 6"/>
          <p:cNvPicPr>
            <a:picLocks noChangeAspect="1" noChangeArrowheads="1"/>
          </p:cNvPicPr>
          <p:nvPr/>
        </p:nvPicPr>
        <p:blipFill>
          <a:blip r:embed="rId3" cstate="print"/>
          <a:srcRect/>
          <a:stretch>
            <a:fillRect/>
          </a:stretch>
        </p:blipFill>
        <p:spPr bwMode="auto">
          <a:xfrm>
            <a:off x="5143500" y="4289425"/>
            <a:ext cx="2046288" cy="2373313"/>
          </a:xfrm>
          <a:prstGeom prst="rect">
            <a:avLst/>
          </a:prstGeom>
          <a:noFill/>
          <a:ln w="9525">
            <a:noFill/>
            <a:miter lim="800000"/>
            <a:headEnd/>
            <a:tailEnd/>
          </a:ln>
        </p:spPr>
      </p:pic>
      <p:sp>
        <p:nvSpPr>
          <p:cNvPr id="12292" name="Rectangle 2"/>
          <p:cNvSpPr>
            <a:spLocks noGrp="1" noChangeArrowheads="1"/>
          </p:cNvSpPr>
          <p:nvPr>
            <p:ph type="title"/>
          </p:nvPr>
        </p:nvSpPr>
        <p:spPr>
          <a:xfrm>
            <a:off x="0" y="0"/>
            <a:ext cx="9144000" cy="858838"/>
          </a:xfrm>
        </p:spPr>
        <p:txBody>
          <a:bodyPr>
            <a:normAutofit/>
          </a:bodyPr>
          <a:lstStyle/>
          <a:p>
            <a:pPr eaLnBrk="1" hangingPunct="1"/>
            <a:r>
              <a:rPr lang="en-US" sz="4800" dirty="0" smtClean="0"/>
              <a:t>P1 Marx Test Stand at SLAC ESB</a:t>
            </a:r>
            <a:endParaRPr lang="en-US" sz="3600" dirty="0" smtClean="0"/>
          </a:p>
        </p:txBody>
      </p:sp>
      <p:pic>
        <p:nvPicPr>
          <p:cNvPr id="12293" name="Picture 5" descr="P1pic.tif"/>
          <p:cNvPicPr>
            <a:picLocks noChangeAspect="1" noChangeArrowheads="1"/>
          </p:cNvPicPr>
          <p:nvPr/>
        </p:nvPicPr>
        <p:blipFill>
          <a:blip r:embed="rId4" cstate="print">
            <a:lum bright="-10000"/>
          </a:blip>
          <a:srcRect r="488" b="-9866"/>
          <a:stretch>
            <a:fillRect/>
          </a:stretch>
        </p:blipFill>
        <p:spPr bwMode="auto">
          <a:xfrm>
            <a:off x="328613" y="1066800"/>
            <a:ext cx="4040187" cy="3101975"/>
          </a:xfrm>
          <a:prstGeom prst="rect">
            <a:avLst/>
          </a:prstGeom>
          <a:noFill/>
          <a:ln w="9525">
            <a:noFill/>
            <a:miter lim="800000"/>
            <a:headEnd/>
            <a:tailEnd/>
          </a:ln>
        </p:spPr>
      </p:pic>
      <p:grpSp>
        <p:nvGrpSpPr>
          <p:cNvPr id="2" name="Group 13"/>
          <p:cNvGrpSpPr>
            <a:grpSpLocks/>
          </p:cNvGrpSpPr>
          <p:nvPr/>
        </p:nvGrpSpPr>
        <p:grpSpPr bwMode="auto">
          <a:xfrm>
            <a:off x="4800600" y="1066800"/>
            <a:ext cx="3995738" cy="3635375"/>
            <a:chOff x="1828800" y="1676400"/>
            <a:chExt cx="5484813" cy="5263664"/>
          </a:xfrm>
        </p:grpSpPr>
        <p:pic>
          <p:nvPicPr>
            <p:cNvPr id="12297" name="Picture 4" descr="L-band station-color corrected"/>
            <p:cNvPicPr>
              <a:picLocks noChangeAspect="1" noChangeArrowheads="1"/>
            </p:cNvPicPr>
            <p:nvPr/>
          </p:nvPicPr>
          <p:blipFill>
            <a:blip r:embed="rId5" cstate="print"/>
            <a:srcRect/>
            <a:stretch>
              <a:fillRect/>
            </a:stretch>
          </p:blipFill>
          <p:spPr bwMode="auto">
            <a:xfrm>
              <a:off x="1828800" y="1676400"/>
              <a:ext cx="5484813" cy="4113212"/>
            </a:xfrm>
            <a:prstGeom prst="rect">
              <a:avLst/>
            </a:prstGeom>
            <a:noFill/>
            <a:ln w="9525">
              <a:noFill/>
              <a:miter lim="800000"/>
              <a:headEnd/>
              <a:tailEnd/>
            </a:ln>
          </p:spPr>
        </p:pic>
        <p:sp>
          <p:nvSpPr>
            <p:cNvPr id="12298" name="Text Box 18"/>
            <p:cNvSpPr txBox="1">
              <a:spLocks noChangeArrowheads="1"/>
            </p:cNvSpPr>
            <p:nvPr/>
          </p:nvSpPr>
          <p:spPr bwMode="auto">
            <a:xfrm>
              <a:off x="2026035" y="1828800"/>
              <a:ext cx="1371600" cy="401016"/>
            </a:xfrm>
            <a:prstGeom prst="rect">
              <a:avLst/>
            </a:prstGeom>
            <a:solidFill>
              <a:srgbClr val="000000">
                <a:alpha val="0"/>
              </a:srgbClr>
            </a:solidFill>
            <a:ln w="9525">
              <a:noFill/>
              <a:miter lim="800000"/>
              <a:headEnd/>
              <a:tailEnd/>
            </a:ln>
          </p:spPr>
          <p:txBody>
            <a:bodyPr>
              <a:spAutoFit/>
            </a:bodyPr>
            <a:lstStyle/>
            <a:p>
              <a:pPr>
                <a:spcBef>
                  <a:spcPct val="50000"/>
                </a:spcBef>
              </a:pPr>
              <a:r>
                <a:rPr lang="en-US" sz="1200" dirty="0">
                  <a:solidFill>
                    <a:srgbClr val="FFFF00"/>
                  </a:solidFill>
                  <a:latin typeface="Arial" pitchFamily="34" charset="0"/>
                  <a:cs typeface="Arial" pitchFamily="34" charset="0"/>
                </a:rPr>
                <a:t>RF Controls</a:t>
              </a:r>
            </a:p>
          </p:txBody>
        </p:sp>
        <p:sp>
          <p:nvSpPr>
            <p:cNvPr id="12299" name="Text Box 19"/>
            <p:cNvSpPr txBox="1">
              <a:spLocks noChangeArrowheads="1"/>
            </p:cNvSpPr>
            <p:nvPr/>
          </p:nvSpPr>
          <p:spPr bwMode="auto">
            <a:xfrm>
              <a:off x="3321435" y="1828800"/>
              <a:ext cx="1371600" cy="401016"/>
            </a:xfrm>
            <a:prstGeom prst="rect">
              <a:avLst/>
            </a:prstGeom>
            <a:solidFill>
              <a:srgbClr val="000000">
                <a:alpha val="0"/>
              </a:srgbClr>
            </a:solidFill>
            <a:ln w="9525">
              <a:noFill/>
              <a:miter lim="800000"/>
              <a:headEnd/>
              <a:tailEnd/>
            </a:ln>
          </p:spPr>
          <p:txBody>
            <a:bodyPr>
              <a:spAutoFit/>
            </a:bodyPr>
            <a:lstStyle/>
            <a:p>
              <a:pPr>
                <a:spcBef>
                  <a:spcPct val="50000"/>
                </a:spcBef>
              </a:pPr>
              <a:r>
                <a:rPr lang="en-US" sz="1200" dirty="0">
                  <a:solidFill>
                    <a:srgbClr val="FFFF00"/>
                  </a:solidFill>
                  <a:latin typeface="Arial" pitchFamily="34" charset="0"/>
                  <a:cs typeface="Arial" pitchFamily="34" charset="0"/>
                </a:rPr>
                <a:t>P1 Marx</a:t>
              </a:r>
            </a:p>
          </p:txBody>
        </p:sp>
        <p:sp>
          <p:nvSpPr>
            <p:cNvPr id="12300" name="Text Box 20"/>
            <p:cNvSpPr txBox="1">
              <a:spLocks noChangeArrowheads="1"/>
            </p:cNvSpPr>
            <p:nvPr/>
          </p:nvSpPr>
          <p:spPr bwMode="auto">
            <a:xfrm>
              <a:off x="5116711" y="1828800"/>
              <a:ext cx="1977470" cy="401016"/>
            </a:xfrm>
            <a:prstGeom prst="rect">
              <a:avLst/>
            </a:prstGeom>
            <a:solidFill>
              <a:srgbClr val="000000">
                <a:alpha val="0"/>
              </a:srgbClr>
            </a:solidFill>
            <a:ln w="9525">
              <a:noFill/>
              <a:miter lim="800000"/>
              <a:headEnd/>
              <a:tailEnd/>
            </a:ln>
          </p:spPr>
          <p:txBody>
            <a:bodyPr>
              <a:spAutoFit/>
            </a:bodyPr>
            <a:lstStyle/>
            <a:p>
              <a:pPr>
                <a:spcBef>
                  <a:spcPct val="50000"/>
                </a:spcBef>
              </a:pPr>
              <a:r>
                <a:rPr lang="en-US" sz="1200" dirty="0">
                  <a:solidFill>
                    <a:srgbClr val="FFFF00"/>
                  </a:solidFill>
                  <a:latin typeface="Arial" pitchFamily="34" charset="0"/>
                  <a:cs typeface="Arial" pitchFamily="34" charset="0"/>
                </a:rPr>
                <a:t>10 MW Klystron</a:t>
              </a:r>
            </a:p>
          </p:txBody>
        </p:sp>
        <p:sp>
          <p:nvSpPr>
            <p:cNvPr id="12301" name="Line 22"/>
            <p:cNvSpPr>
              <a:spLocks noChangeShapeType="1"/>
            </p:cNvSpPr>
            <p:nvPr/>
          </p:nvSpPr>
          <p:spPr bwMode="auto">
            <a:xfrm>
              <a:off x="2438400" y="2259498"/>
              <a:ext cx="0" cy="864701"/>
            </a:xfrm>
            <a:prstGeom prst="line">
              <a:avLst/>
            </a:prstGeom>
            <a:noFill/>
            <a:ln w="15875">
              <a:solidFill>
                <a:srgbClr val="FFFF00"/>
              </a:solidFill>
              <a:round/>
              <a:headEnd/>
              <a:tailEnd type="triangle" w="med" len="med"/>
            </a:ln>
          </p:spPr>
          <p:txBody>
            <a:bodyPr/>
            <a:lstStyle/>
            <a:p>
              <a:endParaRPr lang="en-US" dirty="0"/>
            </a:p>
          </p:txBody>
        </p:sp>
        <p:sp>
          <p:nvSpPr>
            <p:cNvPr id="12302" name="Line 23"/>
            <p:cNvSpPr>
              <a:spLocks noChangeShapeType="1"/>
            </p:cNvSpPr>
            <p:nvPr/>
          </p:nvSpPr>
          <p:spPr bwMode="auto">
            <a:xfrm>
              <a:off x="3733800" y="2243738"/>
              <a:ext cx="0" cy="1087416"/>
            </a:xfrm>
            <a:prstGeom prst="line">
              <a:avLst/>
            </a:prstGeom>
            <a:noFill/>
            <a:ln w="15875">
              <a:solidFill>
                <a:srgbClr val="FFFF00"/>
              </a:solidFill>
              <a:round/>
              <a:headEnd/>
              <a:tailEnd type="triangle" w="med" len="med"/>
            </a:ln>
          </p:spPr>
          <p:txBody>
            <a:bodyPr/>
            <a:lstStyle/>
            <a:p>
              <a:endParaRPr lang="en-US" dirty="0"/>
            </a:p>
          </p:txBody>
        </p:sp>
        <p:sp>
          <p:nvSpPr>
            <p:cNvPr id="12303" name="Line 24"/>
            <p:cNvSpPr>
              <a:spLocks noChangeShapeType="1"/>
            </p:cNvSpPr>
            <p:nvPr/>
          </p:nvSpPr>
          <p:spPr bwMode="auto">
            <a:xfrm>
              <a:off x="5867400" y="2322535"/>
              <a:ext cx="0" cy="801663"/>
            </a:xfrm>
            <a:prstGeom prst="line">
              <a:avLst/>
            </a:prstGeom>
            <a:noFill/>
            <a:ln w="15875">
              <a:solidFill>
                <a:srgbClr val="FFFF00"/>
              </a:solidFill>
              <a:round/>
              <a:headEnd/>
              <a:tailEnd type="triangle" w="med" len="med"/>
            </a:ln>
          </p:spPr>
          <p:txBody>
            <a:bodyPr/>
            <a:lstStyle/>
            <a:p>
              <a:endParaRPr lang="en-US" dirty="0"/>
            </a:p>
          </p:txBody>
        </p:sp>
        <p:sp>
          <p:nvSpPr>
            <p:cNvPr id="12304" name="Line 24"/>
            <p:cNvSpPr>
              <a:spLocks noChangeShapeType="1"/>
            </p:cNvSpPr>
            <p:nvPr/>
          </p:nvSpPr>
          <p:spPr bwMode="auto">
            <a:xfrm flipH="1">
              <a:off x="3995824" y="3882754"/>
              <a:ext cx="1614059" cy="3057310"/>
            </a:xfrm>
            <a:prstGeom prst="line">
              <a:avLst/>
            </a:prstGeom>
            <a:noFill/>
            <a:ln w="15875">
              <a:solidFill>
                <a:srgbClr val="FFFF00"/>
              </a:solidFill>
              <a:round/>
              <a:headEnd/>
              <a:tailEnd type="triangle" w="med" len="med"/>
            </a:ln>
          </p:spPr>
          <p:txBody>
            <a:bodyPr/>
            <a:lstStyle/>
            <a:p>
              <a:endParaRPr lang="en-US" dirty="0"/>
            </a:p>
          </p:txBody>
        </p:sp>
        <p:sp>
          <p:nvSpPr>
            <p:cNvPr id="12305" name="Line 24"/>
            <p:cNvSpPr>
              <a:spLocks noChangeShapeType="1"/>
            </p:cNvSpPr>
            <p:nvPr/>
          </p:nvSpPr>
          <p:spPr bwMode="auto">
            <a:xfrm>
              <a:off x="5609884" y="3882755"/>
              <a:ext cx="552964" cy="2300858"/>
            </a:xfrm>
            <a:prstGeom prst="line">
              <a:avLst/>
            </a:prstGeom>
            <a:noFill/>
            <a:ln w="15875">
              <a:solidFill>
                <a:srgbClr val="FFFF00"/>
              </a:solidFill>
              <a:round/>
              <a:headEnd/>
              <a:tailEnd type="triangle" w="med" len="med"/>
            </a:ln>
          </p:spPr>
          <p:txBody>
            <a:bodyPr/>
            <a:lstStyle/>
            <a:p>
              <a:endParaRPr lang="en-US" dirty="0"/>
            </a:p>
          </p:txBody>
        </p:sp>
      </p:grpSp>
      <p:pic>
        <p:nvPicPr>
          <p:cNvPr id="12295" name="Picture 13"/>
          <p:cNvPicPr>
            <a:picLocks noChangeAspect="1" noChangeArrowheads="1"/>
          </p:cNvPicPr>
          <p:nvPr/>
        </p:nvPicPr>
        <p:blipFill>
          <a:blip r:embed="rId6" cstate="print"/>
          <a:srcRect/>
          <a:stretch>
            <a:fillRect/>
          </a:stretch>
        </p:blipFill>
        <p:spPr bwMode="auto">
          <a:xfrm>
            <a:off x="452438" y="4576763"/>
            <a:ext cx="3930650" cy="2151062"/>
          </a:xfrm>
          <a:prstGeom prst="rect">
            <a:avLst/>
          </a:prstGeom>
          <a:noFill/>
          <a:ln w="9525">
            <a:noFill/>
            <a:miter lim="800000"/>
            <a:headEnd/>
            <a:tailEnd/>
          </a:ln>
        </p:spPr>
      </p:pic>
      <p:sp>
        <p:nvSpPr>
          <p:cNvPr id="12296" name="Text Box 14"/>
          <p:cNvSpPr txBox="1">
            <a:spLocks noChangeArrowheads="1"/>
          </p:cNvSpPr>
          <p:nvPr/>
        </p:nvSpPr>
        <p:spPr bwMode="auto">
          <a:xfrm>
            <a:off x="174625" y="3997325"/>
            <a:ext cx="4402138" cy="584200"/>
          </a:xfrm>
          <a:prstGeom prst="rect">
            <a:avLst/>
          </a:prstGeom>
          <a:noFill/>
          <a:ln w="9525">
            <a:noFill/>
            <a:miter lim="800000"/>
            <a:headEnd/>
            <a:tailEnd/>
          </a:ln>
        </p:spPr>
        <p:txBody>
          <a:bodyPr>
            <a:spAutoFit/>
          </a:bodyPr>
          <a:lstStyle/>
          <a:p>
            <a:pPr algn="ctr"/>
            <a:r>
              <a:rPr lang="en-US" sz="1600" dirty="0">
                <a:latin typeface="Arial" pitchFamily="34" charset="0"/>
              </a:rPr>
              <a:t>Toshiba MBK Measurements of Efficiency and Output Power -vs- Beam Voltage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6250" y="179388"/>
            <a:ext cx="8728364" cy="1143000"/>
          </a:xfrm>
        </p:spPr>
        <p:txBody>
          <a:bodyPr>
            <a:noAutofit/>
          </a:bodyPr>
          <a:lstStyle/>
          <a:p>
            <a:pPr eaLnBrk="1" hangingPunct="1"/>
            <a:r>
              <a:rPr lang="en-US" sz="4000" dirty="0" smtClean="0"/>
              <a:t>Marx Output with Different Levels of Droop Compensation</a:t>
            </a:r>
          </a:p>
        </p:txBody>
      </p:sp>
      <p:pic>
        <p:nvPicPr>
          <p:cNvPr id="13315" name="Picture 3"/>
          <p:cNvPicPr>
            <a:picLocks noChangeAspect="1" noChangeArrowheads="1"/>
          </p:cNvPicPr>
          <p:nvPr/>
        </p:nvPicPr>
        <p:blipFill>
          <a:blip r:embed="rId2" cstate="print"/>
          <a:srcRect/>
          <a:stretch>
            <a:fillRect/>
          </a:stretch>
        </p:blipFill>
        <p:spPr bwMode="auto">
          <a:xfrm>
            <a:off x="506413" y="1474600"/>
            <a:ext cx="3703637" cy="2687638"/>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481396" y="4072599"/>
            <a:ext cx="3748088" cy="2687637"/>
          </a:xfrm>
          <a:prstGeom prst="rect">
            <a:avLst/>
          </a:prstGeom>
          <a:noFill/>
          <a:ln w="9525">
            <a:noFill/>
            <a:miter lim="800000"/>
            <a:headEnd/>
            <a:tailEnd/>
          </a:ln>
        </p:spPr>
      </p:pic>
      <p:sp>
        <p:nvSpPr>
          <p:cNvPr id="13318" name="TextBox 6"/>
          <p:cNvSpPr txBox="1">
            <a:spLocks noChangeArrowheads="1"/>
          </p:cNvSpPr>
          <p:nvPr/>
        </p:nvSpPr>
        <p:spPr bwMode="auto">
          <a:xfrm>
            <a:off x="4683567" y="2548824"/>
            <a:ext cx="3567297" cy="2631490"/>
          </a:xfrm>
          <a:prstGeom prst="rect">
            <a:avLst/>
          </a:prstGeom>
          <a:noFill/>
          <a:ln w="9525">
            <a:noFill/>
            <a:miter lim="800000"/>
            <a:headEnd/>
            <a:tailEnd/>
          </a:ln>
        </p:spPr>
        <p:txBody>
          <a:bodyPr wrap="square">
            <a:spAutoFit/>
          </a:bodyPr>
          <a:lstStyle/>
          <a:p>
            <a:pPr>
              <a:lnSpc>
                <a:spcPct val="150000"/>
              </a:lnSpc>
            </a:pPr>
            <a:r>
              <a:rPr lang="en-US" sz="2000" dirty="0">
                <a:solidFill>
                  <a:srgbClr val="0000FF"/>
                </a:solidFill>
                <a:latin typeface="Arial" pitchFamily="34" charset="0"/>
                <a:cs typeface="Arial" pitchFamily="34" charset="0"/>
              </a:rPr>
              <a:t>Blue</a:t>
            </a:r>
            <a:r>
              <a:rPr lang="en-US" sz="2000" dirty="0">
                <a:latin typeface="Arial" pitchFamily="34" charset="0"/>
                <a:cs typeface="Arial" pitchFamily="34" charset="0"/>
              </a:rPr>
              <a:t>: no droop compensation</a:t>
            </a:r>
          </a:p>
          <a:p>
            <a:pPr>
              <a:lnSpc>
                <a:spcPct val="150000"/>
              </a:lnSpc>
            </a:pPr>
            <a:endParaRPr lang="en-US" sz="500" dirty="0">
              <a:latin typeface="Arial" pitchFamily="34" charset="0"/>
              <a:cs typeface="Arial" pitchFamily="34" charset="0"/>
            </a:endParaRPr>
          </a:p>
          <a:p>
            <a:pPr>
              <a:lnSpc>
                <a:spcPct val="150000"/>
              </a:lnSpc>
            </a:pPr>
            <a:r>
              <a:rPr lang="en-US" sz="2000" dirty="0">
                <a:solidFill>
                  <a:srgbClr val="00B050"/>
                </a:solidFill>
                <a:latin typeface="Arial" pitchFamily="34" charset="0"/>
                <a:cs typeface="Arial" pitchFamily="34" charset="0"/>
              </a:rPr>
              <a:t>Green</a:t>
            </a:r>
            <a:r>
              <a:rPr lang="en-US" sz="2000" dirty="0">
                <a:latin typeface="Arial" pitchFamily="34" charset="0"/>
                <a:cs typeface="Arial" pitchFamily="34" charset="0"/>
              </a:rPr>
              <a:t>: with only </a:t>
            </a:r>
            <a:r>
              <a:rPr lang="en-US" sz="2000" dirty="0" smtClean="0">
                <a:latin typeface="Arial" pitchFamily="34" charset="0"/>
                <a:cs typeface="Arial" pitchFamily="34" charset="0"/>
              </a:rPr>
              <a:t>delay </a:t>
            </a:r>
            <a:r>
              <a:rPr lang="en-US" sz="2000" dirty="0">
                <a:latin typeface="Arial" pitchFamily="34" charset="0"/>
                <a:cs typeface="Arial" pitchFamily="34" charset="0"/>
              </a:rPr>
              <a:t>cells</a:t>
            </a:r>
          </a:p>
          <a:p>
            <a:pPr>
              <a:lnSpc>
                <a:spcPct val="150000"/>
              </a:lnSpc>
            </a:pPr>
            <a:endParaRPr lang="en-US" sz="500" dirty="0">
              <a:latin typeface="Arial" pitchFamily="34" charset="0"/>
              <a:cs typeface="Arial" pitchFamily="34" charset="0"/>
            </a:endParaRPr>
          </a:p>
          <a:p>
            <a:pPr>
              <a:lnSpc>
                <a:spcPct val="150000"/>
              </a:lnSpc>
            </a:pPr>
            <a:r>
              <a:rPr lang="en-US" sz="2000" dirty="0">
                <a:solidFill>
                  <a:srgbClr val="FF0000"/>
                </a:solidFill>
                <a:latin typeface="Arial" pitchFamily="34" charset="0"/>
                <a:cs typeface="Arial" pitchFamily="34" charset="0"/>
              </a:rPr>
              <a:t>Red</a:t>
            </a:r>
            <a:r>
              <a:rPr lang="en-US" sz="2000" dirty="0">
                <a:latin typeface="Arial" pitchFamily="34" charset="0"/>
                <a:cs typeface="Arial" pitchFamily="34" charset="0"/>
              </a:rPr>
              <a:t>: with delay cells and Vernier – flat with 3% saw-tooth modulation</a:t>
            </a:r>
          </a:p>
        </p:txBody>
      </p:sp>
      <p:sp>
        <p:nvSpPr>
          <p:cNvPr id="13319" name="Text Box 8"/>
          <p:cNvSpPr txBox="1">
            <a:spLocks noChangeArrowheads="1"/>
          </p:cNvSpPr>
          <p:nvPr/>
        </p:nvSpPr>
        <p:spPr bwMode="auto">
          <a:xfrm>
            <a:off x="1969407" y="1841066"/>
            <a:ext cx="954107" cy="369332"/>
          </a:xfrm>
          <a:prstGeom prst="rect">
            <a:avLst/>
          </a:prstGeom>
          <a:noFill/>
          <a:ln w="9525">
            <a:noFill/>
            <a:miter lim="800000"/>
            <a:headEnd/>
            <a:tailEnd/>
          </a:ln>
        </p:spPr>
        <p:txBody>
          <a:bodyPr wrap="none">
            <a:spAutoFit/>
          </a:bodyPr>
          <a:lstStyle/>
          <a:p>
            <a:r>
              <a:rPr lang="en-US" sz="1800" dirty="0" smtClean="0">
                <a:latin typeface="Arial" pitchFamily="34" charset="0"/>
                <a:cs typeface="Arial" pitchFamily="34" charset="0"/>
              </a:rPr>
              <a:t>Current</a:t>
            </a:r>
            <a:endParaRPr lang="en-US" sz="1800" dirty="0">
              <a:latin typeface="Arial" pitchFamily="34" charset="0"/>
              <a:cs typeface="Arial" pitchFamily="34" charset="0"/>
            </a:endParaRPr>
          </a:p>
        </p:txBody>
      </p:sp>
      <p:sp>
        <p:nvSpPr>
          <p:cNvPr id="13320" name="Text Box 9"/>
          <p:cNvSpPr txBox="1">
            <a:spLocks noChangeArrowheads="1"/>
          </p:cNvSpPr>
          <p:nvPr/>
        </p:nvSpPr>
        <p:spPr bwMode="auto">
          <a:xfrm>
            <a:off x="1947814" y="4356637"/>
            <a:ext cx="954172" cy="369332"/>
          </a:xfrm>
          <a:prstGeom prst="rect">
            <a:avLst/>
          </a:prstGeom>
          <a:noFill/>
          <a:ln w="9525">
            <a:noFill/>
            <a:miter lim="800000"/>
            <a:headEnd/>
            <a:tailEnd/>
          </a:ln>
        </p:spPr>
        <p:txBody>
          <a:bodyPr wrap="none">
            <a:spAutoFit/>
          </a:bodyPr>
          <a:lstStyle/>
          <a:p>
            <a:r>
              <a:rPr lang="en-US" sz="1800" dirty="0" smtClean="0">
                <a:latin typeface="Arial" pitchFamily="34" charset="0"/>
                <a:cs typeface="Arial" pitchFamily="34" charset="0"/>
              </a:rPr>
              <a:t>Voltage</a:t>
            </a:r>
            <a:endParaRPr lang="en-US" sz="1800"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6725" y="169863"/>
            <a:ext cx="8229600" cy="1143000"/>
          </a:xfrm>
        </p:spPr>
        <p:txBody>
          <a:bodyPr>
            <a:noAutofit/>
          </a:bodyPr>
          <a:lstStyle/>
          <a:p>
            <a:r>
              <a:rPr lang="en-US" sz="4000" dirty="0" smtClean="0"/>
              <a:t>Diversified Technologies Inc. (DTI) Marx Modulator</a:t>
            </a:r>
          </a:p>
        </p:txBody>
      </p:sp>
      <p:pic>
        <p:nvPicPr>
          <p:cNvPr id="19459" name="Picture 2"/>
          <p:cNvPicPr>
            <a:picLocks noChangeAspect="1" noChangeArrowheads="1"/>
          </p:cNvPicPr>
          <p:nvPr/>
        </p:nvPicPr>
        <p:blipFill>
          <a:blip r:embed="rId2" cstate="print"/>
          <a:srcRect/>
          <a:stretch>
            <a:fillRect/>
          </a:stretch>
        </p:blipFill>
        <p:spPr bwMode="auto">
          <a:xfrm>
            <a:off x="4857750" y="4924425"/>
            <a:ext cx="2800350" cy="1914525"/>
          </a:xfrm>
          <a:prstGeom prst="rect">
            <a:avLst/>
          </a:prstGeom>
          <a:noFill/>
          <a:ln w="9525">
            <a:noFill/>
            <a:miter lim="800000"/>
            <a:headEnd/>
            <a:tailEnd/>
          </a:ln>
        </p:spPr>
      </p:pic>
      <p:pic>
        <p:nvPicPr>
          <p:cNvPr id="19460" name="Picture 3"/>
          <p:cNvPicPr>
            <a:picLocks noChangeAspect="1" noChangeArrowheads="1"/>
          </p:cNvPicPr>
          <p:nvPr/>
        </p:nvPicPr>
        <p:blipFill>
          <a:blip r:embed="rId3" cstate="print">
            <a:lum bright="20000"/>
          </a:blip>
          <a:srcRect/>
          <a:stretch>
            <a:fillRect/>
          </a:stretch>
        </p:blipFill>
        <p:spPr bwMode="auto">
          <a:xfrm>
            <a:off x="1143000" y="2446338"/>
            <a:ext cx="2552700" cy="2351087"/>
          </a:xfrm>
          <a:prstGeom prst="rect">
            <a:avLst/>
          </a:prstGeom>
          <a:noFill/>
          <a:ln w="9525">
            <a:noFill/>
            <a:miter lim="800000"/>
            <a:headEnd/>
            <a:tailEnd/>
          </a:ln>
        </p:spPr>
      </p:pic>
      <p:pic>
        <p:nvPicPr>
          <p:cNvPr id="19461" name="Picture 4"/>
          <p:cNvPicPr>
            <a:picLocks noChangeAspect="1" noChangeArrowheads="1"/>
          </p:cNvPicPr>
          <p:nvPr/>
        </p:nvPicPr>
        <p:blipFill>
          <a:blip r:embed="rId4" cstate="print"/>
          <a:srcRect/>
          <a:stretch>
            <a:fillRect/>
          </a:stretch>
        </p:blipFill>
        <p:spPr bwMode="auto">
          <a:xfrm>
            <a:off x="4913313" y="2430463"/>
            <a:ext cx="2659062" cy="2341562"/>
          </a:xfrm>
          <a:prstGeom prst="rect">
            <a:avLst/>
          </a:prstGeom>
          <a:noFill/>
          <a:ln w="9525">
            <a:noFill/>
            <a:miter lim="800000"/>
            <a:headEnd/>
            <a:tailEnd/>
          </a:ln>
        </p:spPr>
      </p:pic>
      <p:pic>
        <p:nvPicPr>
          <p:cNvPr id="19462" name="Picture 5"/>
          <p:cNvPicPr>
            <a:picLocks noChangeAspect="1" noChangeArrowheads="1"/>
          </p:cNvPicPr>
          <p:nvPr/>
        </p:nvPicPr>
        <p:blipFill>
          <a:blip r:embed="rId5" cstate="print"/>
          <a:srcRect/>
          <a:stretch>
            <a:fillRect/>
          </a:stretch>
        </p:blipFill>
        <p:spPr bwMode="auto">
          <a:xfrm>
            <a:off x="933450" y="4829175"/>
            <a:ext cx="2943225" cy="1952625"/>
          </a:xfrm>
          <a:prstGeom prst="rect">
            <a:avLst/>
          </a:prstGeom>
          <a:noFill/>
          <a:ln w="9525">
            <a:noFill/>
            <a:miter lim="800000"/>
            <a:headEnd/>
            <a:tailEnd/>
          </a:ln>
        </p:spPr>
      </p:pic>
      <p:sp>
        <p:nvSpPr>
          <p:cNvPr id="19463" name="TextBox 6"/>
          <p:cNvSpPr txBox="1">
            <a:spLocks noChangeArrowheads="1"/>
          </p:cNvSpPr>
          <p:nvPr/>
        </p:nvSpPr>
        <p:spPr bwMode="auto">
          <a:xfrm>
            <a:off x="190500" y="1466850"/>
            <a:ext cx="8686800" cy="830263"/>
          </a:xfrm>
          <a:prstGeom prst="rect">
            <a:avLst/>
          </a:prstGeom>
          <a:noFill/>
          <a:ln w="9525">
            <a:noFill/>
            <a:miter lim="800000"/>
            <a:headEnd/>
            <a:tailEnd/>
          </a:ln>
        </p:spPr>
        <p:txBody>
          <a:bodyPr>
            <a:spAutoFit/>
          </a:bodyPr>
          <a:lstStyle/>
          <a:p>
            <a:pPr algn="ctr"/>
            <a:r>
              <a:rPr lang="en-US" sz="1600" dirty="0">
                <a:latin typeface="Arial" pitchFamily="34" charset="0"/>
                <a:cs typeface="Arial" pitchFamily="34" charset="0"/>
              </a:rPr>
              <a:t>This Marx was SBIR funded and will be delivered to SLAC after it is modified to improve ease of use. It has 6 kV cells that are immersed in oil, electrolytic capacitors (half the droop) and 900 V vernier cells.</a:t>
            </a:r>
          </a:p>
        </p:txBody>
      </p:sp>
      <p:sp>
        <p:nvSpPr>
          <p:cNvPr id="19464" name="TextBox 7"/>
          <p:cNvSpPr txBox="1">
            <a:spLocks noChangeArrowheads="1"/>
          </p:cNvSpPr>
          <p:nvPr/>
        </p:nvSpPr>
        <p:spPr bwMode="auto">
          <a:xfrm>
            <a:off x="133350" y="5495925"/>
            <a:ext cx="704850" cy="523875"/>
          </a:xfrm>
          <a:prstGeom prst="rect">
            <a:avLst/>
          </a:prstGeom>
          <a:noFill/>
          <a:ln w="9525">
            <a:noFill/>
            <a:miter lim="800000"/>
            <a:headEnd/>
            <a:tailEnd/>
          </a:ln>
        </p:spPr>
        <p:txBody>
          <a:bodyPr>
            <a:spAutoFit/>
          </a:bodyPr>
          <a:lstStyle/>
          <a:p>
            <a:pPr algn="ctr"/>
            <a:r>
              <a:rPr lang="en-US" dirty="0">
                <a:latin typeface="Arial" pitchFamily="34" charset="0"/>
                <a:cs typeface="Arial" pitchFamily="34" charset="0"/>
              </a:rPr>
              <a:t>Marx Cell</a:t>
            </a:r>
          </a:p>
        </p:txBody>
      </p:sp>
      <p:sp>
        <p:nvSpPr>
          <p:cNvPr id="19465" name="TextBox 8"/>
          <p:cNvSpPr txBox="1">
            <a:spLocks noChangeArrowheads="1"/>
          </p:cNvSpPr>
          <p:nvPr/>
        </p:nvSpPr>
        <p:spPr bwMode="auto">
          <a:xfrm>
            <a:off x="133350" y="2952750"/>
            <a:ext cx="704850" cy="523875"/>
          </a:xfrm>
          <a:prstGeom prst="rect">
            <a:avLst/>
          </a:prstGeom>
          <a:noFill/>
          <a:ln w="9525">
            <a:noFill/>
            <a:miter lim="800000"/>
            <a:headEnd/>
            <a:tailEnd/>
          </a:ln>
        </p:spPr>
        <p:txBody>
          <a:bodyPr>
            <a:spAutoFit/>
          </a:bodyPr>
          <a:lstStyle/>
          <a:p>
            <a:pPr algn="ctr"/>
            <a:r>
              <a:rPr lang="en-US" dirty="0">
                <a:latin typeface="Arial" pitchFamily="34" charset="0"/>
                <a:cs typeface="Arial" pitchFamily="34" charset="0"/>
              </a:rPr>
              <a:t>Full Unit</a:t>
            </a:r>
          </a:p>
        </p:txBody>
      </p:sp>
      <p:sp>
        <p:nvSpPr>
          <p:cNvPr id="19466" name="TextBox 9"/>
          <p:cNvSpPr txBox="1">
            <a:spLocks noChangeArrowheads="1"/>
          </p:cNvSpPr>
          <p:nvPr/>
        </p:nvSpPr>
        <p:spPr bwMode="auto">
          <a:xfrm>
            <a:off x="7740502" y="2952750"/>
            <a:ext cx="1041548" cy="646331"/>
          </a:xfrm>
          <a:prstGeom prst="rect">
            <a:avLst/>
          </a:prstGeom>
          <a:noFill/>
          <a:ln w="9525">
            <a:noFill/>
            <a:miter lim="800000"/>
            <a:headEnd/>
            <a:tailEnd/>
          </a:ln>
        </p:spPr>
        <p:txBody>
          <a:bodyPr wrap="square">
            <a:spAutoFit/>
          </a:bodyPr>
          <a:lstStyle/>
          <a:p>
            <a:pPr algn="ctr"/>
            <a:r>
              <a:rPr lang="en-US" dirty="0">
                <a:latin typeface="Arial" pitchFamily="34" charset="0"/>
                <a:cs typeface="Arial" pitchFamily="34" charset="0"/>
              </a:rPr>
              <a:t>Inside Layout</a:t>
            </a:r>
          </a:p>
        </p:txBody>
      </p:sp>
      <p:sp>
        <p:nvSpPr>
          <p:cNvPr id="19467" name="TextBox 10"/>
          <p:cNvSpPr txBox="1">
            <a:spLocks noChangeArrowheads="1"/>
          </p:cNvSpPr>
          <p:nvPr/>
        </p:nvSpPr>
        <p:spPr bwMode="auto">
          <a:xfrm>
            <a:off x="7666073" y="5353050"/>
            <a:ext cx="1435395" cy="923330"/>
          </a:xfrm>
          <a:prstGeom prst="rect">
            <a:avLst/>
          </a:prstGeom>
          <a:noFill/>
          <a:ln w="9525">
            <a:noFill/>
            <a:miter lim="800000"/>
            <a:headEnd/>
            <a:tailEnd/>
          </a:ln>
        </p:spPr>
        <p:txBody>
          <a:bodyPr wrap="square">
            <a:spAutoFit/>
          </a:bodyPr>
          <a:lstStyle/>
          <a:p>
            <a:pPr algn="ctr"/>
            <a:r>
              <a:rPr lang="en-US" dirty="0">
                <a:latin typeface="Arial" pitchFamily="34" charset="0"/>
                <a:cs typeface="Arial" pitchFamily="34" charset="0"/>
              </a:rPr>
              <a:t>Measured Voltage Waveform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Long Pulse Modulator</a:t>
            </a:r>
            <a:br>
              <a:rPr lang="en-US" dirty="0" smtClean="0"/>
            </a:br>
            <a:r>
              <a:rPr lang="en-US" i="1" dirty="0" smtClean="0"/>
              <a:t>Initial Scoping</a:t>
            </a:r>
            <a:endParaRPr lang="en-US" i="1" dirty="0"/>
          </a:p>
        </p:txBody>
      </p:sp>
      <p:sp>
        <p:nvSpPr>
          <p:cNvPr id="3" name="Subtitle 2"/>
          <p:cNvSpPr>
            <a:spLocks noGrp="1"/>
          </p:cNvSpPr>
          <p:nvPr>
            <p:ph type="subTitle" idx="1"/>
          </p:nvPr>
        </p:nvSpPr>
        <p:spPr>
          <a:xfrm>
            <a:off x="1371600" y="3886200"/>
            <a:ext cx="6400800" cy="590107"/>
          </a:xfrm>
        </p:spPr>
        <p:txBody>
          <a:bodyPr/>
          <a:lstStyle/>
          <a:p>
            <a:r>
              <a:rPr lang="en-US" dirty="0" smtClean="0"/>
              <a:t>M. Kemp</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139"/>
            <a:ext cx="9144000" cy="1143000"/>
          </a:xfrm>
        </p:spPr>
        <p:txBody>
          <a:bodyPr>
            <a:noAutofit/>
          </a:bodyPr>
          <a:lstStyle/>
          <a:p>
            <a:r>
              <a:rPr lang="en-US" sz="4800" dirty="0" smtClean="0"/>
              <a:t>PX Long-Pulse Modulator Scoping</a:t>
            </a:r>
            <a:endParaRPr lang="en-US" sz="4800" dirty="0"/>
          </a:p>
        </p:txBody>
      </p:sp>
      <p:sp>
        <p:nvSpPr>
          <p:cNvPr id="3" name="Content Placeholder 2"/>
          <p:cNvSpPr>
            <a:spLocks noGrp="1"/>
          </p:cNvSpPr>
          <p:nvPr>
            <p:ph idx="1"/>
          </p:nvPr>
        </p:nvSpPr>
        <p:spPr/>
        <p:txBody>
          <a:bodyPr>
            <a:normAutofit lnSpcReduction="10000"/>
          </a:bodyPr>
          <a:lstStyle/>
          <a:p>
            <a:r>
              <a:rPr lang="en-US" dirty="0" smtClean="0"/>
              <a:t>Initial scoping performed without knowledge of klystron specifications</a:t>
            </a:r>
          </a:p>
          <a:p>
            <a:r>
              <a:rPr lang="en-US" dirty="0" smtClean="0"/>
              <a:t>Several topologies identified as candidates. Focus initially on scaling of SLAC P2 Marx</a:t>
            </a:r>
          </a:p>
          <a:p>
            <a:r>
              <a:rPr lang="en-US" dirty="0" smtClean="0"/>
              <a:t>Scaling parameters of interest include cost, size, and effect on facility mains</a:t>
            </a:r>
          </a:p>
          <a:p>
            <a:r>
              <a:rPr lang="en-US" dirty="0" smtClean="0"/>
              <a:t>After klystron is identified, will further analyze potential modulators and advantages and disadvantages of each</a:t>
            </a:r>
          </a:p>
          <a:p>
            <a:pPr lvl="1"/>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fficeimg.vo.msecnd.net/en-us/images/MH900438983.jpg"/>
          <p:cNvPicPr>
            <a:picLocks noChangeAspect="1" noChangeArrowheads="1"/>
          </p:cNvPicPr>
          <p:nvPr/>
        </p:nvPicPr>
        <p:blipFill>
          <a:blip r:embed="rId2" cstate="print"/>
          <a:srcRect t="16886" b="16776"/>
          <a:stretch>
            <a:fillRect/>
          </a:stretch>
        </p:blipFill>
        <p:spPr bwMode="auto">
          <a:xfrm>
            <a:off x="0" y="413886"/>
            <a:ext cx="9144000" cy="6065921"/>
          </a:xfrm>
          <a:prstGeom prst="rect">
            <a:avLst/>
          </a:prstGeom>
          <a:noFill/>
        </p:spPr>
      </p:pic>
      <p:sp>
        <p:nvSpPr>
          <p:cNvPr id="2" name="Title 1"/>
          <p:cNvSpPr>
            <a:spLocks noGrp="1"/>
          </p:cNvSpPr>
          <p:nvPr>
            <p:ph type="ctrTitle"/>
          </p:nvPr>
        </p:nvSpPr>
        <p:spPr>
          <a:xfrm>
            <a:off x="709550" y="974156"/>
            <a:ext cx="7772400" cy="1376411"/>
          </a:xfrm>
        </p:spPr>
        <p:txBody>
          <a:bodyPr>
            <a:normAutofit/>
          </a:bodyPr>
          <a:lstStyle/>
          <a:p>
            <a:r>
              <a:rPr lang="en-US" dirty="0" smtClean="0">
                <a:solidFill>
                  <a:srgbClr val="FFFF00"/>
                </a:solidFill>
              </a:rPr>
              <a:t>1.3 GHz, 30 kW CW Sources</a:t>
            </a:r>
            <a:endParaRPr lang="en-US" dirty="0">
              <a:solidFill>
                <a:srgbClr val="FFFF00"/>
              </a:solidFill>
            </a:endParaRPr>
          </a:p>
        </p:txBody>
      </p:sp>
      <p:sp>
        <p:nvSpPr>
          <p:cNvPr id="3" name="Subtitle 2"/>
          <p:cNvSpPr>
            <a:spLocks noGrp="1"/>
          </p:cNvSpPr>
          <p:nvPr>
            <p:ph type="subTitle" idx="1"/>
          </p:nvPr>
        </p:nvSpPr>
        <p:spPr>
          <a:xfrm>
            <a:off x="1361975" y="4713254"/>
            <a:ext cx="6400800" cy="1461436"/>
          </a:xfrm>
        </p:spPr>
        <p:txBody>
          <a:bodyPr>
            <a:normAutofit/>
          </a:bodyPr>
          <a:lstStyle/>
          <a:p>
            <a:r>
              <a:rPr lang="en-US" dirty="0" smtClean="0">
                <a:solidFill>
                  <a:schemeClr val="tx1"/>
                </a:solidFill>
              </a:rPr>
              <a:t>Chris Adolphsen and Heinz Schwarz</a:t>
            </a:r>
          </a:p>
          <a:p>
            <a:r>
              <a:rPr lang="en-US" dirty="0" smtClean="0">
                <a:solidFill>
                  <a:schemeClr val="tx1"/>
                </a:solidFill>
              </a:rPr>
              <a:t>SLAC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260"/>
            <a:ext cx="9144000" cy="1143000"/>
          </a:xfrm>
        </p:spPr>
        <p:txBody>
          <a:bodyPr>
            <a:normAutofit/>
          </a:bodyPr>
          <a:lstStyle/>
          <a:p>
            <a:r>
              <a:rPr lang="en-US" sz="4800" dirty="0" smtClean="0"/>
              <a:t>Thompson Modulator for E-XFEL</a:t>
            </a:r>
            <a:endParaRPr lang="en-US" sz="4800" dirty="0"/>
          </a:p>
        </p:txBody>
      </p:sp>
      <p:pic>
        <p:nvPicPr>
          <p:cNvPr id="4098" name="Picture 2"/>
          <p:cNvPicPr>
            <a:picLocks noChangeAspect="1" noChangeArrowheads="1"/>
          </p:cNvPicPr>
          <p:nvPr/>
        </p:nvPicPr>
        <p:blipFill>
          <a:blip r:embed="rId2" cstate="print"/>
          <a:srcRect/>
          <a:stretch>
            <a:fillRect/>
          </a:stretch>
        </p:blipFill>
        <p:spPr bwMode="auto">
          <a:xfrm>
            <a:off x="5486400" y="1354579"/>
            <a:ext cx="3657600" cy="530352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38496" y="1928751"/>
            <a:ext cx="4476750" cy="1655874"/>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30625" y="4290954"/>
            <a:ext cx="5286532" cy="2133600"/>
          </a:xfrm>
          <a:prstGeom prst="rect">
            <a:avLst/>
          </a:prstGeom>
          <a:noFill/>
          <a:ln w="9525">
            <a:noFill/>
            <a:miter lim="800000"/>
            <a:headEnd/>
            <a:tailEnd/>
          </a:ln>
        </p:spPr>
      </p:pic>
      <p:sp>
        <p:nvSpPr>
          <p:cNvPr id="6" name="TextBox 5"/>
          <p:cNvSpPr txBox="1"/>
          <p:nvPr/>
        </p:nvSpPr>
        <p:spPr>
          <a:xfrm>
            <a:off x="771894" y="1472540"/>
            <a:ext cx="2798651" cy="369332"/>
          </a:xfrm>
          <a:prstGeom prst="rect">
            <a:avLst/>
          </a:prstGeom>
          <a:noFill/>
        </p:spPr>
        <p:txBody>
          <a:bodyPr wrap="none" rtlCol="0">
            <a:spAutoFit/>
          </a:bodyPr>
          <a:lstStyle/>
          <a:p>
            <a:r>
              <a:rPr lang="en-US" dirty="0" smtClean="0"/>
              <a:t>Large Transformer in Tunnel</a:t>
            </a:r>
            <a:endParaRPr lang="en-US" dirty="0"/>
          </a:p>
        </p:txBody>
      </p:sp>
      <p:cxnSp>
        <p:nvCxnSpPr>
          <p:cNvPr id="8" name="Straight Arrow Connector 7"/>
          <p:cNvCxnSpPr/>
          <p:nvPr/>
        </p:nvCxnSpPr>
        <p:spPr>
          <a:xfrm rot="16200000" flipH="1">
            <a:off x="3224151" y="1917864"/>
            <a:ext cx="451262" cy="296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511"/>
            <a:ext cx="9144000" cy="1143000"/>
          </a:xfrm>
        </p:spPr>
        <p:txBody>
          <a:bodyPr>
            <a:normAutofit/>
          </a:bodyPr>
          <a:lstStyle/>
          <a:p>
            <a:r>
              <a:rPr lang="en-US" sz="4800" dirty="0" smtClean="0"/>
              <a:t>Thompson Modulator 12 kV Pulser</a:t>
            </a:r>
            <a:endParaRPr lang="en-US" sz="4800" dirty="0"/>
          </a:p>
        </p:txBody>
      </p:sp>
      <p:pic>
        <p:nvPicPr>
          <p:cNvPr id="5122" name="Picture 2"/>
          <p:cNvPicPr>
            <a:picLocks noChangeAspect="1" noChangeArrowheads="1"/>
          </p:cNvPicPr>
          <p:nvPr/>
        </p:nvPicPr>
        <p:blipFill>
          <a:blip r:embed="rId2" cstate="print"/>
          <a:srcRect/>
          <a:stretch>
            <a:fillRect/>
          </a:stretch>
        </p:blipFill>
        <p:spPr bwMode="auto">
          <a:xfrm>
            <a:off x="685800" y="1600200"/>
            <a:ext cx="7904907" cy="4572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25" y="144009"/>
            <a:ext cx="8229600" cy="1143000"/>
          </a:xfrm>
        </p:spPr>
        <p:txBody>
          <a:bodyPr>
            <a:normAutofit/>
          </a:bodyPr>
          <a:lstStyle/>
          <a:p>
            <a:r>
              <a:rPr lang="en-US" sz="6000" dirty="0" smtClean="0"/>
              <a:t>Transtechnik Modulator</a:t>
            </a:r>
            <a:endParaRPr lang="en-US" sz="6000" dirty="0"/>
          </a:p>
        </p:txBody>
      </p:sp>
      <p:pic>
        <p:nvPicPr>
          <p:cNvPr id="6146" name="Picture 2"/>
          <p:cNvPicPr>
            <a:picLocks noChangeAspect="1" noChangeArrowheads="1"/>
          </p:cNvPicPr>
          <p:nvPr/>
        </p:nvPicPr>
        <p:blipFill>
          <a:blip r:embed="rId2" cstate="print"/>
          <a:srcRect/>
          <a:stretch>
            <a:fillRect/>
          </a:stretch>
        </p:blipFill>
        <p:spPr bwMode="auto">
          <a:xfrm>
            <a:off x="304800" y="1371600"/>
            <a:ext cx="4481512" cy="521368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105400" y="1905000"/>
            <a:ext cx="3519488" cy="393562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FNAL Bouncer</a:t>
            </a:r>
            <a:endParaRPr lang="en-US" sz="6000" dirty="0"/>
          </a:p>
        </p:txBody>
      </p:sp>
      <p:pic>
        <p:nvPicPr>
          <p:cNvPr id="7170" name="Picture 2"/>
          <p:cNvPicPr>
            <a:picLocks noChangeAspect="1" noChangeArrowheads="1"/>
          </p:cNvPicPr>
          <p:nvPr/>
        </p:nvPicPr>
        <p:blipFill>
          <a:blip r:embed="rId2" cstate="print"/>
          <a:srcRect/>
          <a:stretch>
            <a:fillRect/>
          </a:stretch>
        </p:blipFill>
        <p:spPr bwMode="auto">
          <a:xfrm rot="5400000">
            <a:off x="1733550" y="628650"/>
            <a:ext cx="4933950" cy="62674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SLAC P2 Marx</a:t>
            </a:r>
            <a:endParaRPr lang="en-US" sz="6600" dirty="0"/>
          </a:p>
        </p:txBody>
      </p:sp>
      <p:pic>
        <p:nvPicPr>
          <p:cNvPr id="1026" name="Picture 2" descr="C:\Documents and Settings\mkemp\Desktop\PAC2011\Fig1.tif"/>
          <p:cNvPicPr>
            <a:picLocks noChangeAspect="1" noChangeArrowheads="1"/>
          </p:cNvPicPr>
          <p:nvPr/>
        </p:nvPicPr>
        <p:blipFill>
          <a:blip r:embed="rId2" cstate="print"/>
          <a:srcRect/>
          <a:stretch>
            <a:fillRect/>
          </a:stretch>
        </p:blipFill>
        <p:spPr bwMode="auto">
          <a:xfrm>
            <a:off x="304800" y="2259275"/>
            <a:ext cx="4108722" cy="2971800"/>
          </a:xfrm>
          <a:prstGeom prst="rect">
            <a:avLst/>
          </a:prstGeom>
          <a:noFill/>
        </p:spPr>
      </p:pic>
      <p:pic>
        <p:nvPicPr>
          <p:cNvPr id="1027" name="Picture 3" descr="C:\Documents and Settings\mkemp\Desktop\PAC2011\P1000898.JPG"/>
          <p:cNvPicPr>
            <a:picLocks noChangeAspect="1" noChangeArrowheads="1"/>
          </p:cNvPicPr>
          <p:nvPr/>
        </p:nvPicPr>
        <p:blipFill>
          <a:blip r:embed="rId3" cstate="print"/>
          <a:srcRect/>
          <a:stretch>
            <a:fillRect/>
          </a:stretch>
        </p:blipFill>
        <p:spPr bwMode="auto">
          <a:xfrm>
            <a:off x="4572000" y="1954475"/>
            <a:ext cx="4343400" cy="325755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Below are assumed parameters for initial scoping (obviously must be refined, but presented here to illustrate issues of interest)</a:t>
            </a:r>
          </a:p>
          <a:p>
            <a:r>
              <a:rPr lang="en-US" dirty="0" smtClean="0"/>
              <a:t>Assume P2 design, and simply adjust energy storage and some components</a:t>
            </a:r>
          </a:p>
          <a:p>
            <a:pPr lvl="1"/>
            <a:endParaRPr lang="en-US" dirty="0" smtClean="0"/>
          </a:p>
        </p:txBody>
      </p:sp>
      <p:graphicFrame>
        <p:nvGraphicFramePr>
          <p:cNvPr id="4" name="Table 3"/>
          <p:cNvGraphicFramePr>
            <a:graphicFrameLocks noGrp="1"/>
          </p:cNvGraphicFramePr>
          <p:nvPr/>
        </p:nvGraphicFramePr>
        <p:xfrm>
          <a:off x="1107374" y="3449782"/>
          <a:ext cx="6803838" cy="2346960"/>
        </p:xfrm>
        <a:graphic>
          <a:graphicData uri="http://schemas.openxmlformats.org/drawingml/2006/table">
            <a:tbl>
              <a:tblPr/>
              <a:tblGrid>
                <a:gridCol w="2323150"/>
                <a:gridCol w="1536192"/>
                <a:gridCol w="1472248"/>
                <a:gridCol w="1472248"/>
              </a:tblGrid>
              <a:tr h="153035">
                <a:tc>
                  <a:txBody>
                    <a:bodyPr/>
                    <a:lstStyle/>
                    <a:p>
                      <a:pPr marL="0" marR="0" algn="ctr">
                        <a:spcBef>
                          <a:spcPts val="300"/>
                        </a:spcBef>
                        <a:spcAft>
                          <a:spcPts val="300"/>
                        </a:spcAft>
                      </a:pPr>
                      <a:endParaRPr lang="en-GB" sz="2200" kern="800" dirty="0">
                        <a:latin typeface="Times"/>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GB" sz="2200" kern="800" dirty="0">
                          <a:latin typeface="Times"/>
                          <a:ea typeface="Times New Roman"/>
                          <a:cs typeface="Times New Roman"/>
                        </a:rPr>
                        <a:t>A </a:t>
                      </a:r>
                      <a:r>
                        <a:rPr lang="en-GB" sz="2200" kern="800" dirty="0" smtClean="0">
                          <a:latin typeface="Times"/>
                          <a:ea typeface="Times New Roman"/>
                          <a:cs typeface="Times New Roman"/>
                        </a:rPr>
                        <a:t>(ILC, P2)</a:t>
                      </a:r>
                      <a:endParaRPr lang="en-US" sz="2200" dirty="0">
                        <a:latin typeface="Times"/>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GB" sz="2200" kern="800" dirty="0" smtClean="0">
                          <a:latin typeface="Times"/>
                          <a:ea typeface="Times New Roman"/>
                          <a:cs typeface="Times New Roman"/>
                        </a:rPr>
                        <a:t>Short pulse</a:t>
                      </a:r>
                      <a:endParaRPr lang="en-US" sz="2200" dirty="0">
                        <a:latin typeface="Times"/>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GB" sz="2200" kern="800" dirty="0" smtClean="0">
                          <a:latin typeface="Times"/>
                          <a:ea typeface="Times New Roman"/>
                          <a:cs typeface="Times New Roman"/>
                        </a:rPr>
                        <a:t>Long Pulse</a:t>
                      </a:r>
                      <a:endParaRPr lang="en-US" sz="2200" dirty="0">
                        <a:latin typeface="Times"/>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35">
                <a:tc>
                  <a:txBody>
                    <a:bodyPr/>
                    <a:lstStyle/>
                    <a:p>
                      <a:pPr marL="0" marR="0" algn="l">
                        <a:spcBef>
                          <a:spcPts val="300"/>
                        </a:spcBef>
                        <a:spcAft>
                          <a:spcPts val="300"/>
                        </a:spcAft>
                      </a:pPr>
                      <a:r>
                        <a:rPr lang="en-GB" sz="2200" kern="800" dirty="0">
                          <a:latin typeface="Times"/>
                          <a:ea typeface="Times New Roman"/>
                          <a:cs typeface="Times New Roman"/>
                        </a:rPr>
                        <a:t>Output Voltage</a:t>
                      </a:r>
                      <a:endParaRPr lang="en-US" sz="2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GB" sz="2200" kern="800" dirty="0">
                          <a:latin typeface="Times"/>
                          <a:ea typeface="Times New Roman"/>
                          <a:cs typeface="Times New Roman"/>
                        </a:rPr>
                        <a:t>120 kV</a:t>
                      </a:r>
                      <a:endParaRPr lang="en-US" sz="2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GB" sz="2200" kern="800" dirty="0">
                          <a:latin typeface="Times"/>
                          <a:ea typeface="Times New Roman"/>
                          <a:cs typeface="Times New Roman"/>
                        </a:rPr>
                        <a:t>120kV</a:t>
                      </a:r>
                      <a:endParaRPr lang="en-US" sz="2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GB" sz="2200" kern="800" dirty="0">
                          <a:latin typeface="Times"/>
                          <a:ea typeface="Times New Roman"/>
                          <a:cs typeface="Times New Roman"/>
                        </a:rPr>
                        <a:t>120kV</a:t>
                      </a:r>
                      <a:endParaRPr lang="en-US" sz="2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300"/>
                        </a:spcBef>
                        <a:spcAft>
                          <a:spcPts val="300"/>
                        </a:spcAft>
                      </a:pPr>
                      <a:r>
                        <a:rPr lang="en-GB" sz="2200" kern="800" dirty="0">
                          <a:latin typeface="Times"/>
                          <a:ea typeface="Times New Roman"/>
                          <a:cs typeface="Times New Roman"/>
                        </a:rPr>
                        <a:t>Output Current</a:t>
                      </a:r>
                      <a:endParaRPr lang="en-US" sz="2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GB" sz="2200" kern="800" dirty="0">
                          <a:latin typeface="Times"/>
                          <a:ea typeface="Times New Roman"/>
                          <a:cs typeface="Times New Roman"/>
                        </a:rPr>
                        <a:t>140 A</a:t>
                      </a:r>
                      <a:endParaRPr lang="en-US" sz="2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GB" sz="2200" kern="800" dirty="0">
                          <a:latin typeface="Times"/>
                          <a:ea typeface="Times New Roman"/>
                          <a:cs typeface="Times New Roman"/>
                        </a:rPr>
                        <a:t>140 A</a:t>
                      </a:r>
                      <a:endParaRPr lang="en-US" sz="2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GB" sz="2200" kern="800" dirty="0">
                          <a:latin typeface="Times"/>
                          <a:ea typeface="Times New Roman"/>
                          <a:cs typeface="Times New Roman"/>
                        </a:rPr>
                        <a:t>140 A</a:t>
                      </a:r>
                      <a:endParaRPr lang="en-US" sz="2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300"/>
                        </a:spcBef>
                        <a:spcAft>
                          <a:spcPts val="300"/>
                        </a:spcAft>
                      </a:pPr>
                      <a:r>
                        <a:rPr lang="en-GB" sz="2200" kern="800" dirty="0">
                          <a:solidFill>
                            <a:srgbClr val="FF0000"/>
                          </a:solidFill>
                          <a:latin typeface="Times"/>
                          <a:ea typeface="Times New Roman"/>
                          <a:cs typeface="Times New Roman"/>
                        </a:rPr>
                        <a:t>Pulse Width</a:t>
                      </a:r>
                      <a:endParaRPr lang="en-US" sz="2200" dirty="0">
                        <a:solidFill>
                          <a:srgbClr val="FF0000"/>
                        </a:solidFill>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GB" sz="2200" kern="800" dirty="0" smtClean="0">
                          <a:solidFill>
                            <a:srgbClr val="FF0000"/>
                          </a:solidFill>
                          <a:latin typeface="Times"/>
                          <a:ea typeface="Times New Roman"/>
                          <a:cs typeface="Times New Roman"/>
                        </a:rPr>
                        <a:t>1.6 ms</a:t>
                      </a:r>
                      <a:endParaRPr lang="en-US" sz="2200" dirty="0">
                        <a:solidFill>
                          <a:srgbClr val="FF0000"/>
                        </a:solidFill>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GB" sz="2200" kern="800" dirty="0">
                          <a:solidFill>
                            <a:srgbClr val="FF0000"/>
                          </a:solidFill>
                          <a:latin typeface="Times"/>
                          <a:ea typeface="Times New Roman"/>
                          <a:cs typeface="Times New Roman"/>
                        </a:rPr>
                        <a:t>5 ms</a:t>
                      </a:r>
                      <a:endParaRPr lang="en-US" sz="2200" dirty="0">
                        <a:solidFill>
                          <a:srgbClr val="FF0000"/>
                        </a:solidFill>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GB" sz="2200" kern="800" dirty="0">
                          <a:solidFill>
                            <a:srgbClr val="FF0000"/>
                          </a:solidFill>
                          <a:latin typeface="Times"/>
                          <a:ea typeface="Times New Roman"/>
                          <a:cs typeface="Times New Roman"/>
                        </a:rPr>
                        <a:t>25 ms</a:t>
                      </a:r>
                      <a:endParaRPr lang="en-US" sz="2200" dirty="0">
                        <a:solidFill>
                          <a:srgbClr val="FF0000"/>
                        </a:solidFill>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n-GB" sz="2200" kern="800" dirty="0">
                          <a:latin typeface="Times"/>
                          <a:ea typeface="Times New Roman"/>
                          <a:cs typeface="Times New Roman"/>
                        </a:rPr>
                        <a:t>Pulse Repetition</a:t>
                      </a:r>
                      <a:endParaRPr lang="en-US" sz="2200" dirty="0">
                        <a:latin typeface="Times"/>
                        <a:ea typeface="Times New Roman"/>
                        <a:cs typeface="Times New Roman"/>
                      </a:endParaRPr>
                    </a:p>
                    <a:p>
                      <a:pPr marL="0" marR="0" algn="l">
                        <a:spcBef>
                          <a:spcPts val="0"/>
                        </a:spcBef>
                        <a:spcAft>
                          <a:spcPts val="0"/>
                        </a:spcAft>
                      </a:pPr>
                      <a:r>
                        <a:rPr lang="en-GB" sz="2200" kern="800" dirty="0">
                          <a:latin typeface="Times"/>
                          <a:ea typeface="Times New Roman"/>
                          <a:cs typeface="Times New Roman"/>
                        </a:rPr>
                        <a:t>Frequency</a:t>
                      </a:r>
                      <a:endParaRPr lang="en-US" sz="2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GB" sz="2200" kern="800" dirty="0">
                          <a:latin typeface="Times"/>
                          <a:ea typeface="Times New Roman"/>
                          <a:cs typeface="Times New Roman"/>
                        </a:rPr>
                        <a:t>5 Hz</a:t>
                      </a:r>
                      <a:endParaRPr lang="en-US" sz="2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GB" sz="2200" kern="800" dirty="0">
                          <a:latin typeface="Times"/>
                          <a:ea typeface="Times New Roman"/>
                          <a:cs typeface="Times New Roman"/>
                        </a:rPr>
                        <a:t>5 Hz</a:t>
                      </a:r>
                      <a:endParaRPr lang="en-US" sz="2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GB" sz="2200" kern="800" dirty="0">
                          <a:latin typeface="Times"/>
                          <a:ea typeface="Times New Roman"/>
                          <a:cs typeface="Times New Roman"/>
                        </a:rPr>
                        <a:t>1 Hz</a:t>
                      </a:r>
                      <a:endParaRPr lang="en-US" sz="2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300"/>
                        </a:spcBef>
                        <a:spcAft>
                          <a:spcPts val="300"/>
                        </a:spcAft>
                      </a:pPr>
                      <a:r>
                        <a:rPr lang="en-GB" sz="2200" kern="800" dirty="0">
                          <a:latin typeface="Times"/>
                          <a:ea typeface="Times New Roman"/>
                          <a:cs typeface="Times New Roman"/>
                        </a:rPr>
                        <a:t>Average Power</a:t>
                      </a:r>
                      <a:endParaRPr lang="en-US" sz="2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GB" sz="2200" kern="800" dirty="0">
                          <a:latin typeface="Times"/>
                          <a:ea typeface="Times New Roman"/>
                          <a:cs typeface="Times New Roman"/>
                        </a:rPr>
                        <a:t>134kW</a:t>
                      </a:r>
                      <a:endParaRPr lang="en-US" sz="2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GB" sz="2200" kern="800" dirty="0">
                          <a:latin typeface="Times"/>
                          <a:ea typeface="Times New Roman"/>
                          <a:cs typeface="Times New Roman"/>
                        </a:rPr>
                        <a:t>420 kW</a:t>
                      </a:r>
                      <a:endParaRPr lang="en-US" sz="2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GB" sz="2200" kern="800" dirty="0">
                          <a:latin typeface="Times"/>
                          <a:ea typeface="Times New Roman"/>
                          <a:cs typeface="Times New Roman"/>
                        </a:rPr>
                        <a:t>420 kW</a:t>
                      </a:r>
                      <a:endParaRPr lang="en-US" sz="2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1010"/>
            <a:ext cx="8229600" cy="5745163"/>
          </a:xfrm>
        </p:spPr>
        <p:txBody>
          <a:bodyPr>
            <a:normAutofit lnSpcReduction="10000"/>
          </a:bodyPr>
          <a:lstStyle/>
          <a:p>
            <a:r>
              <a:rPr lang="en-US" dirty="0" smtClean="0"/>
              <a:t>Issue 1: Energy storage</a:t>
            </a:r>
          </a:p>
          <a:p>
            <a:pPr lvl="1"/>
            <a:r>
              <a:rPr lang="en-US" sz="2200" dirty="0" smtClean="0"/>
              <a:t>For simplicity, accept P2 energy density and droop as baseline</a:t>
            </a:r>
          </a:p>
          <a:p>
            <a:pPr lvl="1"/>
            <a:r>
              <a:rPr lang="en-US" sz="2200" dirty="0" smtClean="0"/>
              <a:t>ILC/P2</a:t>
            </a:r>
          </a:p>
          <a:p>
            <a:pPr lvl="2"/>
            <a:r>
              <a:rPr lang="en-US" sz="2200" dirty="0" smtClean="0"/>
              <a:t>C1=350 µF/cell</a:t>
            </a:r>
          </a:p>
          <a:p>
            <a:pPr lvl="2"/>
            <a:r>
              <a:rPr lang="en-US" sz="2200" dirty="0" smtClean="0"/>
              <a:t>C2=875 µF/cell</a:t>
            </a:r>
          </a:p>
          <a:p>
            <a:pPr lvl="2"/>
            <a:r>
              <a:rPr lang="en-US" sz="2200" dirty="0" smtClean="0"/>
              <a:t>E</a:t>
            </a:r>
            <a:r>
              <a:rPr lang="en-US" sz="2200" baseline="-25000" dirty="0" smtClean="0"/>
              <a:t>store,modulator</a:t>
            </a:r>
            <a:r>
              <a:rPr lang="en-US" sz="2200" dirty="0" smtClean="0"/>
              <a:t> </a:t>
            </a:r>
            <a:r>
              <a:rPr lang="en-US" sz="2200" b="1" dirty="0" smtClean="0"/>
              <a:t>~ 0.09 MJ</a:t>
            </a:r>
          </a:p>
          <a:p>
            <a:pPr lvl="1"/>
            <a:r>
              <a:rPr lang="en-US" sz="2200" dirty="0" smtClean="0"/>
              <a:t>PX short pulse</a:t>
            </a:r>
          </a:p>
          <a:p>
            <a:pPr lvl="2"/>
            <a:r>
              <a:rPr lang="en-US" sz="2200" dirty="0" smtClean="0"/>
              <a:t>C1=1.1mF/cell</a:t>
            </a:r>
          </a:p>
          <a:p>
            <a:pPr lvl="2"/>
            <a:r>
              <a:rPr lang="en-US" sz="2200" dirty="0" smtClean="0"/>
              <a:t>C2=3.8mF/cell</a:t>
            </a:r>
          </a:p>
          <a:p>
            <a:pPr lvl="2"/>
            <a:r>
              <a:rPr lang="en-US" sz="2200" dirty="0" smtClean="0"/>
              <a:t>E</a:t>
            </a:r>
            <a:r>
              <a:rPr lang="en-US" sz="2200" baseline="-25000" dirty="0" smtClean="0"/>
              <a:t>store,modulator</a:t>
            </a:r>
            <a:r>
              <a:rPr lang="en-US" sz="2200" dirty="0" smtClean="0"/>
              <a:t> </a:t>
            </a:r>
            <a:r>
              <a:rPr lang="en-US" sz="2200" b="1" dirty="0" smtClean="0"/>
              <a:t>~ 0.25 MJ  (3.1x P2)</a:t>
            </a:r>
          </a:p>
          <a:p>
            <a:pPr lvl="1"/>
            <a:r>
              <a:rPr lang="en-US" sz="2200" dirty="0" smtClean="0"/>
              <a:t>PX long pulse</a:t>
            </a:r>
          </a:p>
          <a:p>
            <a:pPr lvl="2"/>
            <a:r>
              <a:rPr lang="en-US" sz="2200" dirty="0" smtClean="0"/>
              <a:t>C1=5.3mF/cell</a:t>
            </a:r>
          </a:p>
          <a:p>
            <a:pPr lvl="2"/>
            <a:r>
              <a:rPr lang="en-US" sz="2200" dirty="0" smtClean="0"/>
              <a:t>C2=22mF/cell</a:t>
            </a:r>
          </a:p>
          <a:p>
            <a:pPr lvl="2"/>
            <a:r>
              <a:rPr lang="en-US" sz="2200" dirty="0" smtClean="0"/>
              <a:t>E</a:t>
            </a:r>
            <a:r>
              <a:rPr lang="en-US" sz="2200" baseline="-25000" dirty="0" smtClean="0"/>
              <a:t>store,modulator</a:t>
            </a:r>
            <a:r>
              <a:rPr lang="en-US" sz="2200" dirty="0" smtClean="0"/>
              <a:t> ~ </a:t>
            </a:r>
            <a:r>
              <a:rPr lang="en-US" sz="2200" b="1" dirty="0" smtClean="0"/>
              <a:t>1.2 MJ (15x P2)</a:t>
            </a:r>
          </a:p>
          <a:p>
            <a:pPr lvl="2"/>
            <a:endParaRPr lang="en-US" sz="18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2881"/>
            <a:ext cx="8229600" cy="5745163"/>
          </a:xfrm>
        </p:spPr>
        <p:txBody>
          <a:bodyPr>
            <a:normAutofit/>
          </a:bodyPr>
          <a:lstStyle/>
          <a:p>
            <a:r>
              <a:rPr lang="en-US" dirty="0" smtClean="0"/>
              <a:t>Issue 2: Volume</a:t>
            </a:r>
          </a:p>
          <a:p>
            <a:pPr lvl="1"/>
            <a:endParaRPr lang="en-US" sz="2200" dirty="0" smtClean="0"/>
          </a:p>
        </p:txBody>
      </p:sp>
      <p:pic>
        <p:nvPicPr>
          <p:cNvPr id="3074" name="Picture 2" descr="C:\Documents and Settings\mkemp\Desktop\PAC2011\Fig5.tif"/>
          <p:cNvPicPr>
            <a:picLocks noChangeAspect="1" noChangeArrowheads="1"/>
          </p:cNvPicPr>
          <p:nvPr/>
        </p:nvPicPr>
        <p:blipFill>
          <a:blip r:embed="rId2" cstate="print"/>
          <a:srcRect/>
          <a:stretch>
            <a:fillRect/>
          </a:stretch>
        </p:blipFill>
        <p:spPr bwMode="auto">
          <a:xfrm>
            <a:off x="304800" y="1192481"/>
            <a:ext cx="3648690" cy="3200400"/>
          </a:xfrm>
          <a:prstGeom prst="rect">
            <a:avLst/>
          </a:prstGeom>
          <a:noFill/>
        </p:spPr>
      </p:pic>
      <p:pic>
        <p:nvPicPr>
          <p:cNvPr id="3075" name="Picture 3" descr="C:\Documents and Settings\mkemp\Desktop\PAC2011\Fig6.tif"/>
          <p:cNvPicPr>
            <a:picLocks noChangeAspect="1" noChangeArrowheads="1"/>
          </p:cNvPicPr>
          <p:nvPr/>
        </p:nvPicPr>
        <p:blipFill>
          <a:blip r:embed="rId3" cstate="print"/>
          <a:srcRect/>
          <a:stretch>
            <a:fillRect/>
          </a:stretch>
        </p:blipFill>
        <p:spPr bwMode="auto">
          <a:xfrm>
            <a:off x="4419600" y="1116281"/>
            <a:ext cx="3855308" cy="1981200"/>
          </a:xfrm>
          <a:prstGeom prst="rect">
            <a:avLst/>
          </a:prstGeom>
          <a:noFill/>
        </p:spPr>
      </p:pic>
      <p:pic>
        <p:nvPicPr>
          <p:cNvPr id="3076" name="Picture 4" descr="C:\Documents and Settings\mkemp\Desktop\PAC2011\Fig7.tif"/>
          <p:cNvPicPr>
            <a:picLocks noChangeAspect="1" noChangeArrowheads="1"/>
          </p:cNvPicPr>
          <p:nvPr/>
        </p:nvPicPr>
        <p:blipFill>
          <a:blip r:embed="rId4" cstate="print"/>
          <a:srcRect/>
          <a:stretch>
            <a:fillRect/>
          </a:stretch>
        </p:blipFill>
        <p:spPr bwMode="auto">
          <a:xfrm>
            <a:off x="4495800" y="3707081"/>
            <a:ext cx="3814074" cy="2667000"/>
          </a:xfrm>
          <a:prstGeom prst="rect">
            <a:avLst/>
          </a:prstGeom>
          <a:noFill/>
        </p:spPr>
      </p:pic>
      <p:graphicFrame>
        <p:nvGraphicFramePr>
          <p:cNvPr id="6" name="Table 5"/>
          <p:cNvGraphicFramePr>
            <a:graphicFrameLocks noGrp="1"/>
          </p:cNvGraphicFramePr>
          <p:nvPr/>
        </p:nvGraphicFramePr>
        <p:xfrm>
          <a:off x="457200" y="4697681"/>
          <a:ext cx="3718314" cy="1483360"/>
        </p:xfrm>
        <a:graphic>
          <a:graphicData uri="http://schemas.openxmlformats.org/drawingml/2006/table">
            <a:tbl>
              <a:tblPr firstRow="1" bandRow="1">
                <a:tableStyleId>{5C22544A-7EE6-4342-B048-85BDC9FD1C3A}</a:tableStyleId>
              </a:tblPr>
              <a:tblGrid>
                <a:gridCol w="2018355"/>
                <a:gridCol w="816991"/>
                <a:gridCol w="882968"/>
              </a:tblGrid>
              <a:tr h="370840">
                <a:tc>
                  <a:txBody>
                    <a:bodyPr/>
                    <a:lstStyle/>
                    <a:p>
                      <a:endParaRPr lang="en-US" dirty="0"/>
                    </a:p>
                  </a:txBody>
                  <a:tcPr/>
                </a:tc>
                <a:tc>
                  <a:txBody>
                    <a:bodyPr/>
                    <a:lstStyle/>
                    <a:p>
                      <a:r>
                        <a:rPr lang="en-US" dirty="0" smtClean="0"/>
                        <a:t>Depth</a:t>
                      </a:r>
                      <a:endParaRPr lang="en-US" dirty="0"/>
                    </a:p>
                  </a:txBody>
                  <a:tcPr/>
                </a:tc>
                <a:tc>
                  <a:txBody>
                    <a:bodyPr/>
                    <a:lstStyle/>
                    <a:p>
                      <a:r>
                        <a:rPr lang="en-US" dirty="0" smtClean="0"/>
                        <a:t>Width</a:t>
                      </a:r>
                      <a:endParaRPr lang="en-US" dirty="0"/>
                    </a:p>
                  </a:txBody>
                  <a:tcPr/>
                </a:tc>
              </a:tr>
              <a:tr h="370840">
                <a:tc>
                  <a:txBody>
                    <a:bodyPr/>
                    <a:lstStyle/>
                    <a:p>
                      <a:r>
                        <a:rPr lang="en-US" dirty="0" smtClean="0"/>
                        <a:t>P2 baseline</a:t>
                      </a:r>
                      <a:endParaRPr lang="en-US" dirty="0"/>
                    </a:p>
                  </a:txBody>
                  <a:tcPr/>
                </a:tc>
                <a:tc>
                  <a:txBody>
                    <a:bodyPr/>
                    <a:lstStyle/>
                    <a:p>
                      <a:r>
                        <a:rPr lang="en-US" dirty="0" smtClean="0"/>
                        <a:t>4.5’</a:t>
                      </a:r>
                      <a:endParaRPr lang="en-US" dirty="0"/>
                    </a:p>
                  </a:txBody>
                  <a:tcPr/>
                </a:tc>
                <a:tc>
                  <a:txBody>
                    <a:bodyPr/>
                    <a:lstStyle/>
                    <a:p>
                      <a:r>
                        <a:rPr lang="en-US" dirty="0" smtClean="0"/>
                        <a:t>9.5’</a:t>
                      </a:r>
                      <a:endParaRPr lang="en-US" dirty="0"/>
                    </a:p>
                  </a:txBody>
                  <a:tcPr/>
                </a:tc>
              </a:tr>
              <a:tr h="370840">
                <a:tc>
                  <a:txBody>
                    <a:bodyPr/>
                    <a:lstStyle/>
                    <a:p>
                      <a:r>
                        <a:rPr lang="en-US" dirty="0" smtClean="0"/>
                        <a:t>P2 topology- 5ms</a:t>
                      </a:r>
                      <a:endParaRPr lang="en-US" dirty="0"/>
                    </a:p>
                  </a:txBody>
                  <a:tcPr/>
                </a:tc>
                <a:tc>
                  <a:txBody>
                    <a:bodyPr/>
                    <a:lstStyle/>
                    <a:p>
                      <a:r>
                        <a:rPr lang="en-US" dirty="0" smtClean="0"/>
                        <a:t>6.5’</a:t>
                      </a:r>
                      <a:endParaRPr lang="en-US" dirty="0"/>
                    </a:p>
                  </a:txBody>
                  <a:tcPr/>
                </a:tc>
                <a:tc>
                  <a:txBody>
                    <a:bodyPr/>
                    <a:lstStyle/>
                    <a:p>
                      <a:r>
                        <a:rPr lang="en-US" dirty="0" smtClean="0"/>
                        <a:t>9.5’</a:t>
                      </a:r>
                      <a:endParaRPr lang="en-US" dirty="0"/>
                    </a:p>
                  </a:txBody>
                  <a:tcPr/>
                </a:tc>
              </a:tr>
              <a:tr h="370840">
                <a:tc>
                  <a:txBody>
                    <a:bodyPr/>
                    <a:lstStyle/>
                    <a:p>
                      <a:r>
                        <a:rPr lang="en-US" dirty="0" smtClean="0"/>
                        <a:t>P2 topology-25ms</a:t>
                      </a:r>
                      <a:endParaRPr lang="en-US" dirty="0"/>
                    </a:p>
                  </a:txBody>
                  <a:tcPr/>
                </a:tc>
                <a:tc>
                  <a:txBody>
                    <a:bodyPr/>
                    <a:lstStyle/>
                    <a:p>
                      <a:r>
                        <a:rPr lang="en-US" dirty="0" smtClean="0"/>
                        <a:t>14’</a:t>
                      </a:r>
                      <a:endParaRPr lang="en-US" dirty="0"/>
                    </a:p>
                  </a:txBody>
                  <a:tcPr/>
                </a:tc>
                <a:tc>
                  <a:txBody>
                    <a:bodyPr/>
                    <a:lstStyle/>
                    <a:p>
                      <a:r>
                        <a:rPr lang="en-US" dirty="0" smtClean="0"/>
                        <a:t>10.5’</a:t>
                      </a:r>
                      <a:endParaRPr lang="en-US" dirty="0"/>
                    </a:p>
                  </a:txBody>
                  <a:tcPr/>
                </a:tc>
              </a:tr>
            </a:tbl>
          </a:graphicData>
        </a:graphic>
      </p:graphicFrame>
      <p:sp>
        <p:nvSpPr>
          <p:cNvPr id="7" name="TextBox 6"/>
          <p:cNvSpPr txBox="1"/>
          <p:nvPr/>
        </p:nvSpPr>
        <p:spPr>
          <a:xfrm>
            <a:off x="5638800" y="659081"/>
            <a:ext cx="1942904" cy="369332"/>
          </a:xfrm>
          <a:prstGeom prst="rect">
            <a:avLst/>
          </a:prstGeom>
          <a:noFill/>
        </p:spPr>
        <p:txBody>
          <a:bodyPr wrap="none" rtlCol="0">
            <a:spAutoFit/>
          </a:bodyPr>
          <a:lstStyle/>
          <a:p>
            <a:r>
              <a:rPr lang="en-US" b="1" dirty="0" smtClean="0"/>
              <a:t>Top view: P2 Marx</a:t>
            </a:r>
            <a:endParaRPr lang="en-US" b="1" dirty="0"/>
          </a:p>
        </p:txBody>
      </p:sp>
      <p:sp>
        <p:nvSpPr>
          <p:cNvPr id="8" name="TextBox 7"/>
          <p:cNvSpPr txBox="1"/>
          <p:nvPr/>
        </p:nvSpPr>
        <p:spPr>
          <a:xfrm>
            <a:off x="5486400" y="3249881"/>
            <a:ext cx="2168927" cy="369332"/>
          </a:xfrm>
          <a:prstGeom prst="rect">
            <a:avLst/>
          </a:prstGeom>
          <a:noFill/>
        </p:spPr>
        <p:txBody>
          <a:bodyPr wrap="none" rtlCol="0">
            <a:spAutoFit/>
          </a:bodyPr>
          <a:lstStyle/>
          <a:p>
            <a:r>
              <a:rPr lang="en-US" b="1" dirty="0" smtClean="0"/>
              <a:t>Top view: 5-ms Marx</a:t>
            </a:r>
            <a:endParaRPr lang="en-US" b="1" dirty="0"/>
          </a:p>
        </p:txBody>
      </p:sp>
      <p:sp>
        <p:nvSpPr>
          <p:cNvPr id="9" name="TextBox 8"/>
          <p:cNvSpPr txBox="1"/>
          <p:nvPr/>
        </p:nvSpPr>
        <p:spPr>
          <a:xfrm>
            <a:off x="4191000" y="3249881"/>
            <a:ext cx="619080" cy="369332"/>
          </a:xfrm>
          <a:prstGeom prst="rect">
            <a:avLst/>
          </a:prstGeom>
          <a:noFill/>
        </p:spPr>
        <p:txBody>
          <a:bodyPr wrap="none" rtlCol="0">
            <a:spAutoFit/>
          </a:bodyPr>
          <a:lstStyle/>
          <a:p>
            <a:r>
              <a:rPr lang="en-US" dirty="0" smtClean="0"/>
              <a:t>Cells</a:t>
            </a:r>
            <a:endParaRPr lang="en-US" dirty="0"/>
          </a:p>
        </p:txBody>
      </p:sp>
      <p:cxnSp>
        <p:nvCxnSpPr>
          <p:cNvPr id="11" name="Straight Arrow Connector 10"/>
          <p:cNvCxnSpPr/>
          <p:nvPr/>
        </p:nvCxnSpPr>
        <p:spPr>
          <a:xfrm rot="5400000" flipH="1" flipV="1">
            <a:off x="4572000" y="2411681"/>
            <a:ext cx="9906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2"/>
          </p:cNvCxnSpPr>
          <p:nvPr/>
        </p:nvCxnSpPr>
        <p:spPr>
          <a:xfrm rot="16200000" flipH="1">
            <a:off x="4035136" y="4084617"/>
            <a:ext cx="1916668" cy="9858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78679" y="3097481"/>
            <a:ext cx="1136721" cy="646331"/>
          </a:xfrm>
          <a:prstGeom prst="rect">
            <a:avLst/>
          </a:prstGeom>
          <a:noFill/>
        </p:spPr>
        <p:txBody>
          <a:bodyPr wrap="none" rtlCol="0">
            <a:spAutoFit/>
          </a:bodyPr>
          <a:lstStyle/>
          <a:p>
            <a:r>
              <a:rPr lang="en-US" dirty="0" smtClean="0"/>
              <a:t>Added</a:t>
            </a:r>
          </a:p>
          <a:p>
            <a:r>
              <a:rPr lang="en-US" dirty="0" smtClean="0"/>
              <a:t>capacitors</a:t>
            </a:r>
            <a:endParaRPr lang="en-US" dirty="0"/>
          </a:p>
        </p:txBody>
      </p:sp>
      <p:cxnSp>
        <p:nvCxnSpPr>
          <p:cNvPr id="16" name="Straight Arrow Connector 15"/>
          <p:cNvCxnSpPr/>
          <p:nvPr/>
        </p:nvCxnSpPr>
        <p:spPr>
          <a:xfrm rot="5400000">
            <a:off x="7086600" y="3783281"/>
            <a:ext cx="9144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079" y="721242"/>
            <a:ext cx="8229600" cy="5745163"/>
          </a:xfrm>
        </p:spPr>
        <p:txBody>
          <a:bodyPr>
            <a:normAutofit lnSpcReduction="10000"/>
          </a:bodyPr>
          <a:lstStyle/>
          <a:p>
            <a:r>
              <a:rPr lang="en-US" dirty="0" smtClean="0"/>
              <a:t>Issue 3: Effect on mains</a:t>
            </a:r>
          </a:p>
          <a:p>
            <a:pPr lvl="1"/>
            <a:r>
              <a:rPr lang="en-US" sz="2200" dirty="0" smtClean="0"/>
              <a:t>IEEE 519 sets Total Harmonic Distortion  (THD)  &lt; 5% with, in general, no harmonic  &gt; 3% (in some cases harmonics  &lt; 11 can be up to 10%)</a:t>
            </a:r>
          </a:p>
          <a:p>
            <a:pPr lvl="1"/>
            <a:r>
              <a:rPr lang="en-US" sz="2200" dirty="0" smtClean="0"/>
              <a:t>For the P2 Marx topology, the modulator has gaps in DC current draw during the pulse. The DC supply should therefore actively provide an appropriate interface between the mains and the modulator to limit current THD</a:t>
            </a:r>
          </a:p>
          <a:p>
            <a:pPr lvl="1"/>
            <a:r>
              <a:rPr lang="en-US" sz="2200" dirty="0" smtClean="0"/>
              <a:t>A simple figure-of-merit:</a:t>
            </a:r>
          </a:p>
          <a:p>
            <a:pPr lvl="2"/>
            <a:r>
              <a:rPr lang="en-US" sz="2000" dirty="0" smtClean="0"/>
              <a:t>P</a:t>
            </a:r>
            <a:r>
              <a:rPr lang="en-US" sz="2000" baseline="-25000" dirty="0" smtClean="0"/>
              <a:t>DC,avg</a:t>
            </a:r>
            <a:r>
              <a:rPr lang="en-US" sz="2000" dirty="0" smtClean="0"/>
              <a:t> *duty factor/p.r.f  =&gt; minimum energy for DC supply to absorb from mains during pulse</a:t>
            </a:r>
          </a:p>
          <a:p>
            <a:pPr lvl="2"/>
            <a:r>
              <a:rPr lang="en-US" sz="2000" dirty="0" smtClean="0"/>
              <a:t>P2 Marx =&gt; 0.230 kJ</a:t>
            </a:r>
          </a:p>
          <a:p>
            <a:pPr lvl="2"/>
            <a:r>
              <a:rPr lang="en-US" sz="2000" dirty="0" smtClean="0"/>
              <a:t>PX short-pulse =&gt; 2.2 kJ</a:t>
            </a:r>
          </a:p>
          <a:p>
            <a:pPr lvl="2"/>
            <a:r>
              <a:rPr lang="en-US" sz="2000" dirty="0" smtClean="0"/>
              <a:t>PX long pulse =&gt; 11 kJ</a:t>
            </a:r>
          </a:p>
          <a:p>
            <a:pPr lvl="2"/>
            <a:r>
              <a:rPr lang="en-US" sz="2000" dirty="0" smtClean="0"/>
              <a:t>Thompson modulator topology, PX long pulse =&gt; 431 kJ</a:t>
            </a:r>
          </a:p>
          <a:p>
            <a:pPr lvl="3"/>
            <a:r>
              <a:rPr lang="en-US" sz="1600" dirty="0" smtClean="0"/>
              <a:t>(1-D)*P/prf</a:t>
            </a:r>
          </a:p>
          <a:p>
            <a:pPr lvl="1"/>
            <a:endParaRPr lang="en-US" sz="22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Issue 4: Cost scaling from P2 Marx</a:t>
            </a:r>
          </a:p>
          <a:p>
            <a:pPr lvl="1"/>
            <a:r>
              <a:rPr lang="en-US" sz="2200" dirty="0" smtClean="0"/>
              <a:t>No volume scaling</a:t>
            </a:r>
          </a:p>
          <a:p>
            <a:pPr lvl="1"/>
            <a:r>
              <a:rPr lang="en-US" sz="2200" dirty="0" smtClean="0"/>
              <a:t>Assume no increased efficiencies</a:t>
            </a:r>
          </a:p>
          <a:p>
            <a:pPr lvl="1"/>
            <a:r>
              <a:rPr lang="en-US" sz="2200" dirty="0" smtClean="0"/>
              <a:t>Assume similar design</a:t>
            </a:r>
          </a:p>
          <a:p>
            <a:pPr lvl="1"/>
            <a:endParaRPr lang="en-US" sz="1800" dirty="0" smtClean="0"/>
          </a:p>
          <a:p>
            <a:pPr lvl="1"/>
            <a:endParaRPr lang="en-US" sz="2200" dirty="0" smtClean="0"/>
          </a:p>
        </p:txBody>
      </p:sp>
      <p:pic>
        <p:nvPicPr>
          <p:cNvPr id="2050" name="Picture 2" descr="C:\Documents and Settings\mkemp\Desktop\PAC2011\Fig4a.tif"/>
          <p:cNvPicPr>
            <a:picLocks noChangeAspect="1" noChangeArrowheads="1"/>
          </p:cNvPicPr>
          <p:nvPr/>
        </p:nvPicPr>
        <p:blipFill>
          <a:blip r:embed="rId2" cstate="print"/>
          <a:srcRect/>
          <a:stretch>
            <a:fillRect/>
          </a:stretch>
        </p:blipFill>
        <p:spPr bwMode="auto">
          <a:xfrm>
            <a:off x="304800" y="2209800"/>
            <a:ext cx="3452091" cy="2190750"/>
          </a:xfrm>
          <a:prstGeom prst="rect">
            <a:avLst/>
          </a:prstGeom>
          <a:noFill/>
        </p:spPr>
      </p:pic>
      <p:pic>
        <p:nvPicPr>
          <p:cNvPr id="2051" name="Picture 3" descr="C:\Documents and Settings\mkemp\Desktop\PAC2011\Fig4b.tif"/>
          <p:cNvPicPr>
            <a:picLocks noChangeAspect="1" noChangeArrowheads="1"/>
          </p:cNvPicPr>
          <p:nvPr/>
        </p:nvPicPr>
        <p:blipFill>
          <a:blip r:embed="rId3" cstate="print"/>
          <a:srcRect/>
          <a:stretch>
            <a:fillRect/>
          </a:stretch>
        </p:blipFill>
        <p:spPr bwMode="auto">
          <a:xfrm>
            <a:off x="5029200" y="2133600"/>
            <a:ext cx="3602182" cy="2286000"/>
          </a:xfrm>
          <a:prstGeom prst="rect">
            <a:avLst/>
          </a:prstGeom>
          <a:noFill/>
        </p:spPr>
      </p:pic>
      <p:pic>
        <p:nvPicPr>
          <p:cNvPr id="2052" name="Picture 4" descr="C:\Documents and Settings\mkemp\Desktop\PAC2011\Fig4c.tif"/>
          <p:cNvPicPr>
            <a:picLocks noChangeAspect="1" noChangeArrowheads="1"/>
          </p:cNvPicPr>
          <p:nvPr/>
        </p:nvPicPr>
        <p:blipFill>
          <a:blip r:embed="rId4" cstate="print"/>
          <a:srcRect/>
          <a:stretch>
            <a:fillRect/>
          </a:stretch>
        </p:blipFill>
        <p:spPr bwMode="auto">
          <a:xfrm>
            <a:off x="2438400" y="4343400"/>
            <a:ext cx="3722254" cy="2362200"/>
          </a:xfrm>
          <a:prstGeom prst="rect">
            <a:avLst/>
          </a:prstGeom>
          <a:noFill/>
        </p:spPr>
      </p:pic>
      <p:sp>
        <p:nvSpPr>
          <p:cNvPr id="7" name="TextBox 6"/>
          <p:cNvSpPr txBox="1"/>
          <p:nvPr/>
        </p:nvSpPr>
        <p:spPr>
          <a:xfrm>
            <a:off x="7162800" y="4495800"/>
            <a:ext cx="864339" cy="369332"/>
          </a:xfrm>
          <a:prstGeom prst="rect">
            <a:avLst/>
          </a:prstGeom>
          <a:noFill/>
        </p:spPr>
        <p:txBody>
          <a:bodyPr wrap="none" rtlCol="0">
            <a:spAutoFit/>
          </a:bodyPr>
          <a:lstStyle/>
          <a:p>
            <a:r>
              <a:rPr lang="en-US" dirty="0" smtClean="0"/>
              <a:t>2.3x P2</a:t>
            </a:r>
            <a:endParaRPr lang="en-US" dirty="0"/>
          </a:p>
        </p:txBody>
      </p:sp>
      <p:sp>
        <p:nvSpPr>
          <p:cNvPr id="8" name="TextBox 7"/>
          <p:cNvSpPr txBox="1"/>
          <p:nvPr/>
        </p:nvSpPr>
        <p:spPr>
          <a:xfrm>
            <a:off x="6172200" y="5715000"/>
            <a:ext cx="864339" cy="369332"/>
          </a:xfrm>
          <a:prstGeom prst="rect">
            <a:avLst/>
          </a:prstGeom>
          <a:noFill/>
        </p:spPr>
        <p:txBody>
          <a:bodyPr wrap="none" rtlCol="0">
            <a:spAutoFit/>
          </a:bodyPr>
          <a:lstStyle/>
          <a:p>
            <a:r>
              <a:rPr lang="en-US" dirty="0" smtClean="0"/>
              <a:t>3.4x P2</a:t>
            </a:r>
            <a:endParaRPr lang="en-US" dirty="0"/>
          </a:p>
        </p:txBody>
      </p:sp>
      <p:sp>
        <p:nvSpPr>
          <p:cNvPr id="9" name="TextBox 8"/>
          <p:cNvSpPr txBox="1"/>
          <p:nvPr/>
        </p:nvSpPr>
        <p:spPr>
          <a:xfrm>
            <a:off x="609600" y="4495800"/>
            <a:ext cx="933269" cy="369332"/>
          </a:xfrm>
          <a:prstGeom prst="rect">
            <a:avLst/>
          </a:prstGeom>
          <a:noFill/>
        </p:spPr>
        <p:txBody>
          <a:bodyPr wrap="none" rtlCol="0">
            <a:spAutoFit/>
          </a:bodyPr>
          <a:lstStyle/>
          <a:p>
            <a:r>
              <a:rPr lang="en-US" dirty="0" smtClean="0"/>
              <a:t>P2 M&amp;S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666" y="209600"/>
            <a:ext cx="5837274" cy="926841"/>
          </a:xfrm>
        </p:spPr>
        <p:txBody>
          <a:bodyPr>
            <a:noAutofit/>
          </a:bodyPr>
          <a:lstStyle/>
          <a:p>
            <a:r>
              <a:rPr lang="en-US" sz="6000" dirty="0" smtClean="0">
                <a:solidFill>
                  <a:srgbClr val="0066FF"/>
                </a:solidFill>
              </a:rPr>
              <a:t>IOTs</a:t>
            </a:r>
            <a:endParaRPr lang="en-US" sz="6000" dirty="0">
              <a:solidFill>
                <a:srgbClr val="0066FF"/>
              </a:solidFill>
            </a:endParaRPr>
          </a:p>
        </p:txBody>
      </p:sp>
      <p:sp>
        <p:nvSpPr>
          <p:cNvPr id="3" name="Content Placeholder 2"/>
          <p:cNvSpPr>
            <a:spLocks noGrp="1"/>
          </p:cNvSpPr>
          <p:nvPr>
            <p:ph idx="1"/>
          </p:nvPr>
        </p:nvSpPr>
        <p:spPr>
          <a:xfrm>
            <a:off x="279133" y="1311442"/>
            <a:ext cx="8576109" cy="5077483"/>
          </a:xfrm>
        </p:spPr>
        <p:txBody>
          <a:bodyPr>
            <a:normAutofit fontScale="85000" lnSpcReduction="10000"/>
          </a:bodyPr>
          <a:lstStyle/>
          <a:p>
            <a:pPr>
              <a:lnSpc>
                <a:spcPct val="110000"/>
              </a:lnSpc>
            </a:pPr>
            <a:r>
              <a:rPr lang="en-US" dirty="0" smtClean="0"/>
              <a:t>Good efficiency (~ 60%) and would take advantage of TV transmitters for lower frequency systems – however 1.3 GHz only recently developed, little reliability data (short cathode-grid spacing), low gain, 2x higher voltage modulator than klystron and needs more development</a:t>
            </a:r>
          </a:p>
          <a:p>
            <a:pPr>
              <a:lnSpc>
                <a:spcPct val="110000"/>
              </a:lnSpc>
            </a:pPr>
            <a:r>
              <a:rPr lang="en-US" dirty="0" smtClean="0"/>
              <a:t>IOT manufacturers: CPI (30 kW), E2V (16 kW – no longer in catalog), Thales (16 kW) and recently Mitsubishi (built 30 kW prototype for KEK ERL program)</a:t>
            </a:r>
          </a:p>
          <a:p>
            <a:pPr>
              <a:lnSpc>
                <a:spcPct val="110000"/>
              </a:lnSpc>
            </a:pPr>
            <a:r>
              <a:rPr lang="en-US" dirty="0" smtClean="0"/>
              <a:t>Costs for turn-key systems with 100 k$ CPI 30 kW IOT range from 400 – 900 k$ based on quotes from Bruker, ETM, DTI and Continental for small quantities</a:t>
            </a:r>
          </a:p>
          <a:p>
            <a:pPr lvl="1">
              <a:lnSpc>
                <a:spcPct val="110000"/>
              </a:lnSpc>
              <a:buNone/>
            </a:pPr>
            <a:endParaRPr lang="en-US" sz="2400" dirty="0" smtClean="0"/>
          </a:p>
          <a:p>
            <a:pPr lvl="1">
              <a:lnSpc>
                <a:spcPct val="110000"/>
              </a:lnSpc>
            </a:pP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Summary</a:t>
            </a:r>
            <a:endParaRPr lang="en-US" sz="6600" dirty="0"/>
          </a:p>
        </p:txBody>
      </p:sp>
      <p:sp>
        <p:nvSpPr>
          <p:cNvPr id="3" name="Content Placeholder 2"/>
          <p:cNvSpPr>
            <a:spLocks noGrp="1"/>
          </p:cNvSpPr>
          <p:nvPr>
            <p:ph idx="1"/>
          </p:nvPr>
        </p:nvSpPr>
        <p:spPr>
          <a:xfrm>
            <a:off x="314696" y="1635825"/>
            <a:ext cx="8366167" cy="4525963"/>
          </a:xfrm>
        </p:spPr>
        <p:txBody>
          <a:bodyPr>
            <a:normAutofit fontScale="92500"/>
          </a:bodyPr>
          <a:lstStyle/>
          <a:p>
            <a:r>
              <a:rPr lang="en-US" dirty="0" smtClean="0"/>
              <a:t>SLAC has rf resources and </a:t>
            </a:r>
            <a:r>
              <a:rPr lang="en-US" dirty="0" smtClean="0"/>
              <a:t>expertise </a:t>
            </a:r>
            <a:r>
              <a:rPr lang="en-US" dirty="0" smtClean="0"/>
              <a:t>to contribute significantly to Project X.</a:t>
            </a:r>
          </a:p>
          <a:p>
            <a:r>
              <a:rPr lang="en-US" dirty="0" smtClean="0"/>
              <a:t>Coming up to speed on low power CW rf systems (have built 1.2 MW, 476 MHz CW klystrons for the SLAC B Factory) – also hope to contribute to the NGLS (CW SC linac driven soft X-Ray FEL)</a:t>
            </a:r>
          </a:p>
          <a:p>
            <a:r>
              <a:rPr lang="en-US" dirty="0" smtClean="0"/>
              <a:t>Willing to collaborate on CW efforts, perhaps in the rf combining systems for which we have much experience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215261"/>
            <a:ext cx="8229600" cy="926841"/>
          </a:xfrm>
        </p:spPr>
        <p:txBody>
          <a:bodyPr>
            <a:noAutofit/>
          </a:bodyPr>
          <a:lstStyle/>
          <a:p>
            <a:r>
              <a:rPr lang="en-US" sz="5400" dirty="0" smtClean="0">
                <a:solidFill>
                  <a:srgbClr val="0066FF"/>
                </a:solidFill>
              </a:rPr>
              <a:t>Klystrons</a:t>
            </a:r>
            <a:endParaRPr lang="en-US" sz="5400" dirty="0">
              <a:solidFill>
                <a:srgbClr val="0066FF"/>
              </a:solidFill>
            </a:endParaRPr>
          </a:p>
        </p:txBody>
      </p:sp>
      <p:sp>
        <p:nvSpPr>
          <p:cNvPr id="3" name="Content Placeholder 2"/>
          <p:cNvSpPr>
            <a:spLocks noGrp="1"/>
          </p:cNvSpPr>
          <p:nvPr>
            <p:ph idx="1"/>
          </p:nvPr>
        </p:nvSpPr>
        <p:spPr>
          <a:xfrm>
            <a:off x="279133" y="1311442"/>
            <a:ext cx="8576109" cy="5281863"/>
          </a:xfrm>
        </p:spPr>
        <p:txBody>
          <a:bodyPr>
            <a:normAutofit fontScale="85000" lnSpcReduction="20000"/>
          </a:bodyPr>
          <a:lstStyle/>
          <a:p>
            <a:pPr>
              <a:lnSpc>
                <a:spcPct val="120000"/>
              </a:lnSpc>
            </a:pPr>
            <a:r>
              <a:rPr lang="en-US" dirty="0" smtClean="0"/>
              <a:t>Good efficiency (~ 60%) and high gain, but ‘slow’ approach to saturation compared to IOTs</a:t>
            </a:r>
          </a:p>
          <a:p>
            <a:pPr>
              <a:lnSpc>
                <a:spcPct val="120000"/>
              </a:lnSpc>
            </a:pPr>
            <a:r>
              <a:rPr lang="en-US" dirty="0" smtClean="0"/>
              <a:t>Klystron manufacturers: CPI sells a ‘reliable’ 11 kW tube and has a design for a 30 kW tube (would build one for 440 k$) and Toshiba is developing a 25 kW tube (probably for KEK)</a:t>
            </a:r>
          </a:p>
          <a:p>
            <a:pPr>
              <a:lnSpc>
                <a:spcPct val="120000"/>
              </a:lnSpc>
            </a:pPr>
            <a:r>
              <a:rPr lang="en-US" dirty="0" smtClean="0"/>
              <a:t>For the 12 GeV upgrade at JLab, they chose klystrons over IOTs for their 1.5 GHz, 13 kW sources. L3 is currently building 24 (out of 84 required) at 45 k$ each. They claim the modulators would also be ~ 50 k$, so using two such tubes (modified to 1.3 GHz) could cost as little as 200 k$ and be industrialized to a large extent</a:t>
            </a:r>
          </a:p>
          <a:p>
            <a:pPr lvl="1">
              <a:buNone/>
            </a:pPr>
            <a:endParaRPr lang="en-US" sz="2400" dirty="0" smtClean="0"/>
          </a:p>
          <a:p>
            <a:pPr lvl="1"/>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32" y="253373"/>
            <a:ext cx="8229600" cy="926841"/>
          </a:xfrm>
        </p:spPr>
        <p:txBody>
          <a:bodyPr>
            <a:noAutofit/>
          </a:bodyPr>
          <a:lstStyle/>
          <a:p>
            <a:r>
              <a:rPr lang="en-US" sz="5400" dirty="0" smtClean="0">
                <a:solidFill>
                  <a:srgbClr val="0066FF"/>
                </a:solidFill>
              </a:rPr>
              <a:t>Solid State Transmitters </a:t>
            </a:r>
          </a:p>
        </p:txBody>
      </p:sp>
      <p:sp>
        <p:nvSpPr>
          <p:cNvPr id="3" name="Content Placeholder 2"/>
          <p:cNvSpPr>
            <a:spLocks noGrp="1"/>
          </p:cNvSpPr>
          <p:nvPr>
            <p:ph idx="1"/>
          </p:nvPr>
        </p:nvSpPr>
        <p:spPr>
          <a:xfrm>
            <a:off x="279133" y="1311442"/>
            <a:ext cx="8576109" cy="5281863"/>
          </a:xfrm>
        </p:spPr>
        <p:txBody>
          <a:bodyPr>
            <a:normAutofit fontScale="85000" lnSpcReduction="20000"/>
          </a:bodyPr>
          <a:lstStyle/>
          <a:p>
            <a:pPr>
              <a:lnSpc>
                <a:spcPct val="120000"/>
              </a:lnSpc>
            </a:pPr>
            <a:r>
              <a:rPr lang="en-US" dirty="0" smtClean="0"/>
              <a:t>Reasonable efficiency (~ 50%), high gain, modular design provides high reliability but cost on high side (although may lower over time with advances in cell phone transmitters)</a:t>
            </a:r>
          </a:p>
          <a:p>
            <a:pPr>
              <a:lnSpc>
                <a:spcPct val="120000"/>
              </a:lnSpc>
            </a:pPr>
            <a:r>
              <a:rPr lang="en-US" dirty="0" smtClean="0"/>
              <a:t>At the 2010 CW rf workshop in Spain, much interest in solid state approach, especially in Europe where the 352 MHz SOLEIL solid state source will be upgraded and the approach will be adopted by ESRF</a:t>
            </a:r>
          </a:p>
          <a:p>
            <a:pPr>
              <a:lnSpc>
                <a:spcPct val="120000"/>
              </a:lnSpc>
            </a:pPr>
            <a:r>
              <a:rPr lang="en-US" dirty="0" smtClean="0"/>
              <a:t>Bruker makes a 10 kW single rack unit that sell for 162 k$ - combining three for 30 kW would cost around 500 k$. Also seems like there is a lot of Asian companies marketing lower power, lower frequency devices</a:t>
            </a:r>
          </a:p>
          <a:p>
            <a:pPr lvl="1">
              <a:lnSpc>
                <a:spcPct val="120000"/>
              </a:lnSpc>
              <a:buNone/>
            </a:pPr>
            <a:endParaRPr lang="en-US" sz="2400" dirty="0" smtClean="0"/>
          </a:p>
          <a:p>
            <a:pPr lvl="1">
              <a:lnSpc>
                <a:spcPct val="120000"/>
              </a:lnSpc>
            </a:pP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638"/>
            <a:ext cx="8229600" cy="777985"/>
          </a:xfrm>
        </p:spPr>
        <p:txBody>
          <a:bodyPr>
            <a:noAutofit/>
          </a:bodyPr>
          <a:lstStyle/>
          <a:p>
            <a:r>
              <a:rPr lang="en-US" sz="5400" dirty="0" smtClean="0">
                <a:solidFill>
                  <a:srgbClr val="0066FF"/>
                </a:solidFill>
              </a:rPr>
              <a:t>Bruker 10 kW CW Source</a:t>
            </a:r>
            <a:endParaRPr lang="en-US" sz="5400" dirty="0">
              <a:solidFill>
                <a:srgbClr val="0066FF"/>
              </a:solidFill>
            </a:endParaRPr>
          </a:p>
        </p:txBody>
      </p:sp>
      <p:pic>
        <p:nvPicPr>
          <p:cNvPr id="3" name="Picture 2"/>
          <p:cNvPicPr>
            <a:picLocks noChangeAspect="1" noChangeArrowheads="1"/>
          </p:cNvPicPr>
          <p:nvPr/>
        </p:nvPicPr>
        <p:blipFill>
          <a:blip r:embed="rId2" cstate="print"/>
          <a:srcRect/>
          <a:stretch>
            <a:fillRect/>
          </a:stretch>
        </p:blipFill>
        <p:spPr bwMode="auto">
          <a:xfrm>
            <a:off x="2809121" y="2175420"/>
            <a:ext cx="3379027" cy="4505369"/>
          </a:xfrm>
          <a:prstGeom prst="rect">
            <a:avLst/>
          </a:prstGeom>
          <a:noFill/>
          <a:ln w="9525">
            <a:noFill/>
            <a:miter lim="800000"/>
            <a:headEnd/>
            <a:tailEnd/>
          </a:ln>
          <a:effectLst/>
        </p:spPr>
      </p:pic>
      <p:sp>
        <p:nvSpPr>
          <p:cNvPr id="4" name="Title 1"/>
          <p:cNvSpPr txBox="1">
            <a:spLocks/>
          </p:cNvSpPr>
          <p:nvPr/>
        </p:nvSpPr>
        <p:spPr>
          <a:xfrm>
            <a:off x="148855" y="1114610"/>
            <a:ext cx="8867553" cy="88431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Consists of eight 1.25</a:t>
            </a:r>
            <a:r>
              <a:rPr kumimoji="0" lang="en-US" b="0" i="0" u="none" strike="noStrike" kern="1200" cap="none" spc="0" normalizeH="0" noProof="0" dirty="0" smtClean="0">
                <a:ln>
                  <a:noFill/>
                </a:ln>
                <a:solidFill>
                  <a:schemeClr val="tx1"/>
                </a:solidFill>
                <a:effectLst/>
                <a:uLnTx/>
                <a:uFillTx/>
                <a:latin typeface="+mj-lt"/>
                <a:ea typeface="+mj-ea"/>
                <a:cs typeface="+mj-cs"/>
              </a:rPr>
              <a:t> kW water-cooled modules - each module has eight 160 W, isolated transistor units that are summed in a coaxial combiner – the output of the each module drives a common WR650 waveguide – no solenoid, HV PS, filament PS nor vacuum pump</a:t>
            </a:r>
            <a:endParaRPr kumimoji="0" lang="en-US"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39" y="23872"/>
            <a:ext cx="8229600" cy="926842"/>
          </a:xfrm>
        </p:spPr>
        <p:txBody>
          <a:bodyPr>
            <a:normAutofit/>
          </a:bodyPr>
          <a:lstStyle/>
          <a:p>
            <a:r>
              <a:rPr lang="en-US" sz="5400" dirty="0" smtClean="0">
                <a:solidFill>
                  <a:srgbClr val="0066FF"/>
                </a:solidFill>
              </a:rPr>
              <a:t>1.3 GHz Cost Summary</a:t>
            </a:r>
            <a:endParaRPr lang="en-US" sz="5400" dirty="0">
              <a:solidFill>
                <a:srgbClr val="0066FF"/>
              </a:solidFill>
            </a:endParaRPr>
          </a:p>
        </p:txBody>
      </p:sp>
      <p:sp>
        <p:nvSpPr>
          <p:cNvPr id="3" name="Content Placeholder 2"/>
          <p:cNvSpPr>
            <a:spLocks noGrp="1"/>
          </p:cNvSpPr>
          <p:nvPr>
            <p:ph idx="1"/>
          </p:nvPr>
        </p:nvSpPr>
        <p:spPr>
          <a:xfrm>
            <a:off x="361508" y="951614"/>
            <a:ext cx="8229600" cy="5757530"/>
          </a:xfrm>
        </p:spPr>
        <p:txBody>
          <a:bodyPr>
            <a:noAutofit/>
          </a:bodyPr>
          <a:lstStyle/>
          <a:p>
            <a:pPr>
              <a:buNone/>
            </a:pPr>
            <a:r>
              <a:rPr lang="en-US" sz="1600" b="1" dirty="0" smtClean="0"/>
              <a:t>CPI</a:t>
            </a:r>
            <a:r>
              <a:rPr lang="en-US" sz="1600" dirty="0" smtClean="0"/>
              <a:t> </a:t>
            </a:r>
            <a:r>
              <a:rPr lang="en-US" sz="1600" b="1" dirty="0" smtClean="0"/>
              <a:t>quotes</a:t>
            </a:r>
            <a:r>
              <a:rPr lang="en-US" sz="1600" dirty="0" smtClean="0"/>
              <a:t> </a:t>
            </a:r>
          </a:p>
          <a:p>
            <a:pPr lvl="0">
              <a:buNone/>
            </a:pPr>
            <a:endParaRPr lang="en-US" sz="800" dirty="0" smtClean="0"/>
          </a:p>
          <a:p>
            <a:pPr lvl="0">
              <a:buNone/>
            </a:pPr>
            <a:r>
              <a:rPr lang="en-US" sz="1600" dirty="0" smtClean="0"/>
              <a:t>IOT  VKL9130A, 30 kW CW						  $95k</a:t>
            </a:r>
          </a:p>
          <a:p>
            <a:pPr lvl="0">
              <a:buNone/>
            </a:pPr>
            <a:endParaRPr lang="en-US" sz="800" dirty="0" smtClean="0"/>
          </a:p>
          <a:p>
            <a:pPr lvl="0">
              <a:buNone/>
            </a:pPr>
            <a:r>
              <a:rPr lang="en-US" sz="1600" dirty="0" smtClean="0"/>
              <a:t>KLYSTRON</a:t>
            </a:r>
            <a:r>
              <a:rPr lang="en-US" sz="1600" b="1" dirty="0" smtClean="0"/>
              <a:t> </a:t>
            </a:r>
            <a:r>
              <a:rPr lang="en-US" sz="1600" dirty="0" smtClean="0"/>
              <a:t> VKL7930A,  30 kW CW   </a:t>
            </a:r>
          </a:p>
          <a:p>
            <a:pPr>
              <a:buNone/>
            </a:pPr>
            <a:r>
              <a:rPr lang="en-US" sz="1600" dirty="0" smtClean="0"/>
              <a:t>Prototype from existing design including NRE			                    $435k</a:t>
            </a:r>
          </a:p>
          <a:p>
            <a:pPr>
              <a:buNone/>
            </a:pPr>
            <a:r>
              <a:rPr lang="en-US" sz="1600" dirty="0" smtClean="0"/>
              <a:t>(considered more reliable than IOT by CPI)</a:t>
            </a:r>
          </a:p>
          <a:p>
            <a:pPr>
              <a:buNone/>
            </a:pPr>
            <a:endParaRPr lang="en-US" sz="800" dirty="0" smtClean="0"/>
          </a:p>
          <a:p>
            <a:pPr>
              <a:buNone/>
            </a:pPr>
            <a:r>
              <a:rPr lang="en-US" sz="1600" b="1" dirty="0" smtClean="0"/>
              <a:t>Transmitter quotes</a:t>
            </a:r>
            <a:r>
              <a:rPr lang="en-US" sz="1600" dirty="0" smtClean="0"/>
              <a:t> (30kW CW, IOT based):</a:t>
            </a:r>
          </a:p>
          <a:p>
            <a:pPr>
              <a:buNone/>
            </a:pPr>
            <a:endParaRPr lang="en-US" sz="800" dirty="0" smtClean="0"/>
          </a:p>
          <a:p>
            <a:pPr lvl="0">
              <a:buNone/>
            </a:pPr>
            <a:r>
              <a:rPr lang="en-US" sz="1600" dirty="0" smtClean="0"/>
              <a:t>Continental Electronics Corp.</a:t>
            </a:r>
          </a:p>
          <a:p>
            <a:pPr>
              <a:buNone/>
            </a:pPr>
            <a:r>
              <a:rPr lang="en-US" sz="1600" dirty="0" smtClean="0"/>
              <a:t>Prototype including IOT 						$850k</a:t>
            </a:r>
          </a:p>
          <a:p>
            <a:pPr>
              <a:buNone/>
            </a:pPr>
            <a:endParaRPr lang="en-US" sz="800" dirty="0" smtClean="0"/>
          </a:p>
          <a:p>
            <a:pPr lvl="0">
              <a:buNone/>
            </a:pPr>
            <a:r>
              <a:rPr lang="en-US" sz="1600" dirty="0" smtClean="0"/>
              <a:t>ETM Electromatic Inc.</a:t>
            </a:r>
          </a:p>
          <a:p>
            <a:pPr>
              <a:buNone/>
            </a:pPr>
            <a:r>
              <a:rPr lang="en-US" sz="1600" dirty="0" smtClean="0"/>
              <a:t>Prototype including IOT						$797k</a:t>
            </a:r>
          </a:p>
          <a:p>
            <a:pPr>
              <a:buNone/>
            </a:pPr>
            <a:r>
              <a:rPr lang="en-US" sz="1600" dirty="0" smtClean="0"/>
              <a:t>Quantity  &gt; 5							$500k</a:t>
            </a:r>
          </a:p>
          <a:p>
            <a:pPr>
              <a:buNone/>
            </a:pPr>
            <a:endParaRPr lang="en-US" sz="800" dirty="0" smtClean="0"/>
          </a:p>
          <a:p>
            <a:pPr lvl="0">
              <a:buNone/>
            </a:pPr>
            <a:r>
              <a:rPr lang="en-US" sz="1600" dirty="0" smtClean="0"/>
              <a:t>DTI Diversified Technologies Inc.</a:t>
            </a:r>
          </a:p>
          <a:p>
            <a:pPr>
              <a:buNone/>
            </a:pPr>
            <a:r>
              <a:rPr lang="en-US" sz="1600" dirty="0" smtClean="0"/>
              <a:t>Prototype including IOT and output Isolator					$600k</a:t>
            </a:r>
          </a:p>
          <a:p>
            <a:pPr>
              <a:buNone/>
            </a:pPr>
            <a:r>
              <a:rPr lang="en-US" sz="1600" dirty="0" smtClean="0"/>
              <a:t>Quantity 64							$400k</a:t>
            </a:r>
          </a:p>
          <a:p>
            <a:pPr>
              <a:buNone/>
            </a:pPr>
            <a:endParaRPr lang="en-US" sz="800" dirty="0" smtClean="0"/>
          </a:p>
          <a:p>
            <a:pPr lvl="0">
              <a:buNone/>
            </a:pPr>
            <a:r>
              <a:rPr lang="en-US" sz="1600" dirty="0" smtClean="0"/>
              <a:t>BRUKER (France)</a:t>
            </a:r>
          </a:p>
          <a:p>
            <a:pPr>
              <a:buNone/>
            </a:pPr>
            <a:r>
              <a:rPr lang="en-US" sz="1600" dirty="0" smtClean="0"/>
              <a:t>Transmitter without IOT			      	        230 kEuro x 1.4 = $320k</a:t>
            </a:r>
          </a:p>
          <a:p>
            <a:pPr>
              <a:buNone/>
            </a:pPr>
            <a:r>
              <a:rPr lang="en-US" sz="1600" dirty="0" smtClean="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39" y="189577"/>
            <a:ext cx="8229600" cy="1143000"/>
          </a:xfrm>
        </p:spPr>
        <p:txBody>
          <a:bodyPr>
            <a:normAutofit/>
          </a:bodyPr>
          <a:lstStyle/>
          <a:p>
            <a:r>
              <a:rPr lang="en-US" sz="4800" dirty="0" smtClean="0"/>
              <a:t>1.3 GHz Cost Summary (cont)</a:t>
            </a:r>
            <a:endParaRPr lang="en-US" sz="4800" dirty="0">
              <a:solidFill>
                <a:srgbClr val="0066FF"/>
              </a:solidFill>
            </a:endParaRPr>
          </a:p>
        </p:txBody>
      </p:sp>
      <p:sp>
        <p:nvSpPr>
          <p:cNvPr id="3" name="Content Placeholder 2"/>
          <p:cNvSpPr>
            <a:spLocks noGrp="1"/>
          </p:cNvSpPr>
          <p:nvPr>
            <p:ph idx="1"/>
          </p:nvPr>
        </p:nvSpPr>
        <p:spPr>
          <a:xfrm>
            <a:off x="305329" y="1502919"/>
            <a:ext cx="8229600" cy="4970722"/>
          </a:xfrm>
        </p:spPr>
        <p:txBody>
          <a:bodyPr>
            <a:normAutofit fontScale="77500" lnSpcReduction="20000"/>
          </a:bodyPr>
          <a:lstStyle/>
          <a:p>
            <a:pPr>
              <a:buNone/>
            </a:pPr>
            <a:r>
              <a:rPr lang="en-US" sz="2800" b="1" dirty="0" smtClean="0"/>
              <a:t>Solid State Power Amplifier</a:t>
            </a:r>
            <a:r>
              <a:rPr lang="en-US" sz="2800" dirty="0" smtClean="0"/>
              <a:t> s</a:t>
            </a:r>
          </a:p>
          <a:p>
            <a:pPr lvl="0">
              <a:buNone/>
            </a:pPr>
            <a:endParaRPr lang="en-US" sz="2800" dirty="0" smtClean="0"/>
          </a:p>
          <a:p>
            <a:pPr lvl="0">
              <a:buNone/>
            </a:pPr>
            <a:r>
              <a:rPr lang="en-US" sz="2800" dirty="0" smtClean="0"/>
              <a:t>BRUKER (France)</a:t>
            </a:r>
          </a:p>
          <a:p>
            <a:pPr lvl="0">
              <a:buNone/>
            </a:pPr>
            <a:endParaRPr lang="en-US" sz="1400" dirty="0" smtClean="0"/>
          </a:p>
          <a:p>
            <a:pPr>
              <a:buNone/>
            </a:pPr>
            <a:r>
              <a:rPr lang="en-US" sz="2800" dirty="0" smtClean="0"/>
              <a:t>Single Rack SSPA (3*10kW CW)                              3*120kE x 1.4 = $504k</a:t>
            </a:r>
          </a:p>
          <a:p>
            <a:pPr>
              <a:buNone/>
            </a:pPr>
            <a:r>
              <a:rPr lang="en-US" sz="2800" dirty="0" smtClean="0"/>
              <a:t>(Commercial Product)</a:t>
            </a:r>
          </a:p>
          <a:p>
            <a:pPr>
              <a:buNone/>
            </a:pPr>
            <a:endParaRPr lang="en-US" sz="2800" dirty="0" smtClean="0"/>
          </a:p>
          <a:p>
            <a:pPr lvl="0">
              <a:buNone/>
            </a:pPr>
            <a:r>
              <a:rPr lang="en-US" sz="2800" dirty="0" smtClean="0"/>
              <a:t>INTEGRA Technologies, Inc. (USA)</a:t>
            </a:r>
          </a:p>
          <a:p>
            <a:pPr>
              <a:buNone/>
            </a:pPr>
            <a:endParaRPr lang="en-US" sz="1400" dirty="0" smtClean="0"/>
          </a:p>
          <a:p>
            <a:pPr>
              <a:buNone/>
            </a:pPr>
            <a:r>
              <a:rPr lang="en-US" sz="2800" dirty="0" smtClean="0"/>
              <a:t>Double Rack SSPA (25kW CW)		 			$785k</a:t>
            </a:r>
          </a:p>
          <a:p>
            <a:pPr>
              <a:buNone/>
            </a:pPr>
            <a:r>
              <a:rPr lang="en-US" sz="2800" dirty="0" smtClean="0"/>
              <a:t>NRE								$415K</a:t>
            </a:r>
          </a:p>
          <a:p>
            <a:pPr>
              <a:buNone/>
            </a:pPr>
            <a:r>
              <a:rPr lang="en-US" sz="1400" dirty="0" smtClean="0"/>
              <a:t> </a:t>
            </a:r>
          </a:p>
          <a:p>
            <a:pPr>
              <a:buNone/>
            </a:pPr>
            <a:r>
              <a:rPr lang="en-US" sz="2800" dirty="0" smtClean="0"/>
              <a:t>Single Sub-Module (2kW CW)					  $30k</a:t>
            </a:r>
          </a:p>
          <a:p>
            <a:pPr>
              <a:buNone/>
            </a:pPr>
            <a:r>
              <a:rPr lang="en-US" sz="2800" dirty="0" smtClean="0"/>
              <a:t>NRE								  $25k</a:t>
            </a: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1130</TotalTime>
  <Words>2013</Words>
  <Application>Microsoft Office PowerPoint</Application>
  <PresentationFormat>On-screen Show (4:3)</PresentationFormat>
  <Paragraphs>299</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SLAC Project-X RF Power Program</vt:lpstr>
      <vt:lpstr>Introduction</vt:lpstr>
      <vt:lpstr>1.3 GHz, 30 kW CW Sources</vt:lpstr>
      <vt:lpstr>IOTs</vt:lpstr>
      <vt:lpstr>Klystrons</vt:lpstr>
      <vt:lpstr>Solid State Transmitters </vt:lpstr>
      <vt:lpstr>Bruker 10 kW CW Source</vt:lpstr>
      <vt:lpstr>1.3 GHz Cost Summary</vt:lpstr>
      <vt:lpstr>1.3 GHz Cost Summary (cont)</vt:lpstr>
      <vt:lpstr>FY11 SLAC Program Recently Funded by PX to:</vt:lpstr>
      <vt:lpstr>650 MHz, 30 kW CW Sources</vt:lpstr>
      <vt:lpstr>CPI 80 KW, 650 MHz, CW IOT</vt:lpstr>
      <vt:lpstr>Slide 13</vt:lpstr>
      <vt:lpstr> 650 MHz, 30 kW RF Solid State Amplifier Objectives </vt:lpstr>
      <vt:lpstr>Slide 15</vt:lpstr>
      <vt:lpstr>Empower 30 kW, 650 MHz Proposal</vt:lpstr>
      <vt:lpstr> Empower Proposal (cont) </vt:lpstr>
      <vt:lpstr>  Empower Proposal (cont)  </vt:lpstr>
      <vt:lpstr>Slide 19</vt:lpstr>
      <vt:lpstr>Slide 20</vt:lpstr>
      <vt:lpstr>Will Also Test Freescale 500 W, 650 MHz FETs Using Their Evaluation Boards</vt:lpstr>
      <vt:lpstr>650 MHz Cost Summary</vt:lpstr>
      <vt:lpstr>Modulators for the 1.3 GHz Pulsed Linac</vt:lpstr>
      <vt:lpstr>SLAC P1 Marx Modulator for the ILC  (120 kV, 140 A, 1.6 ms, 5Hz)</vt:lpstr>
      <vt:lpstr>P1 Marx Test Stand at SLAC ESB</vt:lpstr>
      <vt:lpstr>Marx Output with Different Levels of Droop Compensation</vt:lpstr>
      <vt:lpstr>Diversified Technologies Inc. (DTI) Marx Modulator</vt:lpstr>
      <vt:lpstr>Long Pulse Modulator Initial Scoping</vt:lpstr>
      <vt:lpstr>PX Long-Pulse Modulator Scoping</vt:lpstr>
      <vt:lpstr>Thompson Modulator for E-XFEL</vt:lpstr>
      <vt:lpstr>Thompson Modulator 12 kV Pulser</vt:lpstr>
      <vt:lpstr>Transtechnik Modulator</vt:lpstr>
      <vt:lpstr>FNAL Bouncer</vt:lpstr>
      <vt:lpstr>SLAC P2 Marx</vt:lpstr>
      <vt:lpstr>Slide 35</vt:lpstr>
      <vt:lpstr>Slide 36</vt:lpstr>
      <vt:lpstr>Slide 37</vt:lpstr>
      <vt:lpstr>Slide 38</vt:lpstr>
      <vt:lpstr>Slide 39</vt:lpstr>
      <vt:lpstr>Summary</vt:lpstr>
    </vt:vector>
  </TitlesOfParts>
  <Company>SLAC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R&amp;D on PX 1.3 GHz CW Sources</dc:title>
  <dc:creator>star</dc:creator>
  <cp:lastModifiedBy>starloc</cp:lastModifiedBy>
  <cp:revision>38</cp:revision>
  <dcterms:created xsi:type="dcterms:W3CDTF">2010-07-09T04:57:50Z</dcterms:created>
  <dcterms:modified xsi:type="dcterms:W3CDTF">2011-04-08T19:09:17Z</dcterms:modified>
</cp:coreProperties>
</file>