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1"/>
  </p:notesMasterIdLst>
  <p:sldIdLst>
    <p:sldId id="256" r:id="rId2"/>
    <p:sldId id="257" r:id="rId3"/>
    <p:sldId id="258" r:id="rId4"/>
    <p:sldId id="279" r:id="rId5"/>
    <p:sldId id="269" r:id="rId6"/>
    <p:sldId id="280" r:id="rId7"/>
    <p:sldId id="286" r:id="rId8"/>
    <p:sldId id="289" r:id="rId9"/>
    <p:sldId id="259" r:id="rId10"/>
    <p:sldId id="288" r:id="rId11"/>
    <p:sldId id="292" r:id="rId12"/>
    <p:sldId id="294" r:id="rId13"/>
    <p:sldId id="263" r:id="rId14"/>
    <p:sldId id="290" r:id="rId15"/>
    <p:sldId id="264" r:id="rId16"/>
    <p:sldId id="281" r:id="rId17"/>
    <p:sldId id="282" r:id="rId18"/>
    <p:sldId id="283" r:id="rId19"/>
    <p:sldId id="28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1" autoAdjust="0"/>
    <p:restoredTop sz="94660"/>
  </p:normalViewPr>
  <p:slideViewPr>
    <p:cSldViewPr>
      <p:cViewPr>
        <p:scale>
          <a:sx n="57" d="100"/>
          <a:sy n="57" d="100"/>
        </p:scale>
        <p:origin x="-1044" y="-4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7B63EF-4962-4484-A4F5-478D40D82A7F}" type="datetimeFigureOut">
              <a:rPr lang="en-US" smtClean="0"/>
              <a:pPr/>
              <a:t>4/12/2011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F5F5C4-679F-400D-8466-3A1D9FA4745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F5F5C4-679F-400D-8466-3A1D9FA4745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BF0839-01DB-4605-BFAF-35D58F404CB8}" type="slidenum">
              <a:rPr lang="en-US"/>
              <a:pPr/>
              <a:t>10</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F5F5C4-679F-400D-8466-3A1D9FA4745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9BAD70-E5D5-40BF-9751-3CC85000C8F6}"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F5F5C4-679F-400D-8466-3A1D9FA4745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F5F5C4-679F-400D-8466-3A1D9FA4745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F5F5C4-679F-400D-8466-3A1D9FA47459}"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F5F5C4-679F-400D-8466-3A1D9FA47459}"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F5F5C4-679F-400D-8466-3A1D9FA47459}"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F5F5C4-679F-400D-8466-3A1D9FA47459}"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F5F5C4-679F-400D-8466-3A1D9FA47459}"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F5F5C4-679F-400D-8466-3A1D9FA4745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F5F5C4-679F-400D-8466-3A1D9FA4745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F5F5C4-679F-400D-8466-3A1D9FA4745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F5F5C4-679F-400D-8466-3A1D9FA4745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F5F5C4-679F-400D-8466-3A1D9FA4745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F5F5C4-679F-400D-8466-3A1D9FA4745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F5F5C4-679F-400D-8466-3A1D9FA4745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F5F5C4-679F-400D-8466-3A1D9FA4745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4/12/2011</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4/12/2011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4/12/2011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Active Stabilization of the SRF Resonance Frequency</a:t>
            </a:r>
            <a:br>
              <a:rPr lang="en-US" dirty="0" smtClean="0"/>
            </a:br>
            <a:r>
              <a:rPr lang="en-US" i="1" dirty="0" smtClean="0"/>
              <a:t>FERMILAB Experience</a:t>
            </a:r>
            <a:endParaRPr lang="en-US" i="1" dirty="0"/>
          </a:p>
        </p:txBody>
      </p:sp>
      <p:sp>
        <p:nvSpPr>
          <p:cNvPr id="3" name="Subtitle 2"/>
          <p:cNvSpPr>
            <a:spLocks noGrp="1"/>
          </p:cNvSpPr>
          <p:nvPr>
            <p:ph type="subTitle" idx="1"/>
          </p:nvPr>
        </p:nvSpPr>
        <p:spPr>
          <a:xfrm>
            <a:off x="1371600" y="3810000"/>
            <a:ext cx="6102096" cy="838200"/>
          </a:xfrm>
        </p:spPr>
        <p:txBody>
          <a:bodyPr>
            <a:normAutofit fontScale="92500" lnSpcReduction="10000"/>
          </a:bodyPr>
          <a:lstStyle/>
          <a:p>
            <a:pPr algn="ctr"/>
            <a:r>
              <a:rPr lang="en-US" dirty="0" smtClean="0"/>
              <a:t>Warren </a:t>
            </a:r>
            <a:r>
              <a:rPr lang="en-US" dirty="0" err="1" smtClean="0"/>
              <a:t>Schappert</a:t>
            </a:r>
            <a:r>
              <a:rPr lang="en-US" dirty="0" smtClean="0"/>
              <a:t>     Yuriy Pischalnikov</a:t>
            </a:r>
          </a:p>
          <a:p>
            <a:pPr algn="ctr"/>
            <a:r>
              <a:rPr lang="en-US" dirty="0" smtClean="0"/>
              <a:t>FERMILAB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5" name="Picture 9" descr="92Hz-mesh"/>
          <p:cNvPicPr>
            <a:picLocks noChangeAspect="1" noChangeArrowheads="1"/>
          </p:cNvPicPr>
          <p:nvPr/>
        </p:nvPicPr>
        <p:blipFill>
          <a:blip r:embed="rId3" cstate="print"/>
          <a:srcRect/>
          <a:stretch>
            <a:fillRect/>
          </a:stretch>
        </p:blipFill>
        <p:spPr bwMode="auto">
          <a:xfrm>
            <a:off x="5181600" y="2286000"/>
            <a:ext cx="3962399" cy="4329415"/>
          </a:xfrm>
          <a:prstGeom prst="rect">
            <a:avLst/>
          </a:prstGeom>
          <a:noFill/>
        </p:spPr>
      </p:pic>
      <p:sp>
        <p:nvSpPr>
          <p:cNvPr id="55300" name="Rectangle 4"/>
          <p:cNvSpPr>
            <a:spLocks noChangeArrowheads="1"/>
          </p:cNvSpPr>
          <p:nvPr/>
        </p:nvSpPr>
        <p:spPr bwMode="auto">
          <a:xfrm>
            <a:off x="609600" y="0"/>
            <a:ext cx="8229600" cy="944563"/>
          </a:xfrm>
          <a:prstGeom prst="rect">
            <a:avLst/>
          </a:prstGeom>
          <a:noFill/>
          <a:ln w="9525">
            <a:noFill/>
            <a:miter lim="800000"/>
            <a:headEnd/>
            <a:tailEnd/>
          </a:ln>
          <a:effectLst/>
        </p:spPr>
        <p:txBody>
          <a:bodyPr anchor="ctr"/>
          <a:lstStyle/>
          <a:p>
            <a:pPr algn="ctr"/>
            <a:r>
              <a:rPr lang="en-US" sz="2800" dirty="0" err="1" smtClean="0">
                <a:latin typeface="Comic Sans MS" pitchFamily="66" charset="0"/>
              </a:rPr>
              <a:t>Microphonics</a:t>
            </a:r>
            <a:r>
              <a:rPr lang="en-US" sz="2800" dirty="0" smtClean="0">
                <a:latin typeface="Comic Sans MS" pitchFamily="66" charset="0"/>
              </a:rPr>
              <a:t> Compensation</a:t>
            </a:r>
            <a:br>
              <a:rPr lang="en-US" sz="2800" dirty="0" smtClean="0">
                <a:latin typeface="Comic Sans MS" pitchFamily="66" charset="0"/>
              </a:rPr>
            </a:br>
            <a:r>
              <a:rPr lang="en-US" dirty="0" smtClean="0">
                <a:latin typeface="Comic Sans MS" pitchFamily="66" charset="0"/>
              </a:rPr>
              <a:t>CCII, narrow (92 Hz) mechanical vibration</a:t>
            </a:r>
            <a:endParaRPr lang="en-US" sz="1600" b="1" i="1" dirty="0">
              <a:solidFill>
                <a:srgbClr val="0000FF"/>
              </a:solidFill>
              <a:latin typeface="Comic Sans MS" pitchFamily="66" charset="0"/>
            </a:endParaRPr>
          </a:p>
        </p:txBody>
      </p:sp>
      <p:pic>
        <p:nvPicPr>
          <p:cNvPr id="55301" name="Picture 5"/>
          <p:cNvPicPr>
            <a:picLocks noChangeAspect="1" noChangeArrowheads="1"/>
          </p:cNvPicPr>
          <p:nvPr/>
        </p:nvPicPr>
        <p:blipFill>
          <a:blip r:embed="rId4" cstate="print"/>
          <a:srcRect/>
          <a:stretch>
            <a:fillRect/>
          </a:stretch>
        </p:blipFill>
        <p:spPr bwMode="auto">
          <a:xfrm>
            <a:off x="152400" y="885825"/>
            <a:ext cx="5410200" cy="3921125"/>
          </a:xfrm>
          <a:prstGeom prst="rect">
            <a:avLst/>
          </a:prstGeom>
          <a:noFill/>
          <a:ln w="9525">
            <a:noFill/>
            <a:miter lim="800000"/>
            <a:headEnd/>
            <a:tailEnd/>
          </a:ln>
          <a:effectLst/>
        </p:spPr>
      </p:pic>
      <p:pic>
        <p:nvPicPr>
          <p:cNvPr id="55302" name="Picture 6"/>
          <p:cNvPicPr>
            <a:picLocks noChangeAspect="1" noChangeArrowheads="1"/>
          </p:cNvPicPr>
          <p:nvPr/>
        </p:nvPicPr>
        <p:blipFill>
          <a:blip r:embed="rId5" cstate="print"/>
          <a:srcRect/>
          <a:stretch>
            <a:fillRect/>
          </a:stretch>
        </p:blipFill>
        <p:spPr bwMode="auto">
          <a:xfrm>
            <a:off x="914400" y="4543425"/>
            <a:ext cx="3429000" cy="2314575"/>
          </a:xfrm>
          <a:prstGeom prst="rect">
            <a:avLst/>
          </a:prstGeom>
          <a:noFill/>
          <a:ln w="9525">
            <a:noFill/>
            <a:miter lim="800000"/>
            <a:headEnd/>
            <a:tailEnd/>
          </a:ln>
          <a:effectLst/>
        </p:spPr>
      </p:pic>
      <p:sp>
        <p:nvSpPr>
          <p:cNvPr id="55303" name="Line 7"/>
          <p:cNvSpPr>
            <a:spLocks noChangeShapeType="1"/>
          </p:cNvSpPr>
          <p:nvPr/>
        </p:nvSpPr>
        <p:spPr bwMode="auto">
          <a:xfrm>
            <a:off x="1219200" y="2638425"/>
            <a:ext cx="304800" cy="2286000"/>
          </a:xfrm>
          <a:prstGeom prst="line">
            <a:avLst/>
          </a:prstGeom>
          <a:noFill/>
          <a:ln w="9525">
            <a:solidFill>
              <a:srgbClr val="000000"/>
            </a:solidFill>
            <a:round/>
            <a:headEnd/>
            <a:tailEnd type="triangle" w="med" len="med"/>
          </a:ln>
          <a:effectLst/>
        </p:spPr>
        <p:txBody>
          <a:bodyPr/>
          <a:lstStyle/>
          <a:p>
            <a:endParaRPr lang="en-US"/>
          </a:p>
        </p:txBody>
      </p:sp>
      <p:sp>
        <p:nvSpPr>
          <p:cNvPr id="55304" name="Line 8"/>
          <p:cNvSpPr>
            <a:spLocks noChangeShapeType="1"/>
          </p:cNvSpPr>
          <p:nvPr/>
        </p:nvSpPr>
        <p:spPr bwMode="auto">
          <a:xfrm flipH="1">
            <a:off x="2819400" y="2667000"/>
            <a:ext cx="76200" cy="2284413"/>
          </a:xfrm>
          <a:prstGeom prst="line">
            <a:avLst/>
          </a:prstGeom>
          <a:noFill/>
          <a:ln w="9525">
            <a:solidFill>
              <a:srgbClr val="000000"/>
            </a:solidFill>
            <a:round/>
            <a:headEnd/>
            <a:tailEnd type="triangle" w="med" len="med"/>
          </a:ln>
          <a:effectLst/>
        </p:spPr>
        <p:txBody>
          <a:bodyPr/>
          <a:lstStyle/>
          <a:p>
            <a:endParaRPr lang="en-US"/>
          </a:p>
        </p:txBody>
      </p:sp>
      <p:sp>
        <p:nvSpPr>
          <p:cNvPr id="8" name="Rectangle 7"/>
          <p:cNvSpPr/>
          <p:nvPr/>
        </p:nvSpPr>
        <p:spPr>
          <a:xfrm>
            <a:off x="6172200" y="990600"/>
            <a:ext cx="1981200" cy="1323439"/>
          </a:xfrm>
          <a:prstGeom prst="rect">
            <a:avLst/>
          </a:prstGeom>
        </p:spPr>
        <p:txBody>
          <a:bodyPr wrap="square">
            <a:spAutoFit/>
          </a:bodyPr>
          <a:lstStyle/>
          <a:p>
            <a:pPr>
              <a:buNone/>
            </a:pPr>
            <a:r>
              <a:rPr lang="en-US" sz="1600" dirty="0" smtClean="0">
                <a:latin typeface="Comic Sans MS" pitchFamily="66" charset="0"/>
              </a:rPr>
              <a:t>Active damping reduces the vibration at this frequency </a:t>
            </a:r>
          </a:p>
          <a:p>
            <a:pPr>
              <a:buNone/>
            </a:pPr>
            <a:r>
              <a:rPr lang="en-US" sz="1600" b="1" dirty="0" smtClean="0">
                <a:solidFill>
                  <a:srgbClr val="FF0000"/>
                </a:solidFill>
                <a:latin typeface="Comic Sans MS" pitchFamily="66" charset="0"/>
              </a:rPr>
              <a:t>by 15 dB.</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115349" y="1828800"/>
            <a:ext cx="4028651" cy="1524000"/>
          </a:xfrm>
          <a:prstGeom prst="rect">
            <a:avLst/>
          </a:prstGeom>
          <a:noFill/>
          <a:ln w="9525">
            <a:noFill/>
            <a:miter lim="800000"/>
            <a:headEnd/>
            <a:tailEnd/>
          </a:ln>
        </p:spPr>
      </p:pic>
      <p:sp>
        <p:nvSpPr>
          <p:cNvPr id="2" name="Title 1"/>
          <p:cNvSpPr>
            <a:spLocks noGrp="1"/>
          </p:cNvSpPr>
          <p:nvPr>
            <p:ph type="title"/>
          </p:nvPr>
        </p:nvSpPr>
        <p:spPr>
          <a:xfrm>
            <a:off x="2209800" y="228600"/>
            <a:ext cx="4648200" cy="685800"/>
          </a:xfrm>
        </p:spPr>
        <p:txBody>
          <a:bodyPr>
            <a:normAutofit fontScale="90000"/>
          </a:bodyPr>
          <a:lstStyle/>
          <a:p>
            <a:pPr algn="ctr"/>
            <a:r>
              <a:rPr lang="en-US" dirty="0" smtClean="0"/>
              <a:t>Next Step</a:t>
            </a:r>
            <a:br>
              <a:rPr lang="en-US" dirty="0" smtClean="0"/>
            </a:br>
            <a:r>
              <a:rPr lang="en-US" sz="2700" i="1" dirty="0" smtClean="0"/>
              <a:t>(short term)</a:t>
            </a:r>
            <a:endParaRPr lang="en-US" sz="2700" i="1" dirty="0"/>
          </a:p>
        </p:txBody>
      </p:sp>
      <p:sp>
        <p:nvSpPr>
          <p:cNvPr id="3" name="Content Placeholder 2"/>
          <p:cNvSpPr>
            <a:spLocks noGrp="1"/>
          </p:cNvSpPr>
          <p:nvPr>
            <p:ph idx="1"/>
          </p:nvPr>
        </p:nvSpPr>
        <p:spPr>
          <a:xfrm>
            <a:off x="0" y="838200"/>
            <a:ext cx="4876800" cy="5257800"/>
          </a:xfrm>
        </p:spPr>
        <p:txBody>
          <a:bodyPr>
            <a:noAutofit/>
          </a:bodyPr>
          <a:lstStyle/>
          <a:p>
            <a:r>
              <a:rPr lang="en-US" sz="2000" dirty="0" smtClean="0">
                <a:latin typeface="Comic Sans MS" pitchFamily="66" charset="0"/>
              </a:rPr>
              <a:t>Continue to work with SSR1 and wide bandwidth coupler for immediate future</a:t>
            </a:r>
          </a:p>
          <a:p>
            <a:r>
              <a:rPr lang="en-US" sz="2000" dirty="0" smtClean="0">
                <a:latin typeface="Comic Sans MS" pitchFamily="66" charset="0"/>
              </a:rPr>
              <a:t>Repeat measurements with improved controller</a:t>
            </a:r>
          </a:p>
          <a:p>
            <a:pPr lvl="1"/>
            <a:r>
              <a:rPr lang="en-US" sz="1800" dirty="0" smtClean="0">
                <a:latin typeface="Comic Sans MS" pitchFamily="66" charset="0"/>
              </a:rPr>
              <a:t>Phase Measurement</a:t>
            </a:r>
          </a:p>
          <a:p>
            <a:pPr lvl="2"/>
            <a:r>
              <a:rPr lang="en-US" sz="1400" dirty="0" smtClean="0">
                <a:latin typeface="Comic Sans MS" pitchFamily="66" charset="0"/>
              </a:rPr>
              <a:t>Currently ~1</a:t>
            </a:r>
            <a:r>
              <a:rPr lang="en-US" sz="1400" baseline="30000" dirty="0" smtClean="0">
                <a:latin typeface="Comic Sans MS" pitchFamily="66" charset="0"/>
              </a:rPr>
              <a:t>o</a:t>
            </a:r>
            <a:r>
              <a:rPr lang="en-US" sz="1400" dirty="0" smtClean="0">
                <a:latin typeface="Comic Sans MS" pitchFamily="66" charset="0"/>
              </a:rPr>
              <a:t>/Sample  @ 20S/s</a:t>
            </a:r>
          </a:p>
          <a:p>
            <a:pPr lvl="2"/>
            <a:r>
              <a:rPr lang="en-US" sz="1400" dirty="0" smtClean="0">
                <a:latin typeface="Comic Sans MS" pitchFamily="66" charset="0"/>
              </a:rPr>
              <a:t>0.006</a:t>
            </a:r>
            <a:r>
              <a:rPr lang="en-US" sz="1400" baseline="30000" dirty="0" smtClean="0">
                <a:latin typeface="Comic Sans MS" pitchFamily="66" charset="0"/>
              </a:rPr>
              <a:t>o</a:t>
            </a:r>
            <a:r>
              <a:rPr lang="en-US" sz="1400" dirty="0" smtClean="0">
                <a:latin typeface="Comic Sans MS" pitchFamily="66" charset="0"/>
              </a:rPr>
              <a:t>  @ 1kHz possible </a:t>
            </a:r>
            <a:endParaRPr lang="en-US" sz="1400" baseline="30000" dirty="0" smtClean="0">
              <a:latin typeface="Comic Sans MS" pitchFamily="66" charset="0"/>
            </a:endParaRPr>
          </a:p>
          <a:p>
            <a:pPr lvl="1"/>
            <a:r>
              <a:rPr lang="en-US" sz="1800" dirty="0" smtClean="0">
                <a:latin typeface="Comic Sans MS" pitchFamily="66" charset="0"/>
              </a:rPr>
              <a:t>Use more sophisticated filter</a:t>
            </a:r>
          </a:p>
          <a:p>
            <a:pPr lvl="2"/>
            <a:r>
              <a:rPr lang="en-US" sz="1400" dirty="0" smtClean="0">
                <a:latin typeface="Comic Sans MS" pitchFamily="66" charset="0"/>
              </a:rPr>
              <a:t>Replace simple integrator with </a:t>
            </a:r>
            <a:r>
              <a:rPr lang="en-US" sz="1400" dirty="0" err="1" smtClean="0">
                <a:latin typeface="Comic Sans MS" pitchFamily="66" charset="0"/>
              </a:rPr>
              <a:t>Kalman</a:t>
            </a:r>
            <a:r>
              <a:rPr lang="en-US" sz="1400" dirty="0" smtClean="0">
                <a:latin typeface="Comic Sans MS" pitchFamily="66" charset="0"/>
              </a:rPr>
              <a:t> filter</a:t>
            </a:r>
          </a:p>
          <a:p>
            <a:pPr lvl="1"/>
            <a:r>
              <a:rPr lang="en-US" sz="1800" dirty="0" smtClean="0">
                <a:latin typeface="Comic Sans MS" pitchFamily="66" charset="0"/>
              </a:rPr>
              <a:t>Improve controller bandwidth</a:t>
            </a:r>
          </a:p>
          <a:p>
            <a:pPr lvl="2"/>
            <a:r>
              <a:rPr lang="en-US" sz="1400" dirty="0" smtClean="0">
                <a:latin typeface="Comic Sans MS" pitchFamily="66" charset="0"/>
              </a:rPr>
              <a:t>Replace CPU with FPGA</a:t>
            </a:r>
          </a:p>
          <a:p>
            <a:pPr lvl="1"/>
            <a:r>
              <a:rPr lang="en-US" sz="1800" dirty="0" smtClean="0">
                <a:latin typeface="Comic Sans MS" pitchFamily="66" charset="0"/>
              </a:rPr>
              <a:t>FPGA firmware modifications required</a:t>
            </a:r>
          </a:p>
          <a:p>
            <a:r>
              <a:rPr lang="en-US" sz="2000" dirty="0" smtClean="0">
                <a:latin typeface="Comic Sans MS" pitchFamily="66" charset="0"/>
              </a:rPr>
              <a:t>Goal is to understand limits to active control</a:t>
            </a:r>
          </a:p>
          <a:p>
            <a:pPr lvl="1"/>
            <a:r>
              <a:rPr lang="en-US" sz="1800" dirty="0" smtClean="0">
                <a:latin typeface="Comic Sans MS" pitchFamily="66" charset="0"/>
              </a:rPr>
              <a:t>Reassess plans for SSR1 when performance of improved controller has been evaluated</a:t>
            </a:r>
          </a:p>
        </p:txBody>
      </p:sp>
      <p:pic>
        <p:nvPicPr>
          <p:cNvPr id="1026" name="Picture 2" descr="Phase Error"/>
          <p:cNvPicPr>
            <a:picLocks noChangeAspect="1" noChangeArrowheads="1"/>
          </p:cNvPicPr>
          <p:nvPr/>
        </p:nvPicPr>
        <p:blipFill>
          <a:blip r:embed="rId4" cstate="print"/>
          <a:srcRect/>
          <a:stretch>
            <a:fillRect/>
          </a:stretch>
        </p:blipFill>
        <p:spPr bwMode="auto">
          <a:xfrm>
            <a:off x="5105400" y="3352800"/>
            <a:ext cx="3860800" cy="2895600"/>
          </a:xfrm>
          <a:prstGeom prst="rect">
            <a:avLst/>
          </a:prstGeom>
          <a:noFill/>
          <a:ln w="9525">
            <a:noFill/>
            <a:miter lim="800000"/>
            <a:headEnd/>
            <a:tailEnd/>
          </a:ln>
        </p:spPr>
      </p:pic>
      <p:sp>
        <p:nvSpPr>
          <p:cNvPr id="6" name="TextBox 5"/>
          <p:cNvSpPr txBox="1"/>
          <p:nvPr/>
        </p:nvSpPr>
        <p:spPr>
          <a:xfrm>
            <a:off x="0" y="6550223"/>
            <a:ext cx="3962400" cy="307777"/>
          </a:xfrm>
          <a:prstGeom prst="rect">
            <a:avLst/>
          </a:prstGeom>
          <a:noFill/>
        </p:spPr>
        <p:txBody>
          <a:bodyPr wrap="square" rtlCol="0">
            <a:spAutoFit/>
          </a:bodyPr>
          <a:lstStyle/>
          <a:p>
            <a:r>
              <a:rPr lang="en-US" sz="1400" i="1" u="sng" dirty="0" smtClean="0">
                <a:solidFill>
                  <a:schemeClr val="tx2">
                    <a:lumMod val="10000"/>
                  </a:schemeClr>
                </a:solidFill>
              </a:rPr>
              <a:t>Project X meeting, ORNL/SNS, April 12-14, 2011, </a:t>
            </a:r>
            <a:endParaRPr lang="en-US" sz="1400" i="1" u="sng" dirty="0">
              <a:solidFill>
                <a:schemeClr val="tx2">
                  <a:lumMod val="1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401762"/>
          </a:xfrm>
        </p:spPr>
        <p:txBody>
          <a:bodyPr>
            <a:normAutofit fontScale="90000"/>
          </a:bodyPr>
          <a:lstStyle/>
          <a:p>
            <a:pPr algn="ctr"/>
            <a:r>
              <a:rPr lang="en-US" sz="2800" dirty="0" smtClean="0">
                <a:latin typeface="Comic Sans MS" pitchFamily="66" charset="0"/>
              </a:rPr>
              <a:t>Application of Adaptive LS LFD algorithm </a:t>
            </a:r>
            <a:br>
              <a:rPr lang="en-US" sz="2800" dirty="0" smtClean="0">
                <a:latin typeface="Comic Sans MS" pitchFamily="66" charset="0"/>
              </a:rPr>
            </a:br>
            <a:r>
              <a:rPr lang="en-US" sz="3600" b="1" dirty="0" smtClean="0">
                <a:latin typeface="Comic Sans MS" pitchFamily="66" charset="0"/>
              </a:rPr>
              <a:t>for long RF Pulse</a:t>
            </a:r>
            <a:r>
              <a:rPr lang="en-US" sz="2800" dirty="0" smtClean="0">
                <a:latin typeface="Comic Sans MS" pitchFamily="66" charset="0"/>
              </a:rPr>
              <a:t/>
            </a:r>
            <a:br>
              <a:rPr lang="en-US" sz="2800" dirty="0" smtClean="0">
                <a:latin typeface="Comic Sans MS" pitchFamily="66" charset="0"/>
              </a:rPr>
            </a:br>
            <a:r>
              <a:rPr lang="en-US" sz="2200" i="1" dirty="0" smtClean="0">
                <a:latin typeface="Comic Sans MS" pitchFamily="66" charset="0"/>
              </a:rPr>
              <a:t>(“proof-of concept” test related to 3-8GeV pulsed </a:t>
            </a:r>
            <a:r>
              <a:rPr lang="en-US" sz="2200" i="1" dirty="0" err="1" smtClean="0">
                <a:latin typeface="Comic Sans MS" pitchFamily="66" charset="0"/>
              </a:rPr>
              <a:t>linac</a:t>
            </a:r>
            <a:r>
              <a:rPr lang="en-US" sz="2200" i="1" dirty="0" smtClean="0">
                <a:latin typeface="Comic Sans MS" pitchFamily="66" charset="0"/>
              </a:rPr>
              <a:t>-Project X)</a:t>
            </a:r>
            <a:br>
              <a:rPr lang="en-US" sz="2200" i="1" dirty="0" smtClean="0">
                <a:latin typeface="Comic Sans MS" pitchFamily="66" charset="0"/>
              </a:rPr>
            </a:br>
            <a:r>
              <a:rPr lang="en-US" sz="2200" i="1" dirty="0" smtClean="0">
                <a:latin typeface="Comic Sans MS" pitchFamily="66" charset="0"/>
              </a:rPr>
              <a:t>(test has been performed at HTS)</a:t>
            </a:r>
            <a:endParaRPr lang="en-US" sz="2200" i="1" dirty="0">
              <a:latin typeface="Comic Sans MS" pitchFamily="66" charset="0"/>
            </a:endParaRPr>
          </a:p>
        </p:txBody>
      </p:sp>
      <p:pic>
        <p:nvPicPr>
          <p:cNvPr id="4" name="Content Placeholder 3" descr="LongPulse22_8MV-mPiezoON.bmp"/>
          <p:cNvPicPr>
            <a:picLocks noGrp="1" noChangeAspect="1"/>
          </p:cNvPicPr>
          <p:nvPr/>
        </p:nvPicPr>
        <p:blipFill>
          <a:blip r:embed="rId3" cstate="print"/>
          <a:srcRect l="7908" t="51204" r="7225" b="5717"/>
          <a:stretch>
            <a:fillRect/>
          </a:stretch>
        </p:blipFill>
        <p:spPr>
          <a:xfrm>
            <a:off x="3429000" y="1828800"/>
            <a:ext cx="4953000" cy="2286000"/>
          </a:xfrm>
          <a:prstGeom prst="rect">
            <a:avLst/>
          </a:prstGeom>
        </p:spPr>
      </p:pic>
      <p:cxnSp>
        <p:nvCxnSpPr>
          <p:cNvPr id="5" name="Straight Connector 4"/>
          <p:cNvCxnSpPr/>
          <p:nvPr/>
        </p:nvCxnSpPr>
        <p:spPr>
          <a:xfrm rot="5400000">
            <a:off x="5068094" y="2932905"/>
            <a:ext cx="9906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6820694" y="3009105"/>
            <a:ext cx="9906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562600" y="2514599"/>
            <a:ext cx="1752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733800" y="2514599"/>
            <a:ext cx="18288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14"/>
          <p:cNvSpPr txBox="1"/>
          <p:nvPr/>
        </p:nvSpPr>
        <p:spPr>
          <a:xfrm>
            <a:off x="5867400" y="2209799"/>
            <a:ext cx="1260281"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smtClean="0">
                <a:latin typeface="Comic Sans MS" pitchFamily="66" charset="0"/>
              </a:rPr>
              <a:t>FlatTop</a:t>
            </a:r>
            <a:r>
              <a:rPr lang="en-US" sz="1400" dirty="0" smtClean="0">
                <a:latin typeface="Comic Sans MS" pitchFamily="66" charset="0"/>
              </a:rPr>
              <a:t>=4ms</a:t>
            </a:r>
            <a:endParaRPr lang="en-US" sz="1400" dirty="0">
              <a:latin typeface="Comic Sans MS" pitchFamily="66" charset="0"/>
            </a:endParaRPr>
          </a:p>
        </p:txBody>
      </p:sp>
      <p:sp>
        <p:nvSpPr>
          <p:cNvPr id="10" name="TextBox 15"/>
          <p:cNvSpPr txBox="1"/>
          <p:nvPr/>
        </p:nvSpPr>
        <p:spPr>
          <a:xfrm>
            <a:off x="4038600" y="2209799"/>
            <a:ext cx="870751"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Comic Sans MS" pitchFamily="66" charset="0"/>
              </a:rPr>
              <a:t>Fill=4ms</a:t>
            </a:r>
            <a:endParaRPr lang="en-US" sz="1400" dirty="0">
              <a:latin typeface="Comic Sans MS" pitchFamily="66" charset="0"/>
            </a:endParaRPr>
          </a:p>
        </p:txBody>
      </p:sp>
      <p:sp>
        <p:nvSpPr>
          <p:cNvPr id="11" name="TextBox 10"/>
          <p:cNvSpPr txBox="1"/>
          <p:nvPr/>
        </p:nvSpPr>
        <p:spPr>
          <a:xfrm>
            <a:off x="457200" y="1524000"/>
            <a:ext cx="2438400" cy="2215991"/>
          </a:xfrm>
          <a:prstGeom prst="rect">
            <a:avLst/>
          </a:prstGeom>
          <a:noFill/>
        </p:spPr>
        <p:txBody>
          <a:bodyPr wrap="square" rtlCol="0">
            <a:spAutoFit/>
          </a:bodyPr>
          <a:lstStyle/>
          <a:p>
            <a:r>
              <a:rPr lang="en-US" sz="1400" dirty="0" smtClean="0">
                <a:latin typeface="Comic Sans MS" pitchFamily="66" charset="0"/>
              </a:rPr>
              <a:t>Detuning of nine-cell elliptical cavity driven by an 8ms pulse with gradient </a:t>
            </a:r>
            <a:r>
              <a:rPr lang="en-US" sz="1400" b="1" dirty="0" smtClean="0">
                <a:latin typeface="Comic Sans MS" pitchFamily="66" charset="0"/>
              </a:rPr>
              <a:t>Eacc=22MV/m.</a:t>
            </a:r>
          </a:p>
          <a:p>
            <a:r>
              <a:rPr lang="en-US" sz="1400" dirty="0" smtClean="0">
                <a:latin typeface="Comic Sans MS" pitchFamily="66" charset="0"/>
              </a:rPr>
              <a:t>Cavity detuning without piezo compensation </a:t>
            </a:r>
            <a:r>
              <a:rPr lang="en-US" sz="1400" dirty="0" err="1" smtClean="0">
                <a:latin typeface="Comic Sans MS" pitchFamily="66" charset="0"/>
              </a:rPr>
              <a:t>aprox</a:t>
            </a:r>
            <a:r>
              <a:rPr lang="en-US" sz="1400" dirty="0" smtClean="0">
                <a:latin typeface="Comic Sans MS" pitchFamily="66" charset="0"/>
              </a:rPr>
              <a:t>. several kHz.</a:t>
            </a:r>
          </a:p>
          <a:p>
            <a:r>
              <a:rPr lang="en-US" sz="1400" dirty="0" smtClean="0">
                <a:latin typeface="Comic Sans MS" pitchFamily="66" charset="0"/>
              </a:rPr>
              <a:t>This was sufficient to drive cavity completely off </a:t>
            </a:r>
            <a:r>
              <a:rPr lang="en-US" sz="1200" dirty="0" smtClean="0">
                <a:latin typeface="Comic Sans MS" pitchFamily="66" charset="0"/>
              </a:rPr>
              <a:t>resonance.</a:t>
            </a:r>
            <a:endParaRPr lang="en-US" sz="1200" dirty="0">
              <a:latin typeface="Comic Sans MS" pitchFamily="66" charset="0"/>
            </a:endParaRPr>
          </a:p>
        </p:txBody>
      </p:sp>
      <p:pic>
        <p:nvPicPr>
          <p:cNvPr id="22" name="Content Placeholder 3" descr="LongPulse22_8MV-mPiezoON.bmp"/>
          <p:cNvPicPr>
            <a:picLocks noGrp="1" noChangeAspect="1"/>
          </p:cNvPicPr>
          <p:nvPr>
            <p:ph idx="1"/>
          </p:nvPr>
        </p:nvPicPr>
        <p:blipFill>
          <a:blip r:embed="rId4" cstate="print"/>
          <a:srcRect t="10102" r="7908" b="54542"/>
          <a:stretch>
            <a:fillRect/>
          </a:stretch>
        </p:blipFill>
        <p:spPr>
          <a:xfrm>
            <a:off x="4337876" y="4447401"/>
            <a:ext cx="4501324" cy="1600200"/>
          </a:xfrm>
        </p:spPr>
      </p:pic>
      <p:cxnSp>
        <p:nvCxnSpPr>
          <p:cNvPr id="23" name="Straight Connector 22"/>
          <p:cNvCxnSpPr/>
          <p:nvPr/>
        </p:nvCxnSpPr>
        <p:spPr>
          <a:xfrm rot="5400000">
            <a:off x="6019006" y="5590401"/>
            <a:ext cx="1067594" cy="794"/>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rot="5400000">
            <a:off x="7238206" y="5590401"/>
            <a:ext cx="10675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953000" y="5133201"/>
            <a:ext cx="16002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553200" y="5133201"/>
            <a:ext cx="12192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629400" y="4828401"/>
            <a:ext cx="1091966" cy="276999"/>
          </a:xfrm>
          <a:prstGeom prst="rect">
            <a:avLst/>
          </a:prstGeom>
          <a:noFill/>
        </p:spPr>
        <p:txBody>
          <a:bodyPr wrap="none" rtlCol="0">
            <a:spAutoFit/>
          </a:bodyPr>
          <a:lstStyle/>
          <a:p>
            <a:r>
              <a:rPr lang="en-US" sz="1200" i="1" dirty="0" smtClean="0">
                <a:latin typeface="Comic Sans MS" pitchFamily="66" charset="0"/>
              </a:rPr>
              <a:t>8ms-RFpulse</a:t>
            </a:r>
            <a:endParaRPr lang="en-US" sz="1200" i="1" dirty="0">
              <a:latin typeface="Comic Sans MS" pitchFamily="66" charset="0"/>
            </a:endParaRPr>
          </a:p>
        </p:txBody>
      </p:sp>
      <p:sp>
        <p:nvSpPr>
          <p:cNvPr id="28" name="TextBox 27"/>
          <p:cNvSpPr txBox="1"/>
          <p:nvPr/>
        </p:nvSpPr>
        <p:spPr>
          <a:xfrm>
            <a:off x="5486400" y="4904601"/>
            <a:ext cx="543739" cy="276999"/>
          </a:xfrm>
          <a:prstGeom prst="rect">
            <a:avLst/>
          </a:prstGeom>
          <a:noFill/>
        </p:spPr>
        <p:txBody>
          <a:bodyPr wrap="none" rtlCol="0">
            <a:spAutoFit/>
          </a:bodyPr>
          <a:lstStyle/>
          <a:p>
            <a:r>
              <a:rPr lang="en-US" sz="1200" i="1" dirty="0" smtClean="0">
                <a:latin typeface="Comic Sans MS" pitchFamily="66" charset="0"/>
              </a:rPr>
              <a:t>10ms</a:t>
            </a:r>
            <a:endParaRPr lang="en-US" sz="1200" i="1" dirty="0">
              <a:latin typeface="Comic Sans MS" pitchFamily="66" charset="0"/>
            </a:endParaRPr>
          </a:p>
        </p:txBody>
      </p:sp>
      <p:sp>
        <p:nvSpPr>
          <p:cNvPr id="29" name="TextBox 28"/>
          <p:cNvSpPr txBox="1"/>
          <p:nvPr/>
        </p:nvSpPr>
        <p:spPr>
          <a:xfrm>
            <a:off x="5867400" y="6123801"/>
            <a:ext cx="1439818" cy="276999"/>
          </a:xfrm>
          <a:prstGeom prst="rect">
            <a:avLst/>
          </a:prstGeom>
          <a:noFill/>
        </p:spPr>
        <p:txBody>
          <a:bodyPr wrap="none" rtlCol="0">
            <a:spAutoFit/>
          </a:bodyPr>
          <a:lstStyle/>
          <a:p>
            <a:r>
              <a:rPr lang="en-US" sz="1200" dirty="0" smtClean="0">
                <a:latin typeface="Comic Sans MS" pitchFamily="66" charset="0"/>
              </a:rPr>
              <a:t>Start of RF pulse</a:t>
            </a:r>
            <a:endParaRPr lang="en-US" sz="1200" dirty="0">
              <a:latin typeface="Comic Sans MS" pitchFamily="66" charset="0"/>
            </a:endParaRPr>
          </a:p>
        </p:txBody>
      </p:sp>
      <p:sp>
        <p:nvSpPr>
          <p:cNvPr id="30" name="TextBox 29"/>
          <p:cNvSpPr txBox="1"/>
          <p:nvPr/>
        </p:nvSpPr>
        <p:spPr>
          <a:xfrm>
            <a:off x="5562600" y="4523601"/>
            <a:ext cx="2088136"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Piezo Stimulus Pulse</a:t>
            </a:r>
            <a:endParaRPr lang="en-US" dirty="0">
              <a:effectLst>
                <a:outerShdw blurRad="38100" dist="38100" dir="2700000" algn="tl">
                  <a:srgbClr val="000000">
                    <a:alpha val="43137"/>
                  </a:srgbClr>
                </a:outerShdw>
              </a:effectLst>
            </a:endParaRPr>
          </a:p>
        </p:txBody>
      </p:sp>
      <p:pic>
        <p:nvPicPr>
          <p:cNvPr id="31" name="Picture 2"/>
          <p:cNvPicPr>
            <a:picLocks noChangeAspect="1" noChangeArrowheads="1"/>
          </p:cNvPicPr>
          <p:nvPr/>
        </p:nvPicPr>
        <p:blipFill>
          <a:blip r:embed="rId5" cstate="print"/>
          <a:srcRect l="9200" t="23571" r="54945" b="15819"/>
          <a:stretch>
            <a:fillRect/>
          </a:stretch>
        </p:blipFill>
        <p:spPr bwMode="auto">
          <a:xfrm>
            <a:off x="609600" y="4191000"/>
            <a:ext cx="1676400" cy="2081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4876800" cy="627888"/>
          </a:xfrm>
        </p:spPr>
        <p:txBody>
          <a:bodyPr>
            <a:normAutofit fontScale="90000"/>
          </a:bodyPr>
          <a:lstStyle/>
          <a:p>
            <a:r>
              <a:rPr lang="en-US" sz="3600" dirty="0" err="1" smtClean="0">
                <a:latin typeface="Comic Sans MS" pitchFamily="66" charset="0"/>
              </a:rPr>
              <a:t>Piezo</a:t>
            </a:r>
            <a:r>
              <a:rPr lang="en-US" sz="3600" dirty="0" smtClean="0">
                <a:latin typeface="Comic Sans MS" pitchFamily="66" charset="0"/>
              </a:rPr>
              <a:t> Actuator Reliability</a:t>
            </a:r>
            <a:endParaRPr lang="en-US" sz="3600" dirty="0">
              <a:latin typeface="Comic Sans MS" pitchFamily="66" charset="0"/>
            </a:endParaRPr>
          </a:p>
        </p:txBody>
      </p:sp>
      <p:sp>
        <p:nvSpPr>
          <p:cNvPr id="3" name="Content Placeholder 2"/>
          <p:cNvSpPr>
            <a:spLocks noGrp="1"/>
          </p:cNvSpPr>
          <p:nvPr>
            <p:ph idx="1"/>
          </p:nvPr>
        </p:nvSpPr>
        <p:spPr>
          <a:xfrm>
            <a:off x="304800" y="762000"/>
            <a:ext cx="4572000" cy="5562600"/>
          </a:xfrm>
        </p:spPr>
        <p:txBody>
          <a:bodyPr>
            <a:normAutofit fontScale="92500" lnSpcReduction="10000"/>
          </a:bodyPr>
          <a:lstStyle/>
          <a:p>
            <a:r>
              <a:rPr lang="en-US" dirty="0" smtClean="0"/>
              <a:t>Repeated questions about reliability of </a:t>
            </a:r>
            <a:r>
              <a:rPr lang="en-US" dirty="0" err="1" smtClean="0"/>
              <a:t>piezo</a:t>
            </a:r>
            <a:r>
              <a:rPr lang="en-US" dirty="0" smtClean="0"/>
              <a:t> actuators based on experience at SNS</a:t>
            </a:r>
          </a:p>
          <a:p>
            <a:pPr lvl="1"/>
            <a:r>
              <a:rPr lang="en-US" dirty="0" err="1" smtClean="0"/>
              <a:t>Piezos</a:t>
            </a:r>
            <a:r>
              <a:rPr lang="en-US" dirty="0" smtClean="0"/>
              <a:t> susceptible to damage by</a:t>
            </a:r>
          </a:p>
          <a:p>
            <a:pPr lvl="2"/>
            <a:r>
              <a:rPr lang="en-US" dirty="0" smtClean="0"/>
              <a:t>Shear force</a:t>
            </a:r>
          </a:p>
          <a:p>
            <a:pPr lvl="2"/>
            <a:r>
              <a:rPr lang="en-US" dirty="0" smtClean="0"/>
              <a:t>Humidity</a:t>
            </a:r>
          </a:p>
          <a:p>
            <a:pPr lvl="2"/>
            <a:r>
              <a:rPr lang="en-US" dirty="0" smtClean="0"/>
              <a:t>High slew rates</a:t>
            </a:r>
          </a:p>
          <a:p>
            <a:pPr lvl="1"/>
            <a:r>
              <a:rPr lang="en-US" dirty="0" smtClean="0"/>
              <a:t>Highly reliable if used properly</a:t>
            </a:r>
          </a:p>
          <a:p>
            <a:pPr lvl="2"/>
            <a:r>
              <a:rPr lang="en-US" dirty="0" smtClean="0"/>
              <a:t>Diesel fuel injectors</a:t>
            </a:r>
          </a:p>
          <a:p>
            <a:pPr lvl="2"/>
            <a:r>
              <a:rPr lang="en-US" dirty="0" smtClean="0"/>
              <a:t>Laptop transformers</a:t>
            </a:r>
          </a:p>
          <a:p>
            <a:r>
              <a:rPr lang="en-US" dirty="0" smtClean="0"/>
              <a:t>Problems at SNS are due to failures of mechanical capsule </a:t>
            </a:r>
          </a:p>
          <a:p>
            <a:r>
              <a:rPr lang="en-US" dirty="0" smtClean="0"/>
              <a:t>Actively seeking information about long term reliability</a:t>
            </a:r>
            <a:endParaRPr lang="en-US" dirty="0"/>
          </a:p>
        </p:txBody>
      </p:sp>
      <p:pic>
        <p:nvPicPr>
          <p:cNvPr id="2051" name="Picture 3" descr="C:\Documents and Settings\warren\Local Settings\Temporary Internet Files\Content.IE5\9WT5KRWE\SNS Actuator.bmp"/>
          <p:cNvPicPr>
            <a:picLocks noChangeAspect="1" noChangeArrowheads="1"/>
          </p:cNvPicPr>
          <p:nvPr/>
        </p:nvPicPr>
        <p:blipFill>
          <a:blip r:embed="rId3" cstate="print"/>
          <a:srcRect/>
          <a:stretch>
            <a:fillRect/>
          </a:stretch>
        </p:blipFill>
        <p:spPr bwMode="auto">
          <a:xfrm>
            <a:off x="5715000" y="3048000"/>
            <a:ext cx="2017221" cy="1981200"/>
          </a:xfrm>
          <a:prstGeom prst="rect">
            <a:avLst/>
          </a:prstGeom>
          <a:noFill/>
        </p:spPr>
      </p:pic>
      <p:pic>
        <p:nvPicPr>
          <p:cNvPr id="8" name="Picture 4"/>
          <p:cNvPicPr>
            <a:picLocks noChangeAspect="1" noChangeArrowheads="1"/>
          </p:cNvPicPr>
          <p:nvPr/>
        </p:nvPicPr>
        <p:blipFill>
          <a:blip r:embed="rId4" cstate="print"/>
          <a:srcRect/>
          <a:stretch>
            <a:fillRect/>
          </a:stretch>
        </p:blipFill>
        <p:spPr bwMode="auto">
          <a:xfrm>
            <a:off x="6934200" y="990600"/>
            <a:ext cx="2057400" cy="2061815"/>
          </a:xfrm>
          <a:prstGeom prst="rect">
            <a:avLst/>
          </a:prstGeom>
          <a:noFill/>
          <a:ln w="9525">
            <a:noFill/>
            <a:miter lim="800000"/>
            <a:headEnd/>
            <a:tailEnd/>
          </a:ln>
        </p:spPr>
      </p:pic>
      <p:sp>
        <p:nvSpPr>
          <p:cNvPr id="9" name="TextBox 8"/>
          <p:cNvSpPr txBox="1"/>
          <p:nvPr/>
        </p:nvSpPr>
        <p:spPr>
          <a:xfrm>
            <a:off x="0" y="6550223"/>
            <a:ext cx="3962400" cy="307777"/>
          </a:xfrm>
          <a:prstGeom prst="rect">
            <a:avLst/>
          </a:prstGeom>
          <a:noFill/>
        </p:spPr>
        <p:txBody>
          <a:bodyPr wrap="square" rtlCol="0">
            <a:spAutoFit/>
          </a:bodyPr>
          <a:lstStyle/>
          <a:p>
            <a:r>
              <a:rPr lang="en-US" sz="1400" i="1" u="sng" dirty="0" smtClean="0">
                <a:solidFill>
                  <a:schemeClr val="tx2">
                    <a:lumMod val="10000"/>
                  </a:schemeClr>
                </a:solidFill>
              </a:rPr>
              <a:t>Project X meeting, ORNL/SNS, April 12-14, 2011, </a:t>
            </a:r>
            <a:endParaRPr lang="en-US" sz="1400" i="1" u="sng" dirty="0">
              <a:solidFill>
                <a:schemeClr val="tx2">
                  <a:lumMod val="1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5105400" cy="457200"/>
          </a:xfrm>
        </p:spPr>
        <p:txBody>
          <a:bodyPr>
            <a:noAutofit/>
          </a:bodyPr>
          <a:lstStyle/>
          <a:p>
            <a:r>
              <a:rPr lang="en-US" sz="3600" dirty="0" smtClean="0">
                <a:latin typeface="Comic Sans MS" pitchFamily="66" charset="0"/>
              </a:rPr>
              <a:t>SNS – piezo tuner</a:t>
            </a:r>
            <a:endParaRPr lang="en-US" sz="3600" dirty="0">
              <a:latin typeface="Comic Sans MS" pitchFamily="66" charset="0"/>
            </a:endParaRPr>
          </a:p>
        </p:txBody>
      </p:sp>
      <p:pic>
        <p:nvPicPr>
          <p:cNvPr id="4" name="Content Placeholder 3"/>
          <p:cNvPicPr>
            <a:picLocks noGrp="1"/>
          </p:cNvPicPr>
          <p:nvPr>
            <p:ph idx="1"/>
          </p:nvPr>
        </p:nvPicPr>
        <p:blipFill>
          <a:blip r:embed="rId3" cstate="print"/>
          <a:srcRect l="33524" t="16143" r="18741" b="27205"/>
          <a:stretch>
            <a:fillRect/>
          </a:stretch>
        </p:blipFill>
        <p:spPr bwMode="auto">
          <a:xfrm>
            <a:off x="3505200" y="2743200"/>
            <a:ext cx="4953000" cy="3932237"/>
          </a:xfrm>
          <a:prstGeom prst="rect">
            <a:avLst/>
          </a:prstGeom>
          <a:noFill/>
          <a:ln w="9525">
            <a:noFill/>
            <a:miter lim="800000"/>
            <a:headEnd/>
            <a:tailEnd/>
          </a:ln>
        </p:spPr>
      </p:pic>
      <p:pic>
        <p:nvPicPr>
          <p:cNvPr id="5" name="Picture 4"/>
          <p:cNvPicPr/>
          <p:nvPr/>
        </p:nvPicPr>
        <p:blipFill>
          <a:blip r:embed="rId4" cstate="print"/>
          <a:srcRect l="33341" t="17339" r="16689" b="24963"/>
          <a:stretch>
            <a:fillRect/>
          </a:stretch>
        </p:blipFill>
        <p:spPr bwMode="auto">
          <a:xfrm>
            <a:off x="304800" y="762000"/>
            <a:ext cx="2973532" cy="2139142"/>
          </a:xfrm>
          <a:prstGeom prst="rect">
            <a:avLst/>
          </a:prstGeom>
          <a:noFill/>
          <a:ln w="9525">
            <a:noFill/>
            <a:miter lim="800000"/>
            <a:headEnd/>
            <a:tailEnd/>
          </a:ln>
        </p:spPr>
      </p:pic>
      <p:pic>
        <p:nvPicPr>
          <p:cNvPr id="6" name="Picture 5"/>
          <p:cNvPicPr/>
          <p:nvPr/>
        </p:nvPicPr>
        <p:blipFill>
          <a:blip r:embed="rId5" cstate="print"/>
          <a:srcRect/>
          <a:stretch>
            <a:fillRect/>
          </a:stretch>
        </p:blipFill>
        <p:spPr bwMode="auto">
          <a:xfrm>
            <a:off x="762000" y="4419600"/>
            <a:ext cx="2144857" cy="1547552"/>
          </a:xfrm>
          <a:prstGeom prst="rect">
            <a:avLst/>
          </a:prstGeom>
          <a:noFill/>
          <a:ln w="9525">
            <a:noFill/>
            <a:miter lim="800000"/>
            <a:headEnd/>
            <a:tailEnd/>
          </a:ln>
          <a:effectLst/>
        </p:spPr>
      </p:pic>
      <p:pic>
        <p:nvPicPr>
          <p:cNvPr id="7" name="Picture 4"/>
          <p:cNvPicPr>
            <a:picLocks noChangeAspect="1" noChangeArrowheads="1"/>
          </p:cNvPicPr>
          <p:nvPr/>
        </p:nvPicPr>
        <p:blipFill>
          <a:blip r:embed="rId6" cstate="print"/>
          <a:srcRect/>
          <a:stretch>
            <a:fillRect/>
          </a:stretch>
        </p:blipFill>
        <p:spPr bwMode="auto">
          <a:xfrm>
            <a:off x="4495800" y="914400"/>
            <a:ext cx="1828800" cy="1389369"/>
          </a:xfrm>
          <a:prstGeom prst="rect">
            <a:avLst/>
          </a:prstGeom>
          <a:noFill/>
          <a:ln w="9525">
            <a:noFill/>
            <a:miter lim="800000"/>
            <a:headEnd/>
            <a:tailEnd/>
          </a:ln>
        </p:spPr>
      </p:pic>
      <p:pic>
        <p:nvPicPr>
          <p:cNvPr id="8" name="Picture 5"/>
          <p:cNvPicPr>
            <a:picLocks noChangeAspect="1" noChangeArrowheads="1"/>
          </p:cNvPicPr>
          <p:nvPr/>
        </p:nvPicPr>
        <p:blipFill>
          <a:blip r:embed="rId7" cstate="print"/>
          <a:srcRect/>
          <a:stretch>
            <a:fillRect/>
          </a:stretch>
        </p:blipFill>
        <p:spPr bwMode="auto">
          <a:xfrm>
            <a:off x="6248400" y="1447800"/>
            <a:ext cx="2312302" cy="1077098"/>
          </a:xfrm>
          <a:prstGeom prst="rect">
            <a:avLst/>
          </a:prstGeom>
          <a:noFill/>
          <a:ln w="9525">
            <a:noFill/>
            <a:miter lim="800000"/>
            <a:headEnd/>
            <a:tailEnd/>
          </a:ln>
        </p:spPr>
      </p:pic>
      <p:sp>
        <p:nvSpPr>
          <p:cNvPr id="9" name="TextBox 8"/>
          <p:cNvSpPr txBox="1"/>
          <p:nvPr/>
        </p:nvSpPr>
        <p:spPr>
          <a:xfrm>
            <a:off x="0" y="6550223"/>
            <a:ext cx="3962400" cy="307777"/>
          </a:xfrm>
          <a:prstGeom prst="rect">
            <a:avLst/>
          </a:prstGeom>
          <a:noFill/>
        </p:spPr>
        <p:txBody>
          <a:bodyPr wrap="square" rtlCol="0">
            <a:spAutoFit/>
          </a:bodyPr>
          <a:lstStyle/>
          <a:p>
            <a:r>
              <a:rPr lang="en-US" sz="1400" i="1" u="sng" dirty="0" smtClean="0">
                <a:solidFill>
                  <a:schemeClr val="tx2">
                    <a:lumMod val="10000"/>
                  </a:schemeClr>
                </a:solidFill>
              </a:rPr>
              <a:t>Project X meeting, ORNL/SNS, April 12-14, 2011, </a:t>
            </a:r>
            <a:endParaRPr lang="en-US" sz="1400" i="1" u="sng" dirty="0">
              <a:solidFill>
                <a:schemeClr val="tx2">
                  <a:lumMod val="1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551688"/>
          </a:xfrm>
        </p:spPr>
        <p:txBody>
          <a:bodyPr>
            <a:normAutofit fontScale="90000"/>
          </a:bodyPr>
          <a:lstStyle/>
          <a:p>
            <a:pPr algn="ctr"/>
            <a:r>
              <a:rPr lang="en-US" sz="4000" dirty="0" smtClean="0"/>
              <a:t>Summary</a:t>
            </a:r>
            <a:endParaRPr lang="en-US" sz="4000" dirty="0"/>
          </a:p>
        </p:txBody>
      </p:sp>
      <p:sp>
        <p:nvSpPr>
          <p:cNvPr id="3" name="Content Placeholder 2"/>
          <p:cNvSpPr>
            <a:spLocks noGrp="1"/>
          </p:cNvSpPr>
          <p:nvPr>
            <p:ph idx="1"/>
          </p:nvPr>
        </p:nvSpPr>
        <p:spPr>
          <a:xfrm>
            <a:off x="457200" y="914400"/>
            <a:ext cx="8229600" cy="5334000"/>
          </a:xfrm>
        </p:spPr>
        <p:txBody>
          <a:bodyPr>
            <a:normAutofit fontScale="85000" lnSpcReduction="20000"/>
          </a:bodyPr>
          <a:lstStyle/>
          <a:p>
            <a:r>
              <a:rPr lang="en-US" dirty="0" smtClean="0">
                <a:latin typeface="Comic Sans MS" pitchFamily="66" charset="0"/>
              </a:rPr>
              <a:t>Active detuning control may be required for some or all of the Project X cavities</a:t>
            </a:r>
          </a:p>
          <a:p>
            <a:r>
              <a:rPr lang="en-US" dirty="0" smtClean="0">
                <a:latin typeface="Comic Sans MS" pitchFamily="66" charset="0"/>
              </a:rPr>
              <a:t>Possible to stabilize cavity resonant frequency to several Hz or better even at 4.5K using relatively simple closed loop</a:t>
            </a:r>
          </a:p>
          <a:p>
            <a:pPr lvl="1"/>
            <a:r>
              <a:rPr lang="en-US" dirty="0" smtClean="0">
                <a:latin typeface="Comic Sans MS" pitchFamily="66" charset="0"/>
              </a:rPr>
              <a:t>Substantial performance improvements may be possible using a more sophisticated controller</a:t>
            </a:r>
          </a:p>
          <a:p>
            <a:pPr lvl="1"/>
            <a:r>
              <a:rPr lang="en-US" dirty="0" smtClean="0">
                <a:latin typeface="Comic Sans MS" pitchFamily="66" charset="0"/>
              </a:rPr>
              <a:t>Plan to use SSR1 to gain experience and more fully understand factors that limit active control</a:t>
            </a:r>
          </a:p>
          <a:p>
            <a:r>
              <a:rPr lang="en-US" dirty="0" smtClean="0">
                <a:latin typeface="Comic Sans MS" pitchFamily="66" charset="0"/>
              </a:rPr>
              <a:t>Active compensation of </a:t>
            </a:r>
            <a:r>
              <a:rPr lang="en-US" dirty="0" err="1" smtClean="0">
                <a:latin typeface="Comic Sans MS" pitchFamily="66" charset="0"/>
              </a:rPr>
              <a:t>microphonics</a:t>
            </a:r>
            <a:r>
              <a:rPr lang="en-US" dirty="0" smtClean="0">
                <a:latin typeface="Comic Sans MS" pitchFamily="66" charset="0"/>
              </a:rPr>
              <a:t> (detuning of the cavity by external mechanical vibrations) by 15db has been demonstrated (for short period of time). This is just “illustration” rather than prove of stable and reliable operation. </a:t>
            </a:r>
          </a:p>
          <a:p>
            <a:r>
              <a:rPr lang="en-US" dirty="0" smtClean="0">
                <a:latin typeface="Comic Sans MS" pitchFamily="66" charset="0"/>
              </a:rPr>
              <a:t>Piezo actuators can be extremely reliable if treated properly</a:t>
            </a:r>
          </a:p>
          <a:p>
            <a:pPr lvl="1"/>
            <a:r>
              <a:rPr lang="en-US" dirty="0" smtClean="0">
                <a:latin typeface="Comic Sans MS" pitchFamily="66" charset="0"/>
              </a:rPr>
              <a:t>Tuner problems at SNS result of design deficiencies</a:t>
            </a:r>
          </a:p>
          <a:p>
            <a:pPr lvl="1"/>
            <a:r>
              <a:rPr lang="en-US" dirty="0" smtClean="0">
                <a:latin typeface="Comic Sans MS" pitchFamily="66" charset="0"/>
              </a:rPr>
              <a:t>Work still required to fully assess long term reliability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2286000"/>
            <a:ext cx="4419600" cy="646331"/>
          </a:xfrm>
          <a:prstGeom prst="rect">
            <a:avLst/>
          </a:prstGeom>
          <a:noFill/>
        </p:spPr>
        <p:txBody>
          <a:bodyPr wrap="square" rtlCol="0">
            <a:spAutoFit/>
          </a:bodyPr>
          <a:lstStyle/>
          <a:p>
            <a:r>
              <a:rPr lang="en-US" sz="3600" dirty="0" smtClean="0"/>
              <a:t>Additional Slides</a:t>
            </a:r>
            <a:endParaRPr lang="en-US"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0" y="304800"/>
            <a:ext cx="9073659" cy="6553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304800" y="228600"/>
            <a:ext cx="8630708" cy="647303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5334000" cy="475488"/>
          </a:xfrm>
        </p:spPr>
        <p:txBody>
          <a:bodyPr>
            <a:normAutofit fontScale="90000"/>
          </a:bodyPr>
          <a:lstStyle/>
          <a:p>
            <a:r>
              <a:rPr lang="en-US" sz="3200" u="sng" dirty="0" smtClean="0">
                <a:latin typeface="Comic Sans MS" pitchFamily="66" charset="0"/>
              </a:rPr>
              <a:t>Microphonics and </a:t>
            </a:r>
            <a:r>
              <a:rPr lang="en-US" sz="3200" u="sng" dirty="0" err="1" smtClean="0">
                <a:latin typeface="Comic Sans MS" pitchFamily="66" charset="0"/>
              </a:rPr>
              <a:t>df</a:t>
            </a:r>
            <a:r>
              <a:rPr lang="en-US" sz="3200" u="sng" dirty="0" smtClean="0">
                <a:latin typeface="Comic Sans MS" pitchFamily="66" charset="0"/>
              </a:rPr>
              <a:t>/</a:t>
            </a:r>
            <a:r>
              <a:rPr lang="en-US" sz="3200" u="sng" dirty="0" err="1" smtClean="0">
                <a:latin typeface="Comic Sans MS" pitchFamily="66" charset="0"/>
              </a:rPr>
              <a:t>dP</a:t>
            </a:r>
            <a:endParaRPr lang="en-US" sz="3200" u="sng" dirty="0">
              <a:latin typeface="Comic Sans MS" pitchFamily="66" charset="0"/>
            </a:endParaRPr>
          </a:p>
        </p:txBody>
      </p:sp>
      <p:sp>
        <p:nvSpPr>
          <p:cNvPr id="3" name="Content Placeholder 2"/>
          <p:cNvSpPr>
            <a:spLocks noGrp="1"/>
          </p:cNvSpPr>
          <p:nvPr>
            <p:ph idx="1"/>
          </p:nvPr>
        </p:nvSpPr>
        <p:spPr>
          <a:xfrm>
            <a:off x="228600" y="762000"/>
            <a:ext cx="8001000" cy="5715000"/>
          </a:xfrm>
        </p:spPr>
        <p:txBody>
          <a:bodyPr>
            <a:normAutofit fontScale="70000" lnSpcReduction="20000"/>
          </a:bodyPr>
          <a:lstStyle/>
          <a:p>
            <a:r>
              <a:rPr lang="en-US" dirty="0" smtClean="0">
                <a:latin typeface="Comic Sans MS" pitchFamily="66" charset="0"/>
              </a:rPr>
              <a:t>Project X plans to use cavities with bandwidths as narrow as 20 Hz</a:t>
            </a:r>
          </a:p>
          <a:p>
            <a:r>
              <a:rPr lang="en-US" dirty="0" smtClean="0">
                <a:latin typeface="Comic Sans MS" pitchFamily="66" charset="0"/>
              </a:rPr>
              <a:t>Narrow bandwidth cavities can be detuned by changes in He pressure (</a:t>
            </a:r>
            <a:r>
              <a:rPr lang="en-US" dirty="0" err="1" smtClean="0">
                <a:latin typeface="Comic Sans MS" pitchFamily="66" charset="0"/>
              </a:rPr>
              <a:t>df</a:t>
            </a:r>
            <a:r>
              <a:rPr lang="en-US" dirty="0" smtClean="0">
                <a:latin typeface="Comic Sans MS" pitchFamily="66" charset="0"/>
              </a:rPr>
              <a:t>/</a:t>
            </a:r>
            <a:r>
              <a:rPr lang="en-US" dirty="0" err="1" smtClean="0">
                <a:latin typeface="Comic Sans MS" pitchFamily="66" charset="0"/>
              </a:rPr>
              <a:t>dP</a:t>
            </a:r>
            <a:r>
              <a:rPr lang="en-US" dirty="0" smtClean="0">
                <a:latin typeface="Comic Sans MS" pitchFamily="66" charset="0"/>
              </a:rPr>
              <a:t>) and by mechanical vibrations (</a:t>
            </a:r>
            <a:r>
              <a:rPr lang="en-US" dirty="0" err="1" smtClean="0">
                <a:latin typeface="Comic Sans MS" pitchFamily="66" charset="0"/>
              </a:rPr>
              <a:t>microphonics</a:t>
            </a:r>
            <a:r>
              <a:rPr lang="en-US" dirty="0" smtClean="0">
                <a:latin typeface="Comic Sans MS" pitchFamily="66" charset="0"/>
              </a:rPr>
              <a:t>)</a:t>
            </a:r>
          </a:p>
          <a:p>
            <a:pPr lvl="1"/>
            <a:r>
              <a:rPr lang="en-US" dirty="0" smtClean="0">
                <a:latin typeface="Comic Sans MS" pitchFamily="66" charset="0"/>
              </a:rPr>
              <a:t>Power required to maintaining the gradient in a detuned cavity  proportional to the square of the detuning</a:t>
            </a:r>
          </a:p>
          <a:p>
            <a:pPr lvl="1"/>
            <a:r>
              <a:rPr lang="en-US" dirty="0" smtClean="0">
                <a:latin typeface="Comic Sans MS" pitchFamily="66" charset="0"/>
              </a:rPr>
              <a:t>Results of detuning can be either or both of</a:t>
            </a:r>
          </a:p>
          <a:p>
            <a:pPr lvl="2"/>
            <a:r>
              <a:rPr lang="en-US" dirty="0" smtClean="0">
                <a:latin typeface="Comic Sans MS" pitchFamily="66" charset="0"/>
              </a:rPr>
              <a:t>Increased capital and operating costs</a:t>
            </a:r>
          </a:p>
          <a:p>
            <a:pPr lvl="2"/>
            <a:r>
              <a:rPr lang="en-US" dirty="0" smtClean="0">
                <a:latin typeface="Comic Sans MS" pitchFamily="66" charset="0"/>
              </a:rPr>
              <a:t>Frequent cavity trips</a:t>
            </a:r>
          </a:p>
          <a:p>
            <a:pPr lvl="1"/>
            <a:r>
              <a:rPr lang="en-US" dirty="0" smtClean="0">
                <a:latin typeface="Comic Sans MS" pitchFamily="66" charset="0"/>
              </a:rPr>
              <a:t>Goal to keep </a:t>
            </a:r>
            <a:r>
              <a:rPr lang="en-US" b="1" dirty="0" smtClean="0">
                <a:latin typeface="Comic Sans MS" pitchFamily="66" charset="0"/>
              </a:rPr>
              <a:t>PEAK </a:t>
            </a:r>
            <a:r>
              <a:rPr lang="en-US" dirty="0" smtClean="0">
                <a:latin typeface="Comic Sans MS" pitchFamily="66" charset="0"/>
              </a:rPr>
              <a:t>detuning &lt;= cavity bandwidth</a:t>
            </a:r>
          </a:p>
          <a:p>
            <a:r>
              <a:rPr lang="en-US" dirty="0" smtClean="0">
                <a:latin typeface="Comic Sans MS" pitchFamily="66" charset="0"/>
              </a:rPr>
              <a:t>Mitigation strategies</a:t>
            </a:r>
          </a:p>
          <a:p>
            <a:pPr lvl="1"/>
            <a:r>
              <a:rPr lang="en-US" dirty="0" smtClean="0">
                <a:latin typeface="Comic Sans MS" pitchFamily="66" charset="0"/>
              </a:rPr>
              <a:t>Passive</a:t>
            </a:r>
          </a:p>
          <a:p>
            <a:pPr lvl="2"/>
            <a:r>
              <a:rPr lang="en-US" dirty="0" smtClean="0">
                <a:latin typeface="Comic Sans MS" pitchFamily="66" charset="0"/>
              </a:rPr>
              <a:t>Reduce pressure variations</a:t>
            </a:r>
          </a:p>
          <a:p>
            <a:pPr lvl="2"/>
            <a:r>
              <a:rPr lang="en-US" dirty="0" smtClean="0">
                <a:latin typeface="Comic Sans MS" pitchFamily="66" charset="0"/>
              </a:rPr>
              <a:t>Reduce </a:t>
            </a:r>
            <a:r>
              <a:rPr lang="en-US" dirty="0" err="1" smtClean="0">
                <a:latin typeface="Comic Sans MS" pitchFamily="66" charset="0"/>
              </a:rPr>
              <a:t>df</a:t>
            </a:r>
            <a:r>
              <a:rPr lang="en-US" dirty="0" smtClean="0">
                <a:latin typeface="Comic Sans MS" pitchFamily="66" charset="0"/>
              </a:rPr>
              <a:t>/</a:t>
            </a:r>
            <a:r>
              <a:rPr lang="en-US" dirty="0" err="1" smtClean="0">
                <a:latin typeface="Comic Sans MS" pitchFamily="66" charset="0"/>
              </a:rPr>
              <a:t>dP</a:t>
            </a:r>
            <a:endParaRPr lang="en-US" dirty="0" smtClean="0">
              <a:latin typeface="Comic Sans MS" pitchFamily="66" charset="0"/>
            </a:endParaRPr>
          </a:p>
          <a:p>
            <a:pPr lvl="2"/>
            <a:r>
              <a:rPr lang="en-US" dirty="0" smtClean="0">
                <a:latin typeface="Comic Sans MS" pitchFamily="66" charset="0"/>
              </a:rPr>
              <a:t>Reduce vibration levels</a:t>
            </a:r>
          </a:p>
          <a:p>
            <a:pPr lvl="2"/>
            <a:r>
              <a:rPr lang="en-US" dirty="0" smtClean="0">
                <a:latin typeface="Comic Sans MS" pitchFamily="66" charset="0"/>
              </a:rPr>
              <a:t>Provide more RF power overhead</a:t>
            </a:r>
          </a:p>
          <a:p>
            <a:pPr lvl="1"/>
            <a:r>
              <a:rPr lang="en-US" sz="2600" b="1" u="sng" dirty="0" smtClean="0">
                <a:solidFill>
                  <a:srgbClr val="FF0000"/>
                </a:solidFill>
                <a:latin typeface="Comic Sans MS" pitchFamily="66" charset="0"/>
              </a:rPr>
              <a:t>Active</a:t>
            </a:r>
          </a:p>
          <a:p>
            <a:pPr lvl="2"/>
            <a:r>
              <a:rPr lang="en-US" sz="2300" b="1" i="1" u="sng" dirty="0" smtClean="0">
                <a:solidFill>
                  <a:srgbClr val="FF0000"/>
                </a:solidFill>
                <a:latin typeface="Comic Sans MS" pitchFamily="66" charset="0"/>
              </a:rPr>
              <a:t>Use fast or slow tuner to stabilize dynamically </a:t>
            </a:r>
          </a:p>
          <a:p>
            <a:pPr lvl="2">
              <a:buNone/>
            </a:pPr>
            <a:r>
              <a:rPr lang="en-US" sz="2300" b="1" i="1" u="sng" dirty="0" smtClean="0">
                <a:solidFill>
                  <a:srgbClr val="FF0000"/>
                </a:solidFill>
                <a:latin typeface="Comic Sans MS" pitchFamily="66" charset="0"/>
              </a:rPr>
              <a:t>    resonant frequency of  cavity</a:t>
            </a:r>
          </a:p>
          <a:p>
            <a:r>
              <a:rPr lang="en-US" dirty="0" smtClean="0">
                <a:latin typeface="Comic Sans MS" pitchFamily="66" charset="0"/>
              </a:rPr>
              <a:t>Tremendous progress with passive mitigation</a:t>
            </a:r>
          </a:p>
          <a:p>
            <a:pPr>
              <a:buNone/>
            </a:pPr>
            <a:r>
              <a:rPr lang="en-US" dirty="0" smtClean="0">
                <a:latin typeface="Comic Sans MS" pitchFamily="66" charset="0"/>
              </a:rPr>
              <a:t>    over the past year</a:t>
            </a:r>
          </a:p>
          <a:p>
            <a:r>
              <a:rPr lang="en-US" dirty="0" smtClean="0">
                <a:latin typeface="Comic Sans MS" pitchFamily="66" charset="0"/>
              </a:rPr>
              <a:t>Active compensation may still be </a:t>
            </a:r>
          </a:p>
          <a:p>
            <a:pPr>
              <a:buNone/>
            </a:pPr>
            <a:r>
              <a:rPr lang="en-US" dirty="0" smtClean="0">
                <a:latin typeface="Comic Sans MS" pitchFamily="66" charset="0"/>
              </a:rPr>
              <a:t>    required for reliable operation</a:t>
            </a:r>
          </a:p>
          <a:p>
            <a:pPr lvl="1"/>
            <a:endParaRPr lang="en-US" dirty="0" smtClean="0"/>
          </a:p>
          <a:p>
            <a:pPr lvl="1">
              <a:buNone/>
            </a:pPr>
            <a:endParaRPr lang="en-US" dirty="0"/>
          </a:p>
        </p:txBody>
      </p:sp>
      <p:sp>
        <p:nvSpPr>
          <p:cNvPr id="7" name="TextBox 6"/>
          <p:cNvSpPr txBox="1"/>
          <p:nvPr/>
        </p:nvSpPr>
        <p:spPr>
          <a:xfrm>
            <a:off x="0" y="6550223"/>
            <a:ext cx="3962400" cy="307777"/>
          </a:xfrm>
          <a:prstGeom prst="rect">
            <a:avLst/>
          </a:prstGeom>
          <a:noFill/>
        </p:spPr>
        <p:txBody>
          <a:bodyPr wrap="square" rtlCol="0">
            <a:spAutoFit/>
          </a:bodyPr>
          <a:lstStyle/>
          <a:p>
            <a:r>
              <a:rPr lang="en-US" sz="1400" i="1" u="sng" dirty="0" smtClean="0">
                <a:solidFill>
                  <a:schemeClr val="tx2">
                    <a:lumMod val="10000"/>
                  </a:schemeClr>
                </a:solidFill>
              </a:rPr>
              <a:t>Project X meeting, ORNL/SNS, April 12-14, 2011, </a:t>
            </a:r>
            <a:endParaRPr lang="en-US" sz="1400" i="1" u="sng" dirty="0">
              <a:solidFill>
                <a:schemeClr val="tx2">
                  <a:lumMod val="10000"/>
                </a:schemeClr>
              </a:solidFill>
            </a:endParaRPr>
          </a:p>
        </p:txBody>
      </p:sp>
      <p:graphicFrame>
        <p:nvGraphicFramePr>
          <p:cNvPr id="11" name="Content Placeholder 3"/>
          <p:cNvGraphicFramePr>
            <a:graphicFrameLocks/>
          </p:cNvGraphicFramePr>
          <p:nvPr/>
        </p:nvGraphicFramePr>
        <p:xfrm>
          <a:off x="6019800" y="2590800"/>
          <a:ext cx="2819400" cy="1879914"/>
        </p:xfrm>
        <a:graphic>
          <a:graphicData uri="http://schemas.openxmlformats.org/drawingml/2006/table">
            <a:tbl>
              <a:tblPr firstRow="1" bandRow="1">
                <a:tableStyleId>{F5AB1C69-6EDB-4FF4-983F-18BD219EF322}</a:tableStyleId>
              </a:tblPr>
              <a:tblGrid>
                <a:gridCol w="469900"/>
                <a:gridCol w="469900"/>
                <a:gridCol w="469900"/>
                <a:gridCol w="469900"/>
                <a:gridCol w="469900"/>
                <a:gridCol w="469900"/>
              </a:tblGrid>
              <a:tr h="775344">
                <a:tc>
                  <a:txBody>
                    <a:bodyPr/>
                    <a:lstStyle/>
                    <a:p>
                      <a:r>
                        <a:rPr kumimoji="0" lang="en-GB" sz="1000" b="1" kern="1200" dirty="0" smtClean="0">
                          <a:solidFill>
                            <a:schemeClr val="tx1"/>
                          </a:solidFill>
                          <a:latin typeface="+mn-lt"/>
                          <a:ea typeface="+mn-ea"/>
                          <a:cs typeface="+mn-cs"/>
                        </a:rPr>
                        <a:t>Section</a:t>
                      </a:r>
                      <a:endParaRPr lang="en-US" sz="1000" dirty="0">
                        <a:solidFill>
                          <a:schemeClr val="tx1"/>
                        </a:solidFill>
                      </a:endParaRPr>
                    </a:p>
                  </a:txBody>
                  <a:tcPr vert="vert270"/>
                </a:tc>
                <a:tc>
                  <a:txBody>
                    <a:bodyPr/>
                    <a:lstStyle/>
                    <a:p>
                      <a:r>
                        <a:rPr kumimoji="0" lang="en-GB" sz="800" b="0" kern="1200" dirty="0" smtClean="0">
                          <a:solidFill>
                            <a:schemeClr val="tx1"/>
                          </a:solidFill>
                          <a:latin typeface="Times New Roman" pitchFamily="18" charset="0"/>
                          <a:ea typeface="+mn-ea"/>
                          <a:cs typeface="Times New Roman" pitchFamily="18" charset="0"/>
                        </a:rPr>
                        <a:t>Number of cavities/</a:t>
                      </a:r>
                      <a:endParaRPr kumimoji="0" lang="en-US" sz="800" b="0" kern="1200" dirty="0" smtClean="0">
                        <a:solidFill>
                          <a:schemeClr val="tx1"/>
                        </a:solidFill>
                        <a:latin typeface="Times New Roman" pitchFamily="18" charset="0"/>
                        <a:ea typeface="+mn-ea"/>
                        <a:cs typeface="Times New Roman" pitchFamily="18" charset="0"/>
                      </a:endParaRPr>
                    </a:p>
                    <a:p>
                      <a:r>
                        <a:rPr kumimoji="0" lang="en-GB" sz="800" b="0" kern="1200" dirty="0" err="1" smtClean="0">
                          <a:solidFill>
                            <a:schemeClr val="tx1"/>
                          </a:solidFill>
                          <a:latin typeface="Times New Roman" pitchFamily="18" charset="0"/>
                          <a:ea typeface="+mn-ea"/>
                          <a:cs typeface="Times New Roman" pitchFamily="18" charset="0"/>
                        </a:rPr>
                        <a:t>c.modules</a:t>
                      </a:r>
                      <a:endParaRPr lang="en-US" sz="800" b="0" dirty="0">
                        <a:solidFill>
                          <a:schemeClr val="tx1"/>
                        </a:solidFill>
                        <a:latin typeface="Times New Roman" pitchFamily="18" charset="0"/>
                        <a:cs typeface="Times New Roman" pitchFamily="18" charset="0"/>
                      </a:endParaRPr>
                    </a:p>
                  </a:txBody>
                  <a:tcPr vert="vert270"/>
                </a:tc>
                <a:tc>
                  <a:txBody>
                    <a:bodyPr/>
                    <a:lstStyle/>
                    <a:p>
                      <a:r>
                        <a:rPr kumimoji="0" lang="en-US" sz="800" b="0" kern="1200" dirty="0" smtClean="0">
                          <a:solidFill>
                            <a:schemeClr val="tx1"/>
                          </a:solidFill>
                          <a:latin typeface="Times New Roman" pitchFamily="18" charset="0"/>
                          <a:ea typeface="+mn-ea"/>
                          <a:cs typeface="Times New Roman" pitchFamily="18" charset="0"/>
                        </a:rPr>
                        <a:t>Max gain per cavity</a:t>
                      </a:r>
                    </a:p>
                    <a:p>
                      <a:r>
                        <a:rPr kumimoji="0" lang="en-US" sz="800" b="0" kern="1200" dirty="0" smtClean="0">
                          <a:solidFill>
                            <a:schemeClr val="tx1"/>
                          </a:solidFill>
                          <a:latin typeface="Times New Roman" pitchFamily="18" charset="0"/>
                          <a:ea typeface="+mn-ea"/>
                          <a:cs typeface="Times New Roman" pitchFamily="18" charset="0"/>
                        </a:rPr>
                        <a:t>(</a:t>
                      </a:r>
                      <a:r>
                        <a:rPr kumimoji="0" lang="en-US" sz="800" b="0" kern="1200" dirty="0" err="1" smtClean="0">
                          <a:solidFill>
                            <a:schemeClr val="tx1"/>
                          </a:solidFill>
                          <a:latin typeface="Times New Roman" pitchFamily="18" charset="0"/>
                          <a:ea typeface="+mn-ea"/>
                          <a:cs typeface="Times New Roman" pitchFamily="18" charset="0"/>
                        </a:rPr>
                        <a:t>MeV</a:t>
                      </a:r>
                      <a:r>
                        <a:rPr kumimoji="0" lang="en-US" sz="800" b="0" kern="1200" dirty="0" smtClean="0">
                          <a:solidFill>
                            <a:schemeClr val="tx1"/>
                          </a:solidFill>
                          <a:latin typeface="Times New Roman" pitchFamily="18" charset="0"/>
                          <a:ea typeface="+mn-ea"/>
                          <a:cs typeface="Times New Roman" pitchFamily="18" charset="0"/>
                        </a:rPr>
                        <a:t>)</a:t>
                      </a:r>
                      <a:endParaRPr lang="en-US" sz="800" b="0" dirty="0">
                        <a:solidFill>
                          <a:schemeClr val="tx1"/>
                        </a:solidFill>
                        <a:latin typeface="Times New Roman" pitchFamily="18" charset="0"/>
                        <a:cs typeface="Times New Roman" pitchFamily="18" charset="0"/>
                      </a:endParaRPr>
                    </a:p>
                  </a:txBody>
                  <a:tcPr vert="vert270"/>
                </a:tc>
                <a:tc>
                  <a:txBody>
                    <a:bodyPr/>
                    <a:lstStyle/>
                    <a:p>
                      <a:r>
                        <a:rPr kumimoji="0" lang="en-GB" sz="800" b="0" kern="1200" dirty="0" smtClean="0">
                          <a:solidFill>
                            <a:schemeClr val="tx1"/>
                          </a:solidFill>
                          <a:latin typeface="Times New Roman" pitchFamily="18" charset="0"/>
                          <a:ea typeface="+mn-ea"/>
                          <a:cs typeface="Times New Roman" pitchFamily="18" charset="0"/>
                        </a:rPr>
                        <a:t>Minimum bandwidth</a:t>
                      </a:r>
                      <a:endParaRPr kumimoji="0" lang="en-US" sz="800" b="0" kern="1200" dirty="0" smtClean="0">
                        <a:solidFill>
                          <a:schemeClr val="tx1"/>
                        </a:solidFill>
                        <a:latin typeface="Times New Roman" pitchFamily="18" charset="0"/>
                        <a:ea typeface="+mn-ea"/>
                        <a:cs typeface="Times New Roman" pitchFamily="18" charset="0"/>
                      </a:endParaRPr>
                    </a:p>
                    <a:p>
                      <a:r>
                        <a:rPr kumimoji="0" lang="en-GB" sz="800" b="0" kern="1200" dirty="0" smtClean="0">
                          <a:solidFill>
                            <a:schemeClr val="tx1"/>
                          </a:solidFill>
                          <a:latin typeface="Times New Roman" pitchFamily="18" charset="0"/>
                          <a:ea typeface="+mn-ea"/>
                          <a:cs typeface="Times New Roman" pitchFamily="18" charset="0"/>
                        </a:rPr>
                        <a:t>(Hz)</a:t>
                      </a:r>
                      <a:endParaRPr lang="en-US" sz="800" b="0" dirty="0">
                        <a:solidFill>
                          <a:schemeClr val="tx1"/>
                        </a:solidFill>
                        <a:latin typeface="Times New Roman" pitchFamily="18" charset="0"/>
                        <a:cs typeface="Times New Roman" pitchFamily="18" charset="0"/>
                      </a:endParaRPr>
                    </a:p>
                  </a:txBody>
                  <a:tcPr vert="vert270"/>
                </a:tc>
                <a:tc>
                  <a:txBody>
                    <a:bodyPr/>
                    <a:lstStyle/>
                    <a:p>
                      <a:r>
                        <a:rPr kumimoji="0" lang="en-GB" sz="800" b="0" kern="1200" dirty="0" smtClean="0">
                          <a:solidFill>
                            <a:schemeClr val="tx1"/>
                          </a:solidFill>
                          <a:latin typeface="Times New Roman" pitchFamily="18" charset="0"/>
                          <a:ea typeface="+mn-ea"/>
                          <a:cs typeface="Times New Roman" pitchFamily="18" charset="0"/>
                        </a:rPr>
                        <a:t>Beam Power per cavity</a:t>
                      </a:r>
                      <a:r>
                        <a:rPr kumimoji="0" lang="en-US" sz="800" b="0" kern="1200" baseline="0" dirty="0" smtClean="0">
                          <a:solidFill>
                            <a:schemeClr val="tx1"/>
                          </a:solidFill>
                          <a:latin typeface="Times New Roman" pitchFamily="18" charset="0"/>
                          <a:ea typeface="+mn-ea"/>
                          <a:cs typeface="Times New Roman" pitchFamily="18" charset="0"/>
                        </a:rPr>
                        <a:t> </a:t>
                      </a:r>
                      <a:r>
                        <a:rPr kumimoji="0" lang="en-GB" sz="800" b="0" kern="1200" dirty="0" smtClean="0">
                          <a:solidFill>
                            <a:schemeClr val="tx1"/>
                          </a:solidFill>
                          <a:latin typeface="Times New Roman" pitchFamily="18" charset="0"/>
                          <a:ea typeface="+mn-ea"/>
                          <a:cs typeface="Times New Roman" pitchFamily="18" charset="0"/>
                        </a:rPr>
                        <a:t>(kW)</a:t>
                      </a:r>
                      <a:endParaRPr lang="en-US" sz="800" b="0" dirty="0">
                        <a:solidFill>
                          <a:schemeClr val="tx1"/>
                        </a:solidFill>
                        <a:latin typeface="Times New Roman" pitchFamily="18" charset="0"/>
                        <a:cs typeface="Times New Roman" pitchFamily="18" charset="0"/>
                      </a:endParaRPr>
                    </a:p>
                  </a:txBody>
                  <a:tcPr vert="vert270"/>
                </a:tc>
                <a:tc>
                  <a:txBody>
                    <a:bodyPr/>
                    <a:lstStyle/>
                    <a:p>
                      <a:r>
                        <a:rPr kumimoji="0" lang="en-GB" sz="800" b="0" kern="1200" dirty="0" smtClean="0">
                          <a:solidFill>
                            <a:schemeClr val="tx1"/>
                          </a:solidFill>
                          <a:latin typeface="Times New Roman" pitchFamily="18" charset="0"/>
                          <a:ea typeface="+mn-ea"/>
                          <a:cs typeface="Times New Roman" pitchFamily="18" charset="0"/>
                        </a:rPr>
                        <a:t>RF Power (kW)</a:t>
                      </a:r>
                      <a:endParaRPr lang="en-US" sz="800" b="0" dirty="0">
                        <a:solidFill>
                          <a:schemeClr val="tx1"/>
                        </a:solidFill>
                        <a:latin typeface="Times New Roman" pitchFamily="18" charset="0"/>
                        <a:cs typeface="Times New Roman" pitchFamily="18" charset="0"/>
                      </a:endParaRPr>
                    </a:p>
                  </a:txBody>
                  <a:tcPr vert="vert270"/>
                </a:tc>
              </a:tr>
              <a:tr h="220914">
                <a:tc>
                  <a:txBody>
                    <a:bodyPr/>
                    <a:lstStyle/>
                    <a:p>
                      <a:pPr algn="ctr" fontAlgn="b"/>
                      <a:r>
                        <a:rPr lang="en-GB" sz="1200" u="none" strike="noStrike" dirty="0">
                          <a:latin typeface="Times New Roman" pitchFamily="18" charset="0"/>
                          <a:cs typeface="Times New Roman" pitchFamily="18" charset="0"/>
                        </a:rPr>
                        <a:t>SSR0</a:t>
                      </a:r>
                      <a:endParaRPr lang="en-GB"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en-GB" sz="1200" u="none" strike="noStrike">
                          <a:latin typeface="Times New Roman" pitchFamily="18" charset="0"/>
                          <a:cs typeface="Times New Roman" pitchFamily="18" charset="0"/>
                        </a:rPr>
                        <a:t>18/1</a:t>
                      </a:r>
                      <a:endParaRPr lang="en-GB" sz="1200" b="0" i="0" u="none" strike="noStrike">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en-GB" sz="1200" u="none" strike="noStrike">
                          <a:latin typeface="Times New Roman" pitchFamily="18" charset="0"/>
                          <a:cs typeface="Times New Roman" pitchFamily="18" charset="0"/>
                        </a:rPr>
                        <a:t>1</a:t>
                      </a:r>
                      <a:endParaRPr lang="en-GB" sz="1200" b="0" i="0" u="none" strike="noStrike">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en-GB" sz="1200" u="none" strike="noStrike">
                          <a:latin typeface="Times New Roman" pitchFamily="18" charset="0"/>
                          <a:cs typeface="Times New Roman" pitchFamily="18" charset="0"/>
                        </a:rPr>
                        <a:t>35</a:t>
                      </a:r>
                      <a:endParaRPr lang="en-GB" sz="1200" b="0" i="0" u="none" strike="noStrike">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en-GB" sz="1200" u="none" strike="noStrike" dirty="0">
                          <a:latin typeface="Times New Roman" pitchFamily="18" charset="0"/>
                          <a:cs typeface="Times New Roman" pitchFamily="18" charset="0"/>
                        </a:rPr>
                        <a:t>1</a:t>
                      </a:r>
                      <a:endParaRPr lang="en-GB"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t"/>
                      <a:r>
                        <a:rPr lang="en-GB" sz="1200" b="0" u="none" strike="noStrike" dirty="0">
                          <a:solidFill>
                            <a:schemeClr val="tx1"/>
                          </a:solidFill>
                          <a:latin typeface="Times New Roman" pitchFamily="18" charset="0"/>
                          <a:cs typeface="Times New Roman" pitchFamily="18" charset="0"/>
                        </a:rPr>
                        <a:t>1</a:t>
                      </a:r>
                      <a:endParaRPr lang="en-GB" sz="1200" b="0" i="0" u="none" strike="noStrike" dirty="0">
                        <a:solidFill>
                          <a:schemeClr val="tx1"/>
                        </a:solidFill>
                        <a:latin typeface="Times New Roman" pitchFamily="18" charset="0"/>
                        <a:cs typeface="Times New Roman" pitchFamily="18" charset="0"/>
                      </a:endParaRPr>
                    </a:p>
                  </a:txBody>
                  <a:tcPr marL="9525" marR="9525" marT="9525" marB="0"/>
                </a:tc>
              </a:tr>
              <a:tr h="220914">
                <a:tc>
                  <a:txBody>
                    <a:bodyPr/>
                    <a:lstStyle/>
                    <a:p>
                      <a:pPr algn="ctr" fontAlgn="b"/>
                      <a:r>
                        <a:rPr lang="en-GB" sz="1200" u="none" strike="noStrike" dirty="0">
                          <a:latin typeface="Times New Roman" pitchFamily="18" charset="0"/>
                          <a:cs typeface="Times New Roman" pitchFamily="18" charset="0"/>
                        </a:rPr>
                        <a:t>SSR1</a:t>
                      </a:r>
                      <a:endParaRPr lang="en-GB"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en-GB" sz="1200" u="none" strike="noStrike" dirty="0">
                          <a:latin typeface="Times New Roman" pitchFamily="18" charset="0"/>
                          <a:cs typeface="Times New Roman" pitchFamily="18" charset="0"/>
                        </a:rPr>
                        <a:t>20/2</a:t>
                      </a:r>
                      <a:endParaRPr lang="en-GB"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en-GB" sz="1200" u="none" strike="noStrike" dirty="0">
                          <a:latin typeface="Times New Roman" pitchFamily="18" charset="0"/>
                          <a:cs typeface="Times New Roman" pitchFamily="18" charset="0"/>
                        </a:rPr>
                        <a:t>2.2</a:t>
                      </a:r>
                      <a:endParaRPr lang="en-GB"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en-GB" sz="1200" u="none" strike="noStrike" dirty="0">
                          <a:latin typeface="Times New Roman" pitchFamily="18" charset="0"/>
                          <a:cs typeface="Times New Roman" pitchFamily="18" charset="0"/>
                        </a:rPr>
                        <a:t>36</a:t>
                      </a:r>
                      <a:endParaRPr lang="en-GB"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en-GB" sz="1200" u="none" strike="noStrike">
                          <a:latin typeface="Times New Roman" pitchFamily="18" charset="0"/>
                          <a:cs typeface="Times New Roman" pitchFamily="18" charset="0"/>
                        </a:rPr>
                        <a:t>2.2</a:t>
                      </a:r>
                      <a:endParaRPr lang="en-GB" sz="1200" b="0" i="0" u="none" strike="noStrike">
                        <a:solidFill>
                          <a:srgbClr val="000000"/>
                        </a:solidFill>
                        <a:latin typeface="Times New Roman" pitchFamily="18" charset="0"/>
                        <a:cs typeface="Times New Roman" pitchFamily="18" charset="0"/>
                      </a:endParaRPr>
                    </a:p>
                  </a:txBody>
                  <a:tcPr marL="9525" marR="9525" marT="9525" marB="0" anchor="b"/>
                </a:tc>
                <a:tc>
                  <a:txBody>
                    <a:bodyPr/>
                    <a:lstStyle/>
                    <a:p>
                      <a:pPr algn="ctr" fontAlgn="t"/>
                      <a:r>
                        <a:rPr lang="en-GB" sz="1200" u="none" strike="noStrike" dirty="0">
                          <a:latin typeface="Times New Roman" pitchFamily="18" charset="0"/>
                          <a:cs typeface="Times New Roman" pitchFamily="18" charset="0"/>
                        </a:rPr>
                        <a:t>5</a:t>
                      </a:r>
                      <a:endParaRPr lang="en-GB" sz="1200" b="0" i="0" u="none" strike="noStrike" dirty="0">
                        <a:solidFill>
                          <a:srgbClr val="000000"/>
                        </a:solidFill>
                        <a:latin typeface="Times New Roman" pitchFamily="18" charset="0"/>
                        <a:cs typeface="Times New Roman" pitchFamily="18" charset="0"/>
                      </a:endParaRPr>
                    </a:p>
                  </a:txBody>
                  <a:tcPr marL="9525" marR="9525" marT="9525" marB="0"/>
                </a:tc>
              </a:tr>
              <a:tr h="220914">
                <a:tc>
                  <a:txBody>
                    <a:bodyPr/>
                    <a:lstStyle/>
                    <a:p>
                      <a:pPr algn="ctr" fontAlgn="b"/>
                      <a:r>
                        <a:rPr lang="en-GB" sz="1200" u="none" strike="noStrike">
                          <a:latin typeface="Times New Roman" pitchFamily="18" charset="0"/>
                          <a:cs typeface="Times New Roman" pitchFamily="18" charset="0"/>
                        </a:rPr>
                        <a:t>SSR2</a:t>
                      </a:r>
                      <a:endParaRPr lang="en-GB" sz="1200" b="0" i="0" u="none" strike="noStrike">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en-GB" sz="1200" u="none" strike="noStrike" dirty="0">
                          <a:latin typeface="Times New Roman" pitchFamily="18" charset="0"/>
                          <a:cs typeface="Times New Roman" pitchFamily="18" charset="0"/>
                        </a:rPr>
                        <a:t>44/4</a:t>
                      </a:r>
                      <a:endParaRPr lang="en-GB"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en-GB" sz="1200" u="none" strike="noStrike" dirty="0">
                          <a:latin typeface="Times New Roman" pitchFamily="18" charset="0"/>
                          <a:cs typeface="Times New Roman" pitchFamily="18" charset="0"/>
                        </a:rPr>
                        <a:t>3.9</a:t>
                      </a:r>
                      <a:endParaRPr lang="en-GB"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en-GB" sz="1200" u="none" strike="noStrike" dirty="0">
                          <a:latin typeface="Times New Roman" pitchFamily="18" charset="0"/>
                          <a:cs typeface="Times New Roman" pitchFamily="18" charset="0"/>
                        </a:rPr>
                        <a:t>24</a:t>
                      </a:r>
                      <a:endParaRPr lang="en-GB"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en-GB" sz="1200" u="none" strike="noStrike" dirty="0">
                          <a:latin typeface="Times New Roman" pitchFamily="18" charset="0"/>
                          <a:cs typeface="Times New Roman" pitchFamily="18" charset="0"/>
                        </a:rPr>
                        <a:t>3.9</a:t>
                      </a:r>
                      <a:endParaRPr lang="en-GB"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t"/>
                      <a:r>
                        <a:rPr lang="en-GB" sz="1200" u="none" strike="noStrike" dirty="0">
                          <a:latin typeface="Times New Roman" pitchFamily="18" charset="0"/>
                          <a:cs typeface="Times New Roman" pitchFamily="18" charset="0"/>
                        </a:rPr>
                        <a:t>6</a:t>
                      </a:r>
                      <a:endParaRPr lang="en-GB" sz="1200" b="0" i="0" u="none" strike="noStrike" dirty="0">
                        <a:solidFill>
                          <a:srgbClr val="000000"/>
                        </a:solidFill>
                        <a:latin typeface="Times New Roman" pitchFamily="18" charset="0"/>
                        <a:cs typeface="Times New Roman" pitchFamily="18" charset="0"/>
                      </a:endParaRPr>
                    </a:p>
                  </a:txBody>
                  <a:tcPr marL="9525" marR="9525" marT="9525" marB="0"/>
                </a:tc>
              </a:tr>
              <a:tr h="220914">
                <a:tc>
                  <a:txBody>
                    <a:bodyPr/>
                    <a:lstStyle/>
                    <a:p>
                      <a:pPr algn="ctr" fontAlgn="b"/>
                      <a:r>
                        <a:rPr lang="en-GB" sz="1200" u="none" strike="noStrike">
                          <a:latin typeface="Times New Roman" pitchFamily="18" charset="0"/>
                          <a:cs typeface="Times New Roman" pitchFamily="18" charset="0"/>
                        </a:rPr>
                        <a:t>LE650</a:t>
                      </a:r>
                      <a:endParaRPr lang="en-GB" sz="1200" b="0" i="0" u="none" strike="noStrike">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en-GB" sz="1200" u="none" strike="noStrike">
                          <a:latin typeface="Times New Roman" pitchFamily="18" charset="0"/>
                          <a:cs typeface="Times New Roman" pitchFamily="18" charset="0"/>
                        </a:rPr>
                        <a:t>42/7</a:t>
                      </a:r>
                      <a:endParaRPr lang="en-GB" sz="1200" b="0" i="0" u="none" strike="noStrike">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en-GB" sz="1200" u="none" strike="noStrike" dirty="0">
                          <a:latin typeface="Times New Roman" pitchFamily="18" charset="0"/>
                          <a:cs typeface="Times New Roman" pitchFamily="18" charset="0"/>
                        </a:rPr>
                        <a:t>11.6</a:t>
                      </a:r>
                      <a:endParaRPr lang="en-GB"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en-GB" sz="1200" u="none" strike="noStrike" dirty="0">
                          <a:latin typeface="Times New Roman" pitchFamily="18" charset="0"/>
                          <a:cs typeface="Times New Roman" pitchFamily="18" charset="0"/>
                        </a:rPr>
                        <a:t>21</a:t>
                      </a:r>
                      <a:endParaRPr lang="en-GB"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en-GB" sz="1200" u="none" strike="noStrike" dirty="0">
                          <a:latin typeface="Times New Roman" pitchFamily="18" charset="0"/>
                          <a:cs typeface="Times New Roman" pitchFamily="18" charset="0"/>
                        </a:rPr>
                        <a:t>11.6</a:t>
                      </a:r>
                      <a:endParaRPr lang="en-GB"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t"/>
                      <a:r>
                        <a:rPr lang="en-GB" sz="1200" u="none" strike="noStrike" dirty="0">
                          <a:latin typeface="Times New Roman" pitchFamily="18" charset="0"/>
                          <a:cs typeface="Times New Roman" pitchFamily="18" charset="0"/>
                        </a:rPr>
                        <a:t>30</a:t>
                      </a:r>
                      <a:endParaRPr lang="en-GB" sz="1200" b="0" i="0" u="none" strike="noStrike" dirty="0">
                        <a:solidFill>
                          <a:srgbClr val="000000"/>
                        </a:solidFill>
                        <a:latin typeface="Times New Roman" pitchFamily="18" charset="0"/>
                        <a:cs typeface="Times New Roman" pitchFamily="18" charset="0"/>
                      </a:endParaRPr>
                    </a:p>
                  </a:txBody>
                  <a:tcPr marL="9525" marR="9525" marT="9525" marB="0"/>
                </a:tc>
              </a:tr>
              <a:tr h="220914">
                <a:tc>
                  <a:txBody>
                    <a:bodyPr/>
                    <a:lstStyle/>
                    <a:p>
                      <a:pPr algn="ctr" fontAlgn="b"/>
                      <a:r>
                        <a:rPr lang="en-GB" sz="1200" u="none" strike="noStrike">
                          <a:latin typeface="Times New Roman" pitchFamily="18" charset="0"/>
                          <a:cs typeface="Times New Roman" pitchFamily="18" charset="0"/>
                        </a:rPr>
                        <a:t>HE650</a:t>
                      </a:r>
                      <a:endParaRPr lang="en-GB" sz="1200" b="0" i="0" u="none" strike="noStrike">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en-GB" sz="1200" u="none" strike="noStrike">
                          <a:latin typeface="Times New Roman" pitchFamily="18" charset="0"/>
                          <a:cs typeface="Times New Roman" pitchFamily="18" charset="0"/>
                        </a:rPr>
                        <a:t>152/19</a:t>
                      </a:r>
                      <a:endParaRPr lang="en-GB" sz="1200" b="0" i="0" u="none" strike="noStrike">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en-GB" sz="1200" u="none" strike="noStrike">
                          <a:latin typeface="Times New Roman" pitchFamily="18" charset="0"/>
                          <a:cs typeface="Times New Roman" pitchFamily="18" charset="0"/>
                        </a:rPr>
                        <a:t>17.4</a:t>
                      </a:r>
                      <a:endParaRPr lang="en-GB" sz="1200" b="0" i="0" u="none" strike="noStrike">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en-GB" sz="1200" u="none" strike="noStrike" dirty="0">
                          <a:latin typeface="Times New Roman" pitchFamily="18" charset="0"/>
                          <a:cs typeface="Times New Roman" pitchFamily="18" charset="0"/>
                        </a:rPr>
                        <a:t>24</a:t>
                      </a:r>
                      <a:endParaRPr lang="en-GB"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en-GB" sz="1200" u="none" strike="noStrike" dirty="0">
                          <a:latin typeface="Times New Roman" pitchFamily="18" charset="0"/>
                          <a:cs typeface="Times New Roman" pitchFamily="18" charset="0"/>
                        </a:rPr>
                        <a:t>17.3</a:t>
                      </a:r>
                      <a:endParaRPr lang="en-GB" sz="12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t"/>
                      <a:r>
                        <a:rPr lang="en-GB" sz="1200" u="none" strike="noStrike" dirty="0">
                          <a:latin typeface="Times New Roman" pitchFamily="18" charset="0"/>
                          <a:cs typeface="Times New Roman" pitchFamily="18" charset="0"/>
                        </a:rPr>
                        <a:t>30</a:t>
                      </a:r>
                      <a:endParaRPr lang="en-GB" sz="1200" b="0" i="0" u="none"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6" name="Rounded Rectangle 5"/>
          <p:cNvSpPr/>
          <p:nvPr/>
        </p:nvSpPr>
        <p:spPr>
          <a:xfrm>
            <a:off x="7467600" y="3352800"/>
            <a:ext cx="381000" cy="1143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315200" cy="685800"/>
          </a:xfrm>
        </p:spPr>
        <p:txBody>
          <a:bodyPr>
            <a:normAutofit fontScale="90000"/>
          </a:bodyPr>
          <a:lstStyle/>
          <a:p>
            <a:r>
              <a:rPr lang="en-US" dirty="0" smtClean="0">
                <a:latin typeface="Comic Sans MS" pitchFamily="66" charset="0"/>
              </a:rPr>
              <a:t>Active Compensation</a:t>
            </a:r>
            <a:endParaRPr lang="en-US" dirty="0">
              <a:latin typeface="Comic Sans MS" pitchFamily="66" charset="0"/>
            </a:endParaRPr>
          </a:p>
        </p:txBody>
      </p:sp>
      <p:sp>
        <p:nvSpPr>
          <p:cNvPr id="3" name="Content Placeholder 2"/>
          <p:cNvSpPr>
            <a:spLocks noGrp="1"/>
          </p:cNvSpPr>
          <p:nvPr>
            <p:ph idx="1"/>
          </p:nvPr>
        </p:nvSpPr>
        <p:spPr>
          <a:xfrm>
            <a:off x="228600" y="1066800"/>
            <a:ext cx="4419600" cy="5181600"/>
          </a:xfrm>
        </p:spPr>
        <p:txBody>
          <a:bodyPr>
            <a:normAutofit/>
          </a:bodyPr>
          <a:lstStyle/>
          <a:p>
            <a:r>
              <a:rPr lang="en-US" dirty="0" err="1" smtClean="0">
                <a:latin typeface="Comic Sans MS" pitchFamily="66" charset="0"/>
              </a:rPr>
              <a:t>Piezo</a:t>
            </a:r>
            <a:r>
              <a:rPr lang="en-US" dirty="0" smtClean="0">
                <a:latin typeface="Comic Sans MS" pitchFamily="66" charset="0"/>
              </a:rPr>
              <a:t> actuators used to reduce microphonics in CKM cavities by 20 dB </a:t>
            </a:r>
            <a:r>
              <a:rPr lang="en-US" sz="1500" dirty="0" smtClean="0">
                <a:latin typeface="Comic Sans MS" pitchFamily="66" charset="0"/>
              </a:rPr>
              <a:t>(</a:t>
            </a:r>
            <a:r>
              <a:rPr lang="en-US" sz="1500" dirty="0" err="1" smtClean="0">
                <a:latin typeface="Comic Sans MS" pitchFamily="66" charset="0"/>
              </a:rPr>
              <a:t>Carcagno</a:t>
            </a:r>
            <a:r>
              <a:rPr lang="en-US" sz="1500" dirty="0" smtClean="0">
                <a:latin typeface="Comic Sans MS" pitchFamily="66" charset="0"/>
              </a:rPr>
              <a:t> et al. </a:t>
            </a:r>
            <a:r>
              <a:rPr lang="en-US" sz="1500" dirty="0" smtClean="0">
                <a:latin typeface="Comic Sans MS" pitchFamily="66" charset="0"/>
              </a:rPr>
              <a:t>2003 --FNAL)</a:t>
            </a:r>
            <a:endParaRPr lang="en-US" sz="1500" dirty="0" smtClean="0">
              <a:latin typeface="Comic Sans MS" pitchFamily="66" charset="0"/>
            </a:endParaRPr>
          </a:p>
          <a:p>
            <a:r>
              <a:rPr lang="en-US" dirty="0" err="1" smtClean="0">
                <a:latin typeface="Comic Sans MS" pitchFamily="66" charset="0"/>
              </a:rPr>
              <a:t>Bessy</a:t>
            </a:r>
            <a:r>
              <a:rPr lang="en-US" dirty="0" smtClean="0">
                <a:latin typeface="Comic Sans MS" pitchFamily="66" charset="0"/>
              </a:rPr>
              <a:t> able to limit pressure related detuning in1.3 GHz CW cavities to less than 1 Hz </a:t>
            </a:r>
            <a:r>
              <a:rPr lang="en-US" sz="1500" dirty="0" smtClean="0">
                <a:latin typeface="Comic Sans MS" pitchFamily="66" charset="0"/>
              </a:rPr>
              <a:t>(Axel Neumann </a:t>
            </a:r>
            <a:r>
              <a:rPr lang="en-US" sz="1500" dirty="0" smtClean="0">
                <a:latin typeface="Comic Sans MS" pitchFamily="66" charset="0"/>
              </a:rPr>
              <a:t>Thesis )</a:t>
            </a:r>
            <a:endParaRPr lang="en-US" sz="1500" dirty="0" smtClean="0">
              <a:latin typeface="Comic Sans MS" pitchFamily="66" charset="0"/>
            </a:endParaRPr>
          </a:p>
          <a:p>
            <a:r>
              <a:rPr lang="en-US" dirty="0" smtClean="0">
                <a:latin typeface="Comic Sans MS" pitchFamily="66" charset="0"/>
              </a:rPr>
              <a:t>Other work by groups at MSU, Cornell, Argonne, JLab, …</a:t>
            </a:r>
            <a:endParaRPr lang="en-US" dirty="0">
              <a:latin typeface="Comic Sans MS" pitchFamily="66" charset="0"/>
            </a:endParaRPr>
          </a:p>
        </p:txBody>
      </p:sp>
      <p:pic>
        <p:nvPicPr>
          <p:cNvPr id="5122" name="Picture 2"/>
          <p:cNvPicPr>
            <a:picLocks noChangeAspect="1" noChangeArrowheads="1"/>
          </p:cNvPicPr>
          <p:nvPr/>
        </p:nvPicPr>
        <p:blipFill>
          <a:blip r:embed="rId3" cstate="print"/>
          <a:srcRect/>
          <a:stretch>
            <a:fillRect/>
          </a:stretch>
        </p:blipFill>
        <p:spPr bwMode="auto">
          <a:xfrm>
            <a:off x="4923271" y="1219200"/>
            <a:ext cx="4220729" cy="2886404"/>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5075785" y="4038600"/>
            <a:ext cx="3577677" cy="2655715"/>
          </a:xfrm>
          <a:prstGeom prst="rect">
            <a:avLst/>
          </a:prstGeom>
          <a:noFill/>
          <a:ln w="9525">
            <a:noFill/>
            <a:miter lim="800000"/>
            <a:headEnd/>
            <a:tailEnd/>
          </a:ln>
        </p:spPr>
      </p:pic>
      <p:sp>
        <p:nvSpPr>
          <p:cNvPr id="6" name="TextBox 5"/>
          <p:cNvSpPr txBox="1"/>
          <p:nvPr/>
        </p:nvSpPr>
        <p:spPr>
          <a:xfrm>
            <a:off x="0" y="6550223"/>
            <a:ext cx="3962400" cy="307777"/>
          </a:xfrm>
          <a:prstGeom prst="rect">
            <a:avLst/>
          </a:prstGeom>
          <a:noFill/>
        </p:spPr>
        <p:txBody>
          <a:bodyPr wrap="square" rtlCol="0">
            <a:spAutoFit/>
          </a:bodyPr>
          <a:lstStyle/>
          <a:p>
            <a:r>
              <a:rPr lang="en-US" sz="1400" i="1" u="sng" dirty="0" smtClean="0">
                <a:solidFill>
                  <a:schemeClr val="tx2">
                    <a:lumMod val="10000"/>
                  </a:schemeClr>
                </a:solidFill>
              </a:rPr>
              <a:t>Project X meeting, ORNL/SNS, April 12-14, 2011, </a:t>
            </a:r>
            <a:endParaRPr lang="en-US" sz="1400" i="1" u="sng" dirty="0">
              <a:solidFill>
                <a:schemeClr val="tx2">
                  <a:lumMod val="1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8912"/>
            <a:ext cx="8229600" cy="475488"/>
          </a:xfrm>
        </p:spPr>
        <p:txBody>
          <a:bodyPr>
            <a:normAutofit fontScale="90000"/>
          </a:bodyPr>
          <a:lstStyle/>
          <a:p>
            <a:pPr algn="ctr"/>
            <a:r>
              <a:rPr lang="en-US" sz="3200" dirty="0" smtClean="0">
                <a:latin typeface="Comic Sans MS" pitchFamily="66" charset="0"/>
              </a:rPr>
              <a:t>CCII- 1,3GHz Tesla style cavity</a:t>
            </a:r>
            <a:br>
              <a:rPr lang="en-US" sz="3200" dirty="0" smtClean="0">
                <a:latin typeface="Comic Sans MS" pitchFamily="66" charset="0"/>
              </a:rPr>
            </a:br>
            <a:r>
              <a:rPr lang="en-US" sz="1800" dirty="0" smtClean="0">
                <a:latin typeface="Comic Sans MS" pitchFamily="66" charset="0"/>
              </a:rPr>
              <a:t>(our “sand-box” to gain experience in SRF cavity control field… </a:t>
            </a:r>
            <a:br>
              <a:rPr lang="en-US" sz="1800" dirty="0" smtClean="0">
                <a:latin typeface="Comic Sans MS" pitchFamily="66" charset="0"/>
              </a:rPr>
            </a:br>
            <a:r>
              <a:rPr lang="en-US" sz="1800" dirty="0" smtClean="0">
                <a:latin typeface="Comic Sans MS" pitchFamily="66" charset="0"/>
              </a:rPr>
              <a:t>Now is part of photo-injector at NML)</a:t>
            </a:r>
            <a:endParaRPr lang="en-US" sz="1800" dirty="0">
              <a:latin typeface="Comic Sans MS" pitchFamily="66" charset="0"/>
            </a:endParaRPr>
          </a:p>
        </p:txBody>
      </p:sp>
      <p:pic>
        <p:nvPicPr>
          <p:cNvPr id="4" name="Picture 1221"/>
          <p:cNvPicPr>
            <a:picLocks noGrp="1" noChangeAspect="1" noChangeArrowheads="1"/>
          </p:cNvPicPr>
          <p:nvPr>
            <p:ph idx="1"/>
          </p:nvPr>
        </p:nvPicPr>
        <p:blipFill>
          <a:blip r:embed="rId3" cstate="print"/>
          <a:srcRect l="7843" b="19826"/>
          <a:stretch>
            <a:fillRect/>
          </a:stretch>
        </p:blipFill>
        <p:spPr bwMode="auto">
          <a:xfrm>
            <a:off x="4648200" y="3810000"/>
            <a:ext cx="3738451" cy="2439260"/>
          </a:xfrm>
          <a:prstGeom prst="rect">
            <a:avLst/>
          </a:prstGeom>
          <a:noFill/>
          <a:ln w="9525">
            <a:noFill/>
            <a:miter lim="800000"/>
            <a:headEnd/>
            <a:tailEnd/>
          </a:ln>
          <a:effectLst/>
        </p:spPr>
      </p:pic>
      <p:pic>
        <p:nvPicPr>
          <p:cNvPr id="5" name="Picture 4"/>
          <p:cNvPicPr>
            <a:picLocks noChangeAspect="1" noChangeArrowheads="1"/>
          </p:cNvPicPr>
          <p:nvPr/>
        </p:nvPicPr>
        <p:blipFill>
          <a:blip r:embed="rId4" cstate="print"/>
          <a:srcRect l="24924" r="16414"/>
          <a:stretch>
            <a:fillRect/>
          </a:stretch>
        </p:blipFill>
        <p:spPr bwMode="auto">
          <a:xfrm>
            <a:off x="4572000" y="1066800"/>
            <a:ext cx="3200400" cy="2576513"/>
          </a:xfrm>
          <a:prstGeom prst="rect">
            <a:avLst/>
          </a:prstGeom>
          <a:noFill/>
          <a:ln w="9525">
            <a:noFill/>
            <a:miter lim="800000"/>
            <a:headEnd/>
            <a:tailEnd/>
          </a:ln>
        </p:spPr>
      </p:pic>
      <p:sp>
        <p:nvSpPr>
          <p:cNvPr id="6" name="Rectangle 5"/>
          <p:cNvSpPr/>
          <p:nvPr/>
        </p:nvSpPr>
        <p:spPr>
          <a:xfrm>
            <a:off x="304800" y="1295400"/>
            <a:ext cx="4191000" cy="3631763"/>
          </a:xfrm>
          <a:prstGeom prst="rect">
            <a:avLst/>
          </a:prstGeom>
        </p:spPr>
        <p:txBody>
          <a:bodyPr wrap="square">
            <a:spAutoFit/>
          </a:bodyPr>
          <a:lstStyle/>
          <a:p>
            <a:pPr marL="342900" indent="-342900">
              <a:buFont typeface="Wingdings" pitchFamily="2" charset="2"/>
              <a:buChar char="§"/>
            </a:pPr>
            <a:r>
              <a:rPr lang="en-US" sz="2000" dirty="0" smtClean="0">
                <a:latin typeface="Comic Sans MS" pitchFamily="66" charset="0"/>
              </a:rPr>
              <a:t>Test hardware and algorithms for NML</a:t>
            </a:r>
          </a:p>
          <a:p>
            <a:pPr marL="342900" indent="-342900">
              <a:buFont typeface="Wingdings" pitchFamily="2" charset="2"/>
              <a:buChar char="§"/>
            </a:pPr>
            <a:endParaRPr lang="en-US" sz="2000" dirty="0" smtClean="0">
              <a:latin typeface="Comic Sans MS" pitchFamily="66" charset="0"/>
            </a:endParaRPr>
          </a:p>
          <a:p>
            <a:pPr marL="342900" indent="-342900">
              <a:buFont typeface="Wingdings" pitchFamily="2" charset="2"/>
              <a:buChar char="§"/>
            </a:pPr>
            <a:r>
              <a:rPr lang="en-US" sz="2000" dirty="0" smtClean="0">
                <a:latin typeface="Comic Sans MS" pitchFamily="66" charset="0"/>
              </a:rPr>
              <a:t>Development of LS LFD Algorithms</a:t>
            </a:r>
          </a:p>
          <a:p>
            <a:pPr marL="342900" indent="-342900">
              <a:buFont typeface="Wingdings" pitchFamily="2" charset="2"/>
              <a:buChar char="§"/>
            </a:pPr>
            <a:endParaRPr lang="en-US" sz="2000" b="1" dirty="0" smtClean="0">
              <a:latin typeface="Comic Sans MS" pitchFamily="66" charset="0"/>
            </a:endParaRPr>
          </a:p>
          <a:p>
            <a:pPr marL="342900" indent="-342900">
              <a:buFont typeface="Wingdings" pitchFamily="2" charset="2"/>
              <a:buChar char="§"/>
            </a:pPr>
            <a:r>
              <a:rPr lang="en-US" sz="2000" b="1" dirty="0" smtClean="0">
                <a:solidFill>
                  <a:srgbClr val="FF0000"/>
                </a:solidFill>
                <a:latin typeface="Comic Sans MS" pitchFamily="66" charset="0"/>
              </a:rPr>
              <a:t>Development of </a:t>
            </a:r>
            <a:r>
              <a:rPr lang="en-US" sz="2000" b="1" dirty="0" err="1" smtClean="0">
                <a:solidFill>
                  <a:srgbClr val="FF0000"/>
                </a:solidFill>
                <a:latin typeface="Comic Sans MS" pitchFamily="66" charset="0"/>
              </a:rPr>
              <a:t>Microphonics</a:t>
            </a:r>
            <a:r>
              <a:rPr lang="en-US" sz="2000" b="1" dirty="0" smtClean="0">
                <a:solidFill>
                  <a:srgbClr val="FF0000"/>
                </a:solidFill>
                <a:latin typeface="Comic Sans MS" pitchFamily="66" charset="0"/>
              </a:rPr>
              <a:t> Compensation Algorithms*</a:t>
            </a:r>
            <a:endParaRPr lang="en-US" sz="2000" i="1" u="sng" dirty="0" smtClean="0">
              <a:solidFill>
                <a:srgbClr val="FF0000"/>
              </a:solidFill>
              <a:latin typeface="Comic Sans MS" pitchFamily="66" charset="0"/>
            </a:endParaRPr>
          </a:p>
          <a:p>
            <a:pPr marL="342900" indent="-342900"/>
            <a:endParaRPr lang="en-US" sz="1400" i="1" u="sng" dirty="0" smtClean="0">
              <a:latin typeface="Comic Sans MS" pitchFamily="66" charset="0"/>
            </a:endParaRPr>
          </a:p>
          <a:p>
            <a:pPr marL="342900" indent="-342900"/>
            <a:r>
              <a:rPr lang="en-US" sz="1400" i="1" u="sng" dirty="0" smtClean="0">
                <a:latin typeface="Comic Sans MS" pitchFamily="66" charset="0"/>
              </a:rPr>
              <a:t>*Detail study of </a:t>
            </a:r>
            <a:r>
              <a:rPr lang="en-US" sz="1400" i="1" u="sng" dirty="0" err="1" smtClean="0">
                <a:latin typeface="Comic Sans MS" pitchFamily="66" charset="0"/>
              </a:rPr>
              <a:t>Microphonics</a:t>
            </a:r>
            <a:r>
              <a:rPr lang="en-US" sz="1400" i="1" u="sng" dirty="0" smtClean="0">
                <a:latin typeface="Comic Sans MS" pitchFamily="66" charset="0"/>
              </a:rPr>
              <a:t> was never main objectives of CC2 study… </a:t>
            </a:r>
            <a:r>
              <a:rPr lang="en-US" sz="1400" i="1" u="sng" dirty="0" err="1" smtClean="0">
                <a:latin typeface="Comic Sans MS" pitchFamily="66" charset="0"/>
              </a:rPr>
              <a:t>microphonics</a:t>
            </a:r>
            <a:r>
              <a:rPr lang="en-US" sz="1400" i="1" u="sng" dirty="0" smtClean="0">
                <a:latin typeface="Comic Sans MS" pitchFamily="66" charset="0"/>
              </a:rPr>
              <a:t> up to 40-50Hz  was “good enough for ILC project”</a:t>
            </a:r>
            <a:endParaRPr lang="en-US" sz="1400" i="1" u="sng" dirty="0">
              <a:latin typeface="Comic Sans MS" pitchFamily="66" charset="0"/>
            </a:endParaRPr>
          </a:p>
        </p:txBody>
      </p:sp>
      <p:sp>
        <p:nvSpPr>
          <p:cNvPr id="7" name="TextBox 6"/>
          <p:cNvSpPr txBox="1"/>
          <p:nvPr/>
        </p:nvSpPr>
        <p:spPr>
          <a:xfrm>
            <a:off x="0" y="6550223"/>
            <a:ext cx="3962400" cy="307777"/>
          </a:xfrm>
          <a:prstGeom prst="rect">
            <a:avLst/>
          </a:prstGeom>
          <a:noFill/>
        </p:spPr>
        <p:txBody>
          <a:bodyPr wrap="square" rtlCol="0">
            <a:spAutoFit/>
          </a:bodyPr>
          <a:lstStyle/>
          <a:p>
            <a:r>
              <a:rPr lang="en-US" sz="1400" i="1" u="sng" dirty="0" smtClean="0">
                <a:solidFill>
                  <a:schemeClr val="tx2">
                    <a:lumMod val="10000"/>
                  </a:schemeClr>
                </a:solidFill>
              </a:rPr>
              <a:t>Project X meeting, ORNL/SNS, April 12-14, 2011, </a:t>
            </a:r>
            <a:endParaRPr lang="en-US" sz="1400" i="1" u="sng" dirty="0">
              <a:solidFill>
                <a:schemeClr val="tx2">
                  <a:lumMod val="1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sz="3600" u="sng" dirty="0" smtClean="0">
                <a:latin typeface="Comic Sans MS" pitchFamily="66" charset="0"/>
              </a:rPr>
              <a:t>325MHz Single Spoke SRF Resonator</a:t>
            </a:r>
            <a:endParaRPr lang="en-US" sz="3600" u="sng" dirty="0">
              <a:latin typeface="Comic Sans MS" pitchFamily="66" charset="0"/>
            </a:endParaRPr>
          </a:p>
        </p:txBody>
      </p:sp>
      <p:sp>
        <p:nvSpPr>
          <p:cNvPr id="3" name="Content Placeholder 2"/>
          <p:cNvSpPr>
            <a:spLocks noGrp="1"/>
          </p:cNvSpPr>
          <p:nvPr>
            <p:ph idx="1"/>
          </p:nvPr>
        </p:nvSpPr>
        <p:spPr>
          <a:xfrm>
            <a:off x="533400" y="685800"/>
            <a:ext cx="4419600" cy="3474720"/>
          </a:xfrm>
        </p:spPr>
        <p:txBody>
          <a:bodyPr>
            <a:normAutofit fontScale="92500" lnSpcReduction="10000"/>
          </a:bodyPr>
          <a:lstStyle/>
          <a:p>
            <a:pPr>
              <a:buNone/>
            </a:pPr>
            <a:r>
              <a:rPr lang="en-US" sz="1800" b="1" dirty="0" smtClean="0">
                <a:latin typeface="Comic Sans MS" pitchFamily="66" charset="0"/>
              </a:rPr>
              <a:t>SSR1 –originally designed for HINS.</a:t>
            </a:r>
          </a:p>
          <a:p>
            <a:pPr>
              <a:buNone/>
            </a:pPr>
            <a:r>
              <a:rPr lang="en-US" sz="1800" b="1" dirty="0" smtClean="0">
                <a:latin typeface="Comic Sans MS" pitchFamily="66" charset="0"/>
              </a:rPr>
              <a:t>RF- pulsed operation at 4.5K.</a:t>
            </a:r>
          </a:p>
          <a:p>
            <a:pPr>
              <a:buNone/>
            </a:pPr>
            <a:endParaRPr lang="en-US" sz="800" dirty="0" smtClean="0">
              <a:latin typeface="Comic Sans MS" pitchFamily="66" charset="0"/>
            </a:endParaRPr>
          </a:p>
          <a:p>
            <a:pPr>
              <a:buNone/>
            </a:pPr>
            <a:r>
              <a:rPr lang="en-US" sz="1800" dirty="0" smtClean="0">
                <a:latin typeface="Comic Sans MS" pitchFamily="66" charset="0"/>
              </a:rPr>
              <a:t>Slow/Fast tuner requirements:</a:t>
            </a:r>
          </a:p>
          <a:p>
            <a:pPr>
              <a:buNone/>
            </a:pPr>
            <a:endParaRPr lang="en-US" sz="400" dirty="0" smtClean="0">
              <a:latin typeface="Comic Sans MS" pitchFamily="66" charset="0"/>
            </a:endParaRPr>
          </a:p>
          <a:p>
            <a:pPr>
              <a:buNone/>
            </a:pPr>
            <a:r>
              <a:rPr lang="en-US" sz="1800" dirty="0" smtClean="0">
                <a:latin typeface="Comic Sans MS" pitchFamily="66" charset="0"/>
              </a:rPr>
              <a:t>	 Compact size (in beam-line axis); </a:t>
            </a:r>
          </a:p>
          <a:p>
            <a:pPr>
              <a:buNone/>
            </a:pPr>
            <a:endParaRPr lang="en-US" sz="900" dirty="0" smtClean="0">
              <a:latin typeface="Comic Sans MS" pitchFamily="66" charset="0"/>
            </a:endParaRPr>
          </a:p>
          <a:p>
            <a:pPr>
              <a:buNone/>
            </a:pPr>
            <a:r>
              <a:rPr lang="en-US" sz="1800" dirty="0" smtClean="0">
                <a:latin typeface="Comic Sans MS" pitchFamily="66" charset="0"/>
              </a:rPr>
              <a:t>	250KHz slow tuning range;</a:t>
            </a:r>
          </a:p>
          <a:p>
            <a:pPr>
              <a:buNone/>
            </a:pPr>
            <a:endParaRPr lang="en-US" sz="1000" dirty="0" smtClean="0">
              <a:latin typeface="Comic Sans MS" pitchFamily="66" charset="0"/>
            </a:endParaRPr>
          </a:p>
          <a:p>
            <a:pPr>
              <a:buNone/>
            </a:pPr>
            <a:r>
              <a:rPr lang="en-US" sz="1800" dirty="0" smtClean="0">
                <a:latin typeface="Comic Sans MS" pitchFamily="66" charset="0"/>
              </a:rPr>
              <a:t>	Fast Tuner: 4-Piezos </a:t>
            </a:r>
          </a:p>
          <a:p>
            <a:pPr>
              <a:buNone/>
            </a:pPr>
            <a:r>
              <a:rPr lang="en-US" sz="1800" dirty="0" smtClean="0">
                <a:latin typeface="Comic Sans MS" pitchFamily="66" charset="0"/>
              </a:rPr>
              <a:t>		to compensate LFD &amp; 	</a:t>
            </a:r>
          </a:p>
          <a:p>
            <a:pPr>
              <a:buNone/>
            </a:pPr>
            <a:r>
              <a:rPr lang="en-US" sz="1800" dirty="0" smtClean="0">
                <a:latin typeface="Comic Sans MS" pitchFamily="66" charset="0"/>
              </a:rPr>
              <a:t>		and </a:t>
            </a:r>
            <a:r>
              <a:rPr lang="en-US" sz="1800" dirty="0" err="1" smtClean="0">
                <a:latin typeface="Comic Sans MS" pitchFamily="66" charset="0"/>
              </a:rPr>
              <a:t>dF</a:t>
            </a:r>
            <a:r>
              <a:rPr lang="en-US" sz="1800" dirty="0" smtClean="0">
                <a:latin typeface="Comic Sans MS" pitchFamily="66" charset="0"/>
              </a:rPr>
              <a:t>/</a:t>
            </a:r>
            <a:r>
              <a:rPr lang="en-US" sz="1800" dirty="0" err="1" smtClean="0">
                <a:latin typeface="Comic Sans MS" pitchFamily="66" charset="0"/>
              </a:rPr>
              <a:t>dP</a:t>
            </a:r>
            <a:r>
              <a:rPr lang="en-US" sz="1800" dirty="0" smtClean="0">
                <a:latin typeface="Comic Sans MS" pitchFamily="66" charset="0"/>
              </a:rPr>
              <a:t> –</a:t>
            </a:r>
          </a:p>
          <a:p>
            <a:pPr>
              <a:buNone/>
            </a:pPr>
            <a:r>
              <a:rPr lang="en-US" sz="1800" dirty="0" smtClean="0">
                <a:latin typeface="Comic Sans MS" pitchFamily="66" charset="0"/>
              </a:rPr>
              <a:t>		 </a:t>
            </a:r>
            <a:r>
              <a:rPr lang="en-US" sz="1300" dirty="0" smtClean="0">
                <a:latin typeface="Comic Sans MS" pitchFamily="66" charset="0"/>
              </a:rPr>
              <a:t>frequency fluctuation as a results of large 	</a:t>
            </a:r>
            <a:r>
              <a:rPr lang="en-US" sz="1300" dirty="0" err="1" smtClean="0">
                <a:latin typeface="Comic Sans MS" pitchFamily="66" charset="0"/>
              </a:rPr>
              <a:t>dF</a:t>
            </a:r>
            <a:r>
              <a:rPr lang="en-US" sz="1300" dirty="0" smtClean="0">
                <a:latin typeface="Comic Sans MS" pitchFamily="66" charset="0"/>
              </a:rPr>
              <a:t>/</a:t>
            </a:r>
            <a:r>
              <a:rPr lang="en-US" sz="1300" dirty="0" err="1" smtClean="0">
                <a:latin typeface="Comic Sans MS" pitchFamily="66" charset="0"/>
              </a:rPr>
              <a:t>dP</a:t>
            </a:r>
            <a:r>
              <a:rPr lang="en-US" sz="1300" dirty="0" smtClean="0">
                <a:latin typeface="Comic Sans MS" pitchFamily="66" charset="0"/>
              </a:rPr>
              <a:t> =140Hz/</a:t>
            </a:r>
            <a:r>
              <a:rPr lang="en-US" sz="1300" dirty="0" err="1" smtClean="0">
                <a:latin typeface="Comic Sans MS" pitchFamily="66" charset="0"/>
              </a:rPr>
              <a:t>torr</a:t>
            </a:r>
            <a:r>
              <a:rPr lang="en-US" sz="1300" dirty="0" smtClean="0">
                <a:latin typeface="Comic Sans MS" pitchFamily="66" charset="0"/>
              </a:rPr>
              <a:t> and 4.5K He bath 	pressure fluctuation…</a:t>
            </a:r>
          </a:p>
          <a:p>
            <a:pPr>
              <a:buNone/>
            </a:pPr>
            <a:endParaRPr lang="en-US" sz="1800" dirty="0">
              <a:latin typeface="Comic Sans MS" pitchFamily="66" charset="0"/>
            </a:endParaRPr>
          </a:p>
        </p:txBody>
      </p:sp>
      <p:sp>
        <p:nvSpPr>
          <p:cNvPr id="4" name="TextBox 3"/>
          <p:cNvSpPr txBox="1"/>
          <p:nvPr/>
        </p:nvSpPr>
        <p:spPr>
          <a:xfrm>
            <a:off x="0" y="6550223"/>
            <a:ext cx="3962400" cy="307777"/>
          </a:xfrm>
          <a:prstGeom prst="rect">
            <a:avLst/>
          </a:prstGeom>
          <a:noFill/>
        </p:spPr>
        <p:txBody>
          <a:bodyPr wrap="square" rtlCol="0">
            <a:spAutoFit/>
          </a:bodyPr>
          <a:lstStyle/>
          <a:p>
            <a:r>
              <a:rPr lang="en-US" sz="1400" i="1" u="sng" dirty="0" smtClean="0">
                <a:solidFill>
                  <a:schemeClr val="tx2">
                    <a:lumMod val="10000"/>
                  </a:schemeClr>
                </a:solidFill>
              </a:rPr>
              <a:t>Project X meeting, ORNL/SNS, April 12-14, 2011, </a:t>
            </a:r>
            <a:endParaRPr lang="en-US" sz="1400" i="1" u="sng" dirty="0">
              <a:solidFill>
                <a:schemeClr val="tx2">
                  <a:lumMod val="10000"/>
                </a:schemeClr>
              </a:solidFill>
            </a:endParaRPr>
          </a:p>
        </p:txBody>
      </p:sp>
      <p:pic>
        <p:nvPicPr>
          <p:cNvPr id="5" name="Picture 4"/>
          <p:cNvPicPr>
            <a:picLocks noChangeAspect="1" noChangeArrowheads="1"/>
          </p:cNvPicPr>
          <p:nvPr/>
        </p:nvPicPr>
        <p:blipFill>
          <a:blip r:embed="rId3" cstate="print"/>
          <a:srcRect l="10179" t="6233" r="11377" b="6798"/>
          <a:stretch>
            <a:fillRect/>
          </a:stretch>
        </p:blipFill>
        <p:spPr bwMode="auto">
          <a:xfrm>
            <a:off x="5105400" y="1447800"/>
            <a:ext cx="2407119" cy="2003425"/>
          </a:xfrm>
          <a:prstGeom prst="rect">
            <a:avLst/>
          </a:prstGeom>
          <a:noFill/>
          <a:ln w="9525">
            <a:noFill/>
            <a:miter lim="800000"/>
            <a:headEnd/>
            <a:tailEnd/>
          </a:ln>
          <a:effectLst/>
        </p:spPr>
      </p:pic>
      <p:pic>
        <p:nvPicPr>
          <p:cNvPr id="6" name="Picture 5" descr="C:\Documents and Settings\madrak\Desktop\10-0281-01D.hr.jpg"/>
          <p:cNvPicPr/>
          <p:nvPr/>
        </p:nvPicPr>
        <p:blipFill>
          <a:blip r:embed="rId4" cstate="print"/>
          <a:srcRect/>
          <a:stretch>
            <a:fillRect/>
          </a:stretch>
        </p:blipFill>
        <p:spPr bwMode="auto">
          <a:xfrm>
            <a:off x="990600" y="4343400"/>
            <a:ext cx="2819400" cy="2057400"/>
          </a:xfrm>
          <a:prstGeom prst="rect">
            <a:avLst/>
          </a:prstGeom>
          <a:noFill/>
          <a:ln w="9525">
            <a:noFill/>
            <a:miter lim="800000"/>
            <a:headEnd/>
            <a:tailEnd/>
          </a:ln>
        </p:spPr>
      </p:pic>
      <p:grpSp>
        <p:nvGrpSpPr>
          <p:cNvPr id="7" name="Group 6"/>
          <p:cNvGrpSpPr/>
          <p:nvPr/>
        </p:nvGrpSpPr>
        <p:grpSpPr>
          <a:xfrm>
            <a:off x="5257800" y="3276600"/>
            <a:ext cx="2743199" cy="3048000"/>
            <a:chOff x="457201" y="3200400"/>
            <a:chExt cx="2971800" cy="3200400"/>
          </a:xfrm>
        </p:grpSpPr>
        <p:sp>
          <p:nvSpPr>
            <p:cNvPr id="8" name="Rectangle 5"/>
            <p:cNvSpPr>
              <a:spLocks noChangeArrowheads="1"/>
            </p:cNvSpPr>
            <p:nvPr/>
          </p:nvSpPr>
          <p:spPr bwMode="auto">
            <a:xfrm>
              <a:off x="701665" y="3200400"/>
              <a:ext cx="98741" cy="1428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9" name="Picture 6"/>
            <p:cNvPicPr>
              <a:picLocks noChangeAspect="1" noChangeArrowheads="1"/>
            </p:cNvPicPr>
            <p:nvPr/>
          </p:nvPicPr>
          <p:blipFill>
            <a:blip r:embed="rId5" cstate="print"/>
            <a:srcRect/>
            <a:stretch>
              <a:fillRect/>
            </a:stretch>
          </p:blipFill>
          <p:spPr bwMode="auto">
            <a:xfrm rot="5400000">
              <a:off x="1106048" y="2885399"/>
              <a:ext cx="1674105" cy="2971800"/>
            </a:xfrm>
            <a:prstGeom prst="rect">
              <a:avLst/>
            </a:prstGeom>
            <a:noFill/>
            <a:ln w="9525">
              <a:noFill/>
              <a:miter lim="800000"/>
              <a:headEnd/>
              <a:tailEnd/>
            </a:ln>
          </p:spPr>
        </p:pic>
        <p:pic>
          <p:nvPicPr>
            <p:cNvPr id="10" name="Picture 7"/>
            <p:cNvPicPr>
              <a:picLocks noChangeAspect="1" noChangeArrowheads="1"/>
            </p:cNvPicPr>
            <p:nvPr/>
          </p:nvPicPr>
          <p:blipFill>
            <a:blip r:embed="rId6" cstate="print"/>
            <a:srcRect/>
            <a:stretch>
              <a:fillRect/>
            </a:stretch>
          </p:blipFill>
          <p:spPr bwMode="auto">
            <a:xfrm>
              <a:off x="1476804" y="5208892"/>
              <a:ext cx="1948213" cy="934988"/>
            </a:xfrm>
            <a:prstGeom prst="rect">
              <a:avLst/>
            </a:prstGeom>
            <a:noFill/>
            <a:ln w="9525">
              <a:noFill/>
              <a:miter lim="800000"/>
              <a:headEnd/>
              <a:tailEnd/>
            </a:ln>
          </p:spPr>
        </p:pic>
        <p:sp>
          <p:nvSpPr>
            <p:cNvPr id="11" name="Rectangle 8"/>
            <p:cNvSpPr>
              <a:spLocks noChangeArrowheads="1"/>
            </p:cNvSpPr>
            <p:nvPr/>
          </p:nvSpPr>
          <p:spPr bwMode="auto">
            <a:xfrm>
              <a:off x="672997" y="6091936"/>
              <a:ext cx="789932" cy="232664"/>
            </a:xfrm>
            <a:prstGeom prst="rect">
              <a:avLst/>
            </a:prstGeom>
            <a:solidFill>
              <a:srgbClr val="FFFF9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672997" y="6091936"/>
              <a:ext cx="774803" cy="308864"/>
            </a:xfrm>
            <a:prstGeom prst="rect">
              <a:avLst/>
            </a:prstGeom>
            <a:no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1"/>
            <p:cNvSpPr>
              <a:spLocks noChangeArrowheads="1"/>
            </p:cNvSpPr>
            <p:nvPr/>
          </p:nvSpPr>
          <p:spPr bwMode="auto">
            <a:xfrm>
              <a:off x="762000" y="6154579"/>
              <a:ext cx="634789"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rPr>
                <a:t>Encapsulated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rPr>
                <a:t>Piezo assembly</a:t>
              </a:r>
              <a:endParaRPr kumimoji="0" lang="en-US" sz="800" b="0" i="0" u="none" strike="noStrike" cap="none" normalizeH="0" baseline="0" dirty="0" smtClean="0">
                <a:ln>
                  <a:noFill/>
                </a:ln>
                <a:solidFill>
                  <a:schemeClr val="tx1"/>
                </a:solidFill>
                <a:effectLst/>
                <a:latin typeface="Arial" pitchFamily="34" charset="0"/>
              </a:endParaRPr>
            </a:p>
          </p:txBody>
        </p:sp>
        <p:sp>
          <p:nvSpPr>
            <p:cNvPr id="14" name="Rectangle 19"/>
            <p:cNvSpPr>
              <a:spLocks noChangeArrowheads="1"/>
            </p:cNvSpPr>
            <p:nvPr/>
          </p:nvSpPr>
          <p:spPr bwMode="auto">
            <a:xfrm>
              <a:off x="902332" y="3650579"/>
              <a:ext cx="1678605" cy="154749"/>
            </a:xfrm>
            <a:prstGeom prst="rect">
              <a:avLst/>
            </a:prstGeom>
            <a:solidFill>
              <a:srgbClr val="FFFF9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21"/>
            <p:cNvSpPr>
              <a:spLocks noChangeArrowheads="1"/>
            </p:cNvSpPr>
            <p:nvPr/>
          </p:nvSpPr>
          <p:spPr bwMode="auto">
            <a:xfrm>
              <a:off x="1051917" y="3656112"/>
              <a:ext cx="1538883"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rPr>
                <a:t>Stepper Motor &amp; Harmonics Drive</a:t>
              </a:r>
              <a:endParaRPr kumimoji="0" lang="en-US" sz="800" b="0" i="0" u="none" strike="noStrike" cap="none" normalizeH="0" baseline="0" dirty="0" smtClean="0">
                <a:ln>
                  <a:noFill/>
                </a:ln>
                <a:solidFill>
                  <a:schemeClr val="tx1"/>
                </a:solidFill>
                <a:effectLst/>
                <a:latin typeface="Arial" pitchFamily="34" charset="0"/>
              </a:endParaRPr>
            </a:p>
          </p:txBody>
        </p:sp>
        <p:sp>
          <p:nvSpPr>
            <p:cNvPr id="16" name="Rectangle 22"/>
            <p:cNvSpPr>
              <a:spLocks noChangeArrowheads="1"/>
            </p:cNvSpPr>
            <p:nvPr/>
          </p:nvSpPr>
          <p:spPr bwMode="auto">
            <a:xfrm>
              <a:off x="2507678" y="3226371"/>
              <a:ext cx="74853" cy="930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17" name="Picture 27"/>
            <p:cNvPicPr>
              <a:picLocks noChangeAspect="1" noChangeArrowheads="1"/>
            </p:cNvPicPr>
            <p:nvPr/>
          </p:nvPicPr>
          <p:blipFill>
            <a:blip r:embed="rId7" cstate="print"/>
            <a:srcRect/>
            <a:stretch>
              <a:fillRect/>
            </a:stretch>
          </p:blipFill>
          <p:spPr bwMode="auto">
            <a:xfrm>
              <a:off x="469143" y="5208892"/>
              <a:ext cx="1121194" cy="934988"/>
            </a:xfrm>
            <a:prstGeom prst="rect">
              <a:avLst/>
            </a:prstGeom>
            <a:noFill/>
            <a:ln w="9525">
              <a:noFill/>
              <a:miter lim="800000"/>
              <a:headEnd/>
              <a:tailEnd/>
            </a:ln>
          </p:spPr>
        </p:pic>
        <p:sp>
          <p:nvSpPr>
            <p:cNvPr id="18" name="Rectangle 28"/>
            <p:cNvSpPr>
              <a:spLocks noChangeArrowheads="1"/>
            </p:cNvSpPr>
            <p:nvPr/>
          </p:nvSpPr>
          <p:spPr bwMode="auto">
            <a:xfrm>
              <a:off x="1896117" y="6143879"/>
              <a:ext cx="915748" cy="154749"/>
            </a:xfrm>
            <a:prstGeom prst="rect">
              <a:avLst/>
            </a:prstGeom>
            <a:solidFill>
              <a:srgbClr val="FFFF9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29"/>
            <p:cNvSpPr>
              <a:spLocks noChangeArrowheads="1"/>
            </p:cNvSpPr>
            <p:nvPr/>
          </p:nvSpPr>
          <p:spPr bwMode="auto">
            <a:xfrm>
              <a:off x="1896117" y="6143879"/>
              <a:ext cx="915748" cy="154749"/>
            </a:xfrm>
            <a:prstGeom prst="rect">
              <a:avLst/>
            </a:prstGeom>
            <a:no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30"/>
            <p:cNvSpPr>
              <a:spLocks noChangeArrowheads="1"/>
            </p:cNvSpPr>
            <p:nvPr/>
          </p:nvSpPr>
          <p:spPr bwMode="auto">
            <a:xfrm>
              <a:off x="1972562" y="6172200"/>
              <a:ext cx="766235"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rPr>
                <a:t>“Bullet” with SGs</a:t>
              </a:r>
              <a:endParaRPr kumimoji="0" lang="en-US" sz="800" b="0" i="0" u="none" strike="noStrike" cap="none" normalizeH="0" baseline="0" dirty="0" smtClean="0">
                <a:ln>
                  <a:noFill/>
                </a:ln>
                <a:solidFill>
                  <a:schemeClr val="tx1"/>
                </a:solidFill>
                <a:effectLst/>
                <a:latin typeface="Arial" pitchFamily="34" charset="0"/>
              </a:endParaRPr>
            </a:p>
          </p:txBody>
        </p:sp>
        <p:cxnSp>
          <p:nvCxnSpPr>
            <p:cNvPr id="21" name="Straight Arrow Connector 20"/>
            <p:cNvCxnSpPr/>
            <p:nvPr/>
          </p:nvCxnSpPr>
          <p:spPr>
            <a:xfrm rot="16200000" flipH="1">
              <a:off x="2079876" y="3699096"/>
              <a:ext cx="779156" cy="993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9" idx="1"/>
            </p:cNvCxnSpPr>
            <p:nvPr/>
          </p:nvCxnSpPr>
          <p:spPr>
            <a:xfrm rot="10800000">
              <a:off x="1055222" y="5988048"/>
              <a:ext cx="840895" cy="233206"/>
            </a:xfrm>
            <a:prstGeom prst="straightConnector1">
              <a:avLst/>
            </a:prstGeom>
            <a:ln>
              <a:solidFill>
                <a:srgbClr val="92D050"/>
              </a:solidFill>
              <a:tailEnd type="arrow"/>
            </a:ln>
          </p:spPr>
          <p:style>
            <a:lnRef idx="1">
              <a:schemeClr val="accent3"/>
            </a:lnRef>
            <a:fillRef idx="0">
              <a:schemeClr val="accent3"/>
            </a:fillRef>
            <a:effectRef idx="0">
              <a:schemeClr val="accent3"/>
            </a:effectRef>
            <a:fontRef idx="minor">
              <a:schemeClr val="tx1"/>
            </a:fontRef>
          </p:style>
        </p:cxnSp>
      </p:grpSp>
      <p:pic>
        <p:nvPicPr>
          <p:cNvPr id="23" name="Picture 1801"/>
          <p:cNvPicPr>
            <a:picLocks noChangeAspect="1" noChangeArrowheads="1"/>
          </p:cNvPicPr>
          <p:nvPr/>
        </p:nvPicPr>
        <p:blipFill>
          <a:blip r:embed="rId8" cstate="print"/>
          <a:srcRect/>
          <a:stretch>
            <a:fillRect/>
          </a:stretch>
        </p:blipFill>
        <p:spPr bwMode="auto">
          <a:xfrm>
            <a:off x="7132698" y="533401"/>
            <a:ext cx="1786473" cy="13716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505200" y="1447800"/>
            <a:ext cx="5486400" cy="4267200"/>
          </a:xfrm>
          <a:prstGeom prst="rect">
            <a:avLst/>
          </a:prstGeom>
          <a:noFill/>
          <a:ln w="9525">
            <a:noFill/>
            <a:miter lim="800000"/>
            <a:headEnd/>
            <a:tailEnd/>
          </a:ln>
        </p:spPr>
      </p:pic>
      <p:sp>
        <p:nvSpPr>
          <p:cNvPr id="2" name="Title 1"/>
          <p:cNvSpPr>
            <a:spLocks noGrp="1"/>
          </p:cNvSpPr>
          <p:nvPr>
            <p:ph type="title"/>
          </p:nvPr>
        </p:nvSpPr>
        <p:spPr>
          <a:xfrm>
            <a:off x="1524000" y="304800"/>
            <a:ext cx="5943600" cy="533400"/>
          </a:xfrm>
        </p:spPr>
        <p:txBody>
          <a:bodyPr>
            <a:normAutofit fontScale="90000"/>
          </a:bodyPr>
          <a:lstStyle/>
          <a:p>
            <a:pPr algn="ctr"/>
            <a:r>
              <a:rPr lang="en-US" sz="1600" dirty="0" smtClean="0">
                <a:latin typeface="Comic Sans MS" pitchFamily="66" charset="0"/>
              </a:rPr>
              <a:t/>
            </a:r>
            <a:br>
              <a:rPr lang="en-US" sz="1600" dirty="0" smtClean="0">
                <a:latin typeface="Comic Sans MS" pitchFamily="66" charset="0"/>
              </a:rPr>
            </a:br>
            <a:r>
              <a:rPr lang="en-US" sz="3600" dirty="0" err="1" smtClean="0">
                <a:latin typeface="Comic Sans MS" pitchFamily="66" charset="0"/>
              </a:rPr>
              <a:t>dF</a:t>
            </a:r>
            <a:r>
              <a:rPr lang="en-US" sz="3600" dirty="0" smtClean="0">
                <a:latin typeface="Comic Sans MS" pitchFamily="66" charset="0"/>
              </a:rPr>
              <a:t>/</a:t>
            </a:r>
            <a:r>
              <a:rPr lang="en-US" sz="3600" dirty="0" err="1" smtClean="0">
                <a:latin typeface="Comic Sans MS" pitchFamily="66" charset="0"/>
              </a:rPr>
              <a:t>dP</a:t>
            </a:r>
            <a:r>
              <a:rPr lang="en-US" sz="3600" dirty="0" smtClean="0">
                <a:latin typeface="Comic Sans MS" pitchFamily="66" charset="0"/>
              </a:rPr>
              <a:t> compensation</a:t>
            </a:r>
            <a:r>
              <a:rPr lang="en-US" sz="2700" dirty="0" smtClean="0">
                <a:latin typeface="Comic Sans MS" pitchFamily="66" charset="0"/>
              </a:rPr>
              <a:t/>
            </a:r>
            <a:br>
              <a:rPr lang="en-US" sz="2700" dirty="0" smtClean="0">
                <a:latin typeface="Comic Sans MS" pitchFamily="66" charset="0"/>
              </a:rPr>
            </a:br>
            <a:r>
              <a:rPr lang="en-US" sz="2700" u="sng" dirty="0" smtClean="0">
                <a:latin typeface="Comic Sans MS" pitchFamily="66" charset="0"/>
              </a:rPr>
              <a:t>SSR1 with Narrow Bandwidth Coupler</a:t>
            </a:r>
            <a:endParaRPr lang="en-US" sz="2700" u="sng" dirty="0">
              <a:latin typeface="Comic Sans MS" pitchFamily="66" charset="0"/>
            </a:endParaRPr>
          </a:p>
        </p:txBody>
      </p:sp>
      <p:sp>
        <p:nvSpPr>
          <p:cNvPr id="3" name="Content Placeholder 2"/>
          <p:cNvSpPr>
            <a:spLocks noGrp="1"/>
          </p:cNvSpPr>
          <p:nvPr>
            <p:ph idx="1"/>
          </p:nvPr>
        </p:nvSpPr>
        <p:spPr>
          <a:xfrm>
            <a:off x="0" y="838200"/>
            <a:ext cx="3810000" cy="5562600"/>
          </a:xfrm>
        </p:spPr>
        <p:txBody>
          <a:bodyPr>
            <a:noAutofit/>
          </a:bodyPr>
          <a:lstStyle/>
          <a:p>
            <a:r>
              <a:rPr lang="en-US" sz="2000" dirty="0" smtClean="0">
                <a:latin typeface="Comic Sans MS" pitchFamily="66" charset="0"/>
              </a:rPr>
              <a:t>Initial cold tests of SSR1 using CW provided an opportunity to gain  experience with a very narrow bandwidth cavity</a:t>
            </a:r>
          </a:p>
          <a:p>
            <a:pPr lvl="1"/>
            <a:r>
              <a:rPr lang="en-US" sz="1600" dirty="0" smtClean="0">
                <a:latin typeface="Comic Sans MS" pitchFamily="66" charset="0"/>
              </a:rPr>
              <a:t>Test Conditions</a:t>
            </a:r>
          </a:p>
          <a:p>
            <a:pPr lvl="2"/>
            <a:r>
              <a:rPr lang="en-US" sz="1200" dirty="0" smtClean="0">
                <a:latin typeface="Comic Sans MS" pitchFamily="66" charset="0"/>
              </a:rPr>
              <a:t>4.5K</a:t>
            </a:r>
          </a:p>
          <a:p>
            <a:pPr lvl="2"/>
            <a:r>
              <a:rPr lang="en-US" sz="1200" dirty="0" smtClean="0">
                <a:latin typeface="Comic Sans MS" pitchFamily="66" charset="0"/>
              </a:rPr>
              <a:t>Cavity bandwidth of about 1.5 Hz</a:t>
            </a:r>
          </a:p>
          <a:p>
            <a:pPr lvl="2"/>
            <a:r>
              <a:rPr lang="en-US" sz="1200" dirty="0" err="1" smtClean="0">
                <a:latin typeface="Comic Sans MS" pitchFamily="66" charset="0"/>
              </a:rPr>
              <a:t>df</a:t>
            </a:r>
            <a:r>
              <a:rPr lang="en-US" sz="1200" dirty="0" smtClean="0">
                <a:latin typeface="Comic Sans MS" pitchFamily="66" charset="0"/>
              </a:rPr>
              <a:t>/</a:t>
            </a:r>
            <a:r>
              <a:rPr lang="en-US" sz="1200" dirty="0" err="1" smtClean="0">
                <a:latin typeface="Comic Sans MS" pitchFamily="66" charset="0"/>
              </a:rPr>
              <a:t>dP</a:t>
            </a:r>
            <a:r>
              <a:rPr lang="en-US" sz="1200" dirty="0" smtClean="0">
                <a:latin typeface="Comic Sans MS" pitchFamily="66" charset="0"/>
              </a:rPr>
              <a:t>  ~= 140 Hz/</a:t>
            </a:r>
            <a:r>
              <a:rPr lang="en-US" sz="1200" dirty="0" err="1" smtClean="0">
                <a:latin typeface="Comic Sans MS" pitchFamily="66" charset="0"/>
              </a:rPr>
              <a:t>torr</a:t>
            </a:r>
            <a:endParaRPr lang="en-US" sz="1200" dirty="0" smtClean="0">
              <a:latin typeface="Comic Sans MS" pitchFamily="66" charset="0"/>
            </a:endParaRPr>
          </a:p>
          <a:p>
            <a:pPr lvl="2"/>
            <a:r>
              <a:rPr lang="en-US" sz="1200" dirty="0" err="1" smtClean="0">
                <a:latin typeface="Comic Sans MS" pitchFamily="66" charset="0"/>
              </a:rPr>
              <a:t>dP</a:t>
            </a:r>
            <a:r>
              <a:rPr lang="en-US" sz="1200" baseline="-25000" dirty="0" err="1" smtClean="0">
                <a:latin typeface="Comic Sans MS" pitchFamily="66" charset="0"/>
              </a:rPr>
              <a:t>PTP</a:t>
            </a:r>
            <a:r>
              <a:rPr lang="en-US" sz="1200" dirty="0" smtClean="0">
                <a:latin typeface="Comic Sans MS" pitchFamily="66" charset="0"/>
              </a:rPr>
              <a:t>~=5 </a:t>
            </a:r>
            <a:r>
              <a:rPr lang="en-US" sz="1200" dirty="0" err="1" smtClean="0">
                <a:latin typeface="Comic Sans MS" pitchFamily="66" charset="0"/>
              </a:rPr>
              <a:t>torr</a:t>
            </a:r>
            <a:endParaRPr lang="en-US" sz="1200" dirty="0" smtClean="0">
              <a:latin typeface="Comic Sans MS" pitchFamily="66" charset="0"/>
            </a:endParaRPr>
          </a:p>
          <a:p>
            <a:pPr lvl="2"/>
            <a:r>
              <a:rPr lang="en-US" sz="1200" dirty="0" smtClean="0">
                <a:latin typeface="Comic Sans MS" pitchFamily="66" charset="0"/>
              </a:rPr>
              <a:t>LLRF tracking resonant frequency of cavity</a:t>
            </a:r>
          </a:p>
          <a:p>
            <a:pPr lvl="1"/>
            <a:r>
              <a:rPr lang="en-US" sz="1600" dirty="0" smtClean="0">
                <a:latin typeface="Comic Sans MS" pitchFamily="66" charset="0"/>
              </a:rPr>
              <a:t>Detuning control system</a:t>
            </a:r>
          </a:p>
          <a:p>
            <a:pPr lvl="2"/>
            <a:r>
              <a:rPr lang="en-US" sz="1200" dirty="0" smtClean="0">
                <a:latin typeface="Comic Sans MS" pitchFamily="66" charset="0"/>
              </a:rPr>
              <a:t>100 kHz digitizer measured RF frequency offset from an arbitrary set point</a:t>
            </a:r>
          </a:p>
          <a:p>
            <a:pPr lvl="2"/>
            <a:r>
              <a:rPr lang="en-US" sz="1200" dirty="0" smtClean="0">
                <a:latin typeface="Comic Sans MS" pitchFamily="66" charset="0"/>
              </a:rPr>
              <a:t>FPGA  fed </a:t>
            </a:r>
            <a:r>
              <a:rPr lang="en-US" sz="1200" dirty="0" smtClean="0">
                <a:latin typeface="Comic Sans MS" pitchFamily="66" charset="0"/>
                <a:sym typeface="Symbol"/>
              </a:rPr>
              <a:t>f back to fast tuner</a:t>
            </a:r>
          </a:p>
          <a:p>
            <a:r>
              <a:rPr lang="en-US" sz="2000" dirty="0" smtClean="0">
                <a:latin typeface="Comic Sans MS" pitchFamily="66" charset="0"/>
                <a:sym typeface="Symbol"/>
              </a:rPr>
              <a:t>Reduced pressure related variations in cavity frequency from several hundreds Hz to </a:t>
            </a:r>
          </a:p>
          <a:p>
            <a:pPr lvl="1"/>
            <a:r>
              <a:rPr lang="en-US" b="1" u="sng" dirty="0" smtClean="0">
                <a:solidFill>
                  <a:srgbClr val="00B050"/>
                </a:solidFill>
                <a:latin typeface="Comic Sans MS" pitchFamily="66" charset="0"/>
                <a:sym typeface="Symbol"/>
              </a:rPr>
              <a:t>f &lt;= 1.3 Hz RMS</a:t>
            </a:r>
            <a:endParaRPr lang="en-US" b="1" u="sng" dirty="0" smtClean="0">
              <a:solidFill>
                <a:srgbClr val="00B050"/>
              </a:solidFill>
              <a:latin typeface="Comic Sans MS" pitchFamily="66" charset="0"/>
            </a:endParaRPr>
          </a:p>
        </p:txBody>
      </p:sp>
      <p:pic>
        <p:nvPicPr>
          <p:cNvPr id="5" name="Picture 4"/>
          <p:cNvPicPr>
            <a:picLocks noChangeAspect="1" noChangeArrowheads="1"/>
          </p:cNvPicPr>
          <p:nvPr/>
        </p:nvPicPr>
        <p:blipFill>
          <a:blip r:embed="rId4" cstate="print"/>
          <a:srcRect l="10179" t="6233" r="11377" b="6798"/>
          <a:stretch>
            <a:fillRect/>
          </a:stretch>
        </p:blipFill>
        <p:spPr bwMode="auto">
          <a:xfrm>
            <a:off x="7391400" y="0"/>
            <a:ext cx="1583129" cy="131762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914400"/>
            <a:ext cx="3124200" cy="5562600"/>
          </a:xfrm>
        </p:spPr>
        <p:txBody>
          <a:bodyPr>
            <a:noAutofit/>
          </a:bodyPr>
          <a:lstStyle/>
          <a:p>
            <a:pPr algn="just">
              <a:buNone/>
            </a:pPr>
            <a:r>
              <a:rPr lang="en-US" sz="1600" dirty="0" smtClean="0">
                <a:latin typeface="Comic Sans MS" pitchFamily="66" charset="0"/>
              </a:rPr>
              <a:t>Second round of CW tests provided an opportunity to gain  experience with a wider bandwidth cavity and fixed RF drive frequency</a:t>
            </a:r>
          </a:p>
          <a:p>
            <a:pPr lvl="1" algn="just">
              <a:buNone/>
            </a:pPr>
            <a:r>
              <a:rPr lang="en-US" sz="1400" i="1" dirty="0" smtClean="0">
                <a:latin typeface="Comic Sans MS" pitchFamily="66" charset="0"/>
              </a:rPr>
              <a:t>Test Conditions</a:t>
            </a:r>
          </a:p>
          <a:p>
            <a:pPr lvl="2">
              <a:buNone/>
            </a:pPr>
            <a:r>
              <a:rPr lang="en-US" sz="1200" dirty="0" smtClean="0">
                <a:latin typeface="Comic Sans MS" pitchFamily="66" charset="0"/>
              </a:rPr>
              <a:t>4.5K</a:t>
            </a:r>
          </a:p>
          <a:p>
            <a:pPr lvl="2">
              <a:buNone/>
            </a:pPr>
            <a:r>
              <a:rPr lang="en-US" sz="1200" dirty="0" smtClean="0">
                <a:latin typeface="Comic Sans MS" pitchFamily="66" charset="0"/>
              </a:rPr>
              <a:t>Cavity bandwidth ~100 Hz</a:t>
            </a:r>
          </a:p>
          <a:p>
            <a:pPr lvl="2">
              <a:buNone/>
            </a:pPr>
            <a:r>
              <a:rPr lang="en-US" sz="1200" dirty="0" smtClean="0">
                <a:latin typeface="Comic Sans MS" pitchFamily="66" charset="0"/>
              </a:rPr>
              <a:t>RF drive frequency fixed ~325 MHz</a:t>
            </a:r>
          </a:p>
          <a:p>
            <a:pPr lvl="1">
              <a:buNone/>
            </a:pPr>
            <a:r>
              <a:rPr lang="en-US" sz="1400" i="1" dirty="0" smtClean="0">
                <a:latin typeface="Comic Sans MS" pitchFamily="66" charset="0"/>
              </a:rPr>
              <a:t>Detuning control system</a:t>
            </a:r>
          </a:p>
          <a:p>
            <a:pPr lvl="2">
              <a:buNone/>
            </a:pPr>
            <a:r>
              <a:rPr lang="en-US" sz="1200" dirty="0" smtClean="0">
                <a:latin typeface="Comic Sans MS" pitchFamily="66" charset="0"/>
              </a:rPr>
              <a:t>104 MHz digitizer measured RF phase difference between forward and probe signals</a:t>
            </a:r>
          </a:p>
          <a:p>
            <a:pPr lvl="2">
              <a:buNone/>
            </a:pPr>
            <a:r>
              <a:rPr lang="en-US" sz="1200" dirty="0" smtClean="0">
                <a:latin typeface="Comic Sans MS" pitchFamily="66" charset="0"/>
              </a:rPr>
              <a:t>CPU fed </a:t>
            </a:r>
            <a:r>
              <a:rPr lang="en-US" sz="1200" dirty="0" smtClean="0">
                <a:latin typeface="Comic Sans MS" pitchFamily="66" charset="0"/>
                <a:sym typeface="Symbol"/>
              </a:rPr>
              <a:t> back to fast tuner</a:t>
            </a:r>
          </a:p>
          <a:p>
            <a:pPr>
              <a:buNone/>
            </a:pPr>
            <a:r>
              <a:rPr lang="en-US" sz="1600" dirty="0" smtClean="0">
                <a:latin typeface="Comic Sans MS" pitchFamily="66" charset="0"/>
                <a:sym typeface="Symbol"/>
              </a:rPr>
              <a:t>Able to limit  pressure related variations</a:t>
            </a:r>
          </a:p>
          <a:p>
            <a:pPr>
              <a:buNone/>
            </a:pPr>
            <a:r>
              <a:rPr lang="en-US" sz="2000" b="1" u="sng" dirty="0" smtClean="0">
                <a:solidFill>
                  <a:srgbClr val="00B050"/>
                </a:solidFill>
                <a:latin typeface="Comic Sans MS" pitchFamily="66" charset="0"/>
                <a:sym typeface="Symbol"/>
              </a:rPr>
              <a:t>Gradient &lt;= 0.2% RMS</a:t>
            </a:r>
          </a:p>
          <a:p>
            <a:pPr>
              <a:buNone/>
            </a:pPr>
            <a:r>
              <a:rPr lang="en-US" sz="2000" b="1" u="sng" dirty="0" smtClean="0">
                <a:solidFill>
                  <a:srgbClr val="00B050"/>
                </a:solidFill>
                <a:latin typeface="Comic Sans MS" pitchFamily="66" charset="0"/>
                <a:sym typeface="Symbol"/>
              </a:rPr>
              <a:t>Phase &lt;= 1.2</a:t>
            </a:r>
            <a:r>
              <a:rPr lang="en-US" sz="2000" b="1" u="sng" baseline="30000" dirty="0" smtClean="0">
                <a:solidFill>
                  <a:srgbClr val="00B050"/>
                </a:solidFill>
                <a:latin typeface="Comic Sans MS" pitchFamily="66" charset="0"/>
                <a:sym typeface="Symbol"/>
              </a:rPr>
              <a:t>o</a:t>
            </a:r>
            <a:r>
              <a:rPr lang="en-US" sz="2000" b="1" u="sng" dirty="0" smtClean="0">
                <a:solidFill>
                  <a:srgbClr val="00B050"/>
                </a:solidFill>
                <a:latin typeface="Comic Sans MS" pitchFamily="66" charset="0"/>
                <a:sym typeface="Symbol"/>
              </a:rPr>
              <a:t> RMS</a:t>
            </a:r>
            <a:endParaRPr lang="en-US" sz="2000" b="1" u="sng" baseline="30000" dirty="0">
              <a:solidFill>
                <a:srgbClr val="00B050"/>
              </a:solidFill>
              <a:latin typeface="Comic Sans MS" pitchFamily="66" charset="0"/>
            </a:endParaRPr>
          </a:p>
        </p:txBody>
      </p:sp>
      <p:pic>
        <p:nvPicPr>
          <p:cNvPr id="5" name="Content Placeholder 3" descr="Q:\ILC_Cryomodule_Instrumentation\SSR1-pulse-test\PAC11-SSR1-paper\SSR1 Power and Phase With and Without Piezo Stablization.png"/>
          <p:cNvPicPr>
            <a:picLocks/>
          </p:cNvPicPr>
          <p:nvPr/>
        </p:nvPicPr>
        <p:blipFill>
          <a:blip r:embed="rId3" cstate="print"/>
          <a:srcRect/>
          <a:stretch>
            <a:fillRect/>
          </a:stretch>
        </p:blipFill>
        <p:spPr bwMode="auto">
          <a:xfrm>
            <a:off x="3657600" y="914400"/>
            <a:ext cx="5334000" cy="2514600"/>
          </a:xfrm>
          <a:prstGeom prst="rect">
            <a:avLst/>
          </a:prstGeom>
          <a:noFill/>
          <a:ln w="9525">
            <a:noFill/>
            <a:miter lim="800000"/>
            <a:headEnd/>
            <a:tailEnd/>
          </a:ln>
        </p:spPr>
      </p:pic>
      <p:sp>
        <p:nvSpPr>
          <p:cNvPr id="3" name="Title 1"/>
          <p:cNvSpPr>
            <a:spLocks noGrp="1"/>
          </p:cNvSpPr>
          <p:nvPr>
            <p:ph type="title"/>
          </p:nvPr>
        </p:nvSpPr>
        <p:spPr>
          <a:xfrm>
            <a:off x="533400" y="0"/>
            <a:ext cx="8229600" cy="838200"/>
          </a:xfrm>
        </p:spPr>
        <p:txBody>
          <a:bodyPr>
            <a:normAutofit fontScale="90000"/>
          </a:bodyPr>
          <a:lstStyle/>
          <a:p>
            <a:pPr algn="ctr"/>
            <a:r>
              <a:rPr lang="en-US" sz="1600" dirty="0" smtClean="0">
                <a:latin typeface="Comic Sans MS" pitchFamily="66" charset="0"/>
              </a:rPr>
              <a:t/>
            </a:r>
            <a:br>
              <a:rPr lang="en-US" sz="1600" dirty="0" smtClean="0">
                <a:latin typeface="Comic Sans MS" pitchFamily="66" charset="0"/>
              </a:rPr>
            </a:br>
            <a:r>
              <a:rPr lang="en-US" sz="3600" dirty="0" err="1" smtClean="0">
                <a:latin typeface="Comic Sans MS" pitchFamily="66" charset="0"/>
              </a:rPr>
              <a:t>dF</a:t>
            </a:r>
            <a:r>
              <a:rPr lang="en-US" sz="3600" dirty="0" smtClean="0">
                <a:latin typeface="Comic Sans MS" pitchFamily="66" charset="0"/>
              </a:rPr>
              <a:t>/</a:t>
            </a:r>
            <a:r>
              <a:rPr lang="en-US" sz="3600" dirty="0" err="1" smtClean="0">
                <a:latin typeface="Comic Sans MS" pitchFamily="66" charset="0"/>
              </a:rPr>
              <a:t>dP</a:t>
            </a:r>
            <a:r>
              <a:rPr lang="en-US" sz="3600" dirty="0" smtClean="0">
                <a:latin typeface="Comic Sans MS" pitchFamily="66" charset="0"/>
              </a:rPr>
              <a:t> compensation</a:t>
            </a:r>
            <a:r>
              <a:rPr lang="en-US" sz="2700" dirty="0" smtClean="0">
                <a:latin typeface="Comic Sans MS" pitchFamily="66" charset="0"/>
              </a:rPr>
              <a:t/>
            </a:r>
            <a:br>
              <a:rPr lang="en-US" sz="2700" dirty="0" smtClean="0">
                <a:latin typeface="Comic Sans MS" pitchFamily="66" charset="0"/>
              </a:rPr>
            </a:br>
            <a:r>
              <a:rPr lang="en-US" sz="2700" u="sng" dirty="0" smtClean="0">
                <a:latin typeface="Comic Sans MS" pitchFamily="66" charset="0"/>
              </a:rPr>
              <a:t>SSR1 with Wide Bandwidth Coupler</a:t>
            </a:r>
            <a:endParaRPr lang="en-US" sz="2700" u="sng" dirty="0">
              <a:latin typeface="Comic Sans MS" pitchFamily="66" charset="0"/>
            </a:endParaRPr>
          </a:p>
        </p:txBody>
      </p:sp>
      <p:pic>
        <p:nvPicPr>
          <p:cNvPr id="6" name="Picture 2"/>
          <p:cNvPicPr>
            <a:picLocks noChangeAspect="1" noChangeArrowheads="1"/>
          </p:cNvPicPr>
          <p:nvPr/>
        </p:nvPicPr>
        <p:blipFill>
          <a:blip r:embed="rId4" cstate="print"/>
          <a:srcRect/>
          <a:stretch>
            <a:fillRect/>
          </a:stretch>
        </p:blipFill>
        <p:spPr bwMode="auto">
          <a:xfrm>
            <a:off x="3657600" y="3505200"/>
            <a:ext cx="5334000" cy="3315730"/>
          </a:xfrm>
          <a:prstGeom prst="rect">
            <a:avLst/>
          </a:prstGeom>
          <a:noFill/>
          <a:ln w="9525">
            <a:noFill/>
            <a:miter lim="800000"/>
            <a:headEnd/>
            <a:tailEnd/>
          </a:ln>
        </p:spPr>
      </p:pic>
      <p:sp>
        <p:nvSpPr>
          <p:cNvPr id="7" name="TextBox 6"/>
          <p:cNvSpPr txBox="1"/>
          <p:nvPr/>
        </p:nvSpPr>
        <p:spPr>
          <a:xfrm>
            <a:off x="0" y="6550223"/>
            <a:ext cx="3962400" cy="307777"/>
          </a:xfrm>
          <a:prstGeom prst="rect">
            <a:avLst/>
          </a:prstGeom>
          <a:noFill/>
        </p:spPr>
        <p:txBody>
          <a:bodyPr wrap="square" rtlCol="0">
            <a:spAutoFit/>
          </a:bodyPr>
          <a:lstStyle/>
          <a:p>
            <a:r>
              <a:rPr lang="en-US" sz="1400" i="1" u="sng" dirty="0" smtClean="0">
                <a:solidFill>
                  <a:schemeClr val="tx2">
                    <a:lumMod val="10000"/>
                  </a:schemeClr>
                </a:solidFill>
              </a:rPr>
              <a:t>Project X meeting, ORNL/SNS, April 12-14, 2011, </a:t>
            </a:r>
            <a:endParaRPr lang="en-US" sz="1400" i="1" u="sng" dirty="0">
              <a:solidFill>
                <a:schemeClr val="tx2">
                  <a:lumMod val="1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6172200" cy="762000"/>
          </a:xfrm>
        </p:spPr>
        <p:txBody>
          <a:bodyPr>
            <a:noAutofit/>
          </a:bodyPr>
          <a:lstStyle/>
          <a:p>
            <a:pPr algn="ctr"/>
            <a:r>
              <a:rPr lang="en-US" sz="2800" dirty="0" err="1" smtClean="0">
                <a:latin typeface="Comic Sans MS" pitchFamily="66" charset="0"/>
              </a:rPr>
              <a:t>Microphonics</a:t>
            </a:r>
            <a:r>
              <a:rPr lang="en-US" sz="2800" dirty="0" smtClean="0">
                <a:latin typeface="Comic Sans MS" pitchFamily="66" charset="0"/>
              </a:rPr>
              <a:t/>
            </a:r>
            <a:br>
              <a:rPr lang="en-US" sz="2800" dirty="0" smtClean="0">
                <a:latin typeface="Comic Sans MS" pitchFamily="66" charset="0"/>
              </a:rPr>
            </a:br>
            <a:r>
              <a:rPr lang="en-US" sz="2800" dirty="0" smtClean="0">
                <a:latin typeface="Comic Sans MS" pitchFamily="66" charset="0"/>
              </a:rPr>
              <a:t>CCII  experience</a:t>
            </a:r>
            <a:br>
              <a:rPr lang="en-US" sz="2800" dirty="0" smtClean="0">
                <a:latin typeface="Comic Sans MS" pitchFamily="66" charset="0"/>
              </a:rPr>
            </a:br>
            <a:r>
              <a:rPr lang="en-US" sz="1400" dirty="0" smtClean="0">
                <a:latin typeface="Comic Sans MS" pitchFamily="66" charset="0"/>
              </a:rPr>
              <a:t> </a:t>
            </a:r>
            <a:br>
              <a:rPr lang="en-US" sz="1400" dirty="0" smtClean="0">
                <a:latin typeface="Comic Sans MS" pitchFamily="66" charset="0"/>
              </a:rPr>
            </a:br>
            <a:endParaRPr lang="en-US" sz="1400" dirty="0">
              <a:latin typeface="Comic Sans MS" pitchFamily="66" charset="0"/>
            </a:endParaRPr>
          </a:p>
        </p:txBody>
      </p:sp>
      <p:sp>
        <p:nvSpPr>
          <p:cNvPr id="3" name="Content Placeholder 2"/>
          <p:cNvSpPr>
            <a:spLocks noGrp="1"/>
          </p:cNvSpPr>
          <p:nvPr>
            <p:ph idx="1"/>
          </p:nvPr>
        </p:nvSpPr>
        <p:spPr>
          <a:xfrm>
            <a:off x="228600" y="3124200"/>
            <a:ext cx="3429000" cy="1600200"/>
          </a:xfrm>
        </p:spPr>
        <p:txBody>
          <a:bodyPr>
            <a:noAutofit/>
          </a:bodyPr>
          <a:lstStyle/>
          <a:p>
            <a:r>
              <a:rPr lang="en-US" sz="2800" b="1" dirty="0" smtClean="0">
                <a:latin typeface="Comic Sans MS" pitchFamily="66" charset="0"/>
              </a:rPr>
              <a:t>Example of successful passive reduction of vibration level at CCII. </a:t>
            </a:r>
            <a:endParaRPr lang="en-US" sz="2800" b="1" dirty="0"/>
          </a:p>
        </p:txBody>
      </p:sp>
      <p:pic>
        <p:nvPicPr>
          <p:cNvPr id="4" name="Picture 4"/>
          <p:cNvPicPr>
            <a:picLocks noChangeAspect="1" noChangeArrowheads="1"/>
          </p:cNvPicPr>
          <p:nvPr/>
        </p:nvPicPr>
        <p:blipFill>
          <a:blip r:embed="rId3" cstate="print"/>
          <a:srcRect l="10286" t="45833" r="50285" b="14583"/>
          <a:stretch>
            <a:fillRect/>
          </a:stretch>
        </p:blipFill>
        <p:spPr bwMode="auto">
          <a:xfrm>
            <a:off x="4038600" y="2667000"/>
            <a:ext cx="4648200" cy="3841750"/>
          </a:xfrm>
          <a:prstGeom prst="rect">
            <a:avLst/>
          </a:prstGeom>
          <a:noFill/>
          <a:ln w="9525">
            <a:noFill/>
            <a:miter lim="800000"/>
            <a:headEnd/>
            <a:tailEnd/>
          </a:ln>
        </p:spPr>
      </p:pic>
      <p:pic>
        <p:nvPicPr>
          <p:cNvPr id="5" name="Picture 5"/>
          <p:cNvPicPr>
            <a:picLocks noChangeAspect="1" noChangeArrowheads="1"/>
          </p:cNvPicPr>
          <p:nvPr/>
        </p:nvPicPr>
        <p:blipFill>
          <a:blip r:embed="rId4" cstate="print"/>
          <a:srcRect l="6857" t="8333" r="10857" b="64584"/>
          <a:stretch>
            <a:fillRect/>
          </a:stretch>
        </p:blipFill>
        <p:spPr bwMode="auto">
          <a:xfrm>
            <a:off x="3886200" y="1371600"/>
            <a:ext cx="4800600" cy="1300163"/>
          </a:xfrm>
          <a:prstGeom prst="rect">
            <a:avLst/>
          </a:prstGeom>
          <a:solidFill>
            <a:srgbClr val="FFFF00"/>
          </a:solidFill>
          <a:ln w="9525">
            <a:noFill/>
            <a:miter lim="800000"/>
            <a:headEnd/>
            <a:tailEnd/>
          </a:ln>
        </p:spPr>
      </p:pic>
      <p:sp>
        <p:nvSpPr>
          <p:cNvPr id="6" name="Rectangle 5"/>
          <p:cNvSpPr/>
          <p:nvPr/>
        </p:nvSpPr>
        <p:spPr>
          <a:xfrm>
            <a:off x="5181600" y="5638800"/>
            <a:ext cx="2971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noChangeArrowheads="1"/>
          </p:cNvPicPr>
          <p:nvPr/>
        </p:nvPicPr>
        <p:blipFill>
          <a:blip r:embed="rId5" cstate="print"/>
          <a:srcRect l="24924" r="16414"/>
          <a:stretch>
            <a:fillRect/>
          </a:stretch>
        </p:blipFill>
        <p:spPr bwMode="auto">
          <a:xfrm>
            <a:off x="533400" y="762000"/>
            <a:ext cx="2286000" cy="1840366"/>
          </a:xfrm>
          <a:prstGeom prst="rect">
            <a:avLst/>
          </a:prstGeom>
          <a:noFill/>
          <a:ln w="9525">
            <a:noFill/>
            <a:miter lim="800000"/>
            <a:headEnd/>
            <a:tailEnd/>
          </a:ln>
        </p:spPr>
      </p:pic>
      <p:sp>
        <p:nvSpPr>
          <p:cNvPr id="8" name="TextBox 7"/>
          <p:cNvSpPr txBox="1"/>
          <p:nvPr/>
        </p:nvSpPr>
        <p:spPr>
          <a:xfrm>
            <a:off x="0" y="6550223"/>
            <a:ext cx="3962400" cy="307777"/>
          </a:xfrm>
          <a:prstGeom prst="rect">
            <a:avLst/>
          </a:prstGeom>
          <a:noFill/>
        </p:spPr>
        <p:txBody>
          <a:bodyPr wrap="square" rtlCol="0">
            <a:spAutoFit/>
          </a:bodyPr>
          <a:lstStyle/>
          <a:p>
            <a:r>
              <a:rPr lang="en-US" sz="1400" i="1" u="sng" dirty="0" smtClean="0">
                <a:solidFill>
                  <a:schemeClr val="tx2">
                    <a:lumMod val="10000"/>
                  </a:schemeClr>
                </a:solidFill>
              </a:rPr>
              <a:t>Project X meeting, ORNL/SNS, April 12-14, 2011, </a:t>
            </a:r>
            <a:endParaRPr lang="en-US" sz="1400" i="1" u="sng" dirty="0">
              <a:solidFill>
                <a:schemeClr val="tx2">
                  <a:lumMod val="1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155Hz-Q=2-spectrog"/>
          <p:cNvPicPr>
            <a:picLocks noChangeAspect="1" noChangeArrowheads="1"/>
          </p:cNvPicPr>
          <p:nvPr/>
        </p:nvPicPr>
        <p:blipFill>
          <a:blip r:embed="rId3" cstate="print"/>
          <a:srcRect l="8564" r="5792" b="6276"/>
          <a:stretch>
            <a:fillRect/>
          </a:stretch>
        </p:blipFill>
        <p:spPr bwMode="auto">
          <a:xfrm>
            <a:off x="2667000" y="2819400"/>
            <a:ext cx="5105400" cy="3999230"/>
          </a:xfrm>
          <a:prstGeom prst="rect">
            <a:avLst/>
          </a:prstGeom>
          <a:noFill/>
        </p:spPr>
      </p:pic>
      <p:pic>
        <p:nvPicPr>
          <p:cNvPr id="8" name="Picture 4" descr="Microphonics Compensation of a Band between 150 and 165 Hz"/>
          <p:cNvPicPr>
            <a:picLocks noChangeAspect="1" noChangeArrowheads="1"/>
          </p:cNvPicPr>
          <p:nvPr/>
        </p:nvPicPr>
        <p:blipFill>
          <a:blip r:embed="rId4" cstate="print"/>
          <a:srcRect b="8108"/>
          <a:stretch>
            <a:fillRect/>
          </a:stretch>
        </p:blipFill>
        <p:spPr>
          <a:xfrm>
            <a:off x="5257800" y="838200"/>
            <a:ext cx="3759200" cy="2590800"/>
          </a:xfrm>
          <a:prstGeom prst="rect">
            <a:avLst/>
          </a:prstGeom>
          <a:noFill/>
          <a:ln/>
        </p:spPr>
      </p:pic>
      <p:sp>
        <p:nvSpPr>
          <p:cNvPr id="10" name="Title 9"/>
          <p:cNvSpPr>
            <a:spLocks noGrp="1"/>
          </p:cNvSpPr>
          <p:nvPr>
            <p:ph type="title"/>
          </p:nvPr>
        </p:nvSpPr>
        <p:spPr>
          <a:xfrm>
            <a:off x="609600" y="76200"/>
            <a:ext cx="8229600" cy="762000"/>
          </a:xfrm>
        </p:spPr>
        <p:txBody>
          <a:bodyPr>
            <a:normAutofit fontScale="90000"/>
          </a:bodyPr>
          <a:lstStyle/>
          <a:p>
            <a:pPr algn="ctr"/>
            <a:r>
              <a:rPr lang="en-US" sz="3200" dirty="0" err="1" smtClean="0">
                <a:latin typeface="Comic Sans MS" pitchFamily="66" charset="0"/>
              </a:rPr>
              <a:t>Microphonics</a:t>
            </a:r>
            <a:r>
              <a:rPr lang="en-US" sz="3200" dirty="0" smtClean="0">
                <a:latin typeface="Comic Sans MS" pitchFamily="66" charset="0"/>
              </a:rPr>
              <a:t> Compensation</a:t>
            </a:r>
            <a:br>
              <a:rPr lang="en-US" sz="3200" dirty="0" smtClean="0">
                <a:latin typeface="Comic Sans MS" pitchFamily="66" charset="0"/>
              </a:rPr>
            </a:br>
            <a:r>
              <a:rPr lang="en-US" sz="2000" dirty="0" smtClean="0">
                <a:latin typeface="Comic Sans MS" pitchFamily="66" charset="0"/>
              </a:rPr>
              <a:t>CCII, wide (150-165 Hz) mechanical vibration</a:t>
            </a:r>
            <a:endParaRPr lang="en-US" sz="2000" dirty="0">
              <a:latin typeface="Comic Sans MS" pitchFamily="66" charset="0"/>
            </a:endParaRPr>
          </a:p>
        </p:txBody>
      </p:sp>
      <p:sp>
        <p:nvSpPr>
          <p:cNvPr id="11" name="Content Placeholder 2"/>
          <p:cNvSpPr txBox="1">
            <a:spLocks/>
          </p:cNvSpPr>
          <p:nvPr/>
        </p:nvSpPr>
        <p:spPr>
          <a:xfrm>
            <a:off x="152400" y="990600"/>
            <a:ext cx="2514600" cy="54864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Comic Sans MS" pitchFamily="66" charset="0"/>
                <a:ea typeface="+mn-ea"/>
                <a:cs typeface="+mn-cs"/>
              </a:rPr>
              <a:t>The Piezo tuner actively damped vibrations induced  by external sources. An IIR filter bank was used to isolate and reverse the phase of the particular spectral line. The phase reversed signal then fed back to the piezo </a:t>
            </a:r>
            <a:r>
              <a:rPr kumimoji="0" lang="en-US" sz="1800" b="0" i="0" u="none" strike="noStrike" kern="1200" cap="none" spc="0" normalizeH="0" baseline="0" noProof="0" dirty="0" smtClean="0">
                <a:ln>
                  <a:noFill/>
                </a:ln>
                <a:solidFill>
                  <a:schemeClr val="tx1"/>
                </a:solidFill>
                <a:effectLst/>
                <a:uLnTx/>
                <a:uFillTx/>
                <a:latin typeface="Comic Sans MS" pitchFamily="66" charset="0"/>
                <a:ea typeface="+mn-ea"/>
                <a:cs typeface="+mn-cs"/>
              </a:rPr>
              <a:t>tuner.</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Picture 5"/>
          <p:cNvPicPr>
            <a:picLocks noChangeAspect="1" noChangeArrowheads="1"/>
          </p:cNvPicPr>
          <p:nvPr/>
        </p:nvPicPr>
        <p:blipFill>
          <a:blip r:embed="rId5" cstate="print"/>
          <a:srcRect l="80000" t="3909" r="2857" b="8472"/>
          <a:stretch>
            <a:fillRect/>
          </a:stretch>
        </p:blipFill>
        <p:spPr bwMode="auto">
          <a:xfrm>
            <a:off x="7772400" y="3505200"/>
            <a:ext cx="914400" cy="2971800"/>
          </a:xfrm>
          <a:prstGeom prst="rect">
            <a:avLst/>
          </a:prstGeom>
          <a:noFill/>
          <a:ln w="9525">
            <a:noFill/>
            <a:miter lim="800000"/>
            <a:headEnd/>
            <a:tailEnd/>
          </a:ln>
          <a:effectLst/>
        </p:spPr>
      </p:pic>
      <p:sp>
        <p:nvSpPr>
          <p:cNvPr id="13" name="TextBox 12"/>
          <p:cNvSpPr txBox="1"/>
          <p:nvPr/>
        </p:nvSpPr>
        <p:spPr>
          <a:xfrm>
            <a:off x="3124200" y="1143000"/>
            <a:ext cx="2209799" cy="1077218"/>
          </a:xfrm>
          <a:prstGeom prst="rect">
            <a:avLst/>
          </a:prstGeom>
          <a:noFill/>
        </p:spPr>
        <p:txBody>
          <a:bodyPr wrap="square" rtlCol="0">
            <a:spAutoFit/>
          </a:bodyPr>
          <a:lstStyle/>
          <a:p>
            <a:r>
              <a:rPr lang="en-US" sz="1600" dirty="0" smtClean="0">
                <a:latin typeface="Comic Sans MS" pitchFamily="66" charset="0"/>
              </a:rPr>
              <a:t>Active damping reduces the vibration at this frequency </a:t>
            </a:r>
            <a:r>
              <a:rPr lang="en-US" sz="1600" b="1" dirty="0" smtClean="0">
                <a:solidFill>
                  <a:srgbClr val="FF0000"/>
                </a:solidFill>
                <a:latin typeface="Comic Sans MS" pitchFamily="66" charset="0"/>
              </a:rPr>
              <a:t>by 15db</a:t>
            </a:r>
            <a:endParaRPr lang="en-US" sz="1600" b="1" dirty="0">
              <a:solidFill>
                <a:srgbClr val="FF0000"/>
              </a:solidFill>
              <a:latin typeface="Comic Sans MS" pitchFamily="66" charset="0"/>
            </a:endParaRPr>
          </a:p>
        </p:txBody>
      </p:sp>
      <p:sp>
        <p:nvSpPr>
          <p:cNvPr id="15" name="TextBox 14"/>
          <p:cNvSpPr txBox="1"/>
          <p:nvPr/>
        </p:nvSpPr>
        <p:spPr>
          <a:xfrm>
            <a:off x="4953000" y="6581001"/>
            <a:ext cx="865943" cy="276999"/>
          </a:xfrm>
          <a:prstGeom prst="rect">
            <a:avLst/>
          </a:prstGeom>
          <a:noFill/>
        </p:spPr>
        <p:txBody>
          <a:bodyPr wrap="none" rtlCol="0">
            <a:spAutoFit/>
          </a:bodyPr>
          <a:lstStyle/>
          <a:p>
            <a:r>
              <a:rPr lang="en-US" sz="1200" dirty="0" smtClean="0">
                <a:latin typeface="Comic Sans MS" pitchFamily="66" charset="0"/>
              </a:rPr>
              <a:t>Time, sec</a:t>
            </a:r>
            <a:endParaRPr lang="en-US" sz="1200" dirty="0">
              <a:latin typeface="Comic Sans MS" pitchFamily="66" charset="0"/>
            </a:endParaRPr>
          </a:p>
        </p:txBody>
      </p:sp>
      <p:sp>
        <p:nvSpPr>
          <p:cNvPr id="16" name="TextBox 15"/>
          <p:cNvSpPr txBox="1"/>
          <p:nvPr/>
        </p:nvSpPr>
        <p:spPr>
          <a:xfrm>
            <a:off x="2526268" y="4191000"/>
            <a:ext cx="369332" cy="1046056"/>
          </a:xfrm>
          <a:prstGeom prst="rect">
            <a:avLst/>
          </a:prstGeom>
          <a:noFill/>
        </p:spPr>
        <p:txBody>
          <a:bodyPr vert="vert270" wrap="none" rtlCol="0">
            <a:spAutoFit/>
          </a:bodyPr>
          <a:lstStyle/>
          <a:p>
            <a:r>
              <a:rPr lang="en-US" sz="1200" dirty="0" smtClean="0"/>
              <a:t>Frequency, Hz</a:t>
            </a:r>
            <a:endParaRPr lang="en-US" sz="1200" dirty="0"/>
          </a:p>
        </p:txBody>
      </p:sp>
      <p:cxnSp>
        <p:nvCxnSpPr>
          <p:cNvPr id="18" name="Straight Arrow Connector 17"/>
          <p:cNvCxnSpPr/>
          <p:nvPr/>
        </p:nvCxnSpPr>
        <p:spPr>
          <a:xfrm rot="5400000">
            <a:off x="3200400" y="2362200"/>
            <a:ext cx="3352800" cy="2438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5829300" y="3314700"/>
            <a:ext cx="28956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91200" y="1371600"/>
            <a:ext cx="922176" cy="276999"/>
          </a:xfrm>
          <a:prstGeom prst="rect">
            <a:avLst/>
          </a:prstGeom>
          <a:noFill/>
        </p:spPr>
        <p:txBody>
          <a:bodyPr wrap="none" rtlCol="0">
            <a:spAutoFit/>
          </a:bodyPr>
          <a:lstStyle/>
          <a:p>
            <a:r>
              <a:rPr lang="en-US" sz="1200" b="1" dirty="0" smtClean="0">
                <a:solidFill>
                  <a:srgbClr val="FF0000"/>
                </a:solidFill>
              </a:rPr>
              <a:t>Piezo OFF</a:t>
            </a:r>
            <a:endParaRPr lang="en-US" sz="1200" b="1" dirty="0">
              <a:solidFill>
                <a:srgbClr val="FF0000"/>
              </a:solidFill>
            </a:endParaRPr>
          </a:p>
        </p:txBody>
      </p:sp>
      <p:sp>
        <p:nvSpPr>
          <p:cNvPr id="23" name="TextBox 22"/>
          <p:cNvSpPr txBox="1"/>
          <p:nvPr/>
        </p:nvSpPr>
        <p:spPr>
          <a:xfrm>
            <a:off x="7620000" y="2057400"/>
            <a:ext cx="866071" cy="276999"/>
          </a:xfrm>
          <a:prstGeom prst="rect">
            <a:avLst/>
          </a:prstGeom>
          <a:noFill/>
        </p:spPr>
        <p:txBody>
          <a:bodyPr wrap="none" rtlCol="0">
            <a:spAutoFit/>
          </a:bodyPr>
          <a:lstStyle/>
          <a:p>
            <a:r>
              <a:rPr lang="en-US" sz="1200" b="1" dirty="0" smtClean="0">
                <a:solidFill>
                  <a:srgbClr val="00B050"/>
                </a:solidFill>
              </a:rPr>
              <a:t>Piezo ON</a:t>
            </a:r>
            <a:endParaRPr lang="en-US" sz="1200" b="1" dirty="0">
              <a:solidFill>
                <a:srgbClr val="00B050"/>
              </a:solidFill>
            </a:endParaRPr>
          </a:p>
        </p:txBody>
      </p:sp>
      <p:sp>
        <p:nvSpPr>
          <p:cNvPr id="25" name="TextBox 24"/>
          <p:cNvSpPr txBox="1"/>
          <p:nvPr/>
        </p:nvSpPr>
        <p:spPr>
          <a:xfrm>
            <a:off x="0" y="6550223"/>
            <a:ext cx="3962400" cy="307777"/>
          </a:xfrm>
          <a:prstGeom prst="rect">
            <a:avLst/>
          </a:prstGeom>
          <a:noFill/>
        </p:spPr>
        <p:txBody>
          <a:bodyPr wrap="square" rtlCol="0">
            <a:spAutoFit/>
          </a:bodyPr>
          <a:lstStyle/>
          <a:p>
            <a:r>
              <a:rPr lang="en-US" sz="1400" i="1" u="sng" dirty="0" smtClean="0">
                <a:solidFill>
                  <a:schemeClr val="tx2">
                    <a:lumMod val="10000"/>
                  </a:schemeClr>
                </a:solidFill>
              </a:rPr>
              <a:t>Project X meeting, ORNL/SNS, April 12-14, 2011, </a:t>
            </a:r>
            <a:endParaRPr lang="en-US" sz="1400" i="1" u="sng" dirty="0">
              <a:solidFill>
                <a:schemeClr val="tx2">
                  <a:lumMod val="10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1848</TotalTime>
  <Words>1027</Words>
  <Application>Microsoft Office PowerPoint</Application>
  <PresentationFormat>On-screen Show (4:3)</PresentationFormat>
  <Paragraphs>206</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Active Stabilization of the SRF Resonance Frequency FERMILAB Experience</vt:lpstr>
      <vt:lpstr>Microphonics and df/dP</vt:lpstr>
      <vt:lpstr>Active Compensation</vt:lpstr>
      <vt:lpstr>CCII- 1,3GHz Tesla style cavity (our “sand-box” to gain experience in SRF cavity control field…  Now is part of photo-injector at NML)</vt:lpstr>
      <vt:lpstr>325MHz Single Spoke SRF Resonator</vt:lpstr>
      <vt:lpstr> dF/dP compensation SSR1 with Narrow Bandwidth Coupler</vt:lpstr>
      <vt:lpstr> dF/dP compensation SSR1 with Wide Bandwidth Coupler</vt:lpstr>
      <vt:lpstr>Microphonics CCII  experience   </vt:lpstr>
      <vt:lpstr>Microphonics Compensation CCII, wide (150-165 Hz) mechanical vibration</vt:lpstr>
      <vt:lpstr>Slide 10</vt:lpstr>
      <vt:lpstr>Next Step (short term)</vt:lpstr>
      <vt:lpstr>Application of Adaptive LS LFD algorithm  for long RF Pulse (“proof-of concept” test related to 3-8GeV pulsed linac-Project X) (test has been performed at HTS)</vt:lpstr>
      <vt:lpstr>Piezo Actuator Reliability</vt:lpstr>
      <vt:lpstr>SNS – piezo tuner</vt:lpstr>
      <vt:lpstr>Summary</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Stabilization of the SSR1 Resonance Frequency</dc:title>
  <dc:creator/>
  <cp:lastModifiedBy>pischaln</cp:lastModifiedBy>
  <cp:revision>69</cp:revision>
  <dcterms:created xsi:type="dcterms:W3CDTF">2006-08-16T00:00:00Z</dcterms:created>
  <dcterms:modified xsi:type="dcterms:W3CDTF">2011-04-13T02:17:42Z</dcterms:modified>
</cp:coreProperties>
</file>