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47"/>
  </p:notesMasterIdLst>
  <p:handoutMasterIdLst>
    <p:handoutMasterId r:id="rId48"/>
  </p:handoutMasterIdLst>
  <p:sldIdLst>
    <p:sldId id="256" r:id="rId2"/>
    <p:sldId id="304" r:id="rId3"/>
    <p:sldId id="312" r:id="rId4"/>
    <p:sldId id="335" r:id="rId5"/>
    <p:sldId id="341" r:id="rId6"/>
    <p:sldId id="375" r:id="rId7"/>
    <p:sldId id="376" r:id="rId8"/>
    <p:sldId id="377" r:id="rId9"/>
    <p:sldId id="378" r:id="rId10"/>
    <p:sldId id="339" r:id="rId11"/>
    <p:sldId id="337" r:id="rId12"/>
    <p:sldId id="298" r:id="rId13"/>
    <p:sldId id="336" r:id="rId14"/>
    <p:sldId id="322" r:id="rId15"/>
    <p:sldId id="329" r:id="rId16"/>
    <p:sldId id="369" r:id="rId17"/>
    <p:sldId id="379" r:id="rId18"/>
    <p:sldId id="296" r:id="rId19"/>
    <p:sldId id="352" r:id="rId20"/>
    <p:sldId id="373" r:id="rId21"/>
    <p:sldId id="347" r:id="rId22"/>
    <p:sldId id="382" r:id="rId23"/>
    <p:sldId id="380" r:id="rId24"/>
    <p:sldId id="381" r:id="rId25"/>
    <p:sldId id="384" r:id="rId26"/>
    <p:sldId id="386" r:id="rId27"/>
    <p:sldId id="385" r:id="rId28"/>
    <p:sldId id="387" r:id="rId29"/>
    <p:sldId id="383" r:id="rId30"/>
    <p:sldId id="344" r:id="rId31"/>
    <p:sldId id="348" r:id="rId32"/>
    <p:sldId id="343" r:id="rId33"/>
    <p:sldId id="349" r:id="rId34"/>
    <p:sldId id="370" r:id="rId35"/>
    <p:sldId id="359" r:id="rId36"/>
    <p:sldId id="371" r:id="rId37"/>
    <p:sldId id="285" r:id="rId38"/>
    <p:sldId id="340" r:id="rId39"/>
    <p:sldId id="333" r:id="rId40"/>
    <p:sldId id="332" r:id="rId41"/>
    <p:sldId id="334" r:id="rId42"/>
    <p:sldId id="288" r:id="rId43"/>
    <p:sldId id="338" r:id="rId44"/>
    <p:sldId id="345" r:id="rId45"/>
    <p:sldId id="388" r:id="rId46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65BB"/>
    <a:srgbClr val="0000CC"/>
    <a:srgbClr val="003300"/>
    <a:srgbClr val="FFFFCC"/>
    <a:srgbClr val="006600"/>
    <a:srgbClr val="000066"/>
    <a:srgbClr val="CCECFF"/>
    <a:srgbClr val="008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6" autoAdjust="0"/>
    <p:restoredTop sz="99833" autoAdjust="0"/>
  </p:normalViewPr>
  <p:slideViewPr>
    <p:cSldViewPr snapToGrid="0">
      <p:cViewPr varScale="1">
        <p:scale>
          <a:sx n="79" d="100"/>
          <a:sy n="79" d="100"/>
        </p:scale>
        <p:origin x="-90" y="-90"/>
      </p:cViewPr>
      <p:guideLst>
        <p:guide orient="horz" pos="144"/>
        <p:guide orient="horz" pos="4176"/>
        <p:guide pos="3120"/>
        <p:guide pos="56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4860" y="-120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AD0777-063B-4325-A249-1A18B1B78C19}" type="datetimeFigureOut">
              <a:rPr lang="en-US"/>
              <a:pPr>
                <a:defRPr/>
              </a:pPr>
              <a:t>4/13/2011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8F774E-45E6-4DCB-BCEA-B877C45796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08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5E0151-67BC-4F6C-A6FC-5B4C25A91702}" type="datetimeFigureOut">
              <a:rPr lang="en-US"/>
              <a:pPr>
                <a:defRPr/>
              </a:pPr>
              <a:t>4/13/2011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7" tIns="45574" rIns="91147" bIns="4557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1147" tIns="45574" rIns="91147" bIns="4557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1D2D61-D25D-4AD9-B2C1-ABBADE884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84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6A8441-C4AE-454C-ABCE-E157AA9AD96C}" type="slidenum">
              <a:rPr lang="en-US" altLang="ko-KR" sz="1200" smtClean="0"/>
              <a:pPr eaLnBrk="1" hangingPunct="1"/>
              <a:t>25</a:t>
            </a:fld>
            <a:endParaRPr lang="en-US" altLang="ko-KR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5" name="Picture 9" descr="New_DOE_Logo_Color_04280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ORNL_managed by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6202363"/>
            <a:ext cx="3505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template graphic_090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233488"/>
            <a:ext cx="4292600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877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8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3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1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2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1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6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75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125" y="177800"/>
            <a:ext cx="82296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1344613"/>
            <a:ext cx="8229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 flipH="1">
            <a:off x="228600" y="6402388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73038">
              <a:lnSpc>
                <a:spcPct val="90000"/>
              </a:lnSpc>
              <a:tabLst>
                <a:tab pos="230188" algn="l"/>
              </a:tabLst>
            </a:pPr>
            <a:fld id="{6DB94A0C-2062-41C1-AB97-27D46AEEE2C2}" type="slidenum">
              <a:rPr lang="en-US" sz="90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</a:pPr>
              <a:t>‹#›</a:t>
            </a:fld>
            <a:r>
              <a:rPr lang="en-US" sz="90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</a:p>
        </p:txBody>
      </p:sp>
      <p:pic>
        <p:nvPicPr>
          <p:cNvPr id="1029" name="Content Placeholder 10" descr="ORNL emboss_2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56"/>
          <p:cNvSpPr txBox="1">
            <a:spLocks noChangeArrowheads="1"/>
          </p:cNvSpPr>
          <p:nvPr userDrawn="1"/>
        </p:nvSpPr>
        <p:spPr bwMode="auto">
          <a:xfrm>
            <a:off x="3124200" y="6477000"/>
            <a:ext cx="2895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90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MSU Visit., July 23,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rgbClr val="006C3A"/>
        </a:buClr>
        <a:buFont typeface="Arial" charset="0"/>
        <a:buChar char="•"/>
        <a:defRPr sz="2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sz="24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emf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73050" y="558800"/>
            <a:ext cx="6022975" cy="588963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3200" smtClean="0">
                <a:solidFill>
                  <a:srgbClr val="006600"/>
                </a:solidFill>
              </a:rPr>
              <a:t>SNS SCL Experiences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87350" y="3243263"/>
            <a:ext cx="5140325" cy="2374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Arial" charset="0"/>
                <a:cs typeface="Arial" charset="0"/>
              </a:rPr>
              <a:t>Project-X Collaboration Meeting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Arial" charset="0"/>
                <a:cs typeface="Arial" charset="0"/>
              </a:rPr>
              <a:t>SNS/ORNL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Arial" charset="0"/>
                <a:cs typeface="Arial" charset="0"/>
              </a:rPr>
              <a:t>April 13, 2011</a:t>
            </a:r>
          </a:p>
          <a:p>
            <a:pPr eaLnBrk="1" hangingPunct="1">
              <a:lnSpc>
                <a:spcPct val="50000"/>
              </a:lnSpc>
            </a:pPr>
            <a:endParaRPr lang="en-US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Arial" charset="0"/>
                <a:cs typeface="Arial" charset="0"/>
              </a:rPr>
              <a:t>Sang-ho Kim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Arial" charset="0"/>
                <a:cs typeface="Arial" charset="0"/>
              </a:rPr>
              <a:t>SNS/ORNL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1"/>
          <p:cNvSpPr txBox="1">
            <a:spLocks noGrp="1"/>
          </p:cNvSpPr>
          <p:nvPr/>
        </p:nvSpPr>
        <p:spPr bwMode="auto">
          <a:xfrm>
            <a:off x="2971800" y="51054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800"/>
              <a:t>Linac 08, Victoria Canada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20650" y="69850"/>
            <a:ext cx="59674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sz="2800">
                <a:solidFill>
                  <a:srgbClr val="00673E"/>
                </a:solidFill>
                <a:latin typeface="Arial Black" pitchFamily="34" charset="0"/>
                <a:ea typeface="굴림" pitchFamily="50" charset="-127"/>
              </a:rPr>
              <a:t>Gradient Limitations from “Collective Effects”</a:t>
            </a:r>
            <a:br>
              <a:rPr lang="en-US" altLang="ko-KR" sz="2800">
                <a:solidFill>
                  <a:srgbClr val="00673E"/>
                </a:solidFill>
                <a:latin typeface="Arial Black" pitchFamily="34" charset="0"/>
                <a:ea typeface="굴림" pitchFamily="50" charset="-127"/>
              </a:rPr>
            </a:br>
            <a:endParaRPr lang="en-US" altLang="ko-KR" sz="2400">
              <a:solidFill>
                <a:srgbClr val="00673E"/>
              </a:solidFill>
              <a:latin typeface="Arial Black" pitchFamily="34" charset="0"/>
              <a:ea typeface="굴림" pitchFamily="50" charset="-127"/>
            </a:endParaRPr>
          </a:p>
        </p:txBody>
      </p:sp>
      <p:pic>
        <p:nvPicPr>
          <p:cNvPr id="18436" name="Picture 7" descr="HB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1" t="51271" r="14723" b="29950"/>
          <a:stretch>
            <a:fillRect/>
          </a:stretch>
        </p:blipFill>
        <p:spPr bwMode="auto">
          <a:xfrm>
            <a:off x="98425" y="5176838"/>
            <a:ext cx="891222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AutoShape 8"/>
          <p:cNvSpPr>
            <a:spLocks/>
          </p:cNvSpPr>
          <p:nvPr/>
        </p:nvSpPr>
        <p:spPr bwMode="auto">
          <a:xfrm rot="-5400000">
            <a:off x="493713" y="5299075"/>
            <a:ext cx="101600" cy="187325"/>
          </a:xfrm>
          <a:prstGeom prst="rightBrace">
            <a:avLst>
              <a:gd name="adj1" fmla="val 15365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8438" name="AutoShape 9"/>
          <p:cNvSpPr>
            <a:spLocks/>
          </p:cNvSpPr>
          <p:nvPr/>
        </p:nvSpPr>
        <p:spPr bwMode="auto">
          <a:xfrm rot="-5400000">
            <a:off x="8439151" y="5295900"/>
            <a:ext cx="101600" cy="187325"/>
          </a:xfrm>
          <a:prstGeom prst="rightBrace">
            <a:avLst>
              <a:gd name="adj1" fmla="val 15365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8439" name="Oval 10"/>
          <p:cNvSpPr>
            <a:spLocks noChangeArrowheads="1"/>
          </p:cNvSpPr>
          <p:nvPr/>
        </p:nvSpPr>
        <p:spPr bwMode="auto">
          <a:xfrm>
            <a:off x="2346325" y="582930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8440" name="Oval 11"/>
          <p:cNvSpPr>
            <a:spLocks noChangeArrowheads="1"/>
          </p:cNvSpPr>
          <p:nvPr/>
        </p:nvSpPr>
        <p:spPr bwMode="auto">
          <a:xfrm>
            <a:off x="2701925" y="5840413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8441" name="Oval 12"/>
          <p:cNvSpPr>
            <a:spLocks noChangeArrowheads="1"/>
          </p:cNvSpPr>
          <p:nvPr/>
        </p:nvSpPr>
        <p:spPr bwMode="auto">
          <a:xfrm>
            <a:off x="6054725" y="5824538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8442" name="Oval 13"/>
          <p:cNvSpPr>
            <a:spLocks noChangeArrowheads="1"/>
          </p:cNvSpPr>
          <p:nvPr/>
        </p:nvSpPr>
        <p:spPr bwMode="auto">
          <a:xfrm>
            <a:off x="6586538" y="5830888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1370013" y="4594225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600">
                <a:ea typeface="굴림" pitchFamily="50" charset="-127"/>
              </a:rPr>
              <a:t>a</a:t>
            </a:r>
          </a:p>
        </p:txBody>
      </p:sp>
      <p:sp>
        <p:nvSpPr>
          <p:cNvPr id="18444" name="Text Box 15"/>
          <p:cNvSpPr txBox="1">
            <a:spLocks noChangeArrowheads="1"/>
          </p:cNvSpPr>
          <p:nvPr/>
        </p:nvSpPr>
        <p:spPr bwMode="auto">
          <a:xfrm>
            <a:off x="3375025" y="45831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600">
                <a:ea typeface="굴림" pitchFamily="50" charset="-127"/>
              </a:rPr>
              <a:t>b</a:t>
            </a:r>
          </a:p>
        </p:txBody>
      </p:sp>
      <p:sp>
        <p:nvSpPr>
          <p:cNvPr id="18445" name="Text Box 16"/>
          <p:cNvSpPr txBox="1">
            <a:spLocks noChangeArrowheads="1"/>
          </p:cNvSpPr>
          <p:nvPr/>
        </p:nvSpPr>
        <p:spPr bwMode="auto">
          <a:xfrm>
            <a:off x="5305425" y="45974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600">
                <a:ea typeface="굴림" pitchFamily="50" charset="-127"/>
              </a:rPr>
              <a:t>c</a:t>
            </a:r>
          </a:p>
        </p:txBody>
      </p:sp>
      <p:sp>
        <p:nvSpPr>
          <p:cNvPr id="18446" name="Text Box 17"/>
          <p:cNvSpPr txBox="1">
            <a:spLocks noChangeArrowheads="1"/>
          </p:cNvSpPr>
          <p:nvPr/>
        </p:nvSpPr>
        <p:spPr bwMode="auto">
          <a:xfrm>
            <a:off x="7385050" y="45593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600">
                <a:ea typeface="굴림" pitchFamily="50" charset="-127"/>
              </a:rPr>
              <a:t>d</a:t>
            </a:r>
          </a:p>
        </p:txBody>
      </p:sp>
      <p:sp>
        <p:nvSpPr>
          <p:cNvPr id="18447" name="Line 18"/>
          <p:cNvSpPr>
            <a:spLocks noChangeShapeType="1"/>
          </p:cNvSpPr>
          <p:nvPr/>
        </p:nvSpPr>
        <p:spPr bwMode="auto">
          <a:xfrm flipH="1">
            <a:off x="1727200" y="4806950"/>
            <a:ext cx="1633538" cy="476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19"/>
          <p:cNvSpPr>
            <a:spLocks noChangeShapeType="1"/>
          </p:cNvSpPr>
          <p:nvPr/>
        </p:nvSpPr>
        <p:spPr bwMode="auto">
          <a:xfrm>
            <a:off x="3617913" y="4814888"/>
            <a:ext cx="1571625" cy="4683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20"/>
          <p:cNvSpPr>
            <a:spLocks noChangeShapeType="1"/>
          </p:cNvSpPr>
          <p:nvPr/>
        </p:nvSpPr>
        <p:spPr bwMode="auto">
          <a:xfrm>
            <a:off x="3649663" y="4767263"/>
            <a:ext cx="464185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21"/>
          <p:cNvSpPr>
            <a:spLocks noChangeShapeType="1"/>
          </p:cNvSpPr>
          <p:nvPr/>
        </p:nvSpPr>
        <p:spPr bwMode="auto">
          <a:xfrm flipH="1">
            <a:off x="4125913" y="4892675"/>
            <a:ext cx="1266825" cy="2571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22"/>
          <p:cNvSpPr>
            <a:spLocks noChangeShapeType="1"/>
          </p:cNvSpPr>
          <p:nvPr/>
        </p:nvSpPr>
        <p:spPr bwMode="auto">
          <a:xfrm>
            <a:off x="5502275" y="4884738"/>
            <a:ext cx="2203450" cy="2571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3"/>
          <p:cNvSpPr>
            <a:spLocks noChangeShapeType="1"/>
          </p:cNvSpPr>
          <p:nvPr/>
        </p:nvSpPr>
        <p:spPr bwMode="auto">
          <a:xfrm flipH="1">
            <a:off x="5502275" y="4845050"/>
            <a:ext cx="1946275" cy="454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4"/>
          <p:cNvSpPr>
            <a:spLocks noChangeShapeType="1"/>
          </p:cNvSpPr>
          <p:nvPr/>
        </p:nvSpPr>
        <p:spPr bwMode="auto">
          <a:xfrm>
            <a:off x="7588250" y="4822825"/>
            <a:ext cx="914400" cy="468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25"/>
          <p:cNvSpPr>
            <a:spLocks noChangeShapeType="1"/>
          </p:cNvSpPr>
          <p:nvPr/>
        </p:nvSpPr>
        <p:spPr bwMode="auto">
          <a:xfrm flipH="1">
            <a:off x="727075" y="4900613"/>
            <a:ext cx="695325" cy="3667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26"/>
          <p:cNvSpPr>
            <a:spLocks noChangeShapeType="1"/>
          </p:cNvSpPr>
          <p:nvPr/>
        </p:nvSpPr>
        <p:spPr bwMode="auto">
          <a:xfrm>
            <a:off x="1625600" y="4908550"/>
            <a:ext cx="1774825" cy="46037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56" name="Picture 27" descr="CAVXSECT20JU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t="1434" r="279" b="30028"/>
          <a:stretch>
            <a:fillRect/>
          </a:stretch>
        </p:blipFill>
        <p:spPr bwMode="auto">
          <a:xfrm rot="213778">
            <a:off x="5233986" y="602143"/>
            <a:ext cx="378142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7" name="Oval 28"/>
          <p:cNvSpPr>
            <a:spLocks noChangeArrowheads="1"/>
          </p:cNvSpPr>
          <p:nvPr/>
        </p:nvSpPr>
        <p:spPr bwMode="auto">
          <a:xfrm>
            <a:off x="8374061" y="1364143"/>
            <a:ext cx="79375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8458" name="Oval 29"/>
          <p:cNvSpPr>
            <a:spLocks noChangeArrowheads="1"/>
          </p:cNvSpPr>
          <p:nvPr/>
        </p:nvSpPr>
        <p:spPr bwMode="auto">
          <a:xfrm>
            <a:off x="5722936" y="2215043"/>
            <a:ext cx="79375" cy="746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8459" name="Oval 30"/>
          <p:cNvSpPr>
            <a:spLocks noChangeArrowheads="1"/>
          </p:cNvSpPr>
          <p:nvPr/>
        </p:nvSpPr>
        <p:spPr bwMode="auto">
          <a:xfrm>
            <a:off x="5689598" y="2491268"/>
            <a:ext cx="80963" cy="746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8460" name="Line 31"/>
          <p:cNvSpPr>
            <a:spLocks noChangeShapeType="1"/>
          </p:cNvSpPr>
          <p:nvPr/>
        </p:nvSpPr>
        <p:spPr bwMode="auto">
          <a:xfrm flipV="1">
            <a:off x="8174036" y="1403830"/>
            <a:ext cx="196850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Text Box 32"/>
          <p:cNvSpPr txBox="1">
            <a:spLocks noChangeArrowheads="1"/>
          </p:cNvSpPr>
          <p:nvPr/>
        </p:nvSpPr>
        <p:spPr bwMode="auto">
          <a:xfrm>
            <a:off x="7704136" y="2070580"/>
            <a:ext cx="13477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ko-KR" sz="1600">
                <a:ea typeface="굴림" pitchFamily="50" charset="-127"/>
              </a:rPr>
              <a:t>Beam pipe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600">
                <a:ea typeface="굴림" pitchFamily="50" charset="-127"/>
              </a:rPr>
              <a:t>Temperature</a:t>
            </a:r>
          </a:p>
        </p:txBody>
      </p:sp>
      <p:sp>
        <p:nvSpPr>
          <p:cNvPr id="18462" name="Text Box 34"/>
          <p:cNvSpPr txBox="1">
            <a:spLocks noChangeArrowheads="1"/>
          </p:cNvSpPr>
          <p:nvPr/>
        </p:nvSpPr>
        <p:spPr bwMode="auto">
          <a:xfrm>
            <a:off x="1383694" y="3851050"/>
            <a:ext cx="623760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2200" dirty="0" smtClean="0">
                <a:latin typeface="Arial Narrow" pitchFamily="34" charset="0"/>
                <a:ea typeface="굴림" pitchFamily="50" charset="-127"/>
              </a:rPr>
              <a:t>Ex</a:t>
            </a:r>
            <a:r>
              <a:rPr lang="en-US" altLang="ko-KR" sz="2200" dirty="0">
                <a:latin typeface="Arial Narrow" pitchFamily="34" charset="0"/>
                <a:ea typeface="굴림" pitchFamily="50" charset="-127"/>
              </a:rPr>
              <a:t>.</a:t>
            </a:r>
            <a:r>
              <a:rPr lang="en-US" altLang="ko-KR" sz="2200" dirty="0" smtClean="0">
                <a:latin typeface="Arial Narrow" pitchFamily="34" charset="0"/>
                <a:ea typeface="굴림" pitchFamily="50" charset="-127"/>
              </a:rPr>
              <a:t> CM13: 	individual </a:t>
            </a:r>
            <a:r>
              <a:rPr lang="en-US" altLang="ko-KR" sz="2200" dirty="0">
                <a:latin typeface="Arial Narrow" pitchFamily="34" charset="0"/>
                <a:ea typeface="굴림" pitchFamily="50" charset="-127"/>
              </a:rPr>
              <a:t>limits; </a:t>
            </a:r>
            <a:r>
              <a:rPr lang="en-US" altLang="ko-KR" sz="2200" dirty="0">
                <a:solidFill>
                  <a:srgbClr val="0000FF"/>
                </a:solidFill>
                <a:latin typeface="Arial Narrow" pitchFamily="34" charset="0"/>
                <a:ea typeface="굴림" pitchFamily="50" charset="-127"/>
              </a:rPr>
              <a:t>19.5</a:t>
            </a:r>
            <a:r>
              <a:rPr lang="en-US" altLang="ko-KR" sz="2200" dirty="0">
                <a:latin typeface="Arial Narrow" pitchFamily="34" charset="0"/>
                <a:ea typeface="굴림" pitchFamily="50" charset="-127"/>
              </a:rPr>
              <a:t>, 15, </a:t>
            </a:r>
            <a:r>
              <a:rPr lang="en-US" altLang="ko-KR" sz="2200" dirty="0">
                <a:solidFill>
                  <a:srgbClr val="0000FF"/>
                </a:solidFill>
                <a:latin typeface="Arial Narrow" pitchFamily="34" charset="0"/>
                <a:ea typeface="굴림" pitchFamily="50" charset="-127"/>
              </a:rPr>
              <a:t>17</a:t>
            </a:r>
            <a:r>
              <a:rPr lang="en-US" altLang="ko-KR" sz="2200" dirty="0">
                <a:latin typeface="Arial Narrow" pitchFamily="34" charset="0"/>
                <a:ea typeface="굴림" pitchFamily="50" charset="-127"/>
              </a:rPr>
              <a:t>, </a:t>
            </a:r>
            <a:r>
              <a:rPr lang="en-US" altLang="ko-KR" sz="2200" dirty="0">
                <a:solidFill>
                  <a:srgbClr val="0000FF"/>
                </a:solidFill>
                <a:latin typeface="Arial Narrow" pitchFamily="34" charset="0"/>
                <a:ea typeface="굴림" pitchFamily="50" charset="-127"/>
              </a:rPr>
              <a:t>14.5</a:t>
            </a:r>
            <a:r>
              <a:rPr lang="en-US" altLang="ko-KR" sz="2200" dirty="0">
                <a:latin typeface="Arial Narrow" pitchFamily="34" charset="0"/>
                <a:ea typeface="굴림" pitchFamily="50" charset="-127"/>
              </a:rPr>
              <a:t> MV/m </a:t>
            </a:r>
          </a:p>
          <a:p>
            <a:pPr eaLnBrk="1" hangingPunct="1"/>
            <a:r>
              <a:rPr lang="en-US" altLang="ko-KR" sz="2200" dirty="0" smtClean="0">
                <a:latin typeface="Arial Narrow" pitchFamily="34" charset="0"/>
                <a:ea typeface="굴림" pitchFamily="50" charset="-127"/>
              </a:rPr>
              <a:t>		collective </a:t>
            </a:r>
            <a:r>
              <a:rPr lang="en-US" altLang="ko-KR" sz="2200" dirty="0">
                <a:latin typeface="Arial Narrow" pitchFamily="34" charset="0"/>
                <a:ea typeface="굴림" pitchFamily="50" charset="-127"/>
              </a:rPr>
              <a:t>limits; </a:t>
            </a:r>
            <a:r>
              <a:rPr lang="en-US" altLang="ko-KR" sz="2200" dirty="0">
                <a:solidFill>
                  <a:srgbClr val="FF0000"/>
                </a:solidFill>
                <a:latin typeface="Arial Narrow" pitchFamily="34" charset="0"/>
                <a:ea typeface="굴림" pitchFamily="50" charset="-127"/>
              </a:rPr>
              <a:t>14.5</a:t>
            </a:r>
            <a:r>
              <a:rPr lang="en-US" altLang="ko-KR" sz="2200" dirty="0">
                <a:latin typeface="Arial Narrow" pitchFamily="34" charset="0"/>
                <a:ea typeface="굴림" pitchFamily="50" charset="-127"/>
              </a:rPr>
              <a:t>, 15, </a:t>
            </a:r>
            <a:r>
              <a:rPr lang="en-US" altLang="ko-KR" sz="2200" dirty="0">
                <a:solidFill>
                  <a:srgbClr val="FF0000"/>
                </a:solidFill>
                <a:latin typeface="Arial Narrow" pitchFamily="34" charset="0"/>
                <a:ea typeface="굴림" pitchFamily="50" charset="-127"/>
              </a:rPr>
              <a:t>15, 10.5</a:t>
            </a:r>
            <a:r>
              <a:rPr lang="en-US" altLang="ko-KR" sz="2200" dirty="0">
                <a:latin typeface="Arial Narrow" pitchFamily="34" charset="0"/>
                <a:ea typeface="굴림" pitchFamily="50" charset="-127"/>
              </a:rPr>
              <a:t> MV/m</a:t>
            </a:r>
          </a:p>
        </p:txBody>
      </p:sp>
      <p:sp>
        <p:nvSpPr>
          <p:cNvPr id="18463" name="Line 35"/>
          <p:cNvSpPr>
            <a:spLocks noChangeShapeType="1"/>
          </p:cNvSpPr>
          <p:nvPr/>
        </p:nvSpPr>
        <p:spPr bwMode="auto">
          <a:xfrm flipH="1" flipV="1">
            <a:off x="5770561" y="2270605"/>
            <a:ext cx="338137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4" name="Line 36"/>
          <p:cNvSpPr>
            <a:spLocks noChangeShapeType="1"/>
          </p:cNvSpPr>
          <p:nvPr/>
        </p:nvSpPr>
        <p:spPr bwMode="auto">
          <a:xfrm flipH="1" flipV="1">
            <a:off x="5743573" y="2516668"/>
            <a:ext cx="338138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Text Box 37"/>
          <p:cNvSpPr txBox="1">
            <a:spLocks noChangeArrowheads="1"/>
          </p:cNvSpPr>
          <p:nvPr/>
        </p:nvSpPr>
        <p:spPr bwMode="auto">
          <a:xfrm>
            <a:off x="6048373" y="2365855"/>
            <a:ext cx="984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600">
                <a:ea typeface="굴림" pitchFamily="50" charset="-127"/>
              </a:rPr>
              <a:t>Flange T</a:t>
            </a:r>
          </a:p>
        </p:txBody>
      </p:sp>
      <p:sp>
        <p:nvSpPr>
          <p:cNvPr id="18466" name="Text Box 38"/>
          <p:cNvSpPr txBox="1">
            <a:spLocks noChangeArrowheads="1"/>
          </p:cNvSpPr>
          <p:nvPr/>
        </p:nvSpPr>
        <p:spPr bwMode="auto">
          <a:xfrm>
            <a:off x="6037261" y="2650018"/>
            <a:ext cx="187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600">
                <a:ea typeface="굴림" pitchFamily="50" charset="-127"/>
              </a:rPr>
              <a:t>Coupler or Outer T</a:t>
            </a:r>
          </a:p>
        </p:txBody>
      </p:sp>
      <p:sp>
        <p:nvSpPr>
          <p:cNvPr id="18467" name="Rectangle 4"/>
          <p:cNvSpPr txBox="1">
            <a:spLocks noChangeArrowheads="1"/>
          </p:cNvSpPr>
          <p:nvPr/>
        </p:nvSpPr>
        <p:spPr bwMode="auto">
          <a:xfrm>
            <a:off x="264319" y="1403125"/>
            <a:ext cx="52387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25475" indent="-2794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altLang="ko-KR" sz="2200" b="1" dirty="0">
                <a:latin typeface="Arial Narrow" pitchFamily="34" charset="0"/>
                <a:ea typeface="굴림" pitchFamily="50" charset="-127"/>
              </a:rPr>
              <a:t>Electrons from </a:t>
            </a:r>
            <a:r>
              <a:rPr lang="en-US" altLang="ko-KR" sz="2200" b="1" dirty="0" smtClean="0">
                <a:latin typeface="Arial Narrow" pitchFamily="34" charset="0"/>
                <a:ea typeface="굴림" pitchFamily="50" charset="-127"/>
              </a:rPr>
              <a:t>Field </a:t>
            </a:r>
            <a:r>
              <a:rPr lang="en-US" altLang="ko-KR" sz="2200" b="1" dirty="0">
                <a:latin typeface="Arial Narrow" pitchFamily="34" charset="0"/>
                <a:ea typeface="굴림" pitchFamily="50" charset="-127"/>
              </a:rPr>
              <a:t>Emission and Multipacting</a:t>
            </a:r>
            <a:endParaRPr lang="en-US" altLang="ko-KR" sz="2200" b="1" dirty="0">
              <a:latin typeface="Arial Narrow" pitchFamily="34" charset="0"/>
              <a:ea typeface="굴림" pitchFamily="50" charset="-127"/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altLang="ko-KR" sz="2000" dirty="0">
                <a:latin typeface="Arial Narrow" pitchFamily="34" charset="0"/>
                <a:ea typeface="굴림" pitchFamily="50" charset="-127"/>
                <a:sym typeface="Wingdings" pitchFamily="2" charset="2"/>
              </a:rPr>
              <a:t>Steady state electron activity (and sudden bursts) affects other cavities</a:t>
            </a:r>
          </a:p>
        </p:txBody>
      </p:sp>
      <p:sp>
        <p:nvSpPr>
          <p:cNvPr id="39" name="Rectangle 4"/>
          <p:cNvSpPr txBox="1">
            <a:spLocks noChangeArrowheads="1"/>
          </p:cNvSpPr>
          <p:nvPr/>
        </p:nvSpPr>
        <p:spPr>
          <a:xfrm>
            <a:off x="248444" y="2735037"/>
            <a:ext cx="5446712" cy="1116013"/>
          </a:xfrm>
          <a:prstGeom prst="rect">
            <a:avLst/>
          </a:prstGeom>
          <a:noFill/>
          <a:ln/>
        </p:spPr>
        <p:txBody>
          <a:bodyPr/>
          <a:lstStyle/>
          <a:p>
            <a:pPr marL="230188" indent="-230188"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6C3A"/>
              </a:buClr>
              <a:buFont typeface="Arial" pitchFamily="34" charset="0"/>
              <a:buChar char="•"/>
              <a:defRPr/>
            </a:pPr>
            <a:r>
              <a:rPr lang="en-US" sz="2200" b="1" dirty="0">
                <a:latin typeface="Arial Narrow" pitchFamily="34" charset="0"/>
                <a:cs typeface="+mn-cs"/>
              </a:rPr>
              <a:t>Electron impact location depends on relative phase and </a:t>
            </a:r>
            <a:r>
              <a:rPr lang="en-US" sz="2200" b="1" dirty="0" smtClean="0">
                <a:latin typeface="Arial Narrow" pitchFamily="34" charset="0"/>
                <a:cs typeface="+mn-cs"/>
              </a:rPr>
              <a:t>amplitude </a:t>
            </a:r>
            <a:r>
              <a:rPr lang="en-US" sz="2200" b="1" dirty="0">
                <a:latin typeface="Arial Narrow" pitchFamily="34" charset="0"/>
                <a:cs typeface="+mn-cs"/>
              </a:rPr>
              <a:t>of adjacent cavities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0" name="Text Box 40"/>
          <p:cNvSpPr txBox="1">
            <a:spLocks noChangeArrowheads="1"/>
          </p:cNvSpPr>
          <p:nvPr/>
        </p:nvSpPr>
        <p:spPr bwMode="auto">
          <a:xfrm>
            <a:off x="501650" y="5715000"/>
            <a:ext cx="7970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2000" b="1">
                <a:latin typeface="Arial Narrow" pitchFamily="34" charset="0"/>
                <a:ea typeface="굴림" pitchFamily="50" charset="-127"/>
              </a:rPr>
              <a:t>End group heating/beam pipe heating + quenching/gas burst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58750" y="33338"/>
            <a:ext cx="8229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altLang="ko-KR" sz="3000">
                <a:solidFill>
                  <a:srgbClr val="006C3A"/>
                </a:solidFill>
                <a:latin typeface="Arial Black" pitchFamily="34" charset="0"/>
                <a:ea typeface="굴림" pitchFamily="50" charset="-127"/>
              </a:rPr>
              <a:t>Electron Loading and Heating (Due to Field Emission and Multipacting)</a:t>
            </a:r>
          </a:p>
        </p:txBody>
      </p:sp>
      <p:sp>
        <p:nvSpPr>
          <p:cNvPr id="471043" name="Rectangle 3"/>
          <p:cNvSpPr>
            <a:spLocks noChangeArrowheads="1"/>
          </p:cNvSpPr>
          <p:nvPr/>
        </p:nvSpPr>
        <p:spPr bwMode="auto">
          <a:xfrm>
            <a:off x="4138613" y="1250950"/>
            <a:ext cx="48498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0188" indent="-230188" eaLnBrk="0" hangingPunct="0">
              <a:lnSpc>
                <a:spcPct val="90000"/>
              </a:lnSpc>
              <a:spcBef>
                <a:spcPts val="1400"/>
              </a:spcBef>
              <a:buClr>
                <a:srgbClr val="002060"/>
              </a:buClr>
              <a:buSzPct val="85000"/>
              <a:buFont typeface="Arial Narrow" pitchFamily="34" charset="0"/>
              <a:buChar char="●"/>
            </a:pPr>
            <a:r>
              <a:rPr lang="en-US" altLang="ko-KR" sz="2400">
                <a:latin typeface="Arial Narrow" pitchFamily="34" charset="0"/>
                <a:ea typeface="굴림" pitchFamily="50" charset="-127"/>
              </a:rPr>
              <a:t>Field Emission due to high surface electric field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t="9877" r="20634" b="9135"/>
          <a:stretch>
            <a:fillRect/>
          </a:stretch>
        </p:blipFill>
        <p:spPr bwMode="auto">
          <a:xfrm>
            <a:off x="404813" y="1341438"/>
            <a:ext cx="350520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5" name="Rectangle 25"/>
          <p:cNvSpPr>
            <a:spLocks noChangeArrowheads="1"/>
          </p:cNvSpPr>
          <p:nvPr/>
        </p:nvSpPr>
        <p:spPr bwMode="auto">
          <a:xfrm>
            <a:off x="4143375" y="1976438"/>
            <a:ext cx="4849813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60000"/>
              </a:spcBef>
              <a:buClr>
                <a:srgbClr val="FF0000"/>
              </a:buClr>
              <a:buFont typeface="Symbol" pitchFamily="18" charset="2"/>
              <a:buChar char="·"/>
            </a:pPr>
            <a:r>
              <a:rPr lang="en-US" altLang="ko-KR" sz="2400">
                <a:solidFill>
                  <a:srgbClr val="000000"/>
                </a:solidFill>
                <a:latin typeface="Arial Narrow" pitchFamily="34" charset="0"/>
                <a:ea typeface="굴림" pitchFamily="50" charset="-127"/>
              </a:rPr>
              <a:t>Multipacting; secondary emission</a:t>
            </a:r>
          </a:p>
          <a:p>
            <a:pPr marL="742950" lvl="1" indent="-285750">
              <a:lnSpc>
                <a:spcPct val="90000"/>
              </a:lnSpc>
              <a:spcBef>
                <a:spcPct val="35000"/>
              </a:spcBef>
              <a:buClr>
                <a:srgbClr val="FF0000"/>
              </a:buClr>
              <a:buFont typeface="Arial" charset="0"/>
              <a:buChar char="–"/>
            </a:pPr>
            <a:r>
              <a:rPr lang="en-US" altLang="ko-KR" sz="2000">
                <a:solidFill>
                  <a:srgbClr val="000000"/>
                </a:solidFill>
                <a:latin typeface="Arial Narrow" pitchFamily="34" charset="0"/>
                <a:ea typeface="굴림" pitchFamily="50" charset="-127"/>
              </a:rPr>
              <a:t>resonant condition (geometry, RF field)</a:t>
            </a:r>
          </a:p>
          <a:p>
            <a:pPr marL="742950" lvl="1" indent="-285750">
              <a:lnSpc>
                <a:spcPct val="90000"/>
              </a:lnSpc>
              <a:spcBef>
                <a:spcPct val="35000"/>
              </a:spcBef>
              <a:buClr>
                <a:srgbClr val="FF0000"/>
              </a:buClr>
              <a:buFont typeface="Arial" charset="0"/>
              <a:buChar char="–"/>
            </a:pPr>
            <a:r>
              <a:rPr lang="en-US" altLang="ko-KR" sz="2000">
                <a:solidFill>
                  <a:srgbClr val="000000"/>
                </a:solidFill>
                <a:latin typeface="Arial Narrow" pitchFamily="34" charset="0"/>
                <a:ea typeface="굴림" pitchFamily="50" charset="-127"/>
              </a:rPr>
              <a:t>At sweeping region; many combinations are possible for MP</a:t>
            </a:r>
          </a:p>
          <a:p>
            <a:pPr marL="1143000" lvl="2" indent="-2286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Symbol" pitchFamily="18" charset="2"/>
              <a:buChar char="·"/>
            </a:pPr>
            <a:r>
              <a:rPr lang="en-US" altLang="ko-KR" sz="1800">
                <a:solidFill>
                  <a:srgbClr val="000000"/>
                </a:solidFill>
                <a:latin typeface="Arial Narrow" pitchFamily="34" charset="0"/>
                <a:ea typeface="굴림" pitchFamily="50" charset="-127"/>
              </a:rPr>
              <a:t>Temporally; filling, decay time</a:t>
            </a:r>
          </a:p>
          <a:p>
            <a:pPr marL="1143000" lvl="2" indent="-2286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Symbol" pitchFamily="18" charset="2"/>
              <a:buChar char="·"/>
            </a:pPr>
            <a:r>
              <a:rPr lang="en-US" altLang="ko-KR" sz="1800">
                <a:solidFill>
                  <a:srgbClr val="000000"/>
                </a:solidFill>
                <a:latin typeface="Arial Narrow" pitchFamily="34" charset="0"/>
                <a:ea typeface="굴림" pitchFamily="50" charset="-127"/>
              </a:rPr>
              <a:t>Spatially; tapered region</a:t>
            </a:r>
          </a:p>
          <a:p>
            <a:pPr marL="1143000" lvl="2" indent="-2286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Symbol" pitchFamily="18" charset="2"/>
              <a:buChar char="·"/>
            </a:pPr>
            <a:r>
              <a:rPr lang="en-US" altLang="ko-KR" sz="1800">
                <a:solidFill>
                  <a:srgbClr val="000000"/>
                </a:solidFill>
                <a:latin typeface="Arial Narrow" pitchFamily="34" charset="0"/>
                <a:ea typeface="굴림" pitchFamily="50" charset="-127"/>
              </a:rPr>
              <a:t>Non-resonant electrons</a:t>
            </a:r>
            <a:r>
              <a:rPr lang="en-US" altLang="ko-KR" sz="1800">
                <a:solidFill>
                  <a:srgbClr val="000000"/>
                </a:solidFill>
                <a:latin typeface="Arial Narrow" pitchFamily="34" charset="0"/>
                <a:ea typeface="굴림" pitchFamily="50" charset="-127"/>
                <a:sym typeface="Wingdings" pitchFamily="2" charset="2"/>
              </a:rPr>
              <a:t> accelerated  radiation/heating</a:t>
            </a:r>
          </a:p>
          <a:p>
            <a:pPr marL="742950" lvl="1" indent="-285750">
              <a:lnSpc>
                <a:spcPct val="90000"/>
              </a:lnSpc>
              <a:spcBef>
                <a:spcPct val="35000"/>
              </a:spcBef>
              <a:buClr>
                <a:srgbClr val="FF0000"/>
              </a:buClr>
              <a:buFont typeface="Arial" charset="0"/>
              <a:buChar char="–"/>
            </a:pPr>
            <a:r>
              <a:rPr lang="en-US" altLang="ko-KR" sz="2000">
                <a:solidFill>
                  <a:srgbClr val="000000"/>
                </a:solidFill>
                <a:latin typeface="Arial Narrow" pitchFamily="34" charset="0"/>
                <a:ea typeface="굴림" pitchFamily="50" charset="-127"/>
              </a:rPr>
              <a:t>Mild contamination </a:t>
            </a:r>
            <a:r>
              <a:rPr lang="en-US" altLang="ko-KR" sz="2000">
                <a:solidFill>
                  <a:srgbClr val="000000"/>
                </a:solidFill>
                <a:latin typeface="Arial Narrow" pitchFamily="34" charset="0"/>
                <a:ea typeface="굴림" pitchFamily="50" charset="-127"/>
                <a:sym typeface="Wingdings" pitchFamily="2" charset="2"/>
              </a:rPr>
              <a:t> easily processible</a:t>
            </a:r>
          </a:p>
          <a:p>
            <a:pPr marL="742950" lvl="1" indent="-285750">
              <a:lnSpc>
                <a:spcPct val="90000"/>
              </a:lnSpc>
              <a:spcBef>
                <a:spcPct val="35000"/>
              </a:spcBef>
              <a:buClr>
                <a:srgbClr val="FF0000"/>
              </a:buClr>
              <a:buFont typeface="Arial" charset="0"/>
              <a:buChar char="–"/>
            </a:pPr>
            <a:r>
              <a:rPr lang="en-US" altLang="ko-KR" sz="2000">
                <a:solidFill>
                  <a:srgbClr val="000000"/>
                </a:solidFill>
                <a:latin typeface="Arial Narrow" pitchFamily="34" charset="0"/>
                <a:ea typeface="굴림" pitchFamily="50" charset="-127"/>
              </a:rPr>
              <a:t>But poor surface condition </a:t>
            </a:r>
            <a:r>
              <a:rPr lang="en-US" altLang="ko-KR" sz="2000">
                <a:solidFill>
                  <a:srgbClr val="000000"/>
                </a:solidFill>
                <a:latin typeface="Arial Narrow" pitchFamily="34" charset="0"/>
                <a:ea typeface="굴림" pitchFamily="50" charset="-127"/>
                <a:sym typeface="Wingdings" pitchFamily="2" charset="2"/>
              </a:rPr>
              <a:t> processing is very difficult in an operating cryomodule </a:t>
            </a:r>
          </a:p>
          <a:p>
            <a:pPr marL="742950" lvl="1" indent="-285750">
              <a:lnSpc>
                <a:spcPct val="90000"/>
              </a:lnSpc>
              <a:spcBef>
                <a:spcPct val="35000"/>
              </a:spcBef>
              <a:buClr>
                <a:srgbClr val="FF0000"/>
              </a:buClr>
              <a:buFont typeface="Arial" charset="0"/>
              <a:buNone/>
            </a:pPr>
            <a:r>
              <a:rPr lang="en-US" altLang="ko-KR" sz="2000">
                <a:solidFill>
                  <a:srgbClr val="000000"/>
                </a:solidFill>
                <a:latin typeface="Arial Narrow" pitchFamily="34" charset="0"/>
                <a:ea typeface="굴림" pitchFamily="50" charset="-127"/>
                <a:sym typeface="Wingdings" pitchFamily="2" charset="2"/>
              </a:rPr>
              <a:t>	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50863" y="2068513"/>
            <a:ext cx="2274887" cy="1660525"/>
            <a:chOff x="275" y="1559"/>
            <a:chExt cx="1433" cy="1046"/>
          </a:xfrm>
        </p:grpSpPr>
        <p:sp>
          <p:nvSpPr>
            <p:cNvPr id="20498" name="Oval 31"/>
            <p:cNvSpPr>
              <a:spLocks noChangeArrowheads="1"/>
            </p:cNvSpPr>
            <p:nvPr/>
          </p:nvSpPr>
          <p:spPr bwMode="auto">
            <a:xfrm>
              <a:off x="866" y="1985"/>
              <a:ext cx="74" cy="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499" name="Oval 32"/>
            <p:cNvSpPr>
              <a:spLocks noChangeArrowheads="1"/>
            </p:cNvSpPr>
            <p:nvPr/>
          </p:nvSpPr>
          <p:spPr bwMode="auto">
            <a:xfrm>
              <a:off x="967" y="1683"/>
              <a:ext cx="74" cy="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500" name="Freeform 33"/>
            <p:cNvSpPr>
              <a:spLocks/>
            </p:cNvSpPr>
            <p:nvPr/>
          </p:nvSpPr>
          <p:spPr bwMode="auto">
            <a:xfrm>
              <a:off x="275" y="2009"/>
              <a:ext cx="616" cy="596"/>
            </a:xfrm>
            <a:custGeom>
              <a:avLst/>
              <a:gdLst>
                <a:gd name="T0" fmla="*/ 616 w 616"/>
                <a:gd name="T1" fmla="*/ 0 h 596"/>
                <a:gd name="T2" fmla="*/ 0 w 616"/>
                <a:gd name="T3" fmla="*/ 181 h 596"/>
                <a:gd name="T4" fmla="*/ 288 w 616"/>
                <a:gd name="T5" fmla="*/ 596 h 596"/>
                <a:gd name="T6" fmla="*/ 616 w 616"/>
                <a:gd name="T7" fmla="*/ 0 h 5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"/>
                <a:gd name="T13" fmla="*/ 0 h 596"/>
                <a:gd name="T14" fmla="*/ 616 w 616"/>
                <a:gd name="T15" fmla="*/ 596 h 5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" h="596">
                  <a:moveTo>
                    <a:pt x="616" y="0"/>
                  </a:moveTo>
                  <a:lnTo>
                    <a:pt x="0" y="181"/>
                  </a:lnTo>
                  <a:lnTo>
                    <a:pt x="288" y="596"/>
                  </a:lnTo>
                  <a:lnTo>
                    <a:pt x="61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34"/>
            <p:cNvSpPr>
              <a:spLocks/>
            </p:cNvSpPr>
            <p:nvPr/>
          </p:nvSpPr>
          <p:spPr bwMode="auto">
            <a:xfrm rot="-7101103">
              <a:off x="1102" y="1569"/>
              <a:ext cx="616" cy="596"/>
            </a:xfrm>
            <a:custGeom>
              <a:avLst/>
              <a:gdLst>
                <a:gd name="T0" fmla="*/ 616 w 616"/>
                <a:gd name="T1" fmla="*/ 0 h 596"/>
                <a:gd name="T2" fmla="*/ 0 w 616"/>
                <a:gd name="T3" fmla="*/ 181 h 596"/>
                <a:gd name="T4" fmla="*/ 288 w 616"/>
                <a:gd name="T5" fmla="*/ 596 h 596"/>
                <a:gd name="T6" fmla="*/ 616 w 616"/>
                <a:gd name="T7" fmla="*/ 0 h 5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6"/>
                <a:gd name="T13" fmla="*/ 0 h 596"/>
                <a:gd name="T14" fmla="*/ 616 w 616"/>
                <a:gd name="T15" fmla="*/ 596 h 5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6" h="596">
                  <a:moveTo>
                    <a:pt x="616" y="0"/>
                  </a:moveTo>
                  <a:lnTo>
                    <a:pt x="0" y="181"/>
                  </a:lnTo>
                  <a:lnTo>
                    <a:pt x="288" y="596"/>
                  </a:lnTo>
                  <a:lnTo>
                    <a:pt x="61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8" name="Oval 27"/>
          <p:cNvSpPr>
            <a:spLocks noChangeArrowheads="1"/>
          </p:cNvSpPr>
          <p:nvPr/>
        </p:nvSpPr>
        <p:spPr bwMode="auto">
          <a:xfrm>
            <a:off x="2238375" y="1489075"/>
            <a:ext cx="117475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0489" name="Oval 28"/>
          <p:cNvSpPr>
            <a:spLocks noChangeArrowheads="1"/>
          </p:cNvSpPr>
          <p:nvPr/>
        </p:nvSpPr>
        <p:spPr bwMode="auto">
          <a:xfrm>
            <a:off x="2506663" y="2092325"/>
            <a:ext cx="117475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0490" name="Oval 29"/>
          <p:cNvSpPr>
            <a:spLocks noChangeArrowheads="1"/>
          </p:cNvSpPr>
          <p:nvPr/>
        </p:nvSpPr>
        <p:spPr bwMode="auto">
          <a:xfrm>
            <a:off x="2647950" y="2817813"/>
            <a:ext cx="117475" cy="1095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0491" name="Oval 30"/>
          <p:cNvSpPr>
            <a:spLocks noChangeArrowheads="1"/>
          </p:cNvSpPr>
          <p:nvPr/>
        </p:nvSpPr>
        <p:spPr bwMode="auto">
          <a:xfrm>
            <a:off x="2246313" y="3360738"/>
            <a:ext cx="138112" cy="11938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0492" name="Oval 41"/>
          <p:cNvSpPr>
            <a:spLocks noChangeArrowheads="1"/>
          </p:cNvSpPr>
          <p:nvPr/>
        </p:nvSpPr>
        <p:spPr bwMode="auto">
          <a:xfrm>
            <a:off x="1035050" y="2197100"/>
            <a:ext cx="117475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0493" name="Oval 42"/>
          <p:cNvSpPr>
            <a:spLocks noChangeArrowheads="1"/>
          </p:cNvSpPr>
          <p:nvPr/>
        </p:nvSpPr>
        <p:spPr bwMode="auto">
          <a:xfrm>
            <a:off x="1247775" y="1870075"/>
            <a:ext cx="117475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71950" y="801688"/>
            <a:ext cx="4483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/>
              <a:t>Source of electrons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3238" y="5313363"/>
            <a:ext cx="4484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/>
              <a:t>Result</a:t>
            </a:r>
          </a:p>
        </p:txBody>
      </p:sp>
      <p:sp>
        <p:nvSpPr>
          <p:cNvPr id="20496" name="Text Box 24"/>
          <p:cNvSpPr txBox="1">
            <a:spLocks noChangeArrowheads="1"/>
          </p:cNvSpPr>
          <p:nvPr/>
        </p:nvSpPr>
        <p:spPr bwMode="auto">
          <a:xfrm>
            <a:off x="993775" y="4668838"/>
            <a:ext cx="2338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Easy to remove with DC biasing</a:t>
            </a:r>
          </a:p>
        </p:txBody>
      </p:sp>
      <p:sp>
        <p:nvSpPr>
          <p:cNvPr id="20497" name="Line 25"/>
          <p:cNvSpPr>
            <a:spLocks noChangeShapeType="1"/>
          </p:cNvSpPr>
          <p:nvPr/>
        </p:nvSpPr>
        <p:spPr bwMode="auto">
          <a:xfrm flipV="1">
            <a:off x="1828800" y="4108450"/>
            <a:ext cx="500063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ND_all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3494" r="45184" b="64140"/>
          <a:stretch>
            <a:fillRect/>
          </a:stretch>
        </p:blipFill>
        <p:spPr bwMode="auto">
          <a:xfrm>
            <a:off x="409575" y="2255838"/>
            <a:ext cx="30829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ND_15_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3178" r="45349" b="64105"/>
          <a:stretch>
            <a:fillRect/>
          </a:stretch>
        </p:blipFill>
        <p:spPr bwMode="auto">
          <a:xfrm>
            <a:off x="407988" y="4322763"/>
            <a:ext cx="306070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774825" y="4543425"/>
            <a:ext cx="16097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ko-KR" sz="1600">
                <a:ea typeface="굴림" pitchFamily="50" charset="-127"/>
              </a:rPr>
              <a:t>15a; 19 MV/m</a:t>
            </a:r>
          </a:p>
          <a:p>
            <a:r>
              <a:rPr lang="en-US" altLang="ko-KR" sz="1600">
                <a:ea typeface="굴림" pitchFamily="50" charset="-127"/>
              </a:rPr>
              <a:t>15b; 17 MV/m</a:t>
            </a:r>
          </a:p>
          <a:p>
            <a:r>
              <a:rPr lang="en-US" altLang="ko-KR" sz="1600">
                <a:ea typeface="굴림" pitchFamily="50" charset="-127"/>
              </a:rPr>
              <a:t>15c; 21.5 MV/m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812925" y="2481263"/>
            <a:ext cx="162083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ko-KR" sz="1600">
                <a:ea typeface="굴림" pitchFamily="50" charset="-127"/>
              </a:rPr>
              <a:t>13a; 14.5 MV/m</a:t>
            </a:r>
          </a:p>
          <a:p>
            <a:r>
              <a:rPr lang="en-US" altLang="ko-KR" sz="1600">
                <a:ea typeface="굴림" pitchFamily="50" charset="-127"/>
              </a:rPr>
              <a:t>13b; 15 MV/m</a:t>
            </a:r>
          </a:p>
          <a:p>
            <a:r>
              <a:rPr lang="en-US" altLang="ko-KR" sz="1600">
                <a:ea typeface="굴림" pitchFamily="50" charset="-127"/>
              </a:rPr>
              <a:t>13c; 15 MV/m</a:t>
            </a:r>
          </a:p>
          <a:p>
            <a:r>
              <a:rPr lang="en-US" altLang="ko-KR" sz="1600">
                <a:ea typeface="굴림" pitchFamily="50" charset="-127"/>
              </a:rPr>
              <a:t>13d; 10.5 MV/m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1354138" y="6340475"/>
            <a:ext cx="1271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ko-KR" sz="1400">
                <a:ea typeface="굴림" pitchFamily="50" charset="-127"/>
              </a:rPr>
              <a:t>(1 unit=10 us)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 rot="10800000">
            <a:off x="0" y="3622675"/>
            <a:ext cx="3968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ko-KR" sz="1400">
                <a:ea typeface="굴림" pitchFamily="50" charset="-127"/>
              </a:rPr>
              <a:t>Radiation (arb. unit)</a:t>
            </a:r>
          </a:p>
        </p:txBody>
      </p:sp>
      <p:pic>
        <p:nvPicPr>
          <p:cNvPr id="21512" name="Picture 4" descr="quench_detecto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2232025"/>
            <a:ext cx="2806700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5" descr="quench_detecto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232025"/>
            <a:ext cx="2805112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Freeform 8"/>
          <p:cNvSpPr>
            <a:spLocks/>
          </p:cNvSpPr>
          <p:nvPr/>
        </p:nvSpPr>
        <p:spPr bwMode="auto">
          <a:xfrm flipH="1">
            <a:off x="4452938" y="3365500"/>
            <a:ext cx="123825" cy="438150"/>
          </a:xfrm>
          <a:custGeom>
            <a:avLst/>
            <a:gdLst>
              <a:gd name="T0" fmla="*/ 2147483647 w 15"/>
              <a:gd name="T1" fmla="*/ 0 h 226"/>
              <a:gd name="T2" fmla="*/ 2147483647 w 15"/>
              <a:gd name="T3" fmla="*/ 2147483647 h 226"/>
              <a:gd name="T4" fmla="*/ 0 w 15"/>
              <a:gd name="T5" fmla="*/ 2147483647 h 226"/>
              <a:gd name="T6" fmla="*/ 0 60000 65536"/>
              <a:gd name="T7" fmla="*/ 0 60000 65536"/>
              <a:gd name="T8" fmla="*/ 0 60000 65536"/>
              <a:gd name="T9" fmla="*/ 0 w 15"/>
              <a:gd name="T10" fmla="*/ 0 h 226"/>
              <a:gd name="T11" fmla="*/ 15 w 15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226">
                <a:moveTo>
                  <a:pt x="15" y="0"/>
                </a:moveTo>
                <a:lnTo>
                  <a:pt x="10" y="128"/>
                </a:lnTo>
                <a:lnTo>
                  <a:pt x="0" y="22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Freeform 9"/>
          <p:cNvSpPr>
            <a:spLocks/>
          </p:cNvSpPr>
          <p:nvPr/>
        </p:nvSpPr>
        <p:spPr bwMode="auto">
          <a:xfrm>
            <a:off x="7326313" y="3692525"/>
            <a:ext cx="441325" cy="827088"/>
          </a:xfrm>
          <a:custGeom>
            <a:avLst/>
            <a:gdLst>
              <a:gd name="T0" fmla="*/ 2147483647 w 211"/>
              <a:gd name="T1" fmla="*/ 2147483647 h 540"/>
              <a:gd name="T2" fmla="*/ 2147483647 w 211"/>
              <a:gd name="T3" fmla="*/ 0 h 540"/>
              <a:gd name="T4" fmla="*/ 0 w 211"/>
              <a:gd name="T5" fmla="*/ 2147483647 h 540"/>
              <a:gd name="T6" fmla="*/ 0 60000 65536"/>
              <a:gd name="T7" fmla="*/ 0 60000 65536"/>
              <a:gd name="T8" fmla="*/ 0 60000 65536"/>
              <a:gd name="T9" fmla="*/ 0 w 211"/>
              <a:gd name="T10" fmla="*/ 0 h 540"/>
              <a:gd name="T11" fmla="*/ 211 w 211"/>
              <a:gd name="T12" fmla="*/ 540 h 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" h="540">
                <a:moveTo>
                  <a:pt x="211" y="350"/>
                </a:moveTo>
                <a:lnTo>
                  <a:pt x="87" y="0"/>
                </a:lnTo>
                <a:lnTo>
                  <a:pt x="0" y="5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111125" y="177800"/>
            <a:ext cx="8707438" cy="69850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85000"/>
              </a:lnSpc>
              <a:defRPr/>
            </a:pPr>
            <a:r>
              <a:rPr lang="en-US" sz="30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rPr>
              <a:t>End Group Heating &amp; Partial quench</a:t>
            </a:r>
            <a:endParaRPr lang="en-US" sz="3000" dirty="0">
              <a:solidFill>
                <a:srgbClr val="006C3A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1517" name="TextBox 13"/>
          <p:cNvSpPr txBox="1">
            <a:spLocks noChangeArrowheads="1"/>
          </p:cNvSpPr>
          <p:nvPr/>
        </p:nvSpPr>
        <p:spPr bwMode="auto">
          <a:xfrm>
            <a:off x="4884738" y="1655763"/>
            <a:ext cx="2563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At partial Quench</a:t>
            </a:r>
          </a:p>
        </p:txBody>
      </p:sp>
      <p:sp>
        <p:nvSpPr>
          <p:cNvPr id="21518" name="TextBox 14"/>
          <p:cNvSpPr txBox="1">
            <a:spLocks noChangeArrowheads="1"/>
          </p:cNvSpPr>
          <p:nvPr/>
        </p:nvSpPr>
        <p:spPr bwMode="auto">
          <a:xfrm>
            <a:off x="4046538" y="5324475"/>
            <a:ext cx="187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Cavity Field </a:t>
            </a:r>
          </a:p>
        </p:txBody>
      </p:sp>
      <p:sp>
        <p:nvSpPr>
          <p:cNvPr id="21519" name="TextBox 15"/>
          <p:cNvSpPr txBox="1">
            <a:spLocks noChangeArrowheads="1"/>
          </p:cNvSpPr>
          <p:nvPr/>
        </p:nvSpPr>
        <p:spPr bwMode="auto">
          <a:xfrm>
            <a:off x="6853238" y="5289550"/>
            <a:ext cx="1604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Forward P</a:t>
            </a:r>
          </a:p>
        </p:txBody>
      </p:sp>
      <p:sp>
        <p:nvSpPr>
          <p:cNvPr id="21520" name="TextBox 13"/>
          <p:cNvSpPr txBox="1">
            <a:spLocks noChangeArrowheads="1"/>
          </p:cNvSpPr>
          <p:nvPr/>
        </p:nvSpPr>
        <p:spPr bwMode="auto">
          <a:xfrm>
            <a:off x="414338" y="1808163"/>
            <a:ext cx="2584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Radiation Signals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0"/>
            <a:ext cx="9144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altLang="ko-KR" sz="3000">
                <a:solidFill>
                  <a:srgbClr val="00673E"/>
                </a:solidFill>
                <a:latin typeface="Arial Black" pitchFamily="34" charset="0"/>
                <a:ea typeface="굴림" pitchFamily="50" charset="-127"/>
              </a:rPr>
              <a:t>SNS Cavity Operating Regime</a:t>
            </a:r>
          </a:p>
        </p:txBody>
      </p:sp>
      <p:pic>
        <p:nvPicPr>
          <p:cNvPr id="507955" name="Picture 51" descr="ND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3683" r="75545" b="64085"/>
          <a:stretch>
            <a:fillRect/>
          </a:stretch>
        </p:blipFill>
        <p:spPr bwMode="auto">
          <a:xfrm>
            <a:off x="896938" y="4294188"/>
            <a:ext cx="2478087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7956" name="Picture 52" descr="ND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13579" r="75714" b="64101"/>
          <a:stretch>
            <a:fillRect/>
          </a:stretch>
        </p:blipFill>
        <p:spPr bwMode="auto">
          <a:xfrm>
            <a:off x="5988050" y="4284663"/>
            <a:ext cx="235743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7957" name="Picture 53" descr="ND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13577" r="75787" b="64101"/>
          <a:stretch>
            <a:fillRect/>
          </a:stretch>
        </p:blipFill>
        <p:spPr bwMode="auto">
          <a:xfrm>
            <a:off x="3516313" y="4284663"/>
            <a:ext cx="23463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5"/>
          <p:cNvSpPr txBox="1">
            <a:spLocks noChangeAspect="1" noChangeArrowheads="1"/>
          </p:cNvSpPr>
          <p:nvPr/>
        </p:nvSpPr>
        <p:spPr bwMode="auto">
          <a:xfrm>
            <a:off x="7426325" y="6488113"/>
            <a:ext cx="692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800">
                <a:ea typeface="굴림" pitchFamily="50" charset="-127"/>
              </a:rPr>
              <a:t>Time</a:t>
            </a:r>
          </a:p>
        </p:txBody>
      </p:sp>
      <p:sp>
        <p:nvSpPr>
          <p:cNvPr id="24" name="Text Box 65"/>
          <p:cNvSpPr txBox="1">
            <a:spLocks noChangeAspect="1" noChangeArrowheads="1"/>
          </p:cNvSpPr>
          <p:nvPr/>
        </p:nvSpPr>
        <p:spPr bwMode="auto">
          <a:xfrm>
            <a:off x="241300" y="3276600"/>
            <a:ext cx="21415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800">
                <a:ea typeface="굴림" pitchFamily="50" charset="-127"/>
              </a:rPr>
              <a:t>Measurements of Radiation during RF Pulse</a:t>
            </a:r>
          </a:p>
        </p:txBody>
      </p:sp>
      <p:sp>
        <p:nvSpPr>
          <p:cNvPr id="25" name="Text Box 64"/>
          <p:cNvSpPr txBox="1">
            <a:spLocks noChangeAspect="1" noChangeArrowheads="1"/>
          </p:cNvSpPr>
          <p:nvPr/>
        </p:nvSpPr>
        <p:spPr bwMode="auto">
          <a:xfrm rot="-5400000">
            <a:off x="-478631" y="5190332"/>
            <a:ext cx="222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800">
                <a:ea typeface="굴림" pitchFamily="50" charset="-127"/>
              </a:rPr>
              <a:t>Radiation (arb. Unit)</a:t>
            </a:r>
          </a:p>
        </p:txBody>
      </p:sp>
      <p:grpSp>
        <p:nvGrpSpPr>
          <p:cNvPr id="22537" name="Group 11"/>
          <p:cNvGrpSpPr>
            <a:grpSpLocks/>
          </p:cNvGrpSpPr>
          <p:nvPr/>
        </p:nvGrpSpPr>
        <p:grpSpPr bwMode="auto">
          <a:xfrm>
            <a:off x="4044950" y="739775"/>
            <a:ext cx="4914900" cy="3524250"/>
            <a:chOff x="1372" y="419"/>
            <a:chExt cx="3096" cy="2220"/>
          </a:xfrm>
        </p:grpSpPr>
        <p:sp>
          <p:nvSpPr>
            <p:cNvPr id="22539" name="Rectangle 57"/>
            <p:cNvSpPr>
              <a:spLocks noChangeAspect="1" noChangeArrowheads="1"/>
            </p:cNvSpPr>
            <p:nvPr/>
          </p:nvSpPr>
          <p:spPr bwMode="auto">
            <a:xfrm>
              <a:off x="1641" y="420"/>
              <a:ext cx="2827" cy="198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540" name="Rectangle 50"/>
            <p:cNvSpPr>
              <a:spLocks noChangeArrowheads="1"/>
            </p:cNvSpPr>
            <p:nvPr/>
          </p:nvSpPr>
          <p:spPr bwMode="auto">
            <a:xfrm>
              <a:off x="3394" y="420"/>
              <a:ext cx="475" cy="1983"/>
            </a:xfrm>
            <a:prstGeom prst="rect">
              <a:avLst/>
            </a:prstGeom>
            <a:solidFill>
              <a:srgbClr val="FF00FF">
                <a:alpha val="4588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541" name="Text Box 64"/>
            <p:cNvSpPr txBox="1">
              <a:spLocks noChangeAspect="1" noChangeArrowheads="1"/>
            </p:cNvSpPr>
            <p:nvPr/>
          </p:nvSpPr>
          <p:spPr bwMode="auto">
            <a:xfrm rot="-5400000">
              <a:off x="574" y="1313"/>
              <a:ext cx="18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ko-KR" sz="1800">
                  <a:ea typeface="굴림" pitchFamily="50" charset="-127"/>
                </a:rPr>
                <a:t>Radiation (in log, arb. Unit)</a:t>
              </a:r>
            </a:p>
          </p:txBody>
        </p:sp>
        <p:sp>
          <p:nvSpPr>
            <p:cNvPr id="22542" name="Text Box 65"/>
            <p:cNvSpPr txBox="1">
              <a:spLocks noChangeAspect="1" noChangeArrowheads="1"/>
            </p:cNvSpPr>
            <p:nvPr/>
          </p:nvSpPr>
          <p:spPr bwMode="auto">
            <a:xfrm>
              <a:off x="2987" y="2408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ko-KR" sz="1800">
                  <a:ea typeface="굴림" pitchFamily="50" charset="-127"/>
                </a:rPr>
                <a:t>Eacc</a:t>
              </a:r>
            </a:p>
          </p:txBody>
        </p:sp>
        <p:sp>
          <p:nvSpPr>
            <p:cNvPr id="22543" name="Freeform 58"/>
            <p:cNvSpPr>
              <a:spLocks noChangeAspect="1"/>
            </p:cNvSpPr>
            <p:nvPr/>
          </p:nvSpPr>
          <p:spPr bwMode="auto">
            <a:xfrm>
              <a:off x="3060" y="419"/>
              <a:ext cx="1026" cy="1983"/>
            </a:xfrm>
            <a:custGeom>
              <a:avLst/>
              <a:gdLst>
                <a:gd name="T0" fmla="*/ 0 w 1206"/>
                <a:gd name="T1" fmla="*/ 1687 h 2331"/>
                <a:gd name="T2" fmla="*/ 873 w 1206"/>
                <a:gd name="T3" fmla="*/ 0 h 2331"/>
                <a:gd name="T4" fmla="*/ 0 60000 65536"/>
                <a:gd name="T5" fmla="*/ 0 60000 65536"/>
                <a:gd name="T6" fmla="*/ 0 w 1206"/>
                <a:gd name="T7" fmla="*/ 0 h 2331"/>
                <a:gd name="T8" fmla="*/ 1206 w 1206"/>
                <a:gd name="T9" fmla="*/ 2331 h 23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6" h="2331">
                  <a:moveTo>
                    <a:pt x="0" y="2331"/>
                  </a:moveTo>
                  <a:cubicBezTo>
                    <a:pt x="0" y="2331"/>
                    <a:pt x="603" y="1165"/>
                    <a:pt x="1206" y="0"/>
                  </a:cubicBezTo>
                </a:path>
              </a:pathLst>
            </a:custGeom>
            <a:noFill/>
            <a:ln w="19050" cmpd="sng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Freeform 59"/>
            <p:cNvSpPr>
              <a:spLocks noChangeAspect="1"/>
            </p:cNvSpPr>
            <p:nvPr/>
          </p:nvSpPr>
          <p:spPr bwMode="auto">
            <a:xfrm>
              <a:off x="3453" y="470"/>
              <a:ext cx="1009" cy="1926"/>
            </a:xfrm>
            <a:custGeom>
              <a:avLst/>
              <a:gdLst>
                <a:gd name="T0" fmla="*/ 0 w 1186"/>
                <a:gd name="T1" fmla="*/ 1638 h 2264"/>
                <a:gd name="T2" fmla="*/ 858 w 1186"/>
                <a:gd name="T3" fmla="*/ 0 h 2264"/>
                <a:gd name="T4" fmla="*/ 0 60000 65536"/>
                <a:gd name="T5" fmla="*/ 0 60000 65536"/>
                <a:gd name="T6" fmla="*/ 0 w 1186"/>
                <a:gd name="T7" fmla="*/ 0 h 2264"/>
                <a:gd name="T8" fmla="*/ 1186 w 1186"/>
                <a:gd name="T9" fmla="*/ 2264 h 2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6" h="2264">
                  <a:moveTo>
                    <a:pt x="0" y="2264"/>
                  </a:moveTo>
                  <a:cubicBezTo>
                    <a:pt x="0" y="2264"/>
                    <a:pt x="593" y="1132"/>
                    <a:pt x="1186" y="0"/>
                  </a:cubicBezTo>
                </a:path>
              </a:pathLst>
            </a:custGeom>
            <a:noFill/>
            <a:ln w="19050" cmpd="sng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Freeform 63"/>
            <p:cNvSpPr>
              <a:spLocks noChangeAspect="1"/>
            </p:cNvSpPr>
            <p:nvPr/>
          </p:nvSpPr>
          <p:spPr bwMode="auto">
            <a:xfrm>
              <a:off x="3926" y="1348"/>
              <a:ext cx="542" cy="1048"/>
            </a:xfrm>
            <a:custGeom>
              <a:avLst/>
              <a:gdLst>
                <a:gd name="T0" fmla="*/ 0 w 637"/>
                <a:gd name="T1" fmla="*/ 891 h 1232"/>
                <a:gd name="T2" fmla="*/ 461 w 637"/>
                <a:gd name="T3" fmla="*/ 0 h 1232"/>
                <a:gd name="T4" fmla="*/ 0 60000 65536"/>
                <a:gd name="T5" fmla="*/ 0 60000 65536"/>
                <a:gd name="T6" fmla="*/ 0 w 637"/>
                <a:gd name="T7" fmla="*/ 0 h 1232"/>
                <a:gd name="T8" fmla="*/ 637 w 637"/>
                <a:gd name="T9" fmla="*/ 1232 h 12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7" h="1232">
                  <a:moveTo>
                    <a:pt x="0" y="1232"/>
                  </a:moveTo>
                  <a:cubicBezTo>
                    <a:pt x="0" y="1232"/>
                    <a:pt x="318" y="616"/>
                    <a:pt x="637" y="0"/>
                  </a:cubicBezTo>
                </a:path>
              </a:pathLst>
            </a:custGeom>
            <a:noFill/>
            <a:ln w="19050" cap="flat" cmpd="sng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Text Box 66"/>
            <p:cNvSpPr txBox="1">
              <a:spLocks noChangeAspect="1" noChangeArrowheads="1"/>
            </p:cNvSpPr>
            <p:nvPr/>
          </p:nvSpPr>
          <p:spPr bwMode="auto">
            <a:xfrm>
              <a:off x="3336" y="1976"/>
              <a:ext cx="6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rgbClr val="00FFFF"/>
                  </a:solidFill>
                  <a:ea typeface="굴림" pitchFamily="50" charset="-127"/>
                </a:rPr>
                <a:t>FE onset</a:t>
              </a:r>
            </a:p>
          </p:txBody>
        </p:sp>
        <p:sp>
          <p:nvSpPr>
            <p:cNvPr id="22547" name="Freeform 60"/>
            <p:cNvSpPr>
              <a:spLocks noChangeAspect="1"/>
            </p:cNvSpPr>
            <p:nvPr/>
          </p:nvSpPr>
          <p:spPr bwMode="auto">
            <a:xfrm>
              <a:off x="2079" y="1154"/>
              <a:ext cx="1408" cy="1242"/>
            </a:xfrm>
            <a:custGeom>
              <a:avLst/>
              <a:gdLst>
                <a:gd name="T0" fmla="*/ 0 w 1408"/>
                <a:gd name="T1" fmla="*/ 1460 h 1242"/>
                <a:gd name="T2" fmla="*/ 188 w 1408"/>
                <a:gd name="T3" fmla="*/ 1447 h 1242"/>
                <a:gd name="T4" fmla="*/ 335 w 1408"/>
                <a:gd name="T5" fmla="*/ 1413 h 1242"/>
                <a:gd name="T6" fmla="*/ 422 w 1408"/>
                <a:gd name="T7" fmla="*/ 1340 h 1242"/>
                <a:gd name="T8" fmla="*/ 489 w 1408"/>
                <a:gd name="T9" fmla="*/ 1253 h 1242"/>
                <a:gd name="T10" fmla="*/ 556 w 1408"/>
                <a:gd name="T11" fmla="*/ 1092 h 1242"/>
                <a:gd name="T12" fmla="*/ 610 w 1408"/>
                <a:gd name="T13" fmla="*/ 884 h 1242"/>
                <a:gd name="T14" fmla="*/ 704 w 1408"/>
                <a:gd name="T15" fmla="*/ 362 h 1242"/>
                <a:gd name="T16" fmla="*/ 744 w 1408"/>
                <a:gd name="T17" fmla="*/ 188 h 1242"/>
                <a:gd name="T18" fmla="*/ 797 w 1408"/>
                <a:gd name="T19" fmla="*/ 81 h 1242"/>
                <a:gd name="T20" fmla="*/ 858 w 1408"/>
                <a:gd name="T21" fmla="*/ 20 h 1242"/>
                <a:gd name="T22" fmla="*/ 918 w 1408"/>
                <a:gd name="T23" fmla="*/ 0 h 1242"/>
                <a:gd name="T24" fmla="*/ 985 w 1408"/>
                <a:gd name="T25" fmla="*/ 14 h 1242"/>
                <a:gd name="T26" fmla="*/ 1058 w 1408"/>
                <a:gd name="T27" fmla="*/ 94 h 1242"/>
                <a:gd name="T28" fmla="*/ 1146 w 1408"/>
                <a:gd name="T29" fmla="*/ 348 h 1242"/>
                <a:gd name="T30" fmla="*/ 1259 w 1408"/>
                <a:gd name="T31" fmla="*/ 603 h 1242"/>
                <a:gd name="T32" fmla="*/ 1387 w 1408"/>
                <a:gd name="T33" fmla="*/ 677 h 1242"/>
                <a:gd name="T34" fmla="*/ 1487 w 1408"/>
                <a:gd name="T35" fmla="*/ 697 h 1242"/>
                <a:gd name="T36" fmla="*/ 1621 w 1408"/>
                <a:gd name="T37" fmla="*/ 710 h 12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08"/>
                <a:gd name="T58" fmla="*/ 0 h 1242"/>
                <a:gd name="T59" fmla="*/ 1621 w 1408"/>
                <a:gd name="T60" fmla="*/ 1460 h 12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08" h="1242">
                  <a:moveTo>
                    <a:pt x="0" y="1242"/>
                  </a:moveTo>
                  <a:lnTo>
                    <a:pt x="160" y="1231"/>
                  </a:lnTo>
                  <a:lnTo>
                    <a:pt x="285" y="1202"/>
                  </a:lnTo>
                  <a:lnTo>
                    <a:pt x="359" y="1140"/>
                  </a:lnTo>
                  <a:lnTo>
                    <a:pt x="416" y="1066"/>
                  </a:lnTo>
                  <a:lnTo>
                    <a:pt x="473" y="929"/>
                  </a:lnTo>
                  <a:lnTo>
                    <a:pt x="519" y="752"/>
                  </a:lnTo>
                  <a:lnTo>
                    <a:pt x="599" y="308"/>
                  </a:lnTo>
                  <a:lnTo>
                    <a:pt x="633" y="160"/>
                  </a:lnTo>
                  <a:lnTo>
                    <a:pt x="679" y="69"/>
                  </a:lnTo>
                  <a:lnTo>
                    <a:pt x="730" y="17"/>
                  </a:lnTo>
                  <a:lnTo>
                    <a:pt x="782" y="0"/>
                  </a:lnTo>
                  <a:lnTo>
                    <a:pt x="839" y="12"/>
                  </a:lnTo>
                  <a:lnTo>
                    <a:pt x="901" y="80"/>
                  </a:lnTo>
                  <a:lnTo>
                    <a:pt x="976" y="296"/>
                  </a:lnTo>
                  <a:lnTo>
                    <a:pt x="1047" y="574"/>
                  </a:lnTo>
                  <a:lnTo>
                    <a:pt x="1124" y="804"/>
                  </a:lnTo>
                  <a:lnTo>
                    <a:pt x="1246" y="1027"/>
                  </a:lnTo>
                  <a:lnTo>
                    <a:pt x="1408" y="1211"/>
                  </a:lnTo>
                </a:path>
              </a:pathLst>
            </a:custGeom>
            <a:noFill/>
            <a:ln w="19050" cmpd="sng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61"/>
            <p:cNvSpPr>
              <a:spLocks noChangeAspect="1"/>
            </p:cNvSpPr>
            <p:nvPr/>
          </p:nvSpPr>
          <p:spPr bwMode="auto">
            <a:xfrm>
              <a:off x="2119" y="2197"/>
              <a:ext cx="1329" cy="194"/>
            </a:xfrm>
            <a:custGeom>
              <a:avLst/>
              <a:gdLst>
                <a:gd name="T0" fmla="*/ 0 w 1329"/>
                <a:gd name="T1" fmla="*/ 228 h 194"/>
                <a:gd name="T2" fmla="*/ 315 w 1329"/>
                <a:gd name="T3" fmla="*/ 194 h 194"/>
                <a:gd name="T4" fmla="*/ 636 w 1329"/>
                <a:gd name="T5" fmla="*/ 100 h 194"/>
                <a:gd name="T6" fmla="*/ 737 w 1329"/>
                <a:gd name="T7" fmla="*/ 53 h 194"/>
                <a:gd name="T8" fmla="*/ 817 w 1329"/>
                <a:gd name="T9" fmla="*/ 27 h 194"/>
                <a:gd name="T10" fmla="*/ 918 w 1329"/>
                <a:gd name="T11" fmla="*/ 0 h 194"/>
                <a:gd name="T12" fmla="*/ 1011 w 1329"/>
                <a:gd name="T13" fmla="*/ 0 h 194"/>
                <a:gd name="T14" fmla="*/ 1166 w 1329"/>
                <a:gd name="T15" fmla="*/ 7 h 194"/>
                <a:gd name="T16" fmla="*/ 1306 w 1329"/>
                <a:gd name="T17" fmla="*/ 27 h 194"/>
                <a:gd name="T18" fmla="*/ 1487 w 1329"/>
                <a:gd name="T19" fmla="*/ 74 h 194"/>
                <a:gd name="T20" fmla="*/ 1587 w 1329"/>
                <a:gd name="T21" fmla="*/ 74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9"/>
                <a:gd name="T34" fmla="*/ 0 h 194"/>
                <a:gd name="T35" fmla="*/ 1587 w 1329"/>
                <a:gd name="T36" fmla="*/ 228 h 1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9" h="194">
                  <a:moveTo>
                    <a:pt x="0" y="194"/>
                  </a:moveTo>
                  <a:lnTo>
                    <a:pt x="268" y="165"/>
                  </a:lnTo>
                  <a:lnTo>
                    <a:pt x="541" y="85"/>
                  </a:lnTo>
                  <a:lnTo>
                    <a:pt x="627" y="45"/>
                  </a:lnTo>
                  <a:lnTo>
                    <a:pt x="696" y="23"/>
                  </a:lnTo>
                  <a:lnTo>
                    <a:pt x="781" y="0"/>
                  </a:lnTo>
                  <a:lnTo>
                    <a:pt x="861" y="0"/>
                  </a:lnTo>
                  <a:lnTo>
                    <a:pt x="993" y="6"/>
                  </a:lnTo>
                  <a:lnTo>
                    <a:pt x="1112" y="23"/>
                  </a:lnTo>
                  <a:lnTo>
                    <a:pt x="1268" y="130"/>
                  </a:lnTo>
                  <a:lnTo>
                    <a:pt x="1329" y="161"/>
                  </a:lnTo>
                </a:path>
              </a:pathLst>
            </a:custGeom>
            <a:noFill/>
            <a:ln w="19050" cmpd="sng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62"/>
            <p:cNvSpPr>
              <a:spLocks noChangeAspect="1"/>
            </p:cNvSpPr>
            <p:nvPr/>
          </p:nvSpPr>
          <p:spPr bwMode="auto">
            <a:xfrm>
              <a:off x="2148" y="2374"/>
              <a:ext cx="1590" cy="22"/>
            </a:xfrm>
            <a:custGeom>
              <a:avLst/>
              <a:gdLst>
                <a:gd name="T0" fmla="*/ 0 w 1868"/>
                <a:gd name="T1" fmla="*/ 19 h 26"/>
                <a:gd name="T2" fmla="*/ 87 w 1868"/>
                <a:gd name="T3" fmla="*/ 19 h 26"/>
                <a:gd name="T4" fmla="*/ 354 w 1868"/>
                <a:gd name="T5" fmla="*/ 0 h 26"/>
                <a:gd name="T6" fmla="*/ 708 w 1868"/>
                <a:gd name="T7" fmla="*/ 4 h 26"/>
                <a:gd name="T8" fmla="*/ 956 w 1868"/>
                <a:gd name="T9" fmla="*/ 4 h 26"/>
                <a:gd name="T10" fmla="*/ 1271 w 1868"/>
                <a:gd name="T11" fmla="*/ 14 h 26"/>
                <a:gd name="T12" fmla="*/ 1353 w 1868"/>
                <a:gd name="T13" fmla="*/ 19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68"/>
                <a:gd name="T22" fmla="*/ 0 h 26"/>
                <a:gd name="T23" fmla="*/ 1868 w 1868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68" h="26">
                  <a:moveTo>
                    <a:pt x="0" y="26"/>
                  </a:moveTo>
                  <a:cubicBezTo>
                    <a:pt x="40" y="26"/>
                    <a:pt x="80" y="26"/>
                    <a:pt x="120" y="26"/>
                  </a:cubicBezTo>
                  <a:lnTo>
                    <a:pt x="489" y="0"/>
                  </a:lnTo>
                  <a:lnTo>
                    <a:pt x="977" y="6"/>
                  </a:lnTo>
                  <a:lnTo>
                    <a:pt x="1319" y="6"/>
                  </a:lnTo>
                  <a:lnTo>
                    <a:pt x="1754" y="20"/>
                  </a:lnTo>
                  <a:lnTo>
                    <a:pt x="1868" y="26"/>
                  </a:lnTo>
                </a:path>
              </a:pathLst>
            </a:custGeom>
            <a:noFill/>
            <a:ln w="19050" cap="flat" cmpd="sng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Text Box 67"/>
            <p:cNvSpPr txBox="1">
              <a:spLocks noChangeAspect="1" noChangeArrowheads="1"/>
            </p:cNvSpPr>
            <p:nvPr/>
          </p:nvSpPr>
          <p:spPr bwMode="auto">
            <a:xfrm>
              <a:off x="2000" y="1666"/>
              <a:ext cx="7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rgbClr val="00FFFF"/>
                  </a:solidFill>
                  <a:ea typeface="굴림" pitchFamily="50" charset="-127"/>
                </a:rPr>
                <a:t>Radiation </a:t>
              </a:r>
            </a:p>
            <a:p>
              <a:pPr eaLnBrk="1" hangingPunct="1"/>
              <a:r>
                <a:rPr lang="en-US" altLang="ko-KR" sz="1800">
                  <a:solidFill>
                    <a:srgbClr val="00FFFF"/>
                  </a:solidFill>
                  <a:ea typeface="굴림" pitchFamily="50" charset="-127"/>
                </a:rPr>
                <a:t>onset</a:t>
              </a:r>
            </a:p>
          </p:txBody>
        </p:sp>
        <p:sp>
          <p:nvSpPr>
            <p:cNvPr id="22551" name="Text Box 68"/>
            <p:cNvSpPr txBox="1">
              <a:spLocks noChangeAspect="1" noChangeArrowheads="1"/>
            </p:cNvSpPr>
            <p:nvPr/>
          </p:nvSpPr>
          <p:spPr bwMode="auto">
            <a:xfrm>
              <a:off x="2190" y="771"/>
              <a:ext cx="12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ko-KR" sz="1800">
                  <a:solidFill>
                    <a:srgbClr val="00FFFF"/>
                  </a:solidFill>
                  <a:ea typeface="굴림" pitchFamily="50" charset="-127"/>
                </a:rPr>
                <a:t>MP </a:t>
              </a:r>
            </a:p>
            <a:p>
              <a:pPr algn="ctr" eaLnBrk="1" hangingPunct="1"/>
              <a:r>
                <a:rPr lang="en-US" altLang="ko-KR" sz="1800">
                  <a:solidFill>
                    <a:srgbClr val="00FFFF"/>
                  </a:solidFill>
                  <a:ea typeface="굴림" pitchFamily="50" charset="-127"/>
                </a:rPr>
                <a:t>Surface condition</a:t>
              </a:r>
            </a:p>
          </p:txBody>
        </p:sp>
        <p:sp>
          <p:nvSpPr>
            <p:cNvPr id="22552" name="Line 69"/>
            <p:cNvSpPr>
              <a:spLocks noChangeShapeType="1"/>
            </p:cNvSpPr>
            <p:nvPr/>
          </p:nvSpPr>
          <p:spPr bwMode="auto">
            <a:xfrm>
              <a:off x="2858" y="1209"/>
              <a:ext cx="0" cy="1145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Line 26"/>
            <p:cNvSpPr>
              <a:spLocks noChangeShapeType="1"/>
            </p:cNvSpPr>
            <p:nvPr/>
          </p:nvSpPr>
          <p:spPr bwMode="auto">
            <a:xfrm>
              <a:off x="2044" y="2110"/>
              <a:ext cx="591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Line 27"/>
            <p:cNvSpPr>
              <a:spLocks noChangeShapeType="1"/>
            </p:cNvSpPr>
            <p:nvPr/>
          </p:nvSpPr>
          <p:spPr bwMode="auto">
            <a:xfrm flipV="1">
              <a:off x="3116" y="2307"/>
              <a:ext cx="868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8" name="Text Box 28"/>
          <p:cNvSpPr txBox="1">
            <a:spLocks noChangeArrowheads="1"/>
          </p:cNvSpPr>
          <p:nvPr/>
        </p:nvSpPr>
        <p:spPr bwMode="auto">
          <a:xfrm>
            <a:off x="0" y="884238"/>
            <a:ext cx="40560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We don’t have MP induced radiation </a:t>
            </a:r>
          </a:p>
          <a:p>
            <a:pPr eaLnBrk="1" hangingPunct="1"/>
            <a:r>
              <a:rPr lang="en-US" sz="1800"/>
              <a:t>at op. gradient, if any, very small.</a:t>
            </a:r>
          </a:p>
          <a:p>
            <a:pPr eaLnBrk="1" hangingPunct="1"/>
            <a:r>
              <a:rPr lang="en-US" sz="1800"/>
              <a:t>Basically running in the field emission regime.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9032875" cy="881063"/>
          </a:xfrm>
        </p:spPr>
        <p:txBody>
          <a:bodyPr/>
          <a:lstStyle/>
          <a:p>
            <a:r>
              <a:rPr lang="en-US" smtClean="0"/>
              <a:t>Back to Cavity performances in VTA test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933450"/>
            <a:ext cx="9215438" cy="4048125"/>
            <a:chOff x="-27" y="885"/>
            <a:chExt cx="5805" cy="2550"/>
          </a:xfrm>
        </p:grpSpPr>
        <p:pic>
          <p:nvPicPr>
            <p:cNvPr id="2355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" y="900"/>
              <a:ext cx="2880" cy="2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885"/>
              <a:ext cx="2898" cy="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Oval 7"/>
            <p:cNvSpPr>
              <a:spLocks noChangeArrowheads="1"/>
            </p:cNvSpPr>
            <p:nvPr/>
          </p:nvSpPr>
          <p:spPr bwMode="auto">
            <a:xfrm>
              <a:off x="1422" y="1386"/>
              <a:ext cx="486" cy="423"/>
            </a:xfrm>
            <a:prstGeom prst="ellips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Oval 8"/>
            <p:cNvSpPr>
              <a:spLocks noChangeArrowheads="1"/>
            </p:cNvSpPr>
            <p:nvPr/>
          </p:nvSpPr>
          <p:spPr bwMode="auto">
            <a:xfrm>
              <a:off x="4101" y="1743"/>
              <a:ext cx="486" cy="423"/>
            </a:xfrm>
            <a:prstGeom prst="ellips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Oval 9"/>
            <p:cNvSpPr>
              <a:spLocks noChangeArrowheads="1"/>
            </p:cNvSpPr>
            <p:nvPr/>
          </p:nvSpPr>
          <p:spPr bwMode="auto">
            <a:xfrm>
              <a:off x="1914" y="1572"/>
              <a:ext cx="486" cy="423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Oval 10"/>
            <p:cNvSpPr>
              <a:spLocks noChangeArrowheads="1"/>
            </p:cNvSpPr>
            <p:nvPr/>
          </p:nvSpPr>
          <p:spPr bwMode="auto">
            <a:xfrm>
              <a:off x="4791" y="1326"/>
              <a:ext cx="486" cy="423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Text Box 11"/>
            <p:cNvSpPr txBox="1">
              <a:spLocks noChangeArrowheads="1"/>
            </p:cNvSpPr>
            <p:nvPr/>
          </p:nvSpPr>
          <p:spPr bwMode="auto">
            <a:xfrm>
              <a:off x="2741" y="967"/>
              <a:ext cx="3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ko-KR" sz="2000">
                  <a:ea typeface="굴림" pitchFamily="50" charset="-127"/>
                </a:rPr>
                <a:t>MP</a:t>
              </a:r>
            </a:p>
          </p:txBody>
        </p:sp>
        <p:sp>
          <p:nvSpPr>
            <p:cNvPr id="23565" name="Line 12"/>
            <p:cNvSpPr>
              <a:spLocks noChangeShapeType="1"/>
            </p:cNvSpPr>
            <p:nvPr/>
          </p:nvSpPr>
          <p:spPr bwMode="auto">
            <a:xfrm flipH="1">
              <a:off x="1854" y="1107"/>
              <a:ext cx="882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13"/>
            <p:cNvSpPr>
              <a:spLocks noChangeShapeType="1"/>
            </p:cNvSpPr>
            <p:nvPr/>
          </p:nvSpPr>
          <p:spPr bwMode="auto">
            <a:xfrm>
              <a:off x="3033" y="1125"/>
              <a:ext cx="1116" cy="7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Text Box 14"/>
            <p:cNvSpPr txBox="1">
              <a:spLocks noChangeArrowheads="1"/>
            </p:cNvSpPr>
            <p:nvPr/>
          </p:nvSpPr>
          <p:spPr bwMode="auto">
            <a:xfrm>
              <a:off x="2801" y="2575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ko-KR" sz="2000">
                  <a:ea typeface="굴림" pitchFamily="50" charset="-127"/>
                </a:rPr>
                <a:t>FE</a:t>
              </a:r>
            </a:p>
          </p:txBody>
        </p:sp>
        <p:sp>
          <p:nvSpPr>
            <p:cNvPr id="23568" name="Line 15"/>
            <p:cNvSpPr>
              <a:spLocks noChangeShapeType="1"/>
            </p:cNvSpPr>
            <p:nvPr/>
          </p:nvSpPr>
          <p:spPr bwMode="auto">
            <a:xfrm flipH="1" flipV="1">
              <a:off x="2340" y="1935"/>
              <a:ext cx="495" cy="7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6"/>
            <p:cNvSpPr>
              <a:spLocks noChangeShapeType="1"/>
            </p:cNvSpPr>
            <p:nvPr/>
          </p:nvSpPr>
          <p:spPr bwMode="auto">
            <a:xfrm flipV="1">
              <a:off x="3123" y="1764"/>
              <a:ext cx="1809" cy="9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6" name="TextBox 18"/>
          <p:cNvSpPr txBox="1">
            <a:spLocks noChangeArrowheads="1"/>
          </p:cNvSpPr>
          <p:nvPr/>
        </p:nvSpPr>
        <p:spPr bwMode="auto">
          <a:xfrm>
            <a:off x="3673475" y="661988"/>
            <a:ext cx="2303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Typical high beta cavity</a:t>
            </a:r>
          </a:p>
        </p:txBody>
      </p:sp>
      <p:sp>
        <p:nvSpPr>
          <p:cNvPr id="23557" name="TextBox 19"/>
          <p:cNvSpPr txBox="1">
            <a:spLocks noChangeArrowheads="1"/>
          </p:cNvSpPr>
          <p:nvPr/>
        </p:nvSpPr>
        <p:spPr bwMode="auto">
          <a:xfrm>
            <a:off x="135720" y="5069849"/>
            <a:ext cx="89582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/>
              <a:t>More precisely this MP indication is MP induced radiation </a:t>
            </a:r>
          </a:p>
          <a:p>
            <a:pPr eaLnBrk="1" hangingPunct="1"/>
            <a:r>
              <a:rPr lang="en-US" sz="2000" dirty="0"/>
              <a:t>We observed MP starting from 3 MV/m in both medium and high beta cavities</a:t>
            </a:r>
          </a:p>
          <a:p>
            <a:pPr eaLnBrk="1" hangingPunct="1"/>
            <a:r>
              <a:rPr lang="en-US" sz="2000" dirty="0"/>
              <a:t>In general MP can be processed and does not hurt operation that much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4"/>
          <p:cNvSpPr txBox="1">
            <a:spLocks noChangeArrowheads="1"/>
          </p:cNvSpPr>
          <p:nvPr/>
        </p:nvSpPr>
        <p:spPr>
          <a:xfrm>
            <a:off x="120650" y="153988"/>
            <a:ext cx="8775700" cy="5048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altLang="ko-KR" sz="2600" smtClean="0">
                <a:ea typeface="굴림" pitchFamily="50" charset="-127"/>
              </a:rPr>
              <a:t>Radiation/electron activity diagnostics </a:t>
            </a:r>
            <a:br>
              <a:rPr lang="en-US" altLang="ko-KR" sz="2600" smtClean="0">
                <a:ea typeface="굴림" pitchFamily="50" charset="-127"/>
              </a:rPr>
            </a:br>
            <a:r>
              <a:rPr lang="en-US" altLang="ko-KR" sz="2600" smtClean="0">
                <a:ea typeface="굴림" pitchFamily="50" charset="-127"/>
              </a:rPr>
              <a:t>in the Test Cave </a:t>
            </a:r>
          </a:p>
        </p:txBody>
      </p:sp>
      <p:grpSp>
        <p:nvGrpSpPr>
          <p:cNvPr id="57" name="Group 29"/>
          <p:cNvGrpSpPr>
            <a:grpSpLocks noChangeAspect="1"/>
          </p:cNvGrpSpPr>
          <p:nvPr/>
        </p:nvGrpSpPr>
        <p:grpSpPr bwMode="auto">
          <a:xfrm>
            <a:off x="149225" y="1016000"/>
            <a:ext cx="8435975" cy="2274888"/>
            <a:chOff x="1543" y="1872"/>
            <a:chExt cx="4009" cy="1081"/>
          </a:xfrm>
        </p:grpSpPr>
        <p:grpSp>
          <p:nvGrpSpPr>
            <p:cNvPr id="58" name="Group 27"/>
            <p:cNvGrpSpPr>
              <a:grpSpLocks noChangeAspect="1"/>
            </p:cNvGrpSpPr>
            <p:nvPr/>
          </p:nvGrpSpPr>
          <p:grpSpPr bwMode="auto">
            <a:xfrm>
              <a:off x="1543" y="1872"/>
              <a:ext cx="4009" cy="1081"/>
              <a:chOff x="1543" y="1872"/>
              <a:chExt cx="4009" cy="1081"/>
            </a:xfrm>
          </p:grpSpPr>
          <p:sp>
            <p:nvSpPr>
              <p:cNvPr id="60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989" y="2763"/>
                <a:ext cx="357" cy="12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1" name="Picture 6" descr="HBCM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92" t="42128" r="6973" b="20236"/>
              <a:stretch>
                <a:fillRect/>
              </a:stretch>
            </p:blipFill>
            <p:spPr bwMode="auto">
              <a:xfrm>
                <a:off x="2484" y="2163"/>
                <a:ext cx="2758" cy="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Rectangle 7"/>
              <p:cNvSpPr>
                <a:spLocks noChangeAspect="1" noChangeArrowheads="1"/>
              </p:cNvSpPr>
              <p:nvPr/>
            </p:nvSpPr>
            <p:spPr bwMode="auto">
              <a:xfrm>
                <a:off x="1543" y="1872"/>
                <a:ext cx="4009" cy="10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2190" y="2794"/>
                <a:ext cx="118" cy="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8"/>
              <p:cNvSpPr>
                <a:spLocks noChangeAspect="1" noChangeArrowheads="1"/>
              </p:cNvSpPr>
              <p:nvPr/>
            </p:nvSpPr>
            <p:spPr bwMode="auto">
              <a:xfrm>
                <a:off x="2210" y="2005"/>
                <a:ext cx="76" cy="84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190" y="1963"/>
                <a:ext cx="118" cy="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9"/>
              <p:cNvSpPr>
                <a:spLocks noChangeAspect="1" noChangeArrowheads="1"/>
              </p:cNvSpPr>
              <p:nvPr/>
            </p:nvSpPr>
            <p:spPr bwMode="auto">
              <a:xfrm>
                <a:off x="2205" y="1979"/>
                <a:ext cx="86" cy="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2469" y="1875"/>
                <a:ext cx="56" cy="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2553" y="1875"/>
                <a:ext cx="56" cy="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2631" y="1875"/>
                <a:ext cx="56" cy="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16"/>
              <p:cNvSpPr>
                <a:spLocks noChangeAspect="1" noChangeArrowheads="1"/>
              </p:cNvSpPr>
              <p:nvPr/>
            </p:nvSpPr>
            <p:spPr bwMode="auto">
              <a:xfrm>
                <a:off x="4605" y="2241"/>
                <a:ext cx="58" cy="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17"/>
              <p:cNvSpPr>
                <a:spLocks noChangeAspect="1" noChangeArrowheads="1"/>
              </p:cNvSpPr>
              <p:nvPr/>
            </p:nvSpPr>
            <p:spPr bwMode="auto">
              <a:xfrm>
                <a:off x="4068" y="2235"/>
                <a:ext cx="58" cy="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18"/>
              <p:cNvSpPr>
                <a:spLocks noChangeAspect="1" noChangeArrowheads="1"/>
              </p:cNvSpPr>
              <p:nvPr/>
            </p:nvSpPr>
            <p:spPr bwMode="auto">
              <a:xfrm>
                <a:off x="3627" y="2235"/>
                <a:ext cx="58" cy="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19"/>
              <p:cNvSpPr>
                <a:spLocks noChangeAspect="1" noChangeArrowheads="1"/>
              </p:cNvSpPr>
              <p:nvPr/>
            </p:nvSpPr>
            <p:spPr bwMode="auto">
              <a:xfrm>
                <a:off x="3093" y="2238"/>
                <a:ext cx="58" cy="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20"/>
              <p:cNvSpPr>
                <a:spLocks noChangeAspect="1" noChangeArrowheads="1"/>
              </p:cNvSpPr>
              <p:nvPr/>
            </p:nvSpPr>
            <p:spPr bwMode="auto">
              <a:xfrm>
                <a:off x="4911" y="2370"/>
                <a:ext cx="58" cy="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21"/>
              <p:cNvSpPr>
                <a:spLocks noChangeAspect="1" noChangeArrowheads="1"/>
              </p:cNvSpPr>
              <p:nvPr/>
            </p:nvSpPr>
            <p:spPr bwMode="auto">
              <a:xfrm>
                <a:off x="2778" y="2370"/>
                <a:ext cx="58" cy="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22"/>
              <p:cNvSpPr>
                <a:spLocks noChangeAspect="1" noChangeArrowheads="1"/>
              </p:cNvSpPr>
              <p:nvPr/>
            </p:nvSpPr>
            <p:spPr bwMode="auto">
              <a:xfrm>
                <a:off x="2706" y="1905"/>
                <a:ext cx="58" cy="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23"/>
              <p:cNvSpPr>
                <a:spLocks noChangeAspect="1" noChangeArrowheads="1"/>
              </p:cNvSpPr>
              <p:nvPr/>
            </p:nvSpPr>
            <p:spPr bwMode="auto">
              <a:xfrm>
                <a:off x="2135" y="2701"/>
                <a:ext cx="58" cy="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4986" y="2442"/>
                <a:ext cx="29" cy="5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2742" y="2439"/>
                <a:ext cx="29" cy="5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26"/>
              <p:cNvSpPr>
                <a:spLocks noChangeAspect="1" noChangeArrowheads="1"/>
              </p:cNvSpPr>
              <p:nvPr/>
            </p:nvSpPr>
            <p:spPr bwMode="auto">
              <a:xfrm>
                <a:off x="4336" y="2507"/>
                <a:ext cx="58" cy="58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" name="Rectangle 28"/>
            <p:cNvSpPr>
              <a:spLocks noChangeAspect="1" noChangeArrowheads="1"/>
            </p:cNvSpPr>
            <p:nvPr/>
          </p:nvSpPr>
          <p:spPr bwMode="auto">
            <a:xfrm>
              <a:off x="4901" y="2720"/>
              <a:ext cx="251" cy="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" name="Oval 30"/>
          <p:cNvSpPr>
            <a:spLocks noChangeArrowheads="1"/>
          </p:cNvSpPr>
          <p:nvPr/>
        </p:nvSpPr>
        <p:spPr bwMode="auto">
          <a:xfrm>
            <a:off x="4875880" y="3828369"/>
            <a:ext cx="134937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2" name="Oval 31"/>
          <p:cNvSpPr>
            <a:spLocks noChangeArrowheads="1"/>
          </p:cNvSpPr>
          <p:nvPr/>
        </p:nvSpPr>
        <p:spPr bwMode="auto">
          <a:xfrm>
            <a:off x="4857290" y="4324597"/>
            <a:ext cx="134938" cy="127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3" name="Rectangle 32"/>
          <p:cNvSpPr>
            <a:spLocks noChangeArrowheads="1"/>
          </p:cNvSpPr>
          <p:nvPr/>
        </p:nvSpPr>
        <p:spPr bwMode="auto">
          <a:xfrm>
            <a:off x="4890628" y="4900037"/>
            <a:ext cx="88900" cy="1698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4" name="Text Box 33"/>
          <p:cNvSpPr txBox="1">
            <a:spLocks noChangeArrowheads="1"/>
          </p:cNvSpPr>
          <p:nvPr/>
        </p:nvSpPr>
        <p:spPr bwMode="auto">
          <a:xfrm>
            <a:off x="4985878" y="3660348"/>
            <a:ext cx="28568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2400">
                <a:ea typeface="굴림" pitchFamily="50" charset="-127"/>
              </a:rPr>
              <a:t>Ionization Chamber</a:t>
            </a:r>
          </a:p>
        </p:txBody>
      </p:sp>
      <p:sp>
        <p:nvSpPr>
          <p:cNvPr id="85" name="Text Box 34"/>
          <p:cNvSpPr txBox="1">
            <a:spLocks noChangeArrowheads="1"/>
          </p:cNvSpPr>
          <p:nvPr/>
        </p:nvSpPr>
        <p:spPr bwMode="auto">
          <a:xfrm>
            <a:off x="5047184" y="4157265"/>
            <a:ext cx="39693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2400" dirty="0">
                <a:ea typeface="굴림" pitchFamily="50" charset="-127"/>
              </a:rPr>
              <a:t>Internal Ionization Chamber</a:t>
            </a:r>
          </a:p>
        </p:txBody>
      </p:sp>
      <p:sp>
        <p:nvSpPr>
          <p:cNvPr id="86" name="Text Box 35"/>
          <p:cNvSpPr txBox="1">
            <a:spLocks noChangeArrowheads="1"/>
          </p:cNvSpPr>
          <p:nvPr/>
        </p:nvSpPr>
        <p:spPr bwMode="auto">
          <a:xfrm>
            <a:off x="5003340" y="4754136"/>
            <a:ext cx="39164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2400" dirty="0">
                <a:ea typeface="굴림" pitchFamily="50" charset="-127"/>
              </a:rPr>
              <a:t>Phosphor Screen, Camera</a:t>
            </a:r>
            <a:r>
              <a:rPr lang="en-US" altLang="ko-KR" sz="2400" dirty="0" smtClean="0">
                <a:ea typeface="굴림" pitchFamily="50" charset="-127"/>
              </a:rPr>
              <a:t>,</a:t>
            </a:r>
          </a:p>
          <a:p>
            <a:r>
              <a:rPr lang="en-US" altLang="ko-KR" sz="2400" dirty="0" smtClean="0">
                <a:ea typeface="굴림" pitchFamily="50" charset="-127"/>
              </a:rPr>
              <a:t>Faraday </a:t>
            </a:r>
            <a:r>
              <a:rPr lang="en-US" altLang="ko-KR" sz="2400" dirty="0">
                <a:ea typeface="굴림" pitchFamily="50" charset="-127"/>
              </a:rPr>
              <a:t>Cup</a:t>
            </a:r>
          </a:p>
        </p:txBody>
      </p:sp>
      <p:sp>
        <p:nvSpPr>
          <p:cNvPr id="87" name="Text Box 36"/>
          <p:cNvSpPr txBox="1">
            <a:spLocks noChangeArrowheads="1"/>
          </p:cNvSpPr>
          <p:nvPr/>
        </p:nvSpPr>
        <p:spPr bwMode="auto">
          <a:xfrm>
            <a:off x="1039813" y="2665413"/>
            <a:ext cx="420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1200" b="1">
                <a:solidFill>
                  <a:srgbClr val="FF0000"/>
                </a:solidFill>
                <a:ea typeface="굴림" pitchFamily="50" charset="-127"/>
              </a:rPr>
              <a:t>IC0</a:t>
            </a:r>
          </a:p>
        </p:txBody>
      </p:sp>
      <p:sp>
        <p:nvSpPr>
          <p:cNvPr id="88" name="Text Box 37"/>
          <p:cNvSpPr txBox="1">
            <a:spLocks noChangeArrowheads="1"/>
          </p:cNvSpPr>
          <p:nvPr/>
        </p:nvSpPr>
        <p:spPr bwMode="auto">
          <a:xfrm>
            <a:off x="2730500" y="1000125"/>
            <a:ext cx="420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1200" b="1">
                <a:solidFill>
                  <a:srgbClr val="FF0000"/>
                </a:solidFill>
                <a:ea typeface="굴림" pitchFamily="50" charset="-127"/>
              </a:rPr>
              <a:t>IC1</a:t>
            </a:r>
          </a:p>
        </p:txBody>
      </p:sp>
      <p:sp>
        <p:nvSpPr>
          <p:cNvPr id="89" name="Text Box 38"/>
          <p:cNvSpPr txBox="1">
            <a:spLocks noChangeArrowheads="1"/>
          </p:cNvSpPr>
          <p:nvPr/>
        </p:nvSpPr>
        <p:spPr bwMode="auto">
          <a:xfrm>
            <a:off x="2416175" y="1374775"/>
            <a:ext cx="420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1200" b="1">
                <a:solidFill>
                  <a:srgbClr val="FF0000"/>
                </a:solidFill>
                <a:ea typeface="굴림" pitchFamily="50" charset="-127"/>
              </a:rPr>
              <a:t>IC2</a:t>
            </a:r>
          </a:p>
        </p:txBody>
      </p:sp>
      <p:sp>
        <p:nvSpPr>
          <p:cNvPr id="90" name="Text Box 39"/>
          <p:cNvSpPr txBox="1">
            <a:spLocks noChangeArrowheads="1"/>
          </p:cNvSpPr>
          <p:nvPr/>
        </p:nvSpPr>
        <p:spPr bwMode="auto">
          <a:xfrm>
            <a:off x="3157538" y="1543050"/>
            <a:ext cx="420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1200" b="1">
                <a:solidFill>
                  <a:srgbClr val="FF0000"/>
                </a:solidFill>
                <a:ea typeface="굴림" pitchFamily="50" charset="-127"/>
              </a:rPr>
              <a:t>IC3</a:t>
            </a:r>
          </a:p>
        </p:txBody>
      </p:sp>
      <p:sp>
        <p:nvSpPr>
          <p:cNvPr id="91" name="Text Box 40"/>
          <p:cNvSpPr txBox="1">
            <a:spLocks noChangeArrowheads="1"/>
          </p:cNvSpPr>
          <p:nvPr/>
        </p:nvSpPr>
        <p:spPr bwMode="auto">
          <a:xfrm>
            <a:off x="4268788" y="1530350"/>
            <a:ext cx="420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1200" b="1">
                <a:solidFill>
                  <a:srgbClr val="FF0000"/>
                </a:solidFill>
                <a:ea typeface="굴림" pitchFamily="50" charset="-127"/>
              </a:rPr>
              <a:t>IC4</a:t>
            </a:r>
          </a:p>
        </p:txBody>
      </p:sp>
      <p:sp>
        <p:nvSpPr>
          <p:cNvPr id="92" name="Text Box 41"/>
          <p:cNvSpPr txBox="1">
            <a:spLocks noChangeArrowheads="1"/>
          </p:cNvSpPr>
          <p:nvPr/>
        </p:nvSpPr>
        <p:spPr bwMode="auto">
          <a:xfrm>
            <a:off x="5202238" y="1550988"/>
            <a:ext cx="420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1200" b="1">
                <a:solidFill>
                  <a:srgbClr val="FF0000"/>
                </a:solidFill>
                <a:ea typeface="굴림" pitchFamily="50" charset="-127"/>
              </a:rPr>
              <a:t>IC5</a:t>
            </a:r>
          </a:p>
        </p:txBody>
      </p:sp>
      <p:sp>
        <p:nvSpPr>
          <p:cNvPr id="93" name="Text Box 42"/>
          <p:cNvSpPr txBox="1">
            <a:spLocks noChangeArrowheads="1"/>
          </p:cNvSpPr>
          <p:nvPr/>
        </p:nvSpPr>
        <p:spPr bwMode="auto">
          <a:xfrm>
            <a:off x="6346825" y="1560513"/>
            <a:ext cx="420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1200" b="1">
                <a:solidFill>
                  <a:srgbClr val="FF0000"/>
                </a:solidFill>
                <a:ea typeface="굴림" pitchFamily="50" charset="-127"/>
              </a:rPr>
              <a:t>IC6</a:t>
            </a:r>
          </a:p>
        </p:txBody>
      </p:sp>
      <p:sp>
        <p:nvSpPr>
          <p:cNvPr id="94" name="Text Box 43"/>
          <p:cNvSpPr txBox="1">
            <a:spLocks noChangeArrowheads="1"/>
          </p:cNvSpPr>
          <p:nvPr/>
        </p:nvSpPr>
        <p:spPr bwMode="auto">
          <a:xfrm>
            <a:off x="7313613" y="1354138"/>
            <a:ext cx="420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1200" b="1">
                <a:solidFill>
                  <a:srgbClr val="FF0000"/>
                </a:solidFill>
                <a:ea typeface="굴림" pitchFamily="50" charset="-127"/>
              </a:rPr>
              <a:t>IC7</a:t>
            </a:r>
          </a:p>
        </p:txBody>
      </p:sp>
      <p:sp>
        <p:nvSpPr>
          <p:cNvPr id="95" name="Line 44"/>
          <p:cNvSpPr>
            <a:spLocks noChangeShapeType="1"/>
          </p:cNvSpPr>
          <p:nvPr/>
        </p:nvSpPr>
        <p:spPr bwMode="auto">
          <a:xfrm>
            <a:off x="2754313" y="1595438"/>
            <a:ext cx="41275" cy="4365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46"/>
          <p:cNvSpPr>
            <a:spLocks noChangeShapeType="1"/>
          </p:cNvSpPr>
          <p:nvPr/>
        </p:nvSpPr>
        <p:spPr bwMode="auto">
          <a:xfrm flipH="1">
            <a:off x="7304088" y="1647825"/>
            <a:ext cx="146050" cy="384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Text Box 47"/>
          <p:cNvSpPr txBox="1">
            <a:spLocks noChangeArrowheads="1"/>
          </p:cNvSpPr>
          <p:nvPr/>
        </p:nvSpPr>
        <p:spPr bwMode="auto">
          <a:xfrm>
            <a:off x="5180013" y="2784475"/>
            <a:ext cx="574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1200" b="1">
                <a:solidFill>
                  <a:srgbClr val="FF00FF"/>
                </a:solidFill>
                <a:ea typeface="굴림" pitchFamily="50" charset="-127"/>
              </a:rPr>
              <a:t>IC-int</a:t>
            </a:r>
          </a:p>
        </p:txBody>
      </p:sp>
      <p:sp>
        <p:nvSpPr>
          <p:cNvPr id="98" name="Line 48"/>
          <p:cNvSpPr>
            <a:spLocks noChangeShapeType="1"/>
          </p:cNvSpPr>
          <p:nvPr/>
        </p:nvSpPr>
        <p:spPr bwMode="auto">
          <a:xfrm flipV="1">
            <a:off x="5600700" y="2478088"/>
            <a:ext cx="457200" cy="36512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Text Box 49"/>
          <p:cNvSpPr txBox="1">
            <a:spLocks noChangeArrowheads="1"/>
          </p:cNvSpPr>
          <p:nvPr/>
        </p:nvSpPr>
        <p:spPr bwMode="auto">
          <a:xfrm>
            <a:off x="7697788" y="2160588"/>
            <a:ext cx="1446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1200" b="1">
                <a:solidFill>
                  <a:srgbClr val="0000FF"/>
                </a:solidFill>
                <a:ea typeface="굴림" pitchFamily="50" charset="-127"/>
              </a:rPr>
              <a:t>Phosphor Screen</a:t>
            </a:r>
          </a:p>
          <a:p>
            <a:r>
              <a:rPr lang="en-US" altLang="ko-KR" sz="1200" b="1">
                <a:solidFill>
                  <a:srgbClr val="0000FF"/>
                </a:solidFill>
                <a:ea typeface="굴림" pitchFamily="50" charset="-127"/>
              </a:rPr>
              <a:t>&amp; Faraday Cup</a:t>
            </a:r>
          </a:p>
        </p:txBody>
      </p:sp>
      <p:sp>
        <p:nvSpPr>
          <p:cNvPr id="100" name="Text Box 50"/>
          <p:cNvSpPr txBox="1">
            <a:spLocks noChangeArrowheads="1"/>
          </p:cNvSpPr>
          <p:nvPr/>
        </p:nvSpPr>
        <p:spPr bwMode="auto">
          <a:xfrm>
            <a:off x="547688" y="2032000"/>
            <a:ext cx="1446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1200" b="1" dirty="0">
                <a:solidFill>
                  <a:srgbClr val="0000FF"/>
                </a:solidFill>
                <a:ea typeface="굴림" pitchFamily="50" charset="-127"/>
              </a:rPr>
              <a:t>Phosphor Screen</a:t>
            </a:r>
          </a:p>
          <a:p>
            <a:r>
              <a:rPr lang="en-US" altLang="ko-KR" sz="1200" b="1" dirty="0">
                <a:solidFill>
                  <a:srgbClr val="0000FF"/>
                </a:solidFill>
                <a:ea typeface="굴림" pitchFamily="50" charset="-127"/>
              </a:rPr>
              <a:t>&amp; Faraday Cup</a:t>
            </a:r>
          </a:p>
        </p:txBody>
      </p:sp>
      <p:sp>
        <p:nvSpPr>
          <p:cNvPr id="101" name="Line 51"/>
          <p:cNvSpPr>
            <a:spLocks noChangeShapeType="1"/>
          </p:cNvSpPr>
          <p:nvPr/>
        </p:nvSpPr>
        <p:spPr bwMode="auto">
          <a:xfrm>
            <a:off x="1860550" y="2260600"/>
            <a:ext cx="8001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52"/>
          <p:cNvSpPr>
            <a:spLocks noChangeShapeType="1"/>
          </p:cNvSpPr>
          <p:nvPr/>
        </p:nvSpPr>
        <p:spPr bwMode="auto">
          <a:xfrm flipH="1">
            <a:off x="7440613" y="2260600"/>
            <a:ext cx="33178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Text Box 53"/>
          <p:cNvSpPr txBox="1">
            <a:spLocks noChangeArrowheads="1"/>
          </p:cNvSpPr>
          <p:nvPr/>
        </p:nvSpPr>
        <p:spPr bwMode="auto">
          <a:xfrm>
            <a:off x="6153150" y="108743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>
                <a:ea typeface="굴림" pitchFamily="50" charset="-127"/>
              </a:rPr>
              <a:t>Cavity A</a:t>
            </a:r>
          </a:p>
        </p:txBody>
      </p:sp>
      <p:sp>
        <p:nvSpPr>
          <p:cNvPr id="104" name="Text Box 54"/>
          <p:cNvSpPr txBox="1">
            <a:spLocks noChangeArrowheads="1"/>
          </p:cNvSpPr>
          <p:nvPr/>
        </p:nvSpPr>
        <p:spPr bwMode="auto">
          <a:xfrm>
            <a:off x="5059363" y="109378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>
                <a:ea typeface="굴림" pitchFamily="50" charset="-127"/>
              </a:rPr>
              <a:t>Cavity B</a:t>
            </a:r>
          </a:p>
        </p:txBody>
      </p:sp>
      <p:sp>
        <p:nvSpPr>
          <p:cNvPr id="105" name="Text Box 55"/>
          <p:cNvSpPr txBox="1">
            <a:spLocks noChangeArrowheads="1"/>
          </p:cNvSpPr>
          <p:nvPr/>
        </p:nvSpPr>
        <p:spPr bwMode="auto">
          <a:xfrm>
            <a:off x="4019550" y="1116013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>
                <a:ea typeface="굴림" pitchFamily="50" charset="-127"/>
              </a:rPr>
              <a:t>Cavity C</a:t>
            </a:r>
          </a:p>
        </p:txBody>
      </p:sp>
      <p:sp>
        <p:nvSpPr>
          <p:cNvPr id="106" name="Text Box 56"/>
          <p:cNvSpPr txBox="1">
            <a:spLocks noChangeArrowheads="1"/>
          </p:cNvSpPr>
          <p:nvPr/>
        </p:nvSpPr>
        <p:spPr bwMode="auto">
          <a:xfrm>
            <a:off x="3000375" y="1125538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>
                <a:ea typeface="굴림" pitchFamily="50" charset="-127"/>
              </a:rPr>
              <a:t>Cavity D</a:t>
            </a:r>
          </a:p>
        </p:txBody>
      </p:sp>
      <p:pic>
        <p:nvPicPr>
          <p:cNvPr id="107" name="Picture 57" descr="IMG_02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8" t="7901" r="3209" b="8253"/>
          <a:stretch>
            <a:fillRect/>
          </a:stretch>
        </p:blipFill>
        <p:spPr bwMode="auto">
          <a:xfrm>
            <a:off x="161925" y="3411538"/>
            <a:ext cx="41735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18"/>
          <p:cNvGrpSpPr>
            <a:grpSpLocks/>
          </p:cNvGrpSpPr>
          <p:nvPr/>
        </p:nvGrpSpPr>
        <p:grpSpPr bwMode="auto">
          <a:xfrm>
            <a:off x="-44449" y="1827213"/>
            <a:ext cx="9372600" cy="3422650"/>
            <a:chOff x="-7" y="2050"/>
            <a:chExt cx="5904" cy="2156"/>
          </a:xfrm>
        </p:grpSpPr>
        <p:pic>
          <p:nvPicPr>
            <p:cNvPr id="57350" name="Picture 9" descr="HB01_12mv_cam0_ex_30000_081213_053806_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" y="2050"/>
              <a:ext cx="2876" cy="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1" name="Arc 15"/>
            <p:cNvSpPr>
              <a:spLocks/>
            </p:cNvSpPr>
            <p:nvPr/>
          </p:nvSpPr>
          <p:spPr bwMode="auto">
            <a:xfrm rot="4095758" flipH="1" flipV="1">
              <a:off x="4063" y="1989"/>
              <a:ext cx="1392" cy="2277"/>
            </a:xfrm>
            <a:custGeom>
              <a:avLst/>
              <a:gdLst>
                <a:gd name="T0" fmla="*/ 0 w 22449"/>
                <a:gd name="T1" fmla="*/ 0 h 39093"/>
                <a:gd name="T2" fmla="*/ 0 w 22449"/>
                <a:gd name="T3" fmla="*/ 0 h 39093"/>
                <a:gd name="T4" fmla="*/ 0 w 22449"/>
                <a:gd name="T5" fmla="*/ 0 h 39093"/>
                <a:gd name="T6" fmla="*/ 0 60000 65536"/>
                <a:gd name="T7" fmla="*/ 0 60000 65536"/>
                <a:gd name="T8" fmla="*/ 0 60000 65536"/>
                <a:gd name="T9" fmla="*/ 0 w 22449"/>
                <a:gd name="T10" fmla="*/ 0 h 39093"/>
                <a:gd name="T11" fmla="*/ 22449 w 22449"/>
                <a:gd name="T12" fmla="*/ 39093 h 390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9" h="39093" fill="none" extrusionOk="0">
                  <a:moveTo>
                    <a:pt x="-1" y="16"/>
                  </a:moveTo>
                  <a:cubicBezTo>
                    <a:pt x="282" y="5"/>
                    <a:pt x="565" y="-1"/>
                    <a:pt x="849" y="0"/>
                  </a:cubicBezTo>
                  <a:cubicBezTo>
                    <a:pt x="12778" y="0"/>
                    <a:pt x="22449" y="9670"/>
                    <a:pt x="22449" y="21600"/>
                  </a:cubicBezTo>
                  <a:cubicBezTo>
                    <a:pt x="22449" y="28525"/>
                    <a:pt x="19128" y="35031"/>
                    <a:pt x="13519" y="39093"/>
                  </a:cubicBezTo>
                </a:path>
                <a:path w="22449" h="39093" stroke="0" extrusionOk="0">
                  <a:moveTo>
                    <a:pt x="-1" y="16"/>
                  </a:moveTo>
                  <a:cubicBezTo>
                    <a:pt x="282" y="5"/>
                    <a:pt x="565" y="-1"/>
                    <a:pt x="849" y="0"/>
                  </a:cubicBezTo>
                  <a:cubicBezTo>
                    <a:pt x="12778" y="0"/>
                    <a:pt x="22449" y="9670"/>
                    <a:pt x="22449" y="21600"/>
                  </a:cubicBezTo>
                  <a:cubicBezTo>
                    <a:pt x="22449" y="28525"/>
                    <a:pt x="19128" y="35031"/>
                    <a:pt x="13519" y="39093"/>
                  </a:cubicBezTo>
                  <a:lnTo>
                    <a:pt x="849" y="21600"/>
                  </a:lnTo>
                  <a:lnTo>
                    <a:pt x="-1" y="16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2" name="Freeform 16"/>
            <p:cNvSpPr>
              <a:spLocks/>
            </p:cNvSpPr>
            <p:nvPr/>
          </p:nvSpPr>
          <p:spPr bwMode="auto">
            <a:xfrm>
              <a:off x="3936" y="2949"/>
              <a:ext cx="267" cy="240"/>
            </a:xfrm>
            <a:custGeom>
              <a:avLst/>
              <a:gdLst>
                <a:gd name="T0" fmla="*/ 0 w 267"/>
                <a:gd name="T1" fmla="*/ 166 h 240"/>
                <a:gd name="T2" fmla="*/ 160 w 267"/>
                <a:gd name="T3" fmla="*/ 240 h 240"/>
                <a:gd name="T4" fmla="*/ 197 w 267"/>
                <a:gd name="T5" fmla="*/ 240 h 240"/>
                <a:gd name="T6" fmla="*/ 235 w 267"/>
                <a:gd name="T7" fmla="*/ 219 h 240"/>
                <a:gd name="T8" fmla="*/ 261 w 267"/>
                <a:gd name="T9" fmla="*/ 166 h 240"/>
                <a:gd name="T10" fmla="*/ 267 w 267"/>
                <a:gd name="T11" fmla="*/ 118 h 240"/>
                <a:gd name="T12" fmla="*/ 240 w 267"/>
                <a:gd name="T13" fmla="*/ 80 h 240"/>
                <a:gd name="T14" fmla="*/ 176 w 267"/>
                <a:gd name="T15" fmla="*/ 48 h 240"/>
                <a:gd name="T16" fmla="*/ 85 w 267"/>
                <a:gd name="T17" fmla="*/ 0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7"/>
                <a:gd name="T28" fmla="*/ 0 h 240"/>
                <a:gd name="T29" fmla="*/ 267 w 267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7" h="240">
                  <a:moveTo>
                    <a:pt x="0" y="166"/>
                  </a:moveTo>
                  <a:lnTo>
                    <a:pt x="160" y="240"/>
                  </a:lnTo>
                  <a:lnTo>
                    <a:pt x="197" y="240"/>
                  </a:lnTo>
                  <a:lnTo>
                    <a:pt x="235" y="219"/>
                  </a:lnTo>
                  <a:lnTo>
                    <a:pt x="261" y="166"/>
                  </a:lnTo>
                  <a:lnTo>
                    <a:pt x="267" y="118"/>
                  </a:lnTo>
                  <a:lnTo>
                    <a:pt x="240" y="80"/>
                  </a:lnTo>
                  <a:lnTo>
                    <a:pt x="176" y="48"/>
                  </a:lnTo>
                  <a:lnTo>
                    <a:pt x="85" y="0"/>
                  </a:lnTo>
                </a:path>
              </a:pathLst>
            </a:custGeom>
            <a:solidFill>
              <a:srgbClr val="0000FF"/>
            </a:solidFill>
            <a:ln w="28575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3" name="Text Box 11"/>
            <p:cNvSpPr txBox="1">
              <a:spLocks noChangeArrowheads="1"/>
            </p:cNvSpPr>
            <p:nvPr/>
          </p:nvSpPr>
          <p:spPr bwMode="auto">
            <a:xfrm>
              <a:off x="4129" y="2116"/>
              <a:ext cx="163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 b="1">
                  <a:solidFill>
                    <a:schemeClr val="bg1"/>
                  </a:solidFill>
                </a:rPr>
                <a:t>Cavity D 12 MV/m</a:t>
              </a:r>
            </a:p>
            <a:p>
              <a:r>
                <a:rPr lang="en-US" sz="1600" b="1">
                  <a:solidFill>
                    <a:schemeClr val="bg1"/>
                  </a:solidFill>
                </a:rPr>
                <a:t>Camera exposure; 30 ms</a:t>
              </a:r>
            </a:p>
          </p:txBody>
        </p:sp>
        <p:pic>
          <p:nvPicPr>
            <p:cNvPr id="57354" name="Picture 8" descr="HB05_93mv_081212_020543_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52"/>
              <a:ext cx="2879" cy="2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5" name="Text Box 10"/>
            <p:cNvSpPr txBox="1">
              <a:spLocks noChangeArrowheads="1"/>
            </p:cNvSpPr>
            <p:nvPr/>
          </p:nvSpPr>
          <p:spPr bwMode="auto">
            <a:xfrm>
              <a:off x="1286" y="2140"/>
              <a:ext cx="163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 b="1">
                  <a:solidFill>
                    <a:schemeClr val="bg1"/>
                  </a:solidFill>
                </a:rPr>
                <a:t>Cavity A 9.3MV/m</a:t>
              </a:r>
            </a:p>
            <a:p>
              <a:r>
                <a:rPr lang="en-US" sz="1600" b="1">
                  <a:solidFill>
                    <a:schemeClr val="bg1"/>
                  </a:solidFill>
                </a:rPr>
                <a:t>Camera exposure; 30 ms</a:t>
              </a:r>
            </a:p>
          </p:txBody>
        </p:sp>
        <p:sp>
          <p:nvSpPr>
            <p:cNvPr id="57356" name="Arc 14"/>
            <p:cNvSpPr>
              <a:spLocks/>
            </p:cNvSpPr>
            <p:nvPr/>
          </p:nvSpPr>
          <p:spPr bwMode="auto">
            <a:xfrm rot="19370072" flipH="1">
              <a:off x="-7" y="2326"/>
              <a:ext cx="1538" cy="1572"/>
            </a:xfrm>
            <a:custGeom>
              <a:avLst/>
              <a:gdLst>
                <a:gd name="T0" fmla="*/ 0 w 21600"/>
                <a:gd name="T1" fmla="*/ 0 h 21581"/>
                <a:gd name="T2" fmla="*/ 0 w 21600"/>
                <a:gd name="T3" fmla="*/ 0 h 21581"/>
                <a:gd name="T4" fmla="*/ 0 w 21600"/>
                <a:gd name="T5" fmla="*/ 0 h 2158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1"/>
                <a:gd name="T11" fmla="*/ 21600 w 21600"/>
                <a:gd name="T12" fmla="*/ 21581 h 215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1" fill="none" extrusionOk="0">
                  <a:moveTo>
                    <a:pt x="906" y="0"/>
                  </a:moveTo>
                  <a:cubicBezTo>
                    <a:pt x="12458" y="485"/>
                    <a:pt x="21579" y="9980"/>
                    <a:pt x="21599" y="21542"/>
                  </a:cubicBezTo>
                </a:path>
                <a:path w="21600" h="21581" stroke="0" extrusionOk="0">
                  <a:moveTo>
                    <a:pt x="906" y="0"/>
                  </a:moveTo>
                  <a:cubicBezTo>
                    <a:pt x="12458" y="485"/>
                    <a:pt x="21579" y="9980"/>
                    <a:pt x="21599" y="21542"/>
                  </a:cubicBezTo>
                  <a:lnTo>
                    <a:pt x="0" y="21581"/>
                  </a:lnTo>
                  <a:lnTo>
                    <a:pt x="906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47" name="TextBox 9"/>
          <p:cNvSpPr txBox="1">
            <a:spLocks noChangeArrowheads="1"/>
          </p:cNvSpPr>
          <p:nvPr/>
        </p:nvSpPr>
        <p:spPr bwMode="auto">
          <a:xfrm>
            <a:off x="2061576" y="905970"/>
            <a:ext cx="4459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/>
              <a:t>Phosphor screen </a:t>
            </a:r>
            <a:r>
              <a:rPr lang="en-US" sz="2800" b="1" dirty="0" smtClean="0"/>
              <a:t>images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4-way waveguide system in test cave</a:t>
            </a:r>
            <a:endParaRPr lang="en-US" dirty="0"/>
          </a:p>
        </p:txBody>
      </p:sp>
      <p:pic>
        <p:nvPicPr>
          <p:cNvPr id="4" name="Picture 4" descr="IMG_02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1" y="775296"/>
            <a:ext cx="7845137" cy="588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5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149225" y="-25400"/>
            <a:ext cx="82296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en-US" altLang="ko-KR" sz="3000">
                <a:solidFill>
                  <a:srgbClr val="006C3A"/>
                </a:solidFill>
                <a:latin typeface="Arial Black" pitchFamily="34" charset="0"/>
                <a:ea typeface="굴림" pitchFamily="50" charset="-127"/>
              </a:rPr>
              <a:t>Cryogenic loads (I)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168275" y="703263"/>
            <a:ext cx="87757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ko-KR" sz="2000" dirty="0">
                <a:ea typeface="굴림" pitchFamily="50" charset="-127"/>
              </a:rPr>
              <a:t>Dynamic load estimation; provide constant load condition to cryogenic system for reliable 2K operation</a:t>
            </a:r>
          </a:p>
          <a:p>
            <a:endParaRPr lang="en-US" altLang="ko-KR" sz="2000" dirty="0">
              <a:ea typeface="굴림" pitchFamily="50" charset="-127"/>
            </a:endParaRPr>
          </a:p>
          <a:p>
            <a:r>
              <a:rPr lang="en-US" altLang="ko-KR" sz="2000" dirty="0">
                <a:ea typeface="굴림" pitchFamily="50" charset="-127"/>
              </a:rPr>
              <a:t>Static loss </a:t>
            </a:r>
            <a:r>
              <a:rPr lang="en-US" altLang="ko-KR" sz="2000" dirty="0" smtClean="0">
                <a:ea typeface="굴림" pitchFamily="50" charset="-127"/>
              </a:rPr>
              <a:t>(~20 </a:t>
            </a:r>
            <a:r>
              <a:rPr lang="en-US" altLang="ko-KR" sz="2000" dirty="0">
                <a:ea typeface="굴림" pitchFamily="50" charset="-127"/>
              </a:rPr>
              <a:t>W/cryomodule)</a:t>
            </a:r>
            <a:r>
              <a:rPr lang="en-US" altLang="ko-KR" sz="2000" dirty="0">
                <a:ea typeface="굴림" pitchFamily="50" charset="-127"/>
                <a:sym typeface="Wingdings" pitchFamily="2" charset="2"/>
              </a:rPr>
              <a:t> total </a:t>
            </a:r>
            <a:r>
              <a:rPr lang="en-US" altLang="ko-KR" sz="2000" dirty="0" smtClean="0">
                <a:ea typeface="굴림" pitchFamily="50" charset="-127"/>
                <a:sym typeface="Wingdings" pitchFamily="2" charset="2"/>
              </a:rPr>
              <a:t>450~500 </a:t>
            </a:r>
            <a:r>
              <a:rPr lang="en-US" altLang="ko-KR" sz="2000" dirty="0">
                <a:ea typeface="굴림" pitchFamily="50" charset="-127"/>
                <a:sym typeface="Wingdings" pitchFamily="2" charset="2"/>
              </a:rPr>
              <a:t>W</a:t>
            </a:r>
            <a:endParaRPr lang="en-US" altLang="ko-KR" sz="2000" dirty="0">
              <a:ea typeface="굴림" pitchFamily="50" charset="-127"/>
            </a:endParaRPr>
          </a:p>
          <a:p>
            <a:endParaRPr lang="en-US" altLang="ko-KR" sz="2000" dirty="0">
              <a:ea typeface="굴림" pitchFamily="50" charset="-127"/>
            </a:endParaRPr>
          </a:p>
          <a:p>
            <a:r>
              <a:rPr lang="en-US" altLang="ko-KR" sz="2000" dirty="0">
                <a:ea typeface="굴림" pitchFamily="50" charset="-127"/>
              </a:rPr>
              <a:t>Thermal radiation from fundamental power coupler </a:t>
            </a:r>
          </a:p>
          <a:p>
            <a:r>
              <a:rPr lang="en-US" altLang="ko-KR" sz="2000" dirty="0">
                <a:ea typeface="굴림" pitchFamily="50" charset="-127"/>
              </a:rPr>
              <a:t>	static; without </a:t>
            </a:r>
            <a:r>
              <a:rPr lang="en-US" altLang="ko-KR" sz="2000" dirty="0" smtClean="0">
                <a:ea typeface="굴림" pitchFamily="50" charset="-127"/>
              </a:rPr>
              <a:t>RF</a:t>
            </a:r>
          </a:p>
          <a:p>
            <a:r>
              <a:rPr lang="en-US" altLang="ko-KR" sz="2000" dirty="0" smtClean="0">
                <a:ea typeface="굴림" pitchFamily="50" charset="-127"/>
              </a:rPr>
              <a:t>	dynamic; with RF</a:t>
            </a:r>
          </a:p>
          <a:p>
            <a:r>
              <a:rPr lang="en-US" altLang="ko-KR" sz="2000" dirty="0">
                <a:ea typeface="굴림" pitchFamily="50" charset="-127"/>
              </a:rPr>
              <a:t>	</a:t>
            </a:r>
            <a:r>
              <a:rPr lang="en-US" altLang="ko-KR" sz="2000" dirty="0" smtClean="0">
                <a:ea typeface="굴림" pitchFamily="50" charset="-127"/>
              </a:rPr>
              <a:t>estimation (dynamic)</a:t>
            </a:r>
            <a:r>
              <a:rPr lang="en-US" altLang="ko-KR" sz="2000" dirty="0" smtClean="0">
                <a:ea typeface="굴림" pitchFamily="50" charset="-127"/>
                <a:sym typeface="Wingdings" pitchFamily="2" charset="2"/>
              </a:rPr>
              <a:t> &lt;10 </a:t>
            </a:r>
            <a:r>
              <a:rPr lang="en-US" altLang="ko-KR" sz="2000" dirty="0">
                <a:ea typeface="굴림" pitchFamily="50" charset="-127"/>
                <a:sym typeface="Wingdings" pitchFamily="2" charset="2"/>
              </a:rPr>
              <a:t>W to 2K circuit at </a:t>
            </a:r>
            <a:r>
              <a:rPr lang="en-US" altLang="ko-KR" sz="2000" dirty="0" smtClean="0">
                <a:ea typeface="굴림" pitchFamily="50" charset="-127"/>
                <a:sym typeface="Wingdings" pitchFamily="2" charset="2"/>
              </a:rPr>
              <a:t>MW </a:t>
            </a:r>
            <a:r>
              <a:rPr lang="en-US" altLang="ko-KR" sz="2000" dirty="0">
                <a:ea typeface="굴림" pitchFamily="50" charset="-127"/>
                <a:sym typeface="Wingdings" pitchFamily="2" charset="2"/>
              </a:rPr>
              <a:t>beam operation</a:t>
            </a:r>
            <a:endParaRPr lang="en-US" altLang="ko-KR" sz="2000" dirty="0">
              <a:ea typeface="굴림" pitchFamily="50" charset="-127"/>
            </a:endParaRPr>
          </a:p>
          <a:p>
            <a:endParaRPr lang="en-US" altLang="ko-KR" sz="2000" dirty="0">
              <a:ea typeface="굴림" pitchFamily="50" charset="-127"/>
            </a:endParaRPr>
          </a:p>
          <a:p>
            <a:r>
              <a:rPr lang="en-US" altLang="ko-KR" sz="2000" dirty="0">
                <a:ea typeface="굴림" pitchFamily="50" charset="-127"/>
              </a:rPr>
              <a:t>Cavity surface dynamic loss (design parameter </a:t>
            </a:r>
            <a:r>
              <a:rPr lang="en-US" altLang="ko-KR" sz="2000" dirty="0" err="1">
                <a:ea typeface="굴림" pitchFamily="50" charset="-127"/>
              </a:rPr>
              <a:t>Qo</a:t>
            </a:r>
            <a:r>
              <a:rPr lang="en-US" altLang="ko-KR" sz="2000" dirty="0">
                <a:ea typeface="굴림" pitchFamily="50" charset="-127"/>
              </a:rPr>
              <a:t> &gt; 5e9 at 2.1 K)</a:t>
            </a:r>
          </a:p>
          <a:p>
            <a:r>
              <a:rPr lang="en-US" altLang="ko-KR" sz="2000" dirty="0">
                <a:ea typeface="굴림" pitchFamily="50" charset="-127"/>
              </a:rPr>
              <a:t>	BCS resistance (~6.5 </a:t>
            </a:r>
            <a:r>
              <a:rPr lang="en-US" altLang="ko-KR" sz="2000" dirty="0" err="1">
                <a:ea typeface="굴림" pitchFamily="50" charset="-127"/>
              </a:rPr>
              <a:t>nOhm</a:t>
            </a:r>
            <a:r>
              <a:rPr lang="en-US" altLang="ko-KR" sz="2000" dirty="0">
                <a:ea typeface="굴림" pitchFamily="50" charset="-127"/>
              </a:rPr>
              <a:t> at 2.1K, 805 MHz)</a:t>
            </a:r>
          </a:p>
          <a:p>
            <a:r>
              <a:rPr lang="en-US" altLang="ko-KR" sz="2000" dirty="0">
                <a:ea typeface="굴림" pitchFamily="50" charset="-127"/>
              </a:rPr>
              <a:t>	residual resistance (10 </a:t>
            </a:r>
            <a:r>
              <a:rPr lang="en-US" altLang="ko-KR" sz="2000" dirty="0" err="1">
                <a:ea typeface="굴림" pitchFamily="50" charset="-127"/>
              </a:rPr>
              <a:t>nOhm</a:t>
            </a:r>
            <a:r>
              <a:rPr lang="en-US" altLang="ko-KR" sz="2000" dirty="0">
                <a:ea typeface="굴림" pitchFamily="50" charset="-127"/>
              </a:rPr>
              <a:t>)</a:t>
            </a:r>
          </a:p>
          <a:p>
            <a:r>
              <a:rPr lang="en-US" altLang="ko-KR" sz="2000" dirty="0">
                <a:ea typeface="굴림" pitchFamily="50" charset="-127"/>
              </a:rPr>
              <a:t>	Other heating; FE, MP, pure Q-</a:t>
            </a:r>
            <a:r>
              <a:rPr lang="en-US" altLang="ko-KR" sz="2000" dirty="0" err="1">
                <a:ea typeface="굴림" pitchFamily="50" charset="-127"/>
              </a:rPr>
              <a:t>deacy</a:t>
            </a:r>
            <a:endParaRPr lang="en-US" altLang="ko-KR" sz="2000" dirty="0">
              <a:solidFill>
                <a:srgbClr val="FF0000"/>
              </a:solidFill>
              <a:ea typeface="굴림" pitchFamily="50" charset="-127"/>
            </a:endParaRPr>
          </a:p>
          <a:p>
            <a:endParaRPr lang="en-US" altLang="ko-KR" sz="2000" dirty="0">
              <a:solidFill>
                <a:srgbClr val="969696"/>
              </a:solidFill>
              <a:ea typeface="굴림" pitchFamily="50" charset="-127"/>
            </a:endParaRPr>
          </a:p>
          <a:p>
            <a:r>
              <a:rPr lang="en-US" altLang="ko-KR" sz="2000" dirty="0">
                <a:solidFill>
                  <a:srgbClr val="969696"/>
                </a:solidFill>
                <a:ea typeface="굴림" pitchFamily="50" charset="-127"/>
              </a:rPr>
              <a:t>    </a:t>
            </a:r>
            <a:r>
              <a:rPr lang="en-US" altLang="ko-KR" sz="2000" dirty="0">
                <a:ea typeface="굴림" pitchFamily="50" charset="-127"/>
              </a:rPr>
              <a:t>Ex. at 6.5% duty at 60 Hz &amp; at design gradient</a:t>
            </a:r>
          </a:p>
          <a:p>
            <a:r>
              <a:rPr lang="en-US" altLang="ko-KR" sz="2000" dirty="0">
                <a:ea typeface="굴림" pitchFamily="50" charset="-127"/>
              </a:rPr>
              <a:t>	</a:t>
            </a:r>
            <a:r>
              <a:rPr lang="en-US" altLang="ko-KR" sz="2000" dirty="0" err="1">
                <a:ea typeface="굴림" pitchFamily="50" charset="-127"/>
              </a:rPr>
              <a:t>Pbcs</a:t>
            </a:r>
            <a:r>
              <a:rPr lang="en-US" altLang="ko-KR" sz="2000" dirty="0">
                <a:ea typeface="굴림" pitchFamily="50" charset="-127"/>
              </a:rPr>
              <a:t>(6.4nOhm)+</a:t>
            </a:r>
            <a:r>
              <a:rPr lang="en-US" altLang="ko-KR" sz="2000" dirty="0" err="1">
                <a:ea typeface="굴림" pitchFamily="50" charset="-127"/>
              </a:rPr>
              <a:t>Pres</a:t>
            </a:r>
            <a:r>
              <a:rPr lang="en-US" altLang="ko-KR" sz="2000" dirty="0">
                <a:ea typeface="굴림" pitchFamily="50" charset="-127"/>
              </a:rPr>
              <a:t>(10nOhm)=130 W, Pother=210 W </a:t>
            </a:r>
            <a:r>
              <a:rPr lang="en-US" altLang="ko-KR" sz="2000" dirty="0">
                <a:ea typeface="굴림" pitchFamily="50" charset="-127"/>
                <a:sym typeface="Wingdings" pitchFamily="2" charset="2"/>
              </a:rPr>
              <a:t> </a:t>
            </a:r>
            <a:r>
              <a:rPr lang="en-US" altLang="ko-KR" sz="2000" dirty="0" err="1">
                <a:ea typeface="굴림" pitchFamily="50" charset="-127"/>
              </a:rPr>
              <a:t>Qo</a:t>
            </a:r>
            <a:r>
              <a:rPr lang="en-US" altLang="ko-KR" sz="2000" dirty="0">
                <a:ea typeface="굴림" pitchFamily="50" charset="-127"/>
              </a:rPr>
              <a:t>=5e9,</a:t>
            </a:r>
          </a:p>
        </p:txBody>
      </p:sp>
      <p:sp>
        <p:nvSpPr>
          <p:cNvPr id="46084" name="AutoShape 6"/>
          <p:cNvSpPr>
            <a:spLocks/>
          </p:cNvSpPr>
          <p:nvPr/>
        </p:nvSpPr>
        <p:spPr bwMode="auto">
          <a:xfrm>
            <a:off x="6713538" y="4141788"/>
            <a:ext cx="88900" cy="514350"/>
          </a:xfrm>
          <a:prstGeom prst="rightBrace">
            <a:avLst>
              <a:gd name="adj1" fmla="val 482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6826250" y="4059238"/>
            <a:ext cx="2084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ko-KR" sz="2000">
                <a:ea typeface="굴림" pitchFamily="50" charset="-127"/>
              </a:rPr>
              <a:t>Qo~1.1e10 (MB)</a:t>
            </a:r>
          </a:p>
          <a:p>
            <a:r>
              <a:rPr lang="en-US" altLang="ko-KR" sz="2000">
                <a:ea typeface="굴림" pitchFamily="50" charset="-127"/>
              </a:rPr>
              <a:t>Qo~1.3e10 (HB)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/>
          </p:cNvSpPr>
          <p:nvPr/>
        </p:nvSpPr>
        <p:spPr bwMode="auto">
          <a:xfrm>
            <a:off x="111125" y="177800"/>
            <a:ext cx="90278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800" dirty="0">
                <a:solidFill>
                  <a:srgbClr val="006C3A"/>
                </a:solidFill>
                <a:latin typeface="Arial Black" pitchFamily="34" charset="0"/>
              </a:rPr>
              <a:t>Cryogenic loads </a:t>
            </a:r>
            <a:r>
              <a:rPr lang="en-US" sz="2800" b="1" dirty="0">
                <a:solidFill>
                  <a:srgbClr val="006C3A"/>
                </a:solidFill>
                <a:latin typeface="Arial Black" pitchFamily="34" charset="0"/>
              </a:rPr>
              <a:t>at </a:t>
            </a:r>
            <a:r>
              <a:rPr lang="en-US" sz="2800" b="1" dirty="0" smtClean="0">
                <a:solidFill>
                  <a:srgbClr val="006C3A"/>
                </a:solidFill>
                <a:latin typeface="Arial Black" pitchFamily="34" charset="0"/>
              </a:rPr>
              <a:t>5.1 % duty (855us flattop) </a:t>
            </a:r>
            <a:endParaRPr lang="en-US" sz="2800" b="1" dirty="0">
              <a:solidFill>
                <a:srgbClr val="006C3A"/>
              </a:solidFill>
              <a:latin typeface="Arial Black" pitchFamily="34" charset="0"/>
            </a:endParaRPr>
          </a:p>
        </p:txBody>
      </p:sp>
      <p:sp>
        <p:nvSpPr>
          <p:cNvPr id="48131" name="Rectangle 3"/>
          <p:cNvSpPr>
            <a:spLocks/>
          </p:cNvSpPr>
          <p:nvPr/>
        </p:nvSpPr>
        <p:spPr bwMode="auto">
          <a:xfrm>
            <a:off x="134319" y="5874762"/>
            <a:ext cx="8229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0188" indent="-230188" eaLnBrk="0" hangingPunct="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800" b="1" dirty="0" smtClean="0">
                <a:latin typeface="Arial Narrow" pitchFamily="34" charset="0"/>
              </a:rPr>
              <a:t>260 W at 5.1 % duty</a:t>
            </a:r>
            <a:r>
              <a:rPr lang="en-US" sz="2800" b="1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2800" b="1" dirty="0" smtClean="0">
                <a:latin typeface="Arial Narrow" pitchFamily="34" charset="0"/>
              </a:rPr>
              <a:t>Overall </a:t>
            </a:r>
            <a:r>
              <a:rPr lang="en-US" sz="2800" b="1" dirty="0">
                <a:latin typeface="Arial Narrow" pitchFamily="34" charset="0"/>
              </a:rPr>
              <a:t>Qo~4.5e9</a:t>
            </a:r>
          </a:p>
        </p:txBody>
      </p:sp>
      <p:pic>
        <p:nvPicPr>
          <p:cNvPr id="48132" name="Picture 4" descr="cr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/>
          <a:stretch>
            <a:fillRect/>
          </a:stretch>
        </p:blipFill>
        <p:spPr bwMode="auto">
          <a:xfrm>
            <a:off x="78757" y="798176"/>
            <a:ext cx="80581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Line 5"/>
          <p:cNvSpPr>
            <a:spLocks noChangeShapeType="1"/>
          </p:cNvSpPr>
          <p:nvPr/>
        </p:nvSpPr>
        <p:spPr bwMode="auto">
          <a:xfrm flipH="1">
            <a:off x="967757" y="3843794"/>
            <a:ext cx="7634076" cy="39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H="1" flipV="1">
            <a:off x="966168" y="2353926"/>
            <a:ext cx="763566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750519" y="1553826"/>
            <a:ext cx="299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Helium pressure; ~0.04 </a:t>
            </a:r>
            <a:r>
              <a:rPr lang="en-US" sz="1800" dirty="0" err="1"/>
              <a:t>atm</a:t>
            </a:r>
            <a:endParaRPr lang="en-US" sz="1800" dirty="0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601169" y="2936538"/>
            <a:ext cx="283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Helium flow rate; ~105 g/s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1548326" y="3873163"/>
            <a:ext cx="300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Total heater power; 1490 W</a:t>
            </a:r>
          </a:p>
        </p:txBody>
      </p:sp>
      <p:sp>
        <p:nvSpPr>
          <p:cNvPr id="48138" name="Text Box 11"/>
          <p:cNvSpPr txBox="1">
            <a:spLocks noChangeArrowheads="1"/>
          </p:cNvSpPr>
          <p:nvPr/>
        </p:nvSpPr>
        <p:spPr bwMode="auto">
          <a:xfrm>
            <a:off x="1483076" y="2035610"/>
            <a:ext cx="300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Total heater power; 1750 W</a:t>
            </a:r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 flipV="1">
            <a:off x="6674819" y="3823951"/>
            <a:ext cx="0" cy="560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Text Box 13"/>
          <p:cNvSpPr txBox="1">
            <a:spLocks noChangeArrowheads="1"/>
          </p:cNvSpPr>
          <p:nvPr/>
        </p:nvSpPr>
        <p:spPr bwMode="auto">
          <a:xfrm>
            <a:off x="5958857" y="4311313"/>
            <a:ext cx="175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Turned off</a:t>
            </a:r>
          </a:p>
          <a:p>
            <a:pPr eaLnBrk="1" hangingPunct="1"/>
            <a:r>
              <a:rPr lang="en-US" sz="1800" dirty="0"/>
              <a:t>all SRF cavities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85282" y="1223626"/>
            <a:ext cx="514826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608144" y="1225213"/>
            <a:ext cx="116681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8143" name="TextBox 17"/>
          <p:cNvSpPr txBox="1">
            <a:spLocks noChangeArrowheads="1"/>
          </p:cNvSpPr>
          <p:nvPr/>
        </p:nvSpPr>
        <p:spPr bwMode="auto">
          <a:xfrm>
            <a:off x="3652219" y="872788"/>
            <a:ext cx="88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RF on</a:t>
            </a:r>
          </a:p>
        </p:txBody>
      </p:sp>
      <p:sp>
        <p:nvSpPr>
          <p:cNvPr id="48144" name="TextBox 18"/>
          <p:cNvSpPr txBox="1">
            <a:spLocks noChangeArrowheads="1"/>
          </p:cNvSpPr>
          <p:nvPr/>
        </p:nvSpPr>
        <p:spPr bwMode="auto">
          <a:xfrm>
            <a:off x="6735144" y="850563"/>
            <a:ext cx="87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/>
              <a:t>RF off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136907" y="2345026"/>
            <a:ext cx="0" cy="15087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8064666" y="2865101"/>
            <a:ext cx="10743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/>
              <a:t>~260 W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633544" y="1720998"/>
            <a:ext cx="1968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67562" y="1714035"/>
            <a:ext cx="1279517" cy="744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l-GR" sz="2000" dirty="0" smtClean="0">
                <a:latin typeface="Times New Roman"/>
                <a:cs typeface="Times New Roman"/>
              </a:rPr>
              <a:t>Δ</a:t>
            </a:r>
            <a:r>
              <a:rPr lang="en-US" sz="2000" dirty="0" smtClean="0">
                <a:latin typeface="Times New Roman"/>
                <a:cs typeface="Times New Roman"/>
              </a:rPr>
              <a:t>: errors 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   </a:t>
            </a:r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dirty="0" smtClean="0">
                <a:latin typeface="Times New Roman"/>
                <a:cs typeface="Times New Roman"/>
              </a:rPr>
              <a:t>heater 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   setting)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967562" y="1714035"/>
            <a:ext cx="0" cy="6398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1125" y="104775"/>
            <a:ext cx="82296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altLang="ko-KR" sz="3000">
                <a:solidFill>
                  <a:srgbClr val="006C3A"/>
                </a:solidFill>
                <a:latin typeface="Arial Black" pitchFamily="34" charset="0"/>
                <a:ea typeface="굴림" pitchFamily="50" charset="-127"/>
              </a:rPr>
              <a:t>SNS Cavities and Cryomodules look;</a:t>
            </a:r>
          </a:p>
        </p:txBody>
      </p:sp>
      <p:pic>
        <p:nvPicPr>
          <p:cNvPr id="15363" name="Picture 5" descr="SNS_HeV_ISO_Sec"/>
          <p:cNvPicPr preferRelativeResize="0"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0" b="4144"/>
          <a:stretch>
            <a:fillRect/>
          </a:stretch>
        </p:blipFill>
        <p:spPr bwMode="auto">
          <a:xfrm>
            <a:off x="5019675" y="2652713"/>
            <a:ext cx="32813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6302375" y="4586288"/>
            <a:ext cx="131286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400" b="1" i="1">
                <a:solidFill>
                  <a:schemeClr val="tx2"/>
                </a:solidFill>
                <a:ea typeface="굴림" pitchFamily="50" charset="-127"/>
              </a:rPr>
              <a:t>Fundamental Power Coupler</a:t>
            </a:r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 flipV="1">
            <a:off x="7567613" y="4114800"/>
            <a:ext cx="201612" cy="541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8096250" y="3035300"/>
            <a:ext cx="8794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400" b="1" i="1">
                <a:solidFill>
                  <a:schemeClr val="tx2"/>
                </a:solidFill>
                <a:ea typeface="굴림" pitchFamily="50" charset="-127"/>
              </a:rPr>
              <a:t>HOM Coupler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4076700" y="3884613"/>
            <a:ext cx="9112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400" b="1" i="1">
                <a:solidFill>
                  <a:schemeClr val="tx2"/>
                </a:solidFill>
                <a:ea typeface="굴림" pitchFamily="50" charset="-127"/>
              </a:rPr>
              <a:t>HOM Coupler</a:t>
            </a:r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 flipH="1">
            <a:off x="7861300" y="3284538"/>
            <a:ext cx="296863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4541838" y="3008313"/>
            <a:ext cx="69373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400" b="1" i="1">
                <a:solidFill>
                  <a:schemeClr val="tx2"/>
                </a:solidFill>
                <a:ea typeface="굴림" pitchFamily="50" charset="-127"/>
              </a:rPr>
              <a:t>Field Probe</a:t>
            </a:r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 flipV="1">
            <a:off x="4897438" y="3921125"/>
            <a:ext cx="495300" cy="20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>
            <a:off x="5230813" y="3346450"/>
            <a:ext cx="134937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Text Box 21"/>
          <p:cNvSpPr txBox="1">
            <a:spLocks noChangeArrowheads="1"/>
          </p:cNvSpPr>
          <p:nvPr/>
        </p:nvSpPr>
        <p:spPr bwMode="auto">
          <a:xfrm>
            <a:off x="155575" y="469900"/>
            <a:ext cx="39354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2000">
                <a:latin typeface="Symbol" pitchFamily="18" charset="2"/>
                <a:ea typeface="굴림" pitchFamily="50" charset="-127"/>
              </a:rPr>
              <a:t>b</a:t>
            </a:r>
            <a:r>
              <a:rPr lang="en-US" altLang="ko-KR" sz="2000">
                <a:ea typeface="굴림" pitchFamily="50" charset="-127"/>
              </a:rPr>
              <a:t>=0.61 Specifications:</a:t>
            </a:r>
          </a:p>
          <a:p>
            <a:pPr eaLnBrk="1" hangingPunct="1"/>
            <a:r>
              <a:rPr lang="en-US" altLang="ko-KR" sz="2000">
                <a:ea typeface="굴림" pitchFamily="50" charset="-127"/>
              </a:rPr>
              <a:t>E</a:t>
            </a:r>
            <a:r>
              <a:rPr lang="en-US" altLang="ko-KR" sz="2000" baseline="-25000">
                <a:ea typeface="굴림" pitchFamily="50" charset="-127"/>
              </a:rPr>
              <a:t>a</a:t>
            </a:r>
            <a:r>
              <a:rPr lang="en-US" altLang="ko-KR" sz="2000">
                <a:ea typeface="굴림" pitchFamily="50" charset="-127"/>
              </a:rPr>
              <a:t>=10.1 MV/m, Q</a:t>
            </a:r>
            <a:r>
              <a:rPr lang="en-US" altLang="ko-KR" sz="2000" baseline="-25000">
                <a:ea typeface="굴림" pitchFamily="50" charset="-127"/>
              </a:rPr>
              <a:t>o</a:t>
            </a:r>
            <a:r>
              <a:rPr lang="en-US" altLang="ko-KR" sz="2000">
                <a:ea typeface="굴림" pitchFamily="50" charset="-127"/>
              </a:rPr>
              <a:t>&gt; 5E9 at 2.1 K</a:t>
            </a:r>
          </a:p>
        </p:txBody>
      </p:sp>
      <p:pic>
        <p:nvPicPr>
          <p:cNvPr id="15373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" b="16983"/>
          <a:stretch>
            <a:fillRect/>
          </a:stretch>
        </p:blipFill>
        <p:spPr bwMode="auto">
          <a:xfrm>
            <a:off x="5186363" y="1370013"/>
            <a:ext cx="328453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3" descr="Two_cav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48778" r="9930" b="1390"/>
          <a:stretch>
            <a:fillRect/>
          </a:stretch>
        </p:blipFill>
        <p:spPr bwMode="auto">
          <a:xfrm>
            <a:off x="571500" y="1252538"/>
            <a:ext cx="27971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 Box 24"/>
          <p:cNvSpPr txBox="1">
            <a:spLocks noChangeArrowheads="1"/>
          </p:cNvSpPr>
          <p:nvPr/>
        </p:nvSpPr>
        <p:spPr bwMode="auto">
          <a:xfrm>
            <a:off x="514350" y="1235075"/>
            <a:ext cx="287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600" b="1">
                <a:solidFill>
                  <a:srgbClr val="F8F8F8"/>
                </a:solidFill>
                <a:ea typeface="굴림" pitchFamily="50" charset="-127"/>
              </a:rPr>
              <a:t>Medium beta (</a:t>
            </a:r>
            <a:r>
              <a:rPr lang="en-US" altLang="ko-KR" sz="1600" b="1">
                <a:solidFill>
                  <a:srgbClr val="F8F8F8"/>
                </a:solidFill>
                <a:latin typeface="Symbol" pitchFamily="18" charset="2"/>
                <a:ea typeface="굴림" pitchFamily="50" charset="-127"/>
              </a:rPr>
              <a:t>b</a:t>
            </a:r>
            <a:r>
              <a:rPr lang="en-US" altLang="ko-KR" sz="1600" b="1">
                <a:solidFill>
                  <a:srgbClr val="F8F8F8"/>
                </a:solidFill>
                <a:ea typeface="굴림" pitchFamily="50" charset="-127"/>
              </a:rPr>
              <a:t>=0.61) cavity</a:t>
            </a:r>
          </a:p>
        </p:txBody>
      </p:sp>
      <p:sp>
        <p:nvSpPr>
          <p:cNvPr id="15376" name="Text Box 25"/>
          <p:cNvSpPr txBox="1">
            <a:spLocks noChangeArrowheads="1"/>
          </p:cNvSpPr>
          <p:nvPr/>
        </p:nvSpPr>
        <p:spPr bwMode="auto">
          <a:xfrm>
            <a:off x="5597525" y="1339850"/>
            <a:ext cx="2562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600" b="1">
                <a:solidFill>
                  <a:srgbClr val="F8F8F8"/>
                </a:solidFill>
                <a:ea typeface="굴림" pitchFamily="50" charset="-127"/>
              </a:rPr>
              <a:t>High beta (</a:t>
            </a:r>
            <a:r>
              <a:rPr lang="en-US" altLang="ko-KR" sz="1600" b="1">
                <a:solidFill>
                  <a:srgbClr val="F8F8F8"/>
                </a:solidFill>
                <a:latin typeface="Symbol" pitchFamily="18" charset="2"/>
                <a:ea typeface="굴림" pitchFamily="50" charset="-127"/>
              </a:rPr>
              <a:t>b</a:t>
            </a:r>
            <a:r>
              <a:rPr lang="en-US" altLang="ko-KR" sz="1600" b="1">
                <a:solidFill>
                  <a:srgbClr val="F8F8F8"/>
                </a:solidFill>
                <a:ea typeface="굴림" pitchFamily="50" charset="-127"/>
              </a:rPr>
              <a:t>=0.81) cavity</a:t>
            </a:r>
          </a:p>
        </p:txBody>
      </p:sp>
      <p:grpSp>
        <p:nvGrpSpPr>
          <p:cNvPr id="15377" name="Group 26"/>
          <p:cNvGrpSpPr>
            <a:grpSpLocks/>
          </p:cNvGrpSpPr>
          <p:nvPr/>
        </p:nvGrpSpPr>
        <p:grpSpPr bwMode="auto">
          <a:xfrm>
            <a:off x="0" y="2538413"/>
            <a:ext cx="3586163" cy="2071687"/>
            <a:chOff x="0" y="1686"/>
            <a:chExt cx="2311" cy="1368"/>
          </a:xfrm>
        </p:grpSpPr>
        <p:pic>
          <p:nvPicPr>
            <p:cNvPr id="15383" name="Picture 27" descr="SNS_He_Vsl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" y="1844"/>
              <a:ext cx="1804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4" name="Text Box 28"/>
            <p:cNvSpPr txBox="1">
              <a:spLocks noChangeArrowheads="1"/>
            </p:cNvSpPr>
            <p:nvPr/>
          </p:nvSpPr>
          <p:spPr bwMode="auto">
            <a:xfrm>
              <a:off x="0" y="2670"/>
              <a:ext cx="454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ko-KR" sz="1400" b="1" i="1">
                  <a:solidFill>
                    <a:schemeClr val="tx2"/>
                  </a:solidFill>
                  <a:ea typeface="굴림" pitchFamily="50" charset="-127"/>
                </a:rPr>
                <a:t>Slow</a:t>
              </a:r>
            </a:p>
            <a:p>
              <a:pPr eaLnBrk="1" hangingPunct="1"/>
              <a:r>
                <a:rPr lang="en-US" altLang="ko-KR" sz="1400" b="1" i="1">
                  <a:solidFill>
                    <a:schemeClr val="tx2"/>
                  </a:solidFill>
                  <a:ea typeface="굴림" pitchFamily="50" charset="-127"/>
                </a:rPr>
                <a:t>Tuner</a:t>
              </a:r>
            </a:p>
          </p:txBody>
        </p:sp>
        <p:sp>
          <p:nvSpPr>
            <p:cNvPr id="15385" name="Line 29"/>
            <p:cNvSpPr>
              <a:spLocks noChangeShapeType="1"/>
            </p:cNvSpPr>
            <p:nvPr/>
          </p:nvSpPr>
          <p:spPr bwMode="auto">
            <a:xfrm flipV="1">
              <a:off x="404" y="2614"/>
              <a:ext cx="399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Text Box 30"/>
            <p:cNvSpPr txBox="1">
              <a:spLocks noChangeArrowheads="1"/>
            </p:cNvSpPr>
            <p:nvPr/>
          </p:nvSpPr>
          <p:spPr bwMode="auto">
            <a:xfrm>
              <a:off x="695" y="1686"/>
              <a:ext cx="60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ko-KR" sz="1400" b="1" i="1">
                  <a:solidFill>
                    <a:schemeClr val="tx2"/>
                  </a:solidFill>
                  <a:ea typeface="굴림" pitchFamily="50" charset="-127"/>
                </a:rPr>
                <a:t>Helium Vessel</a:t>
              </a:r>
            </a:p>
          </p:txBody>
        </p:sp>
        <p:sp>
          <p:nvSpPr>
            <p:cNvPr id="15387" name="Line 31"/>
            <p:cNvSpPr>
              <a:spLocks noChangeShapeType="1"/>
            </p:cNvSpPr>
            <p:nvPr/>
          </p:nvSpPr>
          <p:spPr bwMode="auto">
            <a:xfrm>
              <a:off x="1124" y="1866"/>
              <a:ext cx="189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Text Box 32"/>
            <p:cNvSpPr txBox="1">
              <a:spLocks noChangeArrowheads="1"/>
            </p:cNvSpPr>
            <p:nvPr/>
          </p:nvSpPr>
          <p:spPr bwMode="auto">
            <a:xfrm>
              <a:off x="0" y="2259"/>
              <a:ext cx="454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ko-KR" sz="1400" b="1" i="1">
                  <a:solidFill>
                    <a:schemeClr val="tx2"/>
                  </a:solidFill>
                  <a:ea typeface="굴림" pitchFamily="50" charset="-127"/>
                </a:rPr>
                <a:t>Fast</a:t>
              </a:r>
            </a:p>
            <a:p>
              <a:pPr eaLnBrk="1" hangingPunct="1"/>
              <a:r>
                <a:rPr lang="en-US" altLang="ko-KR" sz="1400" b="1" i="1">
                  <a:solidFill>
                    <a:schemeClr val="tx2"/>
                  </a:solidFill>
                  <a:ea typeface="굴림" pitchFamily="50" charset="-127"/>
                </a:rPr>
                <a:t>Tuner</a:t>
              </a:r>
            </a:p>
          </p:txBody>
        </p:sp>
        <p:sp>
          <p:nvSpPr>
            <p:cNvPr id="15389" name="Line 33"/>
            <p:cNvSpPr>
              <a:spLocks noChangeShapeType="1"/>
            </p:cNvSpPr>
            <p:nvPr/>
          </p:nvSpPr>
          <p:spPr bwMode="auto">
            <a:xfrm>
              <a:off x="404" y="2336"/>
              <a:ext cx="35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378" name="Picture 105" descr="sns61cm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4" r="1190" b="23711"/>
          <a:stretch>
            <a:fillRect/>
          </a:stretch>
        </p:blipFill>
        <p:spPr bwMode="auto">
          <a:xfrm rot="-120000">
            <a:off x="274638" y="4344988"/>
            <a:ext cx="4100512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Text Box 21"/>
          <p:cNvSpPr txBox="1">
            <a:spLocks noChangeArrowheads="1"/>
          </p:cNvSpPr>
          <p:nvPr/>
        </p:nvSpPr>
        <p:spPr bwMode="auto">
          <a:xfrm>
            <a:off x="4964113" y="452438"/>
            <a:ext cx="3935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2000">
                <a:latin typeface="Symbol" pitchFamily="18" charset="2"/>
                <a:ea typeface="굴림" pitchFamily="50" charset="-127"/>
              </a:rPr>
              <a:t>b</a:t>
            </a:r>
            <a:r>
              <a:rPr lang="en-US" altLang="ko-KR" sz="2000">
                <a:ea typeface="굴림" pitchFamily="50" charset="-127"/>
              </a:rPr>
              <a:t>=0.81 Specifications:</a:t>
            </a:r>
          </a:p>
          <a:p>
            <a:pPr eaLnBrk="1" hangingPunct="1"/>
            <a:r>
              <a:rPr lang="en-US" altLang="ko-KR" sz="2000">
                <a:ea typeface="굴림" pitchFamily="50" charset="-127"/>
              </a:rPr>
              <a:t>E</a:t>
            </a:r>
            <a:r>
              <a:rPr lang="en-US" altLang="ko-KR" sz="2000" baseline="-25000">
                <a:ea typeface="굴림" pitchFamily="50" charset="-127"/>
              </a:rPr>
              <a:t>a</a:t>
            </a:r>
            <a:r>
              <a:rPr lang="en-US" altLang="ko-KR" sz="2000">
                <a:ea typeface="굴림" pitchFamily="50" charset="-127"/>
              </a:rPr>
              <a:t>=15.8 MV/m, Q</a:t>
            </a:r>
            <a:r>
              <a:rPr lang="en-US" altLang="ko-KR" sz="2000" baseline="-25000">
                <a:ea typeface="굴림" pitchFamily="50" charset="-127"/>
              </a:rPr>
              <a:t>o</a:t>
            </a:r>
            <a:r>
              <a:rPr lang="en-US" altLang="ko-KR" sz="2000">
                <a:ea typeface="굴림" pitchFamily="50" charset="-127"/>
              </a:rPr>
              <a:t>&gt; 5E9 at 2.1 K</a:t>
            </a:r>
          </a:p>
        </p:txBody>
      </p:sp>
      <p:sp>
        <p:nvSpPr>
          <p:cNvPr id="15380" name="Text Box 107"/>
          <p:cNvSpPr txBox="1">
            <a:spLocks noChangeArrowheads="1"/>
          </p:cNvSpPr>
          <p:nvPr/>
        </p:nvSpPr>
        <p:spPr bwMode="auto">
          <a:xfrm>
            <a:off x="2076450" y="5943600"/>
            <a:ext cx="2030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3600">
                <a:solidFill>
                  <a:srgbClr val="0000FF"/>
                </a:solidFill>
                <a:latin typeface="Arial Black" pitchFamily="34" charset="0"/>
                <a:ea typeface="굴림" pitchFamily="50" charset="-127"/>
              </a:rPr>
              <a:t>11 CMs</a:t>
            </a:r>
          </a:p>
        </p:txBody>
      </p:sp>
      <p:sp>
        <p:nvSpPr>
          <p:cNvPr id="15381" name="Text Box 108"/>
          <p:cNvSpPr txBox="1">
            <a:spLocks noChangeArrowheads="1"/>
          </p:cNvSpPr>
          <p:nvPr/>
        </p:nvSpPr>
        <p:spPr bwMode="auto">
          <a:xfrm>
            <a:off x="6700838" y="5948363"/>
            <a:ext cx="203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3600">
                <a:solidFill>
                  <a:srgbClr val="0000FF"/>
                </a:solidFill>
                <a:latin typeface="Arial Black" pitchFamily="34" charset="0"/>
                <a:ea typeface="굴림" pitchFamily="50" charset="-127"/>
              </a:rPr>
              <a:t>12 CMs</a:t>
            </a:r>
          </a:p>
        </p:txBody>
      </p:sp>
      <p:pic>
        <p:nvPicPr>
          <p:cNvPr id="15382" name="Picture 106" descr="jeostiff05nov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t="19038" r="18111" b="23201"/>
          <a:stretch>
            <a:fillRect/>
          </a:stretch>
        </p:blipFill>
        <p:spPr bwMode="auto">
          <a:xfrm rot="420000">
            <a:off x="4713288" y="4127500"/>
            <a:ext cx="40513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correction of heater settings</a:t>
            </a:r>
            <a:endParaRPr lang="en-US" dirty="0"/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76200" y="5429447"/>
            <a:ext cx="8229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0188" indent="-230188" eaLnBrk="0" hangingPunct="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800" b="1" dirty="0" smtClean="0">
                <a:latin typeface="Arial Narrow" pitchFamily="34" charset="0"/>
              </a:rPr>
              <a:t>245 W at 4.5 % duty </a:t>
            </a:r>
            <a:r>
              <a:rPr lang="en-US" sz="2800" b="1" dirty="0" smtClean="0"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2800" b="1" dirty="0" smtClean="0">
                <a:latin typeface="Arial Narrow" pitchFamily="34" charset="0"/>
              </a:rPr>
              <a:t> Overall </a:t>
            </a:r>
            <a:r>
              <a:rPr lang="en-US" sz="2800" b="1" dirty="0">
                <a:latin typeface="Arial Narrow" pitchFamily="34" charset="0"/>
              </a:rPr>
              <a:t>Qo~4.5e9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0171"/>
            <a:ext cx="8181048" cy="4629276"/>
          </a:xfrm>
          <a:prstGeom prst="rect">
            <a:avLst/>
          </a:prstGeom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805916" y="3714321"/>
            <a:ext cx="7634076" cy="39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828604" y="2312610"/>
            <a:ext cx="763566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668124" y="1456721"/>
            <a:ext cx="299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Helium pressure; ~0.04 </a:t>
            </a:r>
            <a:r>
              <a:rPr lang="en-US" sz="1800" dirty="0" err="1"/>
              <a:t>atm</a:t>
            </a:r>
            <a:endParaRPr lang="en-US" sz="180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01169" y="2936538"/>
            <a:ext cx="283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Helium flow rate; ~105 g/s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433269" y="3351226"/>
            <a:ext cx="3006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Total heater power; </a:t>
            </a:r>
            <a:r>
              <a:rPr lang="en-US" sz="1800" dirty="0" smtClean="0"/>
              <a:t>1505 </a:t>
            </a:r>
            <a:r>
              <a:rPr lang="en-US" sz="1800" dirty="0"/>
              <a:t>W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483076" y="1978313"/>
            <a:ext cx="300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Total heater power; 1750 W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4230350" y="3823951"/>
            <a:ext cx="0" cy="560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166724" y="4165656"/>
            <a:ext cx="175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Turned off</a:t>
            </a:r>
          </a:p>
          <a:p>
            <a:pPr eaLnBrk="1" hangingPunct="1"/>
            <a:r>
              <a:rPr lang="en-US" sz="1800" dirty="0"/>
              <a:t>all SRF cavities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72588" y="1223626"/>
            <a:ext cx="3118412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66724" y="1225213"/>
            <a:ext cx="389794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2190469" y="859554"/>
            <a:ext cx="88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/>
              <a:t>RF on</a:t>
            </a: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5519913" y="825163"/>
            <a:ext cx="87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/>
              <a:t>RF off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136907" y="2312610"/>
            <a:ext cx="0" cy="14017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8064666" y="2865101"/>
            <a:ext cx="10743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/>
              <a:t>~245 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34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0" y="-25400"/>
            <a:ext cx="8229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en-US" altLang="ko-KR" sz="3000" dirty="0">
                <a:solidFill>
                  <a:srgbClr val="006C3A"/>
                </a:solidFill>
                <a:latin typeface="Arial Black" pitchFamily="34" charset="0"/>
                <a:ea typeface="굴림" pitchFamily="50" charset="-127"/>
              </a:rPr>
              <a:t>Operational efficiency</a:t>
            </a:r>
            <a:endParaRPr lang="ko-KR" altLang="en-US" sz="3000" dirty="0">
              <a:solidFill>
                <a:srgbClr val="006C3A"/>
              </a:solidFill>
              <a:latin typeface="Arial Black" pitchFamily="34" charset="0"/>
              <a:ea typeface="굴림" pitchFamily="50" charset="-127"/>
            </a:endParaRPr>
          </a:p>
        </p:txBody>
      </p:sp>
      <p:grpSp>
        <p:nvGrpSpPr>
          <p:cNvPr id="51203" name="Group 5"/>
          <p:cNvGrpSpPr>
            <a:grpSpLocks/>
          </p:cNvGrpSpPr>
          <p:nvPr/>
        </p:nvGrpSpPr>
        <p:grpSpPr bwMode="auto">
          <a:xfrm>
            <a:off x="4545013" y="746413"/>
            <a:ext cx="4598987" cy="4706938"/>
            <a:chOff x="2761" y="673"/>
            <a:chExt cx="2999" cy="2965"/>
          </a:xfrm>
        </p:grpSpPr>
        <p:pic>
          <p:nvPicPr>
            <p:cNvPr id="51216" name="Picture 6" descr="fig15_sns_Op_cos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17" t="9491" r="13542" b="8797"/>
            <a:stretch>
              <a:fillRect/>
            </a:stretch>
          </p:blipFill>
          <p:spPr bwMode="auto">
            <a:xfrm>
              <a:off x="2761" y="673"/>
              <a:ext cx="2999" cy="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7" name="Rectangle 7"/>
            <p:cNvSpPr>
              <a:spLocks noChangeArrowheads="1"/>
            </p:cNvSpPr>
            <p:nvPr/>
          </p:nvSpPr>
          <p:spPr bwMode="auto">
            <a:xfrm>
              <a:off x="3405" y="3272"/>
              <a:ext cx="199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ko-KR" sz="1600">
                  <a:ea typeface="굴림" pitchFamily="50" charset="-127"/>
                </a:rPr>
                <a:t>with a cryo-plant to be designed</a:t>
              </a:r>
            </a:p>
            <a:p>
              <a:pPr eaLnBrk="0" hangingPunct="0"/>
              <a:r>
                <a:rPr lang="en-US" altLang="ko-KR" sz="1600">
                  <a:ea typeface="굴림" pitchFamily="50" charset="-127"/>
                </a:rPr>
                <a:t>at the SNS SCL layout </a:t>
              </a:r>
            </a:p>
          </p:txBody>
        </p:sp>
      </p:grpSp>
      <p:grpSp>
        <p:nvGrpSpPr>
          <p:cNvPr id="51205" name="Group 23"/>
          <p:cNvGrpSpPr>
            <a:grpSpLocks/>
          </p:cNvGrpSpPr>
          <p:nvPr/>
        </p:nvGrpSpPr>
        <p:grpSpPr bwMode="auto">
          <a:xfrm>
            <a:off x="0" y="686088"/>
            <a:ext cx="4524375" cy="4922838"/>
            <a:chOff x="4619625" y="900113"/>
            <a:chExt cx="4524375" cy="4922837"/>
          </a:xfrm>
        </p:grpSpPr>
        <p:pic>
          <p:nvPicPr>
            <p:cNvPr id="5120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625" y="1290638"/>
              <a:ext cx="4524375" cy="453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7" name="Line 6"/>
            <p:cNvSpPr>
              <a:spLocks noChangeShapeType="1"/>
            </p:cNvSpPr>
            <p:nvPr/>
          </p:nvSpPr>
          <p:spPr bwMode="auto">
            <a:xfrm flipV="1">
              <a:off x="8447088" y="1522413"/>
              <a:ext cx="0" cy="3606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Line 7"/>
            <p:cNvSpPr>
              <a:spLocks noChangeShapeType="1"/>
            </p:cNvSpPr>
            <p:nvPr/>
          </p:nvSpPr>
          <p:spPr bwMode="auto">
            <a:xfrm>
              <a:off x="5665788" y="3525838"/>
              <a:ext cx="32512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Text Box 12"/>
            <p:cNvSpPr txBox="1">
              <a:spLocks noChangeArrowheads="1"/>
            </p:cNvSpPr>
            <p:nvPr/>
          </p:nvSpPr>
          <p:spPr bwMode="auto">
            <a:xfrm>
              <a:off x="8397875" y="4097338"/>
              <a:ext cx="5794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ko-KR" sz="1600">
                  <a:ea typeface="굴림" pitchFamily="50" charset="-127"/>
                </a:rPr>
                <a:t>0.02</a:t>
              </a:r>
            </a:p>
          </p:txBody>
        </p:sp>
        <p:sp>
          <p:nvSpPr>
            <p:cNvPr id="51210" name="Text Box 13"/>
            <p:cNvSpPr txBox="1">
              <a:spLocks noChangeArrowheads="1"/>
            </p:cNvSpPr>
            <p:nvPr/>
          </p:nvSpPr>
          <p:spPr bwMode="auto">
            <a:xfrm>
              <a:off x="8437563" y="2951163"/>
              <a:ext cx="57943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ko-KR" sz="1600">
                  <a:ea typeface="굴림" pitchFamily="50" charset="-127"/>
                </a:rPr>
                <a:t>0.04</a:t>
              </a:r>
            </a:p>
          </p:txBody>
        </p:sp>
        <p:sp>
          <p:nvSpPr>
            <p:cNvPr id="51211" name="Text Box 14"/>
            <p:cNvSpPr txBox="1">
              <a:spLocks noChangeArrowheads="1"/>
            </p:cNvSpPr>
            <p:nvPr/>
          </p:nvSpPr>
          <p:spPr bwMode="auto">
            <a:xfrm>
              <a:off x="8420100" y="2305050"/>
              <a:ext cx="5794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ko-KR" sz="1600">
                  <a:ea typeface="굴림" pitchFamily="50" charset="-127"/>
                </a:rPr>
                <a:t>0.06</a:t>
              </a:r>
            </a:p>
          </p:txBody>
        </p:sp>
        <p:sp>
          <p:nvSpPr>
            <p:cNvPr id="51212" name="Text Box 15"/>
            <p:cNvSpPr txBox="1">
              <a:spLocks noChangeArrowheads="1"/>
            </p:cNvSpPr>
            <p:nvPr/>
          </p:nvSpPr>
          <p:spPr bwMode="auto">
            <a:xfrm>
              <a:off x="8423275" y="1539875"/>
              <a:ext cx="7207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ko-KR" sz="1600">
                  <a:ea typeface="굴림" pitchFamily="50" charset="-127"/>
                </a:rPr>
                <a:t>Duty=</a:t>
              </a:r>
            </a:p>
            <a:p>
              <a:r>
                <a:rPr lang="en-US" altLang="ko-KR" sz="1600">
                  <a:ea typeface="굴림" pitchFamily="50" charset="-127"/>
                </a:rPr>
                <a:t>0.08</a:t>
              </a:r>
            </a:p>
          </p:txBody>
        </p:sp>
        <p:sp>
          <p:nvSpPr>
            <p:cNvPr id="51213" name="Text Box 16"/>
            <p:cNvSpPr txBox="1">
              <a:spLocks noChangeArrowheads="1"/>
            </p:cNvSpPr>
            <p:nvPr/>
          </p:nvSpPr>
          <p:spPr bwMode="auto">
            <a:xfrm>
              <a:off x="5581650" y="2935288"/>
              <a:ext cx="2420938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ko-KR" sz="1600">
                  <a:ea typeface="굴림" pitchFamily="50" charset="-127"/>
                </a:rPr>
                <a:t>Limitation of He flow rate</a:t>
              </a:r>
            </a:p>
            <a:p>
              <a:r>
                <a:rPr lang="en-US" altLang="ko-KR" sz="1600">
                  <a:ea typeface="굴림" pitchFamily="50" charset="-127"/>
                  <a:sym typeface="Wingdings" pitchFamily="2" charset="2"/>
                </a:rPr>
                <a:t>             Cold box</a:t>
              </a:r>
              <a:endParaRPr lang="en-US" altLang="ko-KR" sz="1600">
                <a:ea typeface="굴림" pitchFamily="50" charset="-127"/>
              </a:endParaRPr>
            </a:p>
          </p:txBody>
        </p:sp>
        <p:sp>
          <p:nvSpPr>
            <p:cNvPr id="51214" name="Text Box 17"/>
            <p:cNvSpPr txBox="1">
              <a:spLocks noChangeArrowheads="1"/>
            </p:cNvSpPr>
            <p:nvPr/>
          </p:nvSpPr>
          <p:spPr bwMode="auto">
            <a:xfrm>
              <a:off x="5456238" y="900113"/>
              <a:ext cx="3268662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ko-KR" sz="1600">
                  <a:ea typeface="굴림" pitchFamily="50" charset="-127"/>
                </a:rPr>
                <a:t>w/ existing SNS cryo-plant</a:t>
              </a:r>
            </a:p>
            <a:p>
              <a:r>
                <a:rPr lang="en-US" altLang="ko-KR" sz="1600">
                  <a:ea typeface="굴림" pitchFamily="50" charset="-127"/>
                </a:rPr>
                <a:t>~30 Hz operation </a:t>
              </a:r>
              <a:r>
                <a:rPr lang="en-US" altLang="ko-KR" sz="1600">
                  <a:ea typeface="굴림" pitchFamily="50" charset="-127"/>
                  <a:sym typeface="Wingdings" pitchFamily="2" charset="2"/>
                </a:rPr>
                <a:t> very marginal</a:t>
              </a:r>
              <a:endParaRPr lang="en-US" altLang="ko-KR" sz="1600">
                <a:ea typeface="굴림" pitchFamily="50" charset="-127"/>
              </a:endParaRPr>
            </a:p>
          </p:txBody>
        </p:sp>
        <p:sp>
          <p:nvSpPr>
            <p:cNvPr id="51215" name="Line 18"/>
            <p:cNvSpPr>
              <a:spLocks noChangeShapeType="1"/>
            </p:cNvSpPr>
            <p:nvPr/>
          </p:nvSpPr>
          <p:spPr bwMode="auto">
            <a:xfrm flipV="1">
              <a:off x="8240713" y="1511300"/>
              <a:ext cx="0" cy="3606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4" name="Rectangle 15"/>
          <p:cNvSpPr>
            <a:spLocks noChangeArrowheads="1"/>
          </p:cNvSpPr>
          <p:nvPr/>
        </p:nvSpPr>
        <p:spPr bwMode="auto">
          <a:xfrm>
            <a:off x="241300" y="5543550"/>
            <a:ext cx="8902700" cy="1314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ko-KR" sz="1600" dirty="0">
                <a:ea typeface="굴림" pitchFamily="50" charset="-127"/>
              </a:rPr>
              <a:t>Given the design of the cryogenic plant, the highest overall efficiency is not necessarily achieved </a:t>
            </a:r>
          </a:p>
          <a:p>
            <a:pPr eaLnBrk="0" hangingPunct="0"/>
            <a:r>
              <a:rPr lang="en-US" altLang="ko-KR" sz="1600" dirty="0">
                <a:ea typeface="굴림" pitchFamily="50" charset="-127"/>
              </a:rPr>
              <a:t>when the nominally optimal thermodynamic conditions are reached. </a:t>
            </a:r>
          </a:p>
          <a:p>
            <a:pPr eaLnBrk="0" hangingPunct="0"/>
            <a:r>
              <a:rPr lang="en-US" altLang="ko-KR" sz="1600" dirty="0">
                <a:ea typeface="굴림" pitchFamily="50" charset="-127"/>
              </a:rPr>
              <a:t>Since the cryogenic plant has to run at a fixed load no matter what the actual static and </a:t>
            </a:r>
          </a:p>
          <a:p>
            <a:pPr eaLnBrk="0" hangingPunct="0"/>
            <a:r>
              <a:rPr lang="en-US" altLang="ko-KR" sz="1600" dirty="0">
                <a:ea typeface="굴림" pitchFamily="50" charset="-127"/>
              </a:rPr>
              <a:t>dynamic loads from the cryomodules, a more efficient use of the plant would be </a:t>
            </a:r>
          </a:p>
          <a:p>
            <a:pPr eaLnBrk="0" hangingPunct="0"/>
            <a:r>
              <a:rPr lang="en-US" altLang="ko-KR" sz="1600" dirty="0">
                <a:ea typeface="굴림" pitchFamily="50" charset="-127"/>
              </a:rPr>
              <a:t>at temperatures different from the designed ones.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Qex</a:t>
            </a:r>
            <a:r>
              <a:rPr lang="en-US" dirty="0" smtClean="0"/>
              <a:t> variation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7" y="797894"/>
            <a:ext cx="7010913" cy="486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68391" y="2043589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Reference+/-20%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613064" y="5663043"/>
            <a:ext cx="718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Field tilt, </a:t>
            </a:r>
            <a:r>
              <a:rPr lang="en-US" sz="1800" dirty="0" smtClean="0"/>
              <a:t>mechanical error, other mismatches (circulator, …)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42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LFD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" y="1579563"/>
            <a:ext cx="3717925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489449" y="1620838"/>
            <a:ext cx="3729038" cy="4164013"/>
            <a:chOff x="2965" y="855"/>
            <a:chExt cx="2411" cy="2722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2965" y="855"/>
              <a:ext cx="2411" cy="2722"/>
              <a:chOff x="2953" y="730"/>
              <a:chExt cx="2411" cy="2722"/>
            </a:xfrm>
          </p:grpSpPr>
          <p:pic>
            <p:nvPicPr>
              <p:cNvPr id="8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3" y="730"/>
                <a:ext cx="2411" cy="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3810" y="840"/>
                <a:ext cx="0" cy="217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4932" y="834"/>
                <a:ext cx="0" cy="217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3468" y="1265"/>
              <a:ext cx="1728" cy="1446"/>
            </a:xfrm>
            <a:custGeom>
              <a:avLst/>
              <a:gdLst>
                <a:gd name="T0" fmla="*/ 0 w 1728"/>
                <a:gd name="T1" fmla="*/ 0 h 1446"/>
                <a:gd name="T2" fmla="*/ 48 w 1728"/>
                <a:gd name="T3" fmla="*/ 18 h 1446"/>
                <a:gd name="T4" fmla="*/ 102 w 1728"/>
                <a:gd name="T5" fmla="*/ 66 h 1446"/>
                <a:gd name="T6" fmla="*/ 144 w 1728"/>
                <a:gd name="T7" fmla="*/ 126 h 1446"/>
                <a:gd name="T8" fmla="*/ 180 w 1728"/>
                <a:gd name="T9" fmla="*/ 198 h 1446"/>
                <a:gd name="T10" fmla="*/ 264 w 1728"/>
                <a:gd name="T11" fmla="*/ 414 h 1446"/>
                <a:gd name="T12" fmla="*/ 324 w 1728"/>
                <a:gd name="T13" fmla="*/ 588 h 1446"/>
                <a:gd name="T14" fmla="*/ 372 w 1728"/>
                <a:gd name="T15" fmla="*/ 672 h 1446"/>
                <a:gd name="T16" fmla="*/ 468 w 1728"/>
                <a:gd name="T17" fmla="*/ 732 h 1446"/>
                <a:gd name="T18" fmla="*/ 786 w 1728"/>
                <a:gd name="T19" fmla="*/ 960 h 1446"/>
                <a:gd name="T20" fmla="*/ 1278 w 1728"/>
                <a:gd name="T21" fmla="*/ 1314 h 1446"/>
                <a:gd name="T22" fmla="*/ 1374 w 1728"/>
                <a:gd name="T23" fmla="*/ 1392 h 1446"/>
                <a:gd name="T24" fmla="*/ 1434 w 1728"/>
                <a:gd name="T25" fmla="*/ 1440 h 1446"/>
                <a:gd name="T26" fmla="*/ 1488 w 1728"/>
                <a:gd name="T27" fmla="*/ 1446 h 1446"/>
                <a:gd name="T28" fmla="*/ 1518 w 1728"/>
                <a:gd name="T29" fmla="*/ 1417 h 1446"/>
                <a:gd name="T30" fmla="*/ 1571 w 1728"/>
                <a:gd name="T31" fmla="*/ 1371 h 1446"/>
                <a:gd name="T32" fmla="*/ 1608 w 1728"/>
                <a:gd name="T33" fmla="*/ 1320 h 1446"/>
                <a:gd name="T34" fmla="*/ 1644 w 1728"/>
                <a:gd name="T35" fmla="*/ 1254 h 1446"/>
                <a:gd name="T36" fmla="*/ 1692 w 1728"/>
                <a:gd name="T37" fmla="*/ 1128 h 1446"/>
                <a:gd name="T38" fmla="*/ 1728 w 1728"/>
                <a:gd name="T39" fmla="*/ 1002 h 14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28"/>
                <a:gd name="T61" fmla="*/ 0 h 1446"/>
                <a:gd name="T62" fmla="*/ 1728 w 1728"/>
                <a:gd name="T63" fmla="*/ 1446 h 144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28" h="1446">
                  <a:moveTo>
                    <a:pt x="0" y="0"/>
                  </a:moveTo>
                  <a:lnTo>
                    <a:pt x="48" y="18"/>
                  </a:lnTo>
                  <a:lnTo>
                    <a:pt x="102" y="66"/>
                  </a:lnTo>
                  <a:lnTo>
                    <a:pt x="144" y="126"/>
                  </a:lnTo>
                  <a:lnTo>
                    <a:pt x="180" y="198"/>
                  </a:lnTo>
                  <a:lnTo>
                    <a:pt x="264" y="414"/>
                  </a:lnTo>
                  <a:lnTo>
                    <a:pt x="324" y="588"/>
                  </a:lnTo>
                  <a:lnTo>
                    <a:pt x="372" y="672"/>
                  </a:lnTo>
                  <a:lnTo>
                    <a:pt x="468" y="732"/>
                  </a:lnTo>
                  <a:lnTo>
                    <a:pt x="786" y="960"/>
                  </a:lnTo>
                  <a:lnTo>
                    <a:pt x="1278" y="1314"/>
                  </a:lnTo>
                  <a:lnTo>
                    <a:pt x="1374" y="1392"/>
                  </a:lnTo>
                  <a:lnTo>
                    <a:pt x="1434" y="1440"/>
                  </a:lnTo>
                  <a:lnTo>
                    <a:pt x="1488" y="1446"/>
                  </a:lnTo>
                  <a:lnTo>
                    <a:pt x="1518" y="1417"/>
                  </a:lnTo>
                  <a:lnTo>
                    <a:pt x="1571" y="1371"/>
                  </a:lnTo>
                  <a:lnTo>
                    <a:pt x="1608" y="1320"/>
                  </a:lnTo>
                  <a:lnTo>
                    <a:pt x="1644" y="1254"/>
                  </a:lnTo>
                  <a:lnTo>
                    <a:pt x="1692" y="1128"/>
                  </a:lnTo>
                  <a:lnTo>
                    <a:pt x="1728" y="100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03249" y="1239838"/>
            <a:ext cx="306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ko-KR" sz="1400">
                <a:ea typeface="굴림" pitchFamily="50" charset="-127"/>
              </a:rPr>
              <a:t>Medium beta cavity (installed cavity)</a:t>
            </a:r>
          </a:p>
          <a:p>
            <a:pPr eaLnBrk="1" hangingPunct="1"/>
            <a:r>
              <a:rPr lang="en-US" altLang="ko-KR" sz="1400">
                <a:ea typeface="굴림" pitchFamily="50" charset="-127"/>
              </a:rPr>
              <a:t>K</a:t>
            </a:r>
            <a:r>
              <a:rPr lang="en-US" altLang="ko-KR" sz="1400" baseline="-25000">
                <a:ea typeface="굴림" pitchFamily="50" charset="-127"/>
              </a:rPr>
              <a:t>LDyn</a:t>
            </a:r>
            <a:r>
              <a:rPr lang="en-US" altLang="ko-KR" sz="1400">
                <a:ea typeface="굴림" pitchFamily="50" charset="-127"/>
              </a:rPr>
              <a:t>: 3~4 Hz/(MV/m)</a:t>
            </a:r>
            <a:r>
              <a:rPr lang="en-US" altLang="ko-KR" sz="1400" baseline="30000">
                <a:ea typeface="굴림" pitchFamily="50" charset="-127"/>
              </a:rPr>
              <a:t>2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200774" y="2124076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ko-KR">
                <a:ea typeface="굴림" pitchFamily="50" charset="-127"/>
              </a:rPr>
              <a:t>17 MV/m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022849" y="1239838"/>
            <a:ext cx="2792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ko-KR" sz="1400">
                <a:ea typeface="굴림" pitchFamily="50" charset="-127"/>
              </a:rPr>
              <a:t>High beta cavity (installed cavity)</a:t>
            </a:r>
          </a:p>
          <a:p>
            <a:pPr eaLnBrk="1" hangingPunct="1"/>
            <a:r>
              <a:rPr lang="en-US" altLang="ko-KR" sz="1400">
                <a:ea typeface="굴림" pitchFamily="50" charset="-127"/>
              </a:rPr>
              <a:t>K</a:t>
            </a:r>
            <a:r>
              <a:rPr lang="en-US" altLang="ko-KR" sz="1400" baseline="-25000">
                <a:ea typeface="굴림" pitchFamily="50" charset="-127"/>
              </a:rPr>
              <a:t>LDyn</a:t>
            </a:r>
            <a:r>
              <a:rPr lang="en-US" altLang="ko-KR" sz="1400">
                <a:ea typeface="굴림" pitchFamily="50" charset="-127"/>
              </a:rPr>
              <a:t>: 1~2 Hz/(MV/m)</a:t>
            </a:r>
            <a:r>
              <a:rPr lang="en-US" altLang="ko-KR" sz="1400" baseline="30000">
                <a:ea typeface="굴림" pitchFamily="50" charset="-127"/>
              </a:rPr>
              <a:t>2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860549" y="2336801"/>
            <a:ext cx="1289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ko-KR">
                <a:ea typeface="굴림" pitchFamily="50" charset="-127"/>
              </a:rPr>
              <a:t>16.5 MV/m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25512" y="3014663"/>
            <a:ext cx="76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25512" y="3014663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filling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687512" y="3014663"/>
            <a:ext cx="1600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068512" y="3014663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flattop</a:t>
            </a: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5192712" y="4462463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filling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6259512" y="4462463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flattop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268912" y="4462463"/>
            <a:ext cx="533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02312" y="4462463"/>
            <a:ext cx="1752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9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margin</a:t>
            </a:r>
            <a:endParaRPr lang="en-US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359"/>
            <a:ext cx="4639454" cy="514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334482"/>
            <a:ext cx="4572000" cy="483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143000" y="4100945"/>
            <a:ext cx="1371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14600" y="4173681"/>
            <a:ext cx="188075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33295" y="4100945"/>
            <a:ext cx="1218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Qref</a:t>
            </a:r>
            <a:r>
              <a:rPr lang="en-US" sz="1600" dirty="0" smtClean="0"/>
              <a:t>=7.3e5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845675" y="4173681"/>
            <a:ext cx="1218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Qref</a:t>
            </a:r>
            <a:r>
              <a:rPr lang="en-US" sz="1600" dirty="0" smtClean="0"/>
              <a:t>=7.0e5</a:t>
            </a:r>
            <a:endParaRPr lang="en-US" sz="1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663045" y="1953491"/>
            <a:ext cx="333548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47508" y="1634928"/>
            <a:ext cx="2728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Klystron power at saturation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56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792538" y="414338"/>
            <a:ext cx="4608512" cy="5761037"/>
            <a:chOff x="3792748" y="569379"/>
            <a:chExt cx="4607977" cy="5760720"/>
          </a:xfrm>
        </p:grpSpPr>
        <p:pic>
          <p:nvPicPr>
            <p:cNvPr id="31759" name="Picture 4" descr="23a_aff_middl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283" b="35860"/>
            <a:stretch>
              <a:fillRect/>
            </a:stretch>
          </p:blipFill>
          <p:spPr bwMode="auto">
            <a:xfrm>
              <a:off x="3928229" y="569379"/>
              <a:ext cx="4472496" cy="5760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0" name="TextBox 18"/>
            <p:cNvSpPr txBox="1">
              <a:spLocks noChangeArrowheads="1"/>
            </p:cNvSpPr>
            <p:nvPr/>
          </p:nvSpPr>
          <p:spPr bwMode="auto">
            <a:xfrm>
              <a:off x="3792748" y="5103962"/>
              <a:ext cx="14814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/>
                <a:t>While learning</a:t>
              </a:r>
            </a:p>
          </p:txBody>
        </p:sp>
      </p:grpSp>
      <p:sp>
        <p:nvSpPr>
          <p:cNvPr id="31747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87363"/>
          </a:xfrm>
        </p:spPr>
        <p:txBody>
          <a:bodyPr/>
          <a:lstStyle/>
          <a:p>
            <a:r>
              <a:rPr lang="en-US" smtClean="0"/>
              <a:t>AFF learning</a:t>
            </a:r>
          </a:p>
        </p:txBody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>
          <a:xfrm>
            <a:off x="111125" y="1189038"/>
            <a:ext cx="8229600" cy="1920875"/>
          </a:xfrm>
        </p:spPr>
        <p:txBody>
          <a:bodyPr/>
          <a:lstStyle/>
          <a:p>
            <a:endParaRPr lang="en-US" smtClean="0"/>
          </a:p>
        </p:txBody>
      </p:sp>
      <p:grpSp>
        <p:nvGrpSpPr>
          <p:cNvPr id="31749" name="Group 23"/>
          <p:cNvGrpSpPr>
            <a:grpSpLocks/>
          </p:cNvGrpSpPr>
          <p:nvPr/>
        </p:nvGrpSpPr>
        <p:grpSpPr bwMode="auto">
          <a:xfrm>
            <a:off x="0" y="419100"/>
            <a:ext cx="4448175" cy="5759450"/>
            <a:chOff x="0" y="418466"/>
            <a:chExt cx="4448172" cy="5760720"/>
          </a:xfrm>
        </p:grpSpPr>
        <p:pic>
          <p:nvPicPr>
            <p:cNvPr id="31757" name="Picture 6" descr="23a_aff_end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472" b="35860"/>
            <a:stretch>
              <a:fillRect/>
            </a:stretch>
          </p:blipFill>
          <p:spPr bwMode="auto">
            <a:xfrm>
              <a:off x="0" y="418466"/>
              <a:ext cx="4448172" cy="5760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Connector 13"/>
            <p:cNvCxnSpPr/>
            <p:nvPr/>
          </p:nvCxnSpPr>
          <p:spPr>
            <a:xfrm rot="10800000">
              <a:off x="509588" y="1974559"/>
              <a:ext cx="3055935" cy="0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50" name="TextBox 17"/>
          <p:cNvSpPr txBox="1">
            <a:spLocks noChangeArrowheads="1"/>
          </p:cNvSpPr>
          <p:nvPr/>
        </p:nvSpPr>
        <p:spPr bwMode="auto">
          <a:xfrm>
            <a:off x="1190625" y="2708275"/>
            <a:ext cx="1790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AFF fully learned 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722813" y="411163"/>
            <a:ext cx="4421187" cy="5761037"/>
            <a:chOff x="4722739" y="566569"/>
            <a:chExt cx="4421261" cy="5760720"/>
          </a:xfrm>
        </p:grpSpPr>
        <p:grpSp>
          <p:nvGrpSpPr>
            <p:cNvPr id="31753" name="Group 16"/>
            <p:cNvGrpSpPr>
              <a:grpSpLocks/>
            </p:cNvGrpSpPr>
            <p:nvPr/>
          </p:nvGrpSpPr>
          <p:grpSpPr bwMode="auto">
            <a:xfrm>
              <a:off x="4722739" y="566569"/>
              <a:ext cx="4421261" cy="5760720"/>
              <a:chOff x="4722739" y="566569"/>
              <a:chExt cx="4421261" cy="5760720"/>
            </a:xfrm>
          </p:grpSpPr>
          <p:pic>
            <p:nvPicPr>
              <p:cNvPr id="31755" name="Picture 3" descr="23a_aff_start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681" b="35860"/>
              <a:stretch>
                <a:fillRect/>
              </a:stretch>
            </p:blipFill>
            <p:spPr bwMode="auto">
              <a:xfrm>
                <a:off x="4722739" y="566569"/>
                <a:ext cx="4421261" cy="5760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0" name="Straight Connector 9"/>
              <p:cNvCxnSpPr/>
              <p:nvPr/>
            </p:nvCxnSpPr>
            <p:spPr>
              <a:xfrm rot="10800000" flipV="1">
                <a:off x="5235510" y="1990478"/>
                <a:ext cx="2546393" cy="317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754" name="TextBox 19"/>
            <p:cNvSpPr txBox="1">
              <a:spLocks noChangeArrowheads="1"/>
            </p:cNvSpPr>
            <p:nvPr/>
          </p:nvSpPr>
          <p:spPr bwMode="auto">
            <a:xfrm>
              <a:off x="6673971" y="2861093"/>
              <a:ext cx="13227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/>
                <a:t>At beginning</a:t>
              </a:r>
            </a:p>
          </p:txBody>
        </p:sp>
      </p:grpSp>
      <p:sp>
        <p:nvSpPr>
          <p:cNvPr id="31752" name="TextBox 22"/>
          <p:cNvSpPr txBox="1">
            <a:spLocks noChangeArrowheads="1"/>
          </p:cNvSpPr>
          <p:nvPr/>
        </p:nvSpPr>
        <p:spPr bwMode="auto">
          <a:xfrm>
            <a:off x="1293813" y="6181725"/>
            <a:ext cx="71628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/>
              <a:t>Some cavities need ~&gt;25 % more RF at the beginning of AFF</a:t>
            </a:r>
          </a:p>
        </p:txBody>
      </p:sp>
    </p:spTree>
    <p:extLst>
      <p:ext uri="{BB962C8B-B14F-4D97-AF65-F5344CB8AC3E}">
        <p14:creationId xmlns:p14="http://schemas.microsoft.com/office/powerpoint/2010/main" val="369372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7363"/>
          </a:xfrm>
        </p:spPr>
        <p:txBody>
          <a:bodyPr/>
          <a:lstStyle/>
          <a:p>
            <a:r>
              <a:rPr lang="en-US" smtClean="0"/>
              <a:t>Overall RF gain characteristic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813425" y="814388"/>
            <a:ext cx="3330575" cy="17224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ko-KR" sz="2000" smtClean="0">
                <a:solidFill>
                  <a:srgbClr val="0000FF"/>
                </a:solidFill>
                <a:ea typeface="굴림" pitchFamily="50" charset="-127"/>
              </a:rPr>
              <a:t>FCM digital output</a:t>
            </a:r>
            <a:endParaRPr lang="en-US" altLang="ko-KR" sz="2000" smtClean="0">
              <a:ea typeface="굴림" pitchFamily="50" charset="-127"/>
            </a:endParaRPr>
          </a:p>
          <a:p>
            <a:pPr>
              <a:buFont typeface="Wingdings" pitchFamily="2" charset="2"/>
              <a:buChar char="à"/>
            </a:pPr>
            <a:r>
              <a:rPr lang="en-US" altLang="ko-KR" sz="2000" smtClean="0">
                <a:ea typeface="굴림" pitchFamily="50" charset="-127"/>
                <a:sym typeface="Wingdings" pitchFamily="2" charset="2"/>
              </a:rPr>
              <a:t>Amp on FCM board </a:t>
            </a:r>
          </a:p>
          <a:p>
            <a:pPr>
              <a:buFont typeface="Wingdings" pitchFamily="2" charset="2"/>
              <a:buChar char="à"/>
            </a:pPr>
            <a:r>
              <a:rPr lang="en-US" altLang="ko-KR" sz="2000" smtClean="0">
                <a:ea typeface="굴림" pitchFamily="50" charset="-127"/>
                <a:sym typeface="Wingdings" pitchFamily="2" charset="2"/>
              </a:rPr>
              <a:t>Solid state amp (transmitter)</a:t>
            </a:r>
          </a:p>
          <a:p>
            <a:pPr>
              <a:buFont typeface="Wingdings" pitchFamily="2" charset="2"/>
              <a:buChar char="à"/>
            </a:pPr>
            <a:r>
              <a:rPr lang="en-US" altLang="ko-KR" sz="2000" smtClean="0">
                <a:ea typeface="굴림" pitchFamily="50" charset="-127"/>
                <a:sym typeface="Wingdings" pitchFamily="2" charset="2"/>
              </a:rPr>
              <a:t>Klystron</a:t>
            </a:r>
          </a:p>
          <a:p>
            <a:pPr>
              <a:buFont typeface="Wingdings" pitchFamily="2" charset="2"/>
              <a:buChar char="à"/>
            </a:pPr>
            <a:r>
              <a:rPr lang="en-US" altLang="ko-KR" sz="2000" smtClean="0">
                <a:solidFill>
                  <a:srgbClr val="0000FF"/>
                </a:solidFill>
                <a:ea typeface="굴림" pitchFamily="50" charset="-127"/>
                <a:sym typeface="Wingdings" pitchFamily="2" charset="2"/>
              </a:rPr>
              <a:t>Cavity forward power</a:t>
            </a:r>
            <a:endParaRPr lang="en-US" altLang="ko-KR" sz="2000" smtClean="0">
              <a:solidFill>
                <a:srgbClr val="0000FF"/>
              </a:solidFill>
              <a:ea typeface="굴림" pitchFamily="50" charset="-127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350"/>
            <a:ext cx="579278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2641600"/>
            <a:ext cx="5883275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0" y="5348288"/>
            <a:ext cx="3295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~&gt;20 % RF budget is needed for control margin, other losses, etc.</a:t>
            </a:r>
          </a:p>
        </p:txBody>
      </p:sp>
    </p:spTree>
    <p:extLst>
      <p:ext uri="{BB962C8B-B14F-4D97-AF65-F5344CB8AC3E}">
        <p14:creationId xmlns:p14="http://schemas.microsoft.com/office/powerpoint/2010/main" val="15374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7363"/>
          </a:xfrm>
        </p:spPr>
        <p:txBody>
          <a:bodyPr/>
          <a:lstStyle/>
          <a:p>
            <a:r>
              <a:rPr lang="en-US" smtClean="0"/>
              <a:t>RF budget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280988" y="814388"/>
            <a:ext cx="8229600" cy="2211387"/>
          </a:xfrm>
        </p:spPr>
        <p:txBody>
          <a:bodyPr/>
          <a:lstStyle/>
          <a:p>
            <a:r>
              <a:rPr lang="en-US" smtClean="0"/>
              <a:t>High intensity study in 2007 based on existing configuration</a:t>
            </a:r>
          </a:p>
          <a:p>
            <a:pPr lvl="1"/>
            <a:r>
              <a:rPr lang="en-US" smtClean="0"/>
              <a:t>need  &gt;73 kV </a:t>
            </a:r>
            <a:r>
              <a:rPr lang="en-US" smtClean="0">
                <a:sym typeface="Wingdings" pitchFamily="2" charset="2"/>
              </a:rPr>
              <a:t> have 75 kV now with one additional HVCM</a:t>
            </a:r>
          </a:p>
          <a:p>
            <a:r>
              <a:rPr lang="en-US" smtClean="0"/>
              <a:t>By product</a:t>
            </a:r>
          </a:p>
          <a:p>
            <a:pPr lvl="1"/>
            <a:r>
              <a:rPr lang="en-US" smtClean="0"/>
              <a:t>shortened filling time by 50 us (300us</a:t>
            </a:r>
            <a:r>
              <a:rPr lang="en-US" smtClean="0">
                <a:sym typeface="Wingdings" pitchFamily="2" charset="2"/>
              </a:rPr>
              <a:t>250us)</a:t>
            </a:r>
            <a:endParaRPr lang="en-US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8650"/>
            <a:ext cx="91440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483360" y="3341688"/>
            <a:ext cx="6881178" cy="268287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Klystron power at saturation at 75 kV</a:t>
            </a:r>
          </a:p>
        </p:txBody>
      </p:sp>
    </p:spTree>
    <p:extLst>
      <p:ext uri="{BB962C8B-B14F-4D97-AF65-F5344CB8AC3E}">
        <p14:creationId xmlns:p14="http://schemas.microsoft.com/office/powerpoint/2010/main" val="22720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Qs at the present operating condition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34" y="1079608"/>
            <a:ext cx="7758257" cy="538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475162" y="1859973"/>
            <a:ext cx="1021629" cy="259772"/>
          </a:xfrm>
          <a:prstGeom prst="straightConnector1">
            <a:avLst/>
          </a:prstGeom>
          <a:ln>
            <a:solidFill>
              <a:srgbClr val="D965BB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96791" y="1589749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Qb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681663" y="3772387"/>
            <a:ext cx="1289023" cy="6703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70685" y="4172528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Qex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381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14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altLang="ko-KR" dirty="0" smtClean="0">
                <a:ea typeface="굴림" pitchFamily="50" charset="-127"/>
              </a:rPr>
              <a:t>Fundamental Power Coupler Performance</a:t>
            </a:r>
            <a:endParaRPr lang="ko-KR" altLang="en-US" dirty="0">
              <a:ea typeface="굴림" pitchFamily="50" charset="-127"/>
            </a:endParaRPr>
          </a:p>
        </p:txBody>
      </p:sp>
      <p:pic>
        <p:nvPicPr>
          <p:cNvPr id="5" name="Picture 4" descr="Electron pick-up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49" y="2815936"/>
            <a:ext cx="2719821" cy="362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3000" y="1257300"/>
            <a:ext cx="45227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altLang="ko-KR" sz="2000" dirty="0">
                <a:ea typeface="굴림" pitchFamily="50" charset="-127"/>
              </a:rPr>
              <a:t>All couplers have been pre-processed at </a:t>
            </a:r>
            <a:r>
              <a:rPr lang="en-US" altLang="ko-KR" sz="2000" dirty="0" err="1">
                <a:ea typeface="굴림" pitchFamily="50" charset="-127"/>
              </a:rPr>
              <a:t>JLab</a:t>
            </a:r>
            <a:r>
              <a:rPr lang="en-US" altLang="ko-KR" sz="2000" dirty="0">
                <a:ea typeface="굴림" pitchFamily="50" charset="-127"/>
              </a:rPr>
              <a:t> or SNS to nearly 1 MW peak power traveling wave and full reflection to 500 kW.</a:t>
            </a:r>
          </a:p>
        </p:txBody>
      </p:sp>
      <p:pic>
        <p:nvPicPr>
          <p:cNvPr id="7" name="Picture 6" descr="CAVXSECT20JU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t="15770" r="46840" b="1791"/>
          <a:stretch>
            <a:fillRect/>
          </a:stretch>
        </p:blipFill>
        <p:spPr bwMode="auto">
          <a:xfrm rot="209738">
            <a:off x="6362700" y="974724"/>
            <a:ext cx="15414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25982" y="3435061"/>
            <a:ext cx="49418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altLang="ko-KR" sz="2000" dirty="0">
                <a:ea typeface="굴림" pitchFamily="50" charset="-127"/>
              </a:rPr>
              <a:t>During testing of cryomodules in the SNS tunnel </a:t>
            </a:r>
            <a:r>
              <a:rPr lang="en-US" altLang="ko-KR" sz="2000" dirty="0" smtClean="0">
                <a:ea typeface="굴림" pitchFamily="50" charset="-127"/>
              </a:rPr>
              <a:t>most couplers </a:t>
            </a:r>
            <a:r>
              <a:rPr lang="en-US" altLang="ko-KR" sz="2000" dirty="0">
                <a:ea typeface="굴림" pitchFamily="50" charset="-127"/>
              </a:rPr>
              <a:t>has transferred more than </a:t>
            </a:r>
            <a:r>
              <a:rPr lang="en-US" altLang="ko-KR" sz="2000" b="1" dirty="0">
                <a:ea typeface="굴림" pitchFamily="50" charset="-127"/>
              </a:rPr>
              <a:t>500 kW</a:t>
            </a:r>
            <a:r>
              <a:rPr lang="en-US" altLang="ko-KR" sz="2000" dirty="0">
                <a:ea typeface="굴림" pitchFamily="50" charset="-127"/>
              </a:rPr>
              <a:t> peak power, in full reflection and with the 2 MW traveling wave peak at the end of the RF </a:t>
            </a:r>
            <a:r>
              <a:rPr lang="en-US" altLang="ko-KR" sz="2000" dirty="0" smtClean="0">
                <a:ea typeface="굴림" pitchFamily="50" charset="-127"/>
              </a:rPr>
              <a:t>pulse.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altLang="ko-KR" sz="2000" dirty="0">
              <a:ea typeface="굴림" pitchFamily="50" charset="-127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altLang="ko-KR" sz="2000" dirty="0" smtClean="0">
                <a:ea typeface="굴림" pitchFamily="50" charset="-127"/>
              </a:rPr>
              <a:t>Relatively cheap &amp; Very robust.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altLang="ko-KR" sz="2000" dirty="0" smtClean="0">
                <a:ea typeface="굴림" pitchFamily="50" charset="-127"/>
              </a:rPr>
              <a:t>Outer conductor cooling: some have flow balancing issues.</a:t>
            </a:r>
            <a:endParaRPr lang="en-US" altLang="ko-KR" sz="2000" dirty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84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88" name="Group 48"/>
          <p:cNvGraphicFramePr>
            <a:graphicFrameLocks noGrp="1"/>
          </p:cNvGraphicFramePr>
          <p:nvPr/>
        </p:nvGraphicFramePr>
        <p:xfrm>
          <a:off x="241300" y="1358900"/>
          <a:ext cx="8610600" cy="5127636"/>
        </p:xfrm>
        <a:graphic>
          <a:graphicData uri="http://schemas.openxmlformats.org/drawingml/2006/table">
            <a:tbl>
              <a:tblPr/>
              <a:tblGrid>
                <a:gridCol w="4597400"/>
                <a:gridCol w="1365250"/>
                <a:gridCol w="1323975"/>
                <a:gridCol w="1323975"/>
              </a:tblGrid>
              <a:tr h="822934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Parameters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Design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Individually </a:t>
                      </a:r>
                    </a:p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achieved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Highest  </a:t>
                      </a:r>
                    </a:p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production  </a:t>
                      </a:r>
                    </a:p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beam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44602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Beam Energy (GeV)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1.01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0.93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444437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Peak Linac Beam current (mA)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447611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Average Linac Beam Current (mA)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1.56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444437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Beam Pulse Length (</a:t>
                      </a: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바탕" pitchFamily="18" charset="-127"/>
                          <a:cs typeface="Times New Roman" pitchFamily="18" charset="0"/>
                        </a:rPr>
                        <a:t>m</a:t>
                      </a: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s)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825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44602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Repetition Rate (Hz)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444437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Beam Power on Target  (kW)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1440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447611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Linac Beam Duty Factor (%)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6.0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4.8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4.8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73967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Beam intensity on Target (protons per pulse)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1.5 x 10</a:t>
                      </a:r>
                      <a:r>
                        <a:rPr kumimoji="0" lang="en-US" altLang="ko-K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14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1.55x 10</a:t>
                      </a:r>
                      <a:r>
                        <a:rPr kumimoji="0" lang="en-US" altLang="ko-K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14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1.1 x 10</a:t>
                      </a:r>
                      <a:r>
                        <a:rPr kumimoji="0" lang="en-US" altLang="ko-K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14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444437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SCL Cavities in Service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바탕" pitchFamily="18" charset="-127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7689850" y="2163763"/>
            <a:ext cx="990600" cy="4572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Oval 4"/>
          <p:cNvSpPr/>
          <p:nvPr/>
        </p:nvSpPr>
        <p:spPr>
          <a:xfrm>
            <a:off x="7689850" y="4373563"/>
            <a:ext cx="990600" cy="457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648575" y="3476625"/>
            <a:ext cx="990600" cy="4572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190" name="Rectangle 963"/>
          <p:cNvSpPr>
            <a:spLocks noChangeArrowheads="1"/>
          </p:cNvSpPr>
          <p:nvPr/>
        </p:nvSpPr>
        <p:spPr bwMode="auto">
          <a:xfrm>
            <a:off x="152400" y="15240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altLang="ko-KR" sz="3000">
                <a:solidFill>
                  <a:srgbClr val="00673E"/>
                </a:solidFill>
                <a:latin typeface="Arial Black" pitchFamily="34" charset="0"/>
                <a:ea typeface="굴림" pitchFamily="50" charset="-127"/>
              </a:rPr>
              <a:t>Major Parameters achieved vs. designed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1013"/>
          </a:xfrm>
        </p:spPr>
        <p:txBody>
          <a:bodyPr/>
          <a:lstStyle/>
          <a:p>
            <a:r>
              <a:rPr lang="en-US" smtClean="0"/>
              <a:t>Tuner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239713" y="757238"/>
            <a:ext cx="8229600" cy="2305246"/>
          </a:xfrm>
        </p:spPr>
        <p:txBody>
          <a:bodyPr/>
          <a:lstStyle/>
          <a:p>
            <a:r>
              <a:rPr lang="en-US" sz="2400" dirty="0" smtClean="0"/>
              <a:t>Pressure events, 2-4-2K transition, or just short life time</a:t>
            </a:r>
            <a:r>
              <a:rPr lang="en-US" sz="2400" dirty="0" smtClean="0">
                <a:sym typeface="Wingdings" pitchFamily="2" charset="2"/>
              </a:rPr>
              <a:t> &gt;10 tuners are replaced.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Harmonic driver, </a:t>
            </a:r>
            <a:r>
              <a:rPr lang="en-US" sz="2000" dirty="0" err="1" smtClean="0">
                <a:sym typeface="Wingdings" pitchFamily="2" charset="2"/>
              </a:rPr>
              <a:t>piezo</a:t>
            </a:r>
            <a:r>
              <a:rPr lang="en-US" sz="2000" dirty="0" smtClean="0">
                <a:sym typeface="Wingdings" pitchFamily="2" charset="2"/>
              </a:rPr>
              <a:t> stack (and/or motor) failure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Worn out in progress, loosen connection, slips; unstable mechanical boundary; irregular detuning</a:t>
            </a:r>
          </a:p>
          <a:p>
            <a:endParaRPr lang="en-US" sz="2400" dirty="0" smtClean="0"/>
          </a:p>
        </p:txBody>
      </p:sp>
      <p:grpSp>
        <p:nvGrpSpPr>
          <p:cNvPr id="44036" name="Group 12"/>
          <p:cNvGrpSpPr>
            <a:grpSpLocks noChangeAspect="1"/>
          </p:cNvGrpSpPr>
          <p:nvPr/>
        </p:nvGrpSpPr>
        <p:grpSpPr bwMode="auto">
          <a:xfrm>
            <a:off x="944563" y="2560638"/>
            <a:ext cx="7073900" cy="4622800"/>
            <a:chOff x="288" y="256"/>
            <a:chExt cx="5472" cy="3576"/>
          </a:xfrm>
        </p:grpSpPr>
        <p:grpSp>
          <p:nvGrpSpPr>
            <p:cNvPr id="44037" name="Group 13"/>
            <p:cNvGrpSpPr>
              <a:grpSpLocks noChangeAspect="1"/>
            </p:cNvGrpSpPr>
            <p:nvPr/>
          </p:nvGrpSpPr>
          <p:grpSpPr bwMode="auto">
            <a:xfrm>
              <a:off x="288" y="256"/>
              <a:ext cx="5472" cy="3288"/>
              <a:chOff x="288" y="256"/>
              <a:chExt cx="5472" cy="3288"/>
            </a:xfrm>
          </p:grpSpPr>
          <p:pic>
            <p:nvPicPr>
              <p:cNvPr id="44039" name="Picture 14" descr="tuner-piezo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06" t="-356" r="10327" b="11374"/>
              <a:stretch>
                <a:fillRect/>
              </a:stretch>
            </p:blipFill>
            <p:spPr bwMode="auto">
              <a:xfrm>
                <a:off x="1059" y="256"/>
                <a:ext cx="3933" cy="3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40" name="AutoShape 15"/>
              <p:cNvSpPr>
                <a:spLocks noChangeAspect="1"/>
              </p:cNvSpPr>
              <p:nvPr/>
            </p:nvSpPr>
            <p:spPr bwMode="auto">
              <a:xfrm>
                <a:off x="4752" y="1480"/>
                <a:ext cx="1008" cy="360"/>
              </a:xfrm>
              <a:prstGeom prst="callout1">
                <a:avLst>
                  <a:gd name="adj1" fmla="val 20000"/>
                  <a:gd name="adj2" fmla="val -4764"/>
                  <a:gd name="adj3" fmla="val 332500"/>
                  <a:gd name="adj4" fmla="val -77083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/>
              <a:p>
                <a:r>
                  <a:rPr lang="en-US" altLang="ko-KR" sz="1600">
                    <a:ea typeface="굴림" pitchFamily="50" charset="-127"/>
                  </a:rPr>
                  <a:t>Piezo Actuator</a:t>
                </a:r>
              </a:p>
            </p:txBody>
          </p:sp>
          <p:sp>
            <p:nvSpPr>
              <p:cNvPr id="44041" name="AutoShape 16"/>
              <p:cNvSpPr>
                <a:spLocks noChangeAspect="1"/>
              </p:cNvSpPr>
              <p:nvPr/>
            </p:nvSpPr>
            <p:spPr bwMode="auto">
              <a:xfrm>
                <a:off x="288" y="1600"/>
                <a:ext cx="1104" cy="696"/>
              </a:xfrm>
              <a:prstGeom prst="callout1">
                <a:avLst>
                  <a:gd name="adj1" fmla="val 10343"/>
                  <a:gd name="adj2" fmla="val 104347"/>
                  <a:gd name="adj3" fmla="val 33046"/>
                  <a:gd name="adj4" fmla="val 223731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/>
              <a:p>
                <a:pPr algn="r"/>
                <a:r>
                  <a:rPr lang="en-US" altLang="ko-KR" sz="1600">
                    <a:ea typeface="굴림" pitchFamily="50" charset="-127"/>
                  </a:rPr>
                  <a:t>(2X) Flexure Connection to Cavity</a:t>
                </a:r>
              </a:p>
            </p:txBody>
          </p:sp>
          <p:sp>
            <p:nvSpPr>
              <p:cNvPr id="44042" name="AutoShape 17"/>
              <p:cNvSpPr>
                <a:spLocks noChangeAspect="1"/>
              </p:cNvSpPr>
              <p:nvPr/>
            </p:nvSpPr>
            <p:spPr bwMode="auto">
              <a:xfrm>
                <a:off x="288" y="2800"/>
                <a:ext cx="1248" cy="744"/>
              </a:xfrm>
              <a:prstGeom prst="callout1">
                <a:avLst>
                  <a:gd name="adj1" fmla="val 9676"/>
                  <a:gd name="adj2" fmla="val 103847"/>
                  <a:gd name="adj3" fmla="val -53898"/>
                  <a:gd name="adj4" fmla="val 118431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/>
              <a:p>
                <a:pPr algn="r"/>
                <a:r>
                  <a:rPr lang="en-US" altLang="ko-KR" sz="1600">
                    <a:ea typeface="굴림" pitchFamily="50" charset="-127"/>
                  </a:rPr>
                  <a:t>(2X) Flexure Connection to Helium Vessel </a:t>
                </a:r>
              </a:p>
            </p:txBody>
          </p:sp>
          <p:sp>
            <p:nvSpPr>
              <p:cNvPr id="44043" name="AutoShape 18"/>
              <p:cNvSpPr>
                <a:spLocks noChangeAspect="1"/>
              </p:cNvSpPr>
              <p:nvPr/>
            </p:nvSpPr>
            <p:spPr bwMode="auto">
              <a:xfrm>
                <a:off x="3216" y="448"/>
                <a:ext cx="912" cy="648"/>
              </a:xfrm>
              <a:prstGeom prst="callout1">
                <a:avLst>
                  <a:gd name="adj1" fmla="val 11111"/>
                  <a:gd name="adj2" fmla="val -5264"/>
                  <a:gd name="adj3" fmla="val 33023"/>
                  <a:gd name="adj4" fmla="val -6315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/>
              <a:p>
                <a:r>
                  <a:rPr lang="en-US" altLang="ko-KR" sz="1600">
                    <a:ea typeface="굴림" pitchFamily="50" charset="-127"/>
                  </a:rPr>
                  <a:t>Motor &amp; Harmonic Drive</a:t>
                </a:r>
              </a:p>
            </p:txBody>
          </p:sp>
        </p:grpSp>
        <p:sp>
          <p:nvSpPr>
            <p:cNvPr id="44038" name="AutoShape 19"/>
            <p:cNvSpPr>
              <a:spLocks noChangeAspect="1"/>
            </p:cNvSpPr>
            <p:nvPr/>
          </p:nvSpPr>
          <p:spPr bwMode="auto">
            <a:xfrm>
              <a:off x="2038" y="3088"/>
              <a:ext cx="1248" cy="744"/>
            </a:xfrm>
            <a:prstGeom prst="callout1">
              <a:avLst>
                <a:gd name="adj1" fmla="val 9676"/>
                <a:gd name="adj2" fmla="val 103847"/>
                <a:gd name="adj3" fmla="val -27824"/>
                <a:gd name="adj4" fmla="val 12436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/>
            <a:lstStyle/>
            <a:p>
              <a:pPr algn="r"/>
              <a:r>
                <a:rPr lang="en-US" altLang="ko-KR" sz="1600">
                  <a:ea typeface="굴림" pitchFamily="50" charset="-127"/>
                </a:rPr>
                <a:t>Connection to Helium Vessel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120650" y="153988"/>
            <a:ext cx="8775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85000"/>
              </a:lnSpc>
            </a:pPr>
            <a:r>
              <a:rPr lang="en-US" altLang="ko-KR" sz="3000">
                <a:solidFill>
                  <a:srgbClr val="006C3A"/>
                </a:solidFill>
                <a:latin typeface="Arial Black" pitchFamily="34" charset="0"/>
                <a:ea typeface="굴림" pitchFamily="50" charset="-127"/>
              </a:rPr>
              <a:t>Irregular dynamic detuning (9b)</a:t>
            </a:r>
          </a:p>
        </p:txBody>
      </p:sp>
      <p:pic>
        <p:nvPicPr>
          <p:cNvPr id="45059" name="Picture 5" descr="9b_very_good_75_48kW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" r="50027" b="65140"/>
          <a:stretch>
            <a:fillRect/>
          </a:stretch>
        </p:blipFill>
        <p:spPr bwMode="auto">
          <a:xfrm>
            <a:off x="0" y="781050"/>
            <a:ext cx="4589463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9b_bad_95_60kW_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3" r="50333" b="65291"/>
          <a:stretch>
            <a:fillRect/>
          </a:stretch>
        </p:blipFill>
        <p:spPr bwMode="auto">
          <a:xfrm>
            <a:off x="4610100" y="781050"/>
            <a:ext cx="45339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7" descr="2008-04-17_16-26-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4"/>
          <a:stretch>
            <a:fillRect/>
          </a:stretch>
        </p:blipFill>
        <p:spPr bwMode="auto">
          <a:xfrm>
            <a:off x="0" y="2576513"/>
            <a:ext cx="91440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3305175" y="3233738"/>
            <a:ext cx="1774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ko-KR" sz="1800" dirty="0" err="1" smtClean="0">
                <a:ea typeface="굴림" pitchFamily="50" charset="-127"/>
              </a:rPr>
              <a:t>Eacc</a:t>
            </a:r>
            <a:r>
              <a:rPr lang="en-US" altLang="ko-KR" sz="1800" dirty="0" smtClean="0">
                <a:ea typeface="굴림" pitchFamily="50" charset="-127"/>
              </a:rPr>
              <a:t> (13MV/m)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45063" name="Text Box 9"/>
          <p:cNvSpPr txBox="1">
            <a:spLocks noChangeArrowheads="1"/>
          </p:cNvSpPr>
          <p:nvPr/>
        </p:nvSpPr>
        <p:spPr bwMode="auto">
          <a:xfrm>
            <a:off x="5810250" y="4564063"/>
            <a:ext cx="1535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ko-KR" sz="1800" dirty="0">
                <a:ea typeface="굴림" pitchFamily="50" charset="-127"/>
              </a:rPr>
              <a:t>Tuner motion</a:t>
            </a:r>
          </a:p>
        </p:txBody>
      </p:sp>
      <p:sp>
        <p:nvSpPr>
          <p:cNvPr id="45064" name="Line 10"/>
          <p:cNvSpPr>
            <a:spLocks noChangeShapeType="1"/>
          </p:cNvSpPr>
          <p:nvPr/>
        </p:nvSpPr>
        <p:spPr bwMode="auto">
          <a:xfrm flipH="1" flipV="1">
            <a:off x="3657600" y="4468813"/>
            <a:ext cx="2244725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5" name="Line 11"/>
          <p:cNvSpPr>
            <a:spLocks noChangeShapeType="1"/>
          </p:cNvSpPr>
          <p:nvPr/>
        </p:nvSpPr>
        <p:spPr bwMode="auto">
          <a:xfrm>
            <a:off x="6878638" y="4706938"/>
            <a:ext cx="60325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39755" y="5962261"/>
            <a:ext cx="7931021" cy="93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38005" y="568526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5.5 months</a:t>
            </a:r>
            <a:endParaRPr lang="en-US" sz="180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503036" y="3941209"/>
            <a:ext cx="1172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ko-KR" sz="1800" dirty="0" smtClean="0">
                <a:ea typeface="굴림" pitchFamily="50" charset="-127"/>
              </a:rPr>
              <a:t>9.5 MV/m</a:t>
            </a:r>
            <a:endParaRPr lang="en-US" altLang="ko-KR" sz="1800" dirty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0" y="0"/>
            <a:ext cx="8229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en-US" altLang="ko-KR" sz="2600">
                <a:solidFill>
                  <a:srgbClr val="006C3A"/>
                </a:solidFill>
                <a:latin typeface="Arial Black" pitchFamily="34" charset="0"/>
                <a:ea typeface="굴림" pitchFamily="50" charset="-127"/>
              </a:rPr>
              <a:t>Beam induced trip</a:t>
            </a:r>
          </a:p>
        </p:txBody>
      </p:sp>
      <p:pic>
        <p:nvPicPr>
          <p:cNvPr id="34819" name="Picture 5" descr="beam_trucatio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17" b="61823"/>
          <a:stretch>
            <a:fillRect/>
          </a:stretch>
        </p:blipFill>
        <p:spPr bwMode="auto">
          <a:xfrm>
            <a:off x="0" y="11430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 descr="beam_trucati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63" b="62286"/>
          <a:stretch>
            <a:fillRect/>
          </a:stretch>
        </p:blipFill>
        <p:spPr bwMode="auto">
          <a:xfrm>
            <a:off x="2590800" y="1143000"/>
            <a:ext cx="25908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1584325" y="3922713"/>
            <a:ext cx="172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800">
                <a:ea typeface="굴림" pitchFamily="50" charset="-127"/>
              </a:rPr>
              <a:t>Beam trucation</a:t>
            </a:r>
          </a:p>
        </p:txBody>
      </p:sp>
      <p:pic>
        <p:nvPicPr>
          <p:cNvPr id="34822" name="Picture 8" descr="beam_trucatio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t="30000"/>
          <a:stretch>
            <a:fillRect/>
          </a:stretch>
        </p:blipFill>
        <p:spPr bwMode="auto">
          <a:xfrm>
            <a:off x="0" y="3124200"/>
            <a:ext cx="52578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9" descr="dark_curr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0"/>
          <a:stretch>
            <a:fillRect/>
          </a:stretch>
        </p:blipFill>
        <p:spPr bwMode="auto">
          <a:xfrm>
            <a:off x="5334000" y="2286000"/>
            <a:ext cx="38100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169863" y="6022975"/>
            <a:ext cx="487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800">
                <a:ea typeface="굴림" pitchFamily="50" charset="-127"/>
              </a:rPr>
              <a:t>1. Errant Beam and RF truncation at upstream</a:t>
            </a:r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6705600" y="4572000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800">
                <a:ea typeface="굴림" pitchFamily="50" charset="-127"/>
              </a:rPr>
              <a:t>2. Dark current</a:t>
            </a:r>
          </a:p>
        </p:txBody>
      </p:sp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609600" y="762000"/>
            <a:ext cx="179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800">
                <a:ea typeface="굴림" pitchFamily="50" charset="-127"/>
              </a:rPr>
              <a:t>At normal beam</a:t>
            </a:r>
          </a:p>
        </p:txBody>
      </p:sp>
      <p:sp>
        <p:nvSpPr>
          <p:cNvPr id="34827" name="Text Box 13"/>
          <p:cNvSpPr txBox="1">
            <a:spLocks noChangeArrowheads="1"/>
          </p:cNvSpPr>
          <p:nvPr/>
        </p:nvSpPr>
        <p:spPr bwMode="auto">
          <a:xfrm>
            <a:off x="3048000" y="762000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800">
                <a:ea typeface="굴림" pitchFamily="50" charset="-127"/>
              </a:rPr>
              <a:t>At errant beam</a:t>
            </a:r>
          </a:p>
        </p:txBody>
      </p:sp>
      <p:sp>
        <p:nvSpPr>
          <p:cNvPr id="34828" name="Text Box 14"/>
          <p:cNvSpPr txBox="1">
            <a:spLocks noChangeArrowheads="1"/>
          </p:cNvSpPr>
          <p:nvPr/>
        </p:nvSpPr>
        <p:spPr bwMode="auto">
          <a:xfrm>
            <a:off x="5943600" y="2514600"/>
            <a:ext cx="257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800">
                <a:ea typeface="굴림" pitchFamily="50" charset="-127"/>
              </a:rPr>
              <a:t>Beam pipe temperature</a:t>
            </a:r>
          </a:p>
          <a:p>
            <a:pPr eaLnBrk="1" hangingPunct="1"/>
            <a:r>
              <a:rPr lang="en-US" altLang="ko-KR" sz="1800">
                <a:ea typeface="굴림" pitchFamily="50" charset="-127"/>
              </a:rPr>
              <a:t>w/o beam</a:t>
            </a:r>
          </a:p>
        </p:txBody>
      </p:sp>
      <p:sp>
        <p:nvSpPr>
          <p:cNvPr id="34829" name="Line 15"/>
          <p:cNvSpPr>
            <a:spLocks noChangeShapeType="1"/>
          </p:cNvSpPr>
          <p:nvPr/>
        </p:nvSpPr>
        <p:spPr bwMode="auto">
          <a:xfrm flipV="1">
            <a:off x="7848600" y="3200400"/>
            <a:ext cx="1066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1013"/>
          </a:xfrm>
        </p:spPr>
        <p:txBody>
          <a:bodyPr/>
          <a:lstStyle/>
          <a:p>
            <a:r>
              <a:rPr lang="en-US" smtClean="0"/>
              <a:t>At errant beam condition; MPS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171450" y="808038"/>
            <a:ext cx="8229600" cy="4089400"/>
          </a:xfrm>
        </p:spPr>
        <p:txBody>
          <a:bodyPr/>
          <a:lstStyle/>
          <a:p>
            <a:r>
              <a:rPr lang="en-US" smtClean="0"/>
              <a:t>MPS</a:t>
            </a:r>
          </a:p>
          <a:p>
            <a:pPr lvl="1"/>
            <a:r>
              <a:rPr lang="en-US" smtClean="0"/>
              <a:t>If RF field regulation becomes bad, RF/beam truncation</a:t>
            </a:r>
          </a:p>
          <a:p>
            <a:pPr lvl="1"/>
            <a:r>
              <a:rPr lang="en-US" smtClean="0"/>
              <a:t>If BLM signal touches the threshold, beam truncation</a:t>
            </a:r>
          </a:p>
          <a:p>
            <a:pPr lvl="1"/>
            <a:r>
              <a:rPr lang="en-US" smtClean="0"/>
              <a:t>MPS; supposed to be less than 20-30 us</a:t>
            </a:r>
          </a:p>
          <a:p>
            <a:r>
              <a:rPr lang="en-US" smtClean="0"/>
              <a:t>Had performance degradations with 2 cavities </a:t>
            </a:r>
            <a:r>
              <a:rPr lang="en-US" smtClean="0">
                <a:sym typeface="Wingdings" pitchFamily="2" charset="2"/>
              </a:rPr>
              <a:t> claimed that errant beam is too frequent and MPS delay looks long</a:t>
            </a:r>
          </a:p>
          <a:p>
            <a:r>
              <a:rPr lang="en-US" smtClean="0">
                <a:sym typeface="Wingdings" pitchFamily="2" charset="2"/>
              </a:rPr>
              <a:t>Measured all MPS delay in the linac; 50-300 us</a:t>
            </a:r>
          </a:p>
          <a:p>
            <a:pPr lvl="1"/>
            <a:r>
              <a:rPr lang="en-US" smtClean="0"/>
              <a:t>Caps, some open collector circuit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2010_03_08_10_53_18_e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2010_03_08_14_27_30_thumbn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8525"/>
            <a:ext cx="44196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2010_04_05_12_02_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3594100"/>
            <a:ext cx="4306887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7"/>
          <p:cNvSpPr txBox="1">
            <a:spLocks noChangeArrowheads="1"/>
          </p:cNvSpPr>
          <p:nvPr/>
        </p:nvSpPr>
        <p:spPr bwMode="auto">
          <a:xfrm>
            <a:off x="3027363" y="2774950"/>
            <a:ext cx="3686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/>
              <a:t>Errant beam from the source</a:t>
            </a:r>
          </a:p>
          <a:p>
            <a:pPr eaLnBrk="1" hangingPunct="1"/>
            <a:r>
              <a:rPr lang="en-US" sz="2000" b="1" dirty="0"/>
              <a:t>MPS </a:t>
            </a:r>
            <a:r>
              <a:rPr lang="en-US" sz="2000" b="1" dirty="0" err="1"/>
              <a:t>trucation</a:t>
            </a:r>
            <a:r>
              <a:rPr lang="en-US" sz="2000" b="1" dirty="0"/>
              <a:t> </a:t>
            </a:r>
            <a:r>
              <a:rPr lang="en-US" sz="2000" b="1" dirty="0" smtClean="0"/>
              <a:t>~20 </a:t>
            </a:r>
            <a:r>
              <a:rPr lang="en-US" sz="2000" b="1" dirty="0"/>
              <a:t>us</a:t>
            </a:r>
          </a:p>
        </p:txBody>
      </p:sp>
      <p:sp>
        <p:nvSpPr>
          <p:cNvPr id="9" name="Freeform 8"/>
          <p:cNvSpPr/>
          <p:nvPr/>
        </p:nvSpPr>
        <p:spPr>
          <a:xfrm>
            <a:off x="6637338" y="4414838"/>
            <a:ext cx="441325" cy="1592262"/>
          </a:xfrm>
          <a:custGeom>
            <a:avLst/>
            <a:gdLst>
              <a:gd name="connsiteX0" fmla="*/ 0 w 441434"/>
              <a:gd name="connsiteY0" fmla="*/ 31531 h 1592317"/>
              <a:gd name="connsiteX1" fmla="*/ 126124 w 441434"/>
              <a:gd name="connsiteY1" fmla="*/ 15765 h 1592317"/>
              <a:gd name="connsiteX2" fmla="*/ 220717 w 441434"/>
              <a:gd name="connsiteY2" fmla="*/ 15765 h 1592317"/>
              <a:gd name="connsiteX3" fmla="*/ 315310 w 441434"/>
              <a:gd name="connsiteY3" fmla="*/ 0 h 1592317"/>
              <a:gd name="connsiteX4" fmla="*/ 441434 w 441434"/>
              <a:gd name="connsiteY4" fmla="*/ 31531 h 1592317"/>
              <a:gd name="connsiteX5" fmla="*/ 425669 w 441434"/>
              <a:gd name="connsiteY5" fmla="*/ 1592317 h 159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434" h="1592317">
                <a:moveTo>
                  <a:pt x="0" y="31531"/>
                </a:moveTo>
                <a:lnTo>
                  <a:pt x="126124" y="15765"/>
                </a:lnTo>
                <a:lnTo>
                  <a:pt x="220717" y="15765"/>
                </a:lnTo>
                <a:lnTo>
                  <a:pt x="315310" y="0"/>
                </a:lnTo>
                <a:lnTo>
                  <a:pt x="441434" y="31531"/>
                </a:lnTo>
                <a:lnTo>
                  <a:pt x="425669" y="159231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6637338" y="4981575"/>
            <a:ext cx="4254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5a_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16753" r="51514"/>
          <a:stretch>
            <a:fillRect/>
          </a:stretch>
        </p:blipFill>
        <p:spPr bwMode="auto">
          <a:xfrm>
            <a:off x="0" y="2886075"/>
            <a:ext cx="23749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8229600" cy="487363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85000"/>
              </a:lnSpc>
              <a:defRPr/>
            </a:pPr>
            <a:r>
              <a:rPr lang="en-US" sz="30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rPr>
              <a:t>Performance degradation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0663" y="457200"/>
            <a:ext cx="8623300" cy="2554288"/>
          </a:xfrm>
          <a:prstGeom prst="rect">
            <a:avLst/>
          </a:prstGeom>
        </p:spPr>
        <p:txBody>
          <a:bodyPr/>
          <a:lstStyle/>
          <a:p>
            <a:pPr marL="230188" indent="-230188" eaLnBrk="0" hangingPunct="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Arial Narrow" pitchFamily="34" charset="0"/>
                <a:cs typeface="+mn-cs"/>
              </a:rPr>
              <a:t>First time in 4-years operation + commissioning</a:t>
            </a:r>
          </a:p>
          <a:p>
            <a:pPr marL="230188" indent="-230188" eaLnBrk="0" hangingPunct="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Arial Narrow" pitchFamily="34" charset="0"/>
                <a:cs typeface="+mn-cs"/>
              </a:rPr>
              <a:t>Limiting gradient </a:t>
            </a:r>
            <a:r>
              <a:rPr lang="en-US" sz="2000" dirty="0" smtClean="0">
                <a:latin typeface="Arial Narrow" pitchFamily="34" charset="0"/>
                <a:cs typeface="+mn-cs"/>
              </a:rPr>
              <a:t>of </a:t>
            </a:r>
            <a:r>
              <a:rPr lang="en-US" sz="2000" dirty="0">
                <a:latin typeface="Arial Narrow" pitchFamily="34" charset="0"/>
                <a:cs typeface="+mn-cs"/>
              </a:rPr>
              <a:t>two cavities; 14.5 MV/m </a:t>
            </a:r>
            <a:r>
              <a:rPr lang="en-US" sz="2000" dirty="0" smtClean="0">
                <a:latin typeface="Arial Narrow" pitchFamily="34" charset="0"/>
                <a:cs typeface="+mn-cs"/>
                <a:sym typeface="Wingdings" pitchFamily="2" charset="2"/>
              </a:rPr>
              <a:t> </a:t>
            </a:r>
            <a:r>
              <a:rPr lang="en-US" sz="2000" dirty="0">
                <a:latin typeface="Arial Narrow" pitchFamily="34" charset="0"/>
                <a:cs typeface="+mn-cs"/>
                <a:sym typeface="Wingdings" pitchFamily="2" charset="2"/>
              </a:rPr>
              <a:t>Partial quench at 9 MV/m</a:t>
            </a:r>
          </a:p>
          <a:p>
            <a:pPr marL="230188" indent="-230188" eaLnBrk="0" hangingPunct="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Arial Narrow" pitchFamily="34" charset="0"/>
                <a:cs typeface="+mn-cs"/>
                <a:sym typeface="Wingdings" pitchFamily="2" charset="2"/>
              </a:rPr>
              <a:t>Beam between MPS trigger and beam truncation  off-energy beam  much bigger beam loss at further down-stream  gas burst  redistribution of gas/particulate  changes in performance/condition</a:t>
            </a:r>
          </a:p>
          <a:p>
            <a:pPr marL="230188" indent="-230188" eaLnBrk="0" hangingPunct="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Arial Narrow" pitchFamily="34" charset="0"/>
                <a:cs typeface="+mn-cs"/>
                <a:sym typeface="Wingdings" pitchFamily="2" charset="2"/>
              </a:rPr>
              <a:t>Random, statistical events; made HOM coupler around FPC worse</a:t>
            </a:r>
          </a:p>
        </p:txBody>
      </p:sp>
      <p:pic>
        <p:nvPicPr>
          <p:cNvPr id="35845" name="Picture 4" descr="5a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7039" r="51765"/>
          <a:stretch>
            <a:fillRect/>
          </a:stretch>
        </p:blipFill>
        <p:spPr bwMode="auto">
          <a:xfrm>
            <a:off x="2387600" y="2898775"/>
            <a:ext cx="23749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785019" y="3296444"/>
            <a:ext cx="327025" cy="122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2982119" y="4226719"/>
            <a:ext cx="930275" cy="230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5848" name="TextBox 9"/>
          <p:cNvSpPr txBox="1">
            <a:spLocks noChangeArrowheads="1"/>
          </p:cNvSpPr>
          <p:nvPr/>
        </p:nvSpPr>
        <p:spPr bwMode="auto">
          <a:xfrm>
            <a:off x="1787525" y="5964238"/>
            <a:ext cx="1495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Partial quench</a:t>
            </a:r>
          </a:p>
        </p:txBody>
      </p:sp>
      <p:grpSp>
        <p:nvGrpSpPr>
          <p:cNvPr id="35849" name="Group 12"/>
          <p:cNvGrpSpPr>
            <a:grpSpLocks/>
          </p:cNvGrpSpPr>
          <p:nvPr/>
        </p:nvGrpSpPr>
        <p:grpSpPr bwMode="auto">
          <a:xfrm>
            <a:off x="4975225" y="3105150"/>
            <a:ext cx="3806825" cy="3752850"/>
            <a:chOff x="5022850" y="2701925"/>
            <a:chExt cx="3943350" cy="4124325"/>
          </a:xfrm>
        </p:grpSpPr>
        <p:pic>
          <p:nvPicPr>
            <p:cNvPr id="35852" name="Picture 11" descr="5b_bl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791" r="71494" b="26180"/>
            <a:stretch>
              <a:fillRect/>
            </a:stretch>
          </p:blipFill>
          <p:spPr bwMode="auto">
            <a:xfrm>
              <a:off x="5022850" y="4598988"/>
              <a:ext cx="3943350" cy="222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3" name="Picture 12" descr="5b_1_bl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4" t="47791" r="68954" b="26180"/>
            <a:stretch>
              <a:fillRect/>
            </a:stretch>
          </p:blipFill>
          <p:spPr bwMode="auto">
            <a:xfrm>
              <a:off x="5022850" y="2701925"/>
              <a:ext cx="3943350" cy="229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50" name="TextBox 10"/>
          <p:cNvSpPr txBox="1">
            <a:spLocks noChangeArrowheads="1"/>
          </p:cNvSpPr>
          <p:nvPr/>
        </p:nvSpPr>
        <p:spPr bwMode="auto">
          <a:xfrm>
            <a:off x="873125" y="5349875"/>
            <a:ext cx="1187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Cavity field</a:t>
            </a:r>
          </a:p>
        </p:txBody>
      </p:sp>
      <p:sp>
        <p:nvSpPr>
          <p:cNvPr id="35851" name="TextBox 11"/>
          <p:cNvSpPr txBox="1">
            <a:spLocks noChangeArrowheads="1"/>
          </p:cNvSpPr>
          <p:nvPr/>
        </p:nvSpPr>
        <p:spPr bwMode="auto">
          <a:xfrm>
            <a:off x="3059113" y="5487988"/>
            <a:ext cx="15525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Forward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0" y="3109913"/>
            <a:ext cx="9144000" cy="484187"/>
          </a:xfrm>
        </p:spPr>
        <p:txBody>
          <a:bodyPr/>
          <a:lstStyle/>
          <a:p>
            <a:pPr algn="ctr"/>
            <a:r>
              <a:rPr lang="en-US" smtClean="0"/>
              <a:t>Thank you 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HB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1" t="51271" r="44046" b="38371"/>
          <a:stretch>
            <a:fillRect/>
          </a:stretch>
        </p:blipFill>
        <p:spPr bwMode="auto">
          <a:xfrm>
            <a:off x="0" y="4953000"/>
            <a:ext cx="9144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en-US" altLang="ko-KR" sz="2800">
                <a:solidFill>
                  <a:srgbClr val="006C3A"/>
                </a:solidFill>
                <a:latin typeface="Arial Black" pitchFamily="34" charset="0"/>
                <a:ea typeface="굴림" pitchFamily="50" charset="-127"/>
              </a:rPr>
              <a:t>Collective effects</a:t>
            </a:r>
          </a:p>
          <a:p>
            <a:pPr eaLnBrk="0" hangingPunct="0">
              <a:lnSpc>
                <a:spcPct val="85000"/>
              </a:lnSpc>
            </a:pPr>
            <a:r>
              <a:rPr lang="en-US" altLang="ko-KR" sz="2800">
                <a:solidFill>
                  <a:srgbClr val="006C3A"/>
                </a:solidFill>
                <a:latin typeface="Arial Black" pitchFamily="34" charset="0"/>
                <a:ea typeface="굴림" pitchFamily="50" charset="-127"/>
              </a:rPr>
              <a:t>FE; heating vs. relative phase and amplitude </a:t>
            </a:r>
          </a:p>
        </p:txBody>
      </p:sp>
      <p:sp>
        <p:nvSpPr>
          <p:cNvPr id="19460" name="Freeform 7"/>
          <p:cNvSpPr>
            <a:spLocks/>
          </p:cNvSpPr>
          <p:nvPr/>
        </p:nvSpPr>
        <p:spPr bwMode="auto">
          <a:xfrm>
            <a:off x="1103313" y="5670550"/>
            <a:ext cx="4424362" cy="76200"/>
          </a:xfrm>
          <a:custGeom>
            <a:avLst/>
            <a:gdLst>
              <a:gd name="T0" fmla="*/ 2147483647 w 2787"/>
              <a:gd name="T1" fmla="*/ 2147483647 h 48"/>
              <a:gd name="T2" fmla="*/ 2147483647 w 2787"/>
              <a:gd name="T3" fmla="*/ 2147483647 h 48"/>
              <a:gd name="T4" fmla="*/ 2147483647 w 2787"/>
              <a:gd name="T5" fmla="*/ 2147483647 h 48"/>
              <a:gd name="T6" fmla="*/ 2147483647 w 2787"/>
              <a:gd name="T7" fmla="*/ 2147483647 h 48"/>
              <a:gd name="T8" fmla="*/ 2147483647 w 2787"/>
              <a:gd name="T9" fmla="*/ 2147483647 h 48"/>
              <a:gd name="T10" fmla="*/ 2147483647 w 2787"/>
              <a:gd name="T11" fmla="*/ 2147483647 h 48"/>
              <a:gd name="T12" fmla="*/ 2147483647 w 2787"/>
              <a:gd name="T13" fmla="*/ 2147483647 h 48"/>
              <a:gd name="T14" fmla="*/ 2147483647 w 2787"/>
              <a:gd name="T15" fmla="*/ 2147483647 h 48"/>
              <a:gd name="T16" fmla="*/ 2147483647 w 2787"/>
              <a:gd name="T17" fmla="*/ 2147483647 h 48"/>
              <a:gd name="T18" fmla="*/ 2147483647 w 2787"/>
              <a:gd name="T19" fmla="*/ 2147483647 h 48"/>
              <a:gd name="T20" fmla="*/ 2147483647 w 2787"/>
              <a:gd name="T21" fmla="*/ 2147483647 h 48"/>
              <a:gd name="T22" fmla="*/ 0 w 2787"/>
              <a:gd name="T23" fmla="*/ 0 h 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87"/>
              <a:gd name="T37" fmla="*/ 0 h 48"/>
              <a:gd name="T38" fmla="*/ 2787 w 2787"/>
              <a:gd name="T39" fmla="*/ 48 h 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87" h="48">
                <a:moveTo>
                  <a:pt x="2787" y="30"/>
                </a:moveTo>
                <a:lnTo>
                  <a:pt x="2715" y="36"/>
                </a:lnTo>
                <a:lnTo>
                  <a:pt x="2516" y="35"/>
                </a:lnTo>
                <a:lnTo>
                  <a:pt x="2286" y="33"/>
                </a:lnTo>
                <a:lnTo>
                  <a:pt x="2058" y="39"/>
                </a:lnTo>
                <a:lnTo>
                  <a:pt x="1763" y="43"/>
                </a:lnTo>
                <a:lnTo>
                  <a:pt x="1378" y="39"/>
                </a:lnTo>
                <a:lnTo>
                  <a:pt x="902" y="48"/>
                </a:lnTo>
                <a:lnTo>
                  <a:pt x="469" y="33"/>
                </a:lnTo>
                <a:lnTo>
                  <a:pt x="300" y="35"/>
                </a:lnTo>
                <a:lnTo>
                  <a:pt x="54" y="10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088"/>
            <a:ext cx="4554538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2205038" y="494506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ko-KR" sz="1600">
                <a:ea typeface="굴림" pitchFamily="50" charset="-127"/>
              </a:rPr>
              <a:t>a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6076950" y="499586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ko-KR" sz="1600">
                <a:ea typeface="굴림" pitchFamily="50" charset="-127"/>
              </a:rPr>
              <a:t>b</a:t>
            </a:r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396875" y="877888"/>
            <a:ext cx="3489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ko-KR" sz="1600">
                <a:ea typeface="굴림" pitchFamily="50" charset="-127"/>
              </a:rPr>
              <a:t>b cavity phase </a:t>
            </a:r>
            <a:r>
              <a:rPr lang="en-US" altLang="ko-KR" sz="1600">
                <a:ea typeface="굴림" pitchFamily="50" charset="-127"/>
                <a:sym typeface="Wingdings" pitchFamily="2" charset="2"/>
              </a:rPr>
              <a:t> a cavity beam pipe</a:t>
            </a:r>
            <a:endParaRPr lang="en-US" altLang="ko-KR" sz="1600">
              <a:ea typeface="굴림" pitchFamily="50" charset="-127"/>
            </a:endParaRPr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5121275" y="917575"/>
            <a:ext cx="3489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ko-KR" sz="1600">
                <a:ea typeface="굴림" pitchFamily="50" charset="-127"/>
              </a:rPr>
              <a:t>a cavity phase </a:t>
            </a:r>
            <a:r>
              <a:rPr lang="en-US" altLang="ko-KR" sz="1600">
                <a:ea typeface="굴림" pitchFamily="50" charset="-127"/>
                <a:sym typeface="Wingdings" pitchFamily="2" charset="2"/>
              </a:rPr>
              <a:t> a cavity beam pipe</a:t>
            </a:r>
            <a:endParaRPr lang="en-US" altLang="ko-KR" sz="1600">
              <a:ea typeface="굴림" pitchFamily="50" charset="-127"/>
            </a:endParaRPr>
          </a:p>
        </p:txBody>
      </p:sp>
      <p:pic>
        <p:nvPicPr>
          <p:cNvPr id="1946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1204913"/>
            <a:ext cx="456565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/>
          </p:cNvSpPr>
          <p:nvPr/>
        </p:nvSpPr>
        <p:spPr bwMode="auto">
          <a:xfrm>
            <a:off x="111125" y="177800"/>
            <a:ext cx="82296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>
                <a:solidFill>
                  <a:srgbClr val="006C3A"/>
                </a:solidFill>
                <a:latin typeface="Arial Black" pitchFamily="34" charset="0"/>
              </a:rPr>
              <a:t>Individual limits &amp; collective limits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727075" y="5992813"/>
            <a:ext cx="8264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/>
              <a:t> Operating gradient setting in SNS are based on the limiting gradients achieved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 Operational stability is the most important issue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8975"/>
            <a:ext cx="91440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4011613" y="5122863"/>
            <a:ext cx="212725" cy="212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216400" y="5092700"/>
            <a:ext cx="3443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>
                <a:ea typeface="굴림" pitchFamily="50" charset="-127"/>
              </a:rPr>
              <a:t>Large fundamental power through HOM coupler </a:t>
            </a:r>
          </a:p>
        </p:txBody>
      </p:sp>
      <p:sp>
        <p:nvSpPr>
          <p:cNvPr id="31751" name="AutoShape 7"/>
          <p:cNvSpPr>
            <a:spLocks/>
          </p:cNvSpPr>
          <p:nvPr/>
        </p:nvSpPr>
        <p:spPr bwMode="auto">
          <a:xfrm rot="5400000">
            <a:off x="7135813" y="4371975"/>
            <a:ext cx="42862" cy="338138"/>
          </a:xfrm>
          <a:prstGeom prst="rightBrace">
            <a:avLst>
              <a:gd name="adj1" fmla="val 65742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937375" y="4056063"/>
            <a:ext cx="1127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000" b="1">
                <a:solidFill>
                  <a:srgbClr val="FF0000"/>
                </a:solidFill>
                <a:ea typeface="굴림" pitchFamily="50" charset="-127"/>
              </a:rPr>
              <a:t>CM19; removed</a:t>
            </a:r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3743325" y="4313238"/>
            <a:ext cx="212725" cy="212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3441700" y="4324350"/>
            <a:ext cx="212725" cy="212725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4011613" y="5399088"/>
            <a:ext cx="212725" cy="212725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4206875" y="5380038"/>
            <a:ext cx="4937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>
                <a:ea typeface="굴림" pitchFamily="50" charset="-127"/>
              </a:rPr>
              <a:t>Field probe and/or internal cable (control is difficult at rep. rate &gt;30 Hz)</a:t>
            </a:r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7000875" y="4308475"/>
            <a:ext cx="212725" cy="212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439738" y="5249863"/>
            <a:ext cx="8778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293813" y="5102225"/>
            <a:ext cx="1246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>
                <a:ea typeface="굴림" pitchFamily="50" charset="-127"/>
              </a:rPr>
              <a:t>Design gradient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449263" y="5775325"/>
            <a:ext cx="877887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1303338" y="5627688"/>
            <a:ext cx="2628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>
                <a:ea typeface="굴림" pitchFamily="50" charset="-127"/>
              </a:rPr>
              <a:t>Average limiting gradient (individual)</a:t>
            </a:r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569913" y="3233738"/>
            <a:ext cx="33972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4011613" y="2549525"/>
            <a:ext cx="49799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V="1">
            <a:off x="588963" y="2759075"/>
            <a:ext cx="3382962" cy="7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 flipV="1">
            <a:off x="4005263" y="2773363"/>
            <a:ext cx="4995862" cy="7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V="1">
            <a:off x="609600" y="2497138"/>
            <a:ext cx="3382963" cy="7937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4011613" y="2301875"/>
            <a:ext cx="4967287" cy="3175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446088" y="5519738"/>
            <a:ext cx="8778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1300163" y="5372100"/>
            <a:ext cx="2622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>
                <a:ea typeface="굴림" pitchFamily="50" charset="-127"/>
              </a:rPr>
              <a:t>Average limiting gradient (collective)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7363"/>
          </a:xfrm>
        </p:spPr>
        <p:txBody>
          <a:bodyPr/>
          <a:lstStyle/>
          <a:p>
            <a:r>
              <a:rPr lang="en-US" smtClean="0"/>
              <a:t>Spare cryomodule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268288" y="879475"/>
            <a:ext cx="8559800" cy="5857875"/>
          </a:xfrm>
        </p:spPr>
        <p:txBody>
          <a:bodyPr/>
          <a:lstStyle/>
          <a:p>
            <a:r>
              <a:rPr lang="en-US" smtClean="0"/>
              <a:t>Revisit SNS HB cavity processing</a:t>
            </a:r>
          </a:p>
          <a:p>
            <a:pPr lvl="1"/>
            <a:r>
              <a:rPr lang="en-US" smtClean="0"/>
              <a:t>Vertical test data has traditionally not been a good indicator of module performance due mainly to field emission limiting the collective gradients of all installed cavities</a:t>
            </a:r>
          </a:p>
          <a:p>
            <a:pPr lvl="1"/>
            <a:r>
              <a:rPr lang="en-US" smtClean="0"/>
              <a:t>Field emission on-set point is more relevant criteria</a:t>
            </a:r>
          </a:p>
          <a:p>
            <a:pPr lvl="1"/>
            <a:r>
              <a:rPr lang="en-US" smtClean="0"/>
              <a:t>What else can enhance electron activity, especially FE</a:t>
            </a:r>
          </a:p>
          <a:p>
            <a:r>
              <a:rPr lang="en-US" smtClean="0"/>
              <a:t>Lots of processing/testing for 4 cavities  </a:t>
            </a:r>
          </a:p>
          <a:p>
            <a:pPr lvl="1"/>
            <a:r>
              <a:rPr lang="en-US" smtClean="0"/>
              <a:t>Additional BCP made performance worse in many cases</a:t>
            </a:r>
          </a:p>
          <a:p>
            <a:pPr lvl="1"/>
            <a:r>
              <a:rPr lang="en-US" smtClean="0"/>
              <a:t>Random variations of performance/field emission after  processing cycle</a:t>
            </a:r>
          </a:p>
          <a:p>
            <a:pPr lvl="1"/>
            <a:r>
              <a:rPr lang="en-US" smtClean="0"/>
              <a:t>Visual inspection tells that end group(reactor grade Nb)/first iris is very rough</a:t>
            </a:r>
          </a:p>
          <a:p>
            <a:pPr lvl="1"/>
            <a:r>
              <a:rPr lang="en-US" smtClean="0"/>
              <a:t>EP seems to be the best option for the exiting SNS cavities</a:t>
            </a:r>
          </a:p>
          <a:p>
            <a:pPr lvl="1"/>
            <a:r>
              <a:rPr lang="en-US" smtClean="0"/>
              <a:t>HOMless cavity achieved highest VTA results; 23MV/m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1125" y="104775"/>
            <a:ext cx="88169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sz="3000" u="sng">
                <a:solidFill>
                  <a:srgbClr val="006C3A"/>
                </a:solidFill>
                <a:latin typeface="Arial Black" pitchFamily="34" charset="0"/>
                <a:ea typeface="굴림" pitchFamily="50" charset="-127"/>
              </a:rPr>
              <a:t>SNS SCL, Operations and Performance</a:t>
            </a:r>
            <a:endParaRPr lang="ko-KR" altLang="en-US" sz="3000" u="sng">
              <a:solidFill>
                <a:srgbClr val="006C3A"/>
              </a:solidFill>
              <a:latin typeface="Arial Black" pitchFamily="34" charset="0"/>
              <a:ea typeface="굴림" pitchFamily="50" charset="-127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34671" y="962283"/>
            <a:ext cx="8569881" cy="520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30188" indent="-230188">
              <a:spcBef>
                <a:spcPct val="200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altLang="ko-KR" sz="2800" b="1" dirty="0">
                <a:latin typeface="Arial Narrow" pitchFamily="34" charset="0"/>
                <a:ea typeface="굴림" pitchFamily="50" charset="-127"/>
              </a:rPr>
              <a:t>The first high-energy SC linac for protons, and the </a:t>
            </a:r>
            <a:r>
              <a:rPr lang="en-US" altLang="ko-KR" sz="2800" b="1" dirty="0">
                <a:solidFill>
                  <a:srgbClr val="0000FF"/>
                </a:solidFill>
                <a:latin typeface="Arial Narrow" pitchFamily="34" charset="0"/>
                <a:ea typeface="굴림" pitchFamily="50" charset="-127"/>
              </a:rPr>
              <a:t>first pulsed operational</a:t>
            </a:r>
            <a:r>
              <a:rPr lang="en-US" altLang="ko-KR" sz="2800" b="1" dirty="0">
                <a:latin typeface="Arial Narrow" pitchFamily="34" charset="0"/>
                <a:ea typeface="굴림" pitchFamily="50" charset="-127"/>
              </a:rPr>
              <a:t> machine at a relatively </a:t>
            </a:r>
            <a:r>
              <a:rPr lang="en-US" altLang="ko-KR" sz="2800" b="1" dirty="0">
                <a:solidFill>
                  <a:srgbClr val="0000FF"/>
                </a:solidFill>
                <a:latin typeface="Arial Narrow" pitchFamily="34" charset="0"/>
                <a:ea typeface="굴림" pitchFamily="50" charset="-127"/>
              </a:rPr>
              <a:t>high duty</a:t>
            </a:r>
            <a:r>
              <a:rPr lang="en-US" altLang="ko-KR" sz="2800" b="1" dirty="0">
                <a:latin typeface="Arial Narrow" pitchFamily="34" charset="0"/>
                <a:ea typeface="굴림" pitchFamily="50" charset="-127"/>
              </a:rPr>
              <a:t> </a:t>
            </a:r>
            <a:endParaRPr lang="en-US" altLang="ko-KR" sz="2800" b="1" dirty="0" smtClean="0">
              <a:latin typeface="Arial Narrow" pitchFamily="34" charset="0"/>
              <a:ea typeface="굴림" pitchFamily="50" charset="-127"/>
            </a:endParaRPr>
          </a:p>
          <a:p>
            <a:pPr marL="687388" lvl="1" indent="-230188">
              <a:spcBef>
                <a:spcPct val="200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800" dirty="0">
                <a:latin typeface="Arial Narrow" pitchFamily="34" charset="0"/>
              </a:rPr>
              <a:t>Some features of the SNS are R&amp;D objects by itself, like any other large scale </a:t>
            </a:r>
            <a:r>
              <a:rPr lang="en-US" sz="2800" dirty="0" smtClean="0">
                <a:latin typeface="Arial Narrow" pitchFamily="34" charset="0"/>
              </a:rPr>
              <a:t>accelerators</a:t>
            </a:r>
            <a:endParaRPr lang="en-US" altLang="ko-KR" sz="2800" dirty="0" smtClean="0">
              <a:latin typeface="Arial Narrow" pitchFamily="34" charset="0"/>
              <a:ea typeface="굴림" pitchFamily="50" charset="-127"/>
              <a:sym typeface="Wingdings" pitchFamily="2" charset="2"/>
            </a:endParaRPr>
          </a:p>
          <a:p>
            <a:pPr marL="230188" indent="-230188">
              <a:spcBef>
                <a:spcPct val="200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altLang="ko-KR" sz="2800" b="1" dirty="0" smtClean="0">
                <a:latin typeface="Arial Narrow" pitchFamily="34" charset="0"/>
                <a:ea typeface="굴림" pitchFamily="50" charset="-127"/>
                <a:sym typeface="Wingdings" pitchFamily="2" charset="2"/>
              </a:rPr>
              <a:t>We </a:t>
            </a:r>
            <a:r>
              <a:rPr lang="en-US" altLang="ko-KR" sz="2800" b="1" dirty="0">
                <a:latin typeface="Arial Narrow" pitchFamily="34" charset="0"/>
                <a:ea typeface="굴림" pitchFamily="50" charset="-127"/>
                <a:sym typeface="Wingdings" pitchFamily="2" charset="2"/>
              </a:rPr>
              <a:t>have learned a lot in the last </a:t>
            </a:r>
            <a:r>
              <a:rPr lang="en-US" altLang="ko-KR" sz="2800" b="1" dirty="0" smtClean="0">
                <a:latin typeface="Arial Narrow" pitchFamily="34" charset="0"/>
                <a:ea typeface="굴림" pitchFamily="50" charset="-127"/>
                <a:sym typeface="Wingdings" pitchFamily="2" charset="2"/>
              </a:rPr>
              <a:t>6 </a:t>
            </a:r>
            <a:r>
              <a:rPr lang="en-US" altLang="ko-KR" sz="2800" b="1" dirty="0">
                <a:latin typeface="Arial Narrow" pitchFamily="34" charset="0"/>
                <a:ea typeface="굴림" pitchFamily="50" charset="-127"/>
                <a:sym typeface="Wingdings" pitchFamily="2" charset="2"/>
              </a:rPr>
              <a:t>years about operation of pulsed SC </a:t>
            </a:r>
            <a:r>
              <a:rPr lang="en-US" altLang="ko-KR" sz="2800" b="1" dirty="0" err="1">
                <a:latin typeface="Arial Narrow" pitchFamily="34" charset="0"/>
                <a:ea typeface="굴림" pitchFamily="50" charset="-127"/>
                <a:sym typeface="Wingdings" pitchFamily="2" charset="2"/>
              </a:rPr>
              <a:t>linacs</a:t>
            </a:r>
            <a:r>
              <a:rPr lang="en-US" altLang="ko-KR" sz="2800" b="1" dirty="0">
                <a:latin typeface="Arial Narrow" pitchFamily="34" charset="0"/>
                <a:ea typeface="굴림" pitchFamily="50" charset="-127"/>
                <a:sym typeface="Wingdings" pitchFamily="2" charset="2"/>
              </a:rPr>
              <a:t>: </a:t>
            </a:r>
          </a:p>
          <a:p>
            <a:pPr marL="625475" lvl="1" indent="-279400"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altLang="ko-KR" sz="2800" dirty="0">
                <a:latin typeface="Arial Narrow" pitchFamily="34" charset="0"/>
                <a:ea typeface="굴림" pitchFamily="50" charset="-127"/>
                <a:sym typeface="Wingdings" pitchFamily="2" charset="2"/>
              </a:rPr>
              <a:t>Operating temperature, Heating by electron loadings (cavity, FPC, beam pipes), Multipacting &amp; Turn-on difficulties, HOM coupler issues, RF Control, Tuner issues, Beam loss, </a:t>
            </a:r>
            <a:r>
              <a:rPr lang="en-US" altLang="ko-KR" sz="2800" dirty="0" smtClean="0">
                <a:latin typeface="Arial Narrow" pitchFamily="34" charset="0"/>
                <a:ea typeface="굴림" pitchFamily="50" charset="-127"/>
                <a:sym typeface="Wingdings" pitchFamily="2" charset="2"/>
              </a:rPr>
              <a:t>component/equipment, </a:t>
            </a:r>
            <a:r>
              <a:rPr lang="en-US" altLang="ko-KR" sz="2800" dirty="0" smtClean="0">
                <a:latin typeface="Arial Narrow" pitchFamily="34" charset="0"/>
                <a:ea typeface="굴림" pitchFamily="50" charset="-127"/>
              </a:rPr>
              <a:t>interlocks/MPS</a:t>
            </a:r>
            <a:r>
              <a:rPr lang="en-US" altLang="ko-KR" sz="2800" dirty="0">
                <a:latin typeface="Arial Narrow" pitchFamily="34" charset="0"/>
                <a:ea typeface="굴림" pitchFamily="50" charset="-127"/>
              </a:rPr>
              <a:t>, alarms, </a:t>
            </a:r>
            <a:r>
              <a:rPr lang="en-US" altLang="ko-KR" sz="2800" dirty="0" smtClean="0">
                <a:latin typeface="Arial Narrow" pitchFamily="34" charset="0"/>
                <a:ea typeface="굴림" pitchFamily="50" charset="-127"/>
              </a:rPr>
              <a:t>monitoring,</a:t>
            </a:r>
          </a:p>
          <a:p>
            <a:pPr marL="625475" lvl="1" indent="-279400"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altLang="ko-KR" sz="2800" dirty="0" smtClean="0">
                <a:latin typeface="Arial Narrow" pitchFamily="34" charset="0"/>
                <a:ea typeface="굴림" pitchFamily="50" charset="-127"/>
              </a:rPr>
              <a:t>Understand ‘System as a whole’ for highly reliable operation</a:t>
            </a:r>
            <a:endParaRPr lang="en-US" altLang="ko-KR" sz="2800" dirty="0">
              <a:latin typeface="Arial Narrow" pitchFamily="34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2"/>
          <p:cNvSpPr>
            <a:spLocks/>
          </p:cNvSpPr>
          <p:nvPr/>
        </p:nvSpPr>
        <p:spPr bwMode="auto">
          <a:xfrm>
            <a:off x="111125" y="177800"/>
            <a:ext cx="40798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>
                <a:solidFill>
                  <a:srgbClr val="006C3A"/>
                </a:solidFill>
                <a:latin typeface="Arial Black" pitchFamily="34" charset="0"/>
              </a:rPr>
              <a:t>Endgroup Roughness</a:t>
            </a:r>
          </a:p>
        </p:txBody>
      </p:sp>
      <p:pic>
        <p:nvPicPr>
          <p:cNvPr id="60419" name="Picture 6" descr="0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7" descr="0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945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581400" y="2209800"/>
            <a:ext cx="4267200" cy="2362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2" name="TextBox 6"/>
          <p:cNvSpPr txBox="1">
            <a:spLocks noChangeArrowheads="1"/>
          </p:cNvSpPr>
          <p:nvPr/>
        </p:nvSpPr>
        <p:spPr bwMode="auto">
          <a:xfrm>
            <a:off x="1905000" y="1828800"/>
            <a:ext cx="236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Rough Surface </a:t>
            </a:r>
          </a:p>
          <a:p>
            <a:pPr eaLnBrk="1" hangingPunct="1"/>
            <a:r>
              <a:rPr lang="en-US" sz="1800"/>
              <a:t>to the First IRIS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81400" y="685800"/>
            <a:ext cx="28956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4" name="TextBox 12"/>
          <p:cNvSpPr txBox="1">
            <a:spLocks noChangeArrowheads="1"/>
          </p:cNvSpPr>
          <p:nvPr/>
        </p:nvSpPr>
        <p:spPr bwMode="auto">
          <a:xfrm>
            <a:off x="1676400" y="990600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Cells have normal surface finish</a:t>
            </a:r>
          </a:p>
        </p:txBody>
      </p:sp>
      <p:pic>
        <p:nvPicPr>
          <p:cNvPr id="60425" name="Picture 9" descr="JLAB Nov 02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755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rot="5400000">
            <a:off x="838200" y="2667000"/>
            <a:ext cx="2286000" cy="1981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type="tbl" idx="4294967295"/>
          </p:nvPr>
        </p:nvGraphicFramePr>
        <p:xfrm>
          <a:off x="117475" y="508000"/>
          <a:ext cx="6477000" cy="1854201"/>
        </p:xfrm>
        <a:graphic>
          <a:graphicData uri="http://schemas.openxmlformats.org/drawingml/2006/table">
            <a:tbl>
              <a:tblPr/>
              <a:tblGrid>
                <a:gridCol w="2159000"/>
                <a:gridCol w="2159000"/>
                <a:gridCol w="2159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Cavity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Emax (MV/m)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Rad at Emax (mR/hr)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HB53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HB58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17.2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HB56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HB54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1468" name="Title 2"/>
          <p:cNvSpPr>
            <a:spLocks/>
          </p:cNvSpPr>
          <p:nvPr/>
        </p:nvSpPr>
        <p:spPr bwMode="auto">
          <a:xfrm>
            <a:off x="0" y="0"/>
            <a:ext cx="82296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>
                <a:solidFill>
                  <a:srgbClr val="006C3A"/>
                </a:solidFill>
                <a:latin typeface="Arial Black" pitchFamily="34" charset="0"/>
              </a:rPr>
              <a:t>Summary of Cavity VTA Performance:</a:t>
            </a:r>
          </a:p>
        </p:txBody>
      </p:sp>
      <p:sp>
        <p:nvSpPr>
          <p:cNvPr id="5" name="Oval 4"/>
          <p:cNvSpPr/>
          <p:nvPr/>
        </p:nvSpPr>
        <p:spPr>
          <a:xfrm>
            <a:off x="3013075" y="812800"/>
            <a:ext cx="609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1470" name="Picture 51" descr="ND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3683" r="75545" b="64085"/>
          <a:stretch>
            <a:fillRect/>
          </a:stretch>
        </p:blipFill>
        <p:spPr bwMode="auto">
          <a:xfrm>
            <a:off x="6554788" y="1422400"/>
            <a:ext cx="2478087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1" name="Picture 52" descr="ND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13579" r="74506" b="64101"/>
          <a:stretch>
            <a:fillRect/>
          </a:stretch>
        </p:blipFill>
        <p:spPr bwMode="auto">
          <a:xfrm>
            <a:off x="6518275" y="3784600"/>
            <a:ext cx="25146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2" name="Picture 53" descr="ND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13577" r="74493" b="64101"/>
          <a:stretch>
            <a:fillRect/>
          </a:stretch>
        </p:blipFill>
        <p:spPr bwMode="auto">
          <a:xfrm>
            <a:off x="4003675" y="3784600"/>
            <a:ext cx="25146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sosceles Triangle 8"/>
          <p:cNvSpPr/>
          <p:nvPr/>
        </p:nvSpPr>
        <p:spPr>
          <a:xfrm>
            <a:off x="2936875" y="1498600"/>
            <a:ext cx="838200" cy="533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Arc 10"/>
          <p:cNvSpPr/>
          <p:nvPr/>
        </p:nvSpPr>
        <p:spPr>
          <a:xfrm rot="13985475">
            <a:off x="465138" y="1520825"/>
            <a:ext cx="1295400" cy="1720850"/>
          </a:xfrm>
          <a:prstGeom prst="arc">
            <a:avLst>
              <a:gd name="adj1" fmla="val 16336305"/>
              <a:gd name="adj2" fmla="val 911769"/>
            </a:avLst>
          </a:prstGeom>
          <a:ln>
            <a:headEnd type="arrow" w="lg" len="lg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1475" name="TextBox 11"/>
          <p:cNvSpPr txBox="1">
            <a:spLocks noChangeArrowheads="1"/>
          </p:cNvSpPr>
          <p:nvPr/>
        </p:nvSpPr>
        <p:spPr bwMode="auto">
          <a:xfrm>
            <a:off x="4079875" y="3175000"/>
            <a:ext cx="233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Tunnel Data RF Only</a:t>
            </a:r>
          </a:p>
        </p:txBody>
      </p:sp>
      <p:sp>
        <p:nvSpPr>
          <p:cNvPr id="61476" name="TextBox 12"/>
          <p:cNvSpPr txBox="1">
            <a:spLocks noChangeArrowheads="1"/>
          </p:cNvSpPr>
          <p:nvPr/>
        </p:nvSpPr>
        <p:spPr bwMode="auto">
          <a:xfrm>
            <a:off x="7051675" y="1803400"/>
            <a:ext cx="179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Field Emission</a:t>
            </a:r>
          </a:p>
        </p:txBody>
      </p:sp>
      <p:sp>
        <p:nvSpPr>
          <p:cNvPr id="61477" name="TextBox 13"/>
          <p:cNvSpPr txBox="1">
            <a:spLocks noChangeArrowheads="1"/>
          </p:cNvSpPr>
          <p:nvPr/>
        </p:nvSpPr>
        <p:spPr bwMode="auto">
          <a:xfrm>
            <a:off x="4689475" y="5537200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Multipacting</a:t>
            </a:r>
          </a:p>
        </p:txBody>
      </p:sp>
      <p:sp>
        <p:nvSpPr>
          <p:cNvPr id="61478" name="TextBox 14"/>
          <p:cNvSpPr txBox="1">
            <a:spLocks noChangeArrowheads="1"/>
          </p:cNvSpPr>
          <p:nvPr/>
        </p:nvSpPr>
        <p:spPr bwMode="auto">
          <a:xfrm>
            <a:off x="7219950" y="5537200"/>
            <a:ext cx="158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Combination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260475" y="6070600"/>
            <a:ext cx="1295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480" name="TextBox 17"/>
          <p:cNvSpPr txBox="1">
            <a:spLocks noChangeArrowheads="1"/>
          </p:cNvSpPr>
          <p:nvPr/>
        </p:nvSpPr>
        <p:spPr bwMode="auto">
          <a:xfrm>
            <a:off x="1260475" y="5689600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20 Seconds</a:t>
            </a:r>
          </a:p>
        </p:txBody>
      </p:sp>
      <p:pic>
        <p:nvPicPr>
          <p:cNvPr id="61481" name="Picture 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382905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figs_Ea_se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r="38557" b="31996"/>
          <a:stretch>
            <a:fillRect/>
          </a:stretch>
        </p:blipFill>
        <p:spPr bwMode="auto">
          <a:xfrm>
            <a:off x="0" y="1006475"/>
            <a:ext cx="37226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220663" y="4213225"/>
            <a:ext cx="386556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ko-KR" sz="2000">
                <a:ea typeface="굴림" pitchFamily="50" charset="-127"/>
              </a:rPr>
              <a:t>Set 1; Below FE threshold </a:t>
            </a:r>
          </a:p>
          <a:p>
            <a:r>
              <a:rPr lang="en-US" altLang="ko-KR" sz="2000">
                <a:ea typeface="굴림" pitchFamily="50" charset="-127"/>
              </a:rPr>
              <a:t>	average~9 MV/m</a:t>
            </a:r>
          </a:p>
          <a:p>
            <a:r>
              <a:rPr lang="en-US" altLang="ko-KR" sz="2000">
                <a:ea typeface="굴림" pitchFamily="50" charset="-127"/>
              </a:rPr>
              <a:t>Set 2; 80 % of individual limits</a:t>
            </a:r>
          </a:p>
          <a:p>
            <a:r>
              <a:rPr lang="en-US" altLang="ko-KR" sz="2000">
                <a:ea typeface="굴림" pitchFamily="50" charset="-127"/>
              </a:rPr>
              <a:t>	averate~13.8 MV/m</a:t>
            </a:r>
          </a:p>
          <a:p>
            <a:r>
              <a:rPr lang="en-US" altLang="ko-KR" sz="2000">
                <a:ea typeface="굴림" pitchFamily="50" charset="-127"/>
              </a:rPr>
              <a:t>Set 3; 88 % of collective limits</a:t>
            </a:r>
          </a:p>
          <a:p>
            <a:r>
              <a:rPr lang="en-US" altLang="ko-KR" sz="2000">
                <a:ea typeface="굴림" pitchFamily="50" charset="-127"/>
              </a:rPr>
              <a:t>	average~12.8 MV/m</a:t>
            </a:r>
          </a:p>
        </p:txBody>
      </p:sp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3956050" y="5659438"/>
            <a:ext cx="5187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ko-KR" sz="2800">
                <a:ea typeface="굴림" pitchFamily="50" charset="-127"/>
              </a:rPr>
              <a:t>Total dynamic heat loads due to different sources </a:t>
            </a:r>
          </a:p>
        </p:txBody>
      </p:sp>
      <p:pic>
        <p:nvPicPr>
          <p:cNvPr id="4710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"/>
          <a:stretch>
            <a:fillRect/>
          </a:stretch>
        </p:blipFill>
        <p:spPr bwMode="auto">
          <a:xfrm>
            <a:off x="3632200" y="619125"/>
            <a:ext cx="53625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9"/>
          <p:cNvSpPr txBox="1">
            <a:spLocks noChangeArrowheads="1"/>
          </p:cNvSpPr>
          <p:nvPr/>
        </p:nvSpPr>
        <p:spPr bwMode="auto">
          <a:xfrm>
            <a:off x="4408488" y="4765675"/>
            <a:ext cx="9636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Set 1</a:t>
            </a:r>
          </a:p>
          <a:p>
            <a:pPr algn="ctr" eaLnBrk="1" hangingPunct="1"/>
            <a:r>
              <a:rPr lang="en-US"/>
              <a:t>1300us</a:t>
            </a:r>
          </a:p>
          <a:p>
            <a:pPr algn="ctr" eaLnBrk="1" hangingPunct="1"/>
            <a:r>
              <a:rPr lang="en-US"/>
              <a:t>(300+1000)</a:t>
            </a:r>
          </a:p>
          <a:p>
            <a:pPr algn="ctr" eaLnBrk="1" hangingPunct="1"/>
            <a:r>
              <a:rPr lang="en-US"/>
              <a:t>30 Hz </a:t>
            </a:r>
          </a:p>
        </p:txBody>
      </p:sp>
      <p:sp>
        <p:nvSpPr>
          <p:cNvPr id="47111" name="Text Box 10"/>
          <p:cNvSpPr txBox="1">
            <a:spLocks noChangeArrowheads="1"/>
          </p:cNvSpPr>
          <p:nvPr/>
        </p:nvSpPr>
        <p:spPr bwMode="auto">
          <a:xfrm>
            <a:off x="5310188" y="4773613"/>
            <a:ext cx="9636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Set 2</a:t>
            </a:r>
          </a:p>
          <a:p>
            <a:pPr algn="ctr" eaLnBrk="1" hangingPunct="1"/>
            <a:r>
              <a:rPr lang="en-US"/>
              <a:t>1300us</a:t>
            </a:r>
          </a:p>
          <a:p>
            <a:pPr algn="ctr" eaLnBrk="1" hangingPunct="1"/>
            <a:r>
              <a:rPr lang="en-US"/>
              <a:t>(300+1000)</a:t>
            </a:r>
          </a:p>
          <a:p>
            <a:pPr algn="ctr" eaLnBrk="1" hangingPunct="1"/>
            <a:r>
              <a:rPr lang="en-US"/>
              <a:t>15 Hz </a:t>
            </a:r>
          </a:p>
        </p:txBody>
      </p:sp>
      <p:sp>
        <p:nvSpPr>
          <p:cNvPr id="47112" name="Text Box 11"/>
          <p:cNvSpPr txBox="1">
            <a:spLocks noChangeArrowheads="1"/>
          </p:cNvSpPr>
          <p:nvPr/>
        </p:nvSpPr>
        <p:spPr bwMode="auto">
          <a:xfrm>
            <a:off x="6197600" y="4792663"/>
            <a:ext cx="963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Set 2</a:t>
            </a:r>
          </a:p>
          <a:p>
            <a:pPr algn="ctr" eaLnBrk="1" hangingPunct="1"/>
            <a:r>
              <a:rPr lang="en-US"/>
              <a:t>1300us</a:t>
            </a:r>
          </a:p>
          <a:p>
            <a:pPr algn="ctr" eaLnBrk="1" hangingPunct="1"/>
            <a:r>
              <a:rPr lang="en-US"/>
              <a:t>(300+1000)</a:t>
            </a:r>
          </a:p>
          <a:p>
            <a:pPr algn="ctr" eaLnBrk="1" hangingPunct="1"/>
            <a:r>
              <a:rPr lang="en-US"/>
              <a:t>30 Hz </a:t>
            </a:r>
          </a:p>
        </p:txBody>
      </p:sp>
      <p:sp>
        <p:nvSpPr>
          <p:cNvPr id="47113" name="Text Box 12"/>
          <p:cNvSpPr txBox="1">
            <a:spLocks noChangeArrowheads="1"/>
          </p:cNvSpPr>
          <p:nvPr/>
        </p:nvSpPr>
        <p:spPr bwMode="auto">
          <a:xfrm>
            <a:off x="7073900" y="4757738"/>
            <a:ext cx="963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Set 3</a:t>
            </a:r>
          </a:p>
          <a:p>
            <a:pPr algn="ctr" eaLnBrk="1" hangingPunct="1"/>
            <a:r>
              <a:rPr lang="en-US"/>
              <a:t>1300us</a:t>
            </a:r>
          </a:p>
          <a:p>
            <a:pPr algn="ctr" eaLnBrk="1" hangingPunct="1"/>
            <a:r>
              <a:rPr lang="en-US"/>
              <a:t>(300+1000)</a:t>
            </a:r>
          </a:p>
          <a:p>
            <a:pPr algn="ctr" eaLnBrk="1" hangingPunct="1"/>
            <a:r>
              <a:rPr lang="en-US"/>
              <a:t>30 Hz </a:t>
            </a:r>
          </a:p>
        </p:txBody>
      </p:sp>
      <p:sp>
        <p:nvSpPr>
          <p:cNvPr id="47114" name="Text Box 13"/>
          <p:cNvSpPr txBox="1">
            <a:spLocks noChangeArrowheads="1"/>
          </p:cNvSpPr>
          <p:nvPr/>
        </p:nvSpPr>
        <p:spPr bwMode="auto">
          <a:xfrm>
            <a:off x="7977188" y="4741863"/>
            <a:ext cx="879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Set 3</a:t>
            </a:r>
          </a:p>
          <a:p>
            <a:pPr algn="ctr" eaLnBrk="1" hangingPunct="1"/>
            <a:r>
              <a:rPr lang="en-US"/>
              <a:t>900us</a:t>
            </a:r>
          </a:p>
          <a:p>
            <a:pPr algn="ctr" eaLnBrk="1" hangingPunct="1"/>
            <a:r>
              <a:rPr lang="en-US"/>
              <a:t>(300+600)</a:t>
            </a:r>
          </a:p>
          <a:p>
            <a:pPr algn="ctr" eaLnBrk="1" hangingPunct="1"/>
            <a:r>
              <a:rPr lang="en-US"/>
              <a:t>30 Hz </a:t>
            </a:r>
          </a:p>
        </p:txBody>
      </p:sp>
      <p:sp>
        <p:nvSpPr>
          <p:cNvPr id="47115" name="AutoShape 14"/>
          <p:cNvSpPr>
            <a:spLocks/>
          </p:cNvSpPr>
          <p:nvPr/>
        </p:nvSpPr>
        <p:spPr bwMode="auto">
          <a:xfrm rot="-5400000">
            <a:off x="7976394" y="1820069"/>
            <a:ext cx="111125" cy="858837"/>
          </a:xfrm>
          <a:prstGeom prst="rightBrace">
            <a:avLst>
              <a:gd name="adj1" fmla="val 644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AutoShape 15"/>
          <p:cNvSpPr>
            <a:spLocks/>
          </p:cNvSpPr>
          <p:nvPr/>
        </p:nvSpPr>
        <p:spPr bwMode="auto">
          <a:xfrm rot="-5400000">
            <a:off x="6103144" y="2059782"/>
            <a:ext cx="111125" cy="858837"/>
          </a:xfrm>
          <a:prstGeom prst="rightBrace">
            <a:avLst>
              <a:gd name="adj1" fmla="val 644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Text Box 16"/>
          <p:cNvSpPr txBox="1">
            <a:spLocks noChangeArrowheads="1"/>
          </p:cNvSpPr>
          <p:nvPr/>
        </p:nvSpPr>
        <p:spPr bwMode="auto">
          <a:xfrm>
            <a:off x="5716588" y="2120900"/>
            <a:ext cx="8556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Qo~2.5e9</a:t>
            </a:r>
          </a:p>
        </p:txBody>
      </p:sp>
      <p:sp>
        <p:nvSpPr>
          <p:cNvPr id="47118" name="Text Box 17"/>
          <p:cNvSpPr txBox="1">
            <a:spLocks noChangeArrowheads="1"/>
          </p:cNvSpPr>
          <p:nvPr/>
        </p:nvSpPr>
        <p:spPr bwMode="auto">
          <a:xfrm>
            <a:off x="7618413" y="1903413"/>
            <a:ext cx="7286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Qo~4e9</a:t>
            </a:r>
          </a:p>
        </p:txBody>
      </p:sp>
      <p:sp>
        <p:nvSpPr>
          <p:cNvPr id="47119" name="AutoShape 18"/>
          <p:cNvSpPr>
            <a:spLocks/>
          </p:cNvSpPr>
          <p:nvPr/>
        </p:nvSpPr>
        <p:spPr bwMode="auto">
          <a:xfrm rot="-5400000">
            <a:off x="4829968" y="3933032"/>
            <a:ext cx="119063" cy="495300"/>
          </a:xfrm>
          <a:prstGeom prst="rightBrace">
            <a:avLst>
              <a:gd name="adj1" fmla="val 34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Text Box 19"/>
          <p:cNvSpPr txBox="1">
            <a:spLocks noChangeArrowheads="1"/>
          </p:cNvSpPr>
          <p:nvPr/>
        </p:nvSpPr>
        <p:spPr bwMode="auto">
          <a:xfrm>
            <a:off x="4530725" y="3830638"/>
            <a:ext cx="812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Qo~1e10</a:t>
            </a:r>
          </a:p>
        </p:txBody>
      </p:sp>
      <p:sp>
        <p:nvSpPr>
          <p:cNvPr id="47121" name="Rectangle 4"/>
          <p:cNvSpPr>
            <a:spLocks noChangeArrowheads="1"/>
          </p:cNvSpPr>
          <p:nvPr/>
        </p:nvSpPr>
        <p:spPr bwMode="auto">
          <a:xfrm>
            <a:off x="0" y="0"/>
            <a:ext cx="82296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en-US" altLang="ko-KR" sz="3000">
                <a:solidFill>
                  <a:srgbClr val="006C3A"/>
                </a:solidFill>
                <a:latin typeface="Arial Black" pitchFamily="34" charset="0"/>
                <a:ea typeface="굴림" pitchFamily="50" charset="-127"/>
              </a:rPr>
              <a:t>Cryogenic loads (II)</a:t>
            </a:r>
          </a:p>
        </p:txBody>
      </p:sp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847725"/>
            <a:ext cx="5535612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2800">
                <a:solidFill>
                  <a:schemeClr val="tx2"/>
                </a:solidFill>
                <a:latin typeface="Arial Black" pitchFamily="34" charset="0"/>
                <a:ea typeface="굴림" pitchFamily="50" charset="-127"/>
              </a:rPr>
              <a:t>Cavity Gradient Limiting Factors (60 Hz Operation)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20650" y="5337175"/>
            <a:ext cx="6481763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800">
                <a:ea typeface="굴림" pitchFamily="50" charset="-127"/>
              </a:rPr>
              <a:t>-Dominated by Electron Loading (Field Emission &amp; </a:t>
            </a:r>
            <a:r>
              <a:rPr lang="en-US" altLang="ko-KR">
                <a:ea typeface="굴림" pitchFamily="50" charset="-127"/>
              </a:rPr>
              <a:t>Multipacting</a:t>
            </a:r>
            <a:r>
              <a:rPr lang="en-US" altLang="ko-KR" sz="1800">
                <a:ea typeface="굴림" pitchFamily="50" charset="-127"/>
              </a:rPr>
              <a:t>)</a:t>
            </a:r>
          </a:p>
          <a:p>
            <a:pPr eaLnBrk="1" hangingPunct="1"/>
            <a:r>
              <a:rPr lang="en-US" altLang="ko-KR" sz="1800">
                <a:ea typeface="굴림" pitchFamily="50" charset="-127"/>
              </a:rPr>
              <a:t>-~14 cavities are limited by coupler/end-group heating (MP), </a:t>
            </a:r>
          </a:p>
          <a:p>
            <a:pPr eaLnBrk="1" hangingPunct="1"/>
            <a:r>
              <a:rPr lang="en-US" altLang="ko-KR" sz="1800">
                <a:ea typeface="굴림" pitchFamily="50" charset="-127"/>
              </a:rPr>
              <a:t>	but close to the limits by radiation heating</a:t>
            </a:r>
          </a:p>
          <a:p>
            <a:pPr eaLnBrk="1" hangingPunct="1"/>
            <a:r>
              <a:rPr lang="en-US" altLang="ko-KR" sz="1800">
                <a:ea typeface="굴림" pitchFamily="50" charset="-127"/>
              </a:rPr>
              <a:t>-Operating gradients are around 85~95% of E</a:t>
            </a:r>
            <a:r>
              <a:rPr lang="en-US" altLang="ko-KR" sz="1800" baseline="-25000">
                <a:ea typeface="굴림" pitchFamily="50" charset="-127"/>
              </a:rPr>
              <a:t>lim</a:t>
            </a:r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 flipH="1">
            <a:off x="2668588" y="1860550"/>
            <a:ext cx="593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3230563" y="1570038"/>
            <a:ext cx="4206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600">
                <a:ea typeface="굴림" pitchFamily="50" charset="-127"/>
              </a:rPr>
              <a:t>One does not reach steady state mechanical</a:t>
            </a:r>
          </a:p>
          <a:p>
            <a:pPr eaLnBrk="1" hangingPunct="1"/>
            <a:r>
              <a:rPr lang="en-US" altLang="ko-KR" sz="1600">
                <a:ea typeface="굴림" pitchFamily="50" charset="-127"/>
              </a:rPr>
              <a:t>vibration </a:t>
            </a:r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 flipH="1">
            <a:off x="3054350" y="3062288"/>
            <a:ext cx="593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3744913" y="2798763"/>
            <a:ext cx="27701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600">
                <a:ea typeface="굴림" pitchFamily="50" charset="-127"/>
              </a:rPr>
              <a:t>1 cavity is disabled</a:t>
            </a:r>
          </a:p>
          <a:p>
            <a:pPr eaLnBrk="1" hangingPunct="1"/>
            <a:r>
              <a:rPr lang="en-US" altLang="ko-KR" sz="1600">
                <a:ea typeface="굴림" pitchFamily="50" charset="-127"/>
              </a:rPr>
              <a:t>CM19 removed and repaired</a:t>
            </a:r>
          </a:p>
        </p:txBody>
      </p:sp>
      <p:sp>
        <p:nvSpPr>
          <p:cNvPr id="17417" name="Rectangle 12"/>
          <p:cNvSpPr>
            <a:spLocks noChangeArrowheads="1"/>
          </p:cNvSpPr>
          <p:nvPr/>
        </p:nvSpPr>
        <p:spPr bwMode="auto">
          <a:xfrm>
            <a:off x="4846638" y="3462338"/>
            <a:ext cx="39576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ko-KR" sz="1600">
                <a:ea typeface="굴림" pitchFamily="50" charset="-127"/>
              </a:rPr>
              <a:t>CM12 removed and found vacuum leaks </a:t>
            </a:r>
          </a:p>
          <a:p>
            <a:r>
              <a:rPr lang="en-US" altLang="ko-KR" sz="1600">
                <a:ea typeface="굴림" pitchFamily="50" charset="-127"/>
              </a:rPr>
              <a:t>    at 3 HOM feedthroughs (fixed)</a:t>
            </a:r>
          </a:p>
        </p:txBody>
      </p:sp>
      <p:sp>
        <p:nvSpPr>
          <p:cNvPr id="17418" name="Freeform 13"/>
          <p:cNvSpPr>
            <a:spLocks/>
          </p:cNvSpPr>
          <p:nvPr/>
        </p:nvSpPr>
        <p:spPr bwMode="auto">
          <a:xfrm>
            <a:off x="6118225" y="4095750"/>
            <a:ext cx="714375" cy="185738"/>
          </a:xfrm>
          <a:custGeom>
            <a:avLst/>
            <a:gdLst>
              <a:gd name="T0" fmla="*/ 1134070313 w 450"/>
              <a:gd name="T1" fmla="*/ 0 h 117"/>
              <a:gd name="T2" fmla="*/ 1134070313 w 450"/>
              <a:gd name="T3" fmla="*/ 294859869 h 117"/>
              <a:gd name="T4" fmla="*/ 0 w 450"/>
              <a:gd name="T5" fmla="*/ 294859869 h 117"/>
              <a:gd name="T6" fmla="*/ 0 60000 65536"/>
              <a:gd name="T7" fmla="*/ 0 60000 65536"/>
              <a:gd name="T8" fmla="*/ 0 60000 65536"/>
              <a:gd name="T9" fmla="*/ 0 w 450"/>
              <a:gd name="T10" fmla="*/ 0 h 117"/>
              <a:gd name="T11" fmla="*/ 450 w 450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0" h="117">
                <a:moveTo>
                  <a:pt x="450" y="0"/>
                </a:moveTo>
                <a:lnTo>
                  <a:pt x="450" y="117"/>
                </a:lnTo>
                <a:lnTo>
                  <a:pt x="0" y="11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fig8_4p2K_805_4t_pu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6667" r="16667" b="16667"/>
          <a:stretch>
            <a:fillRect/>
          </a:stretch>
        </p:blipFill>
        <p:spPr bwMode="auto">
          <a:xfrm>
            <a:off x="4575175" y="1027113"/>
            <a:ext cx="45688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4937125" y="4389438"/>
            <a:ext cx="40370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ko-KR" sz="1600">
                <a:ea typeface="굴림" pitchFamily="50" charset="-127"/>
              </a:rPr>
              <a:t>Pulsed operation at 60 Hz, 4.2 K, 805 MHz</a:t>
            </a:r>
          </a:p>
          <a:p>
            <a:pPr>
              <a:buFont typeface="Wingdings" pitchFamily="2" charset="2"/>
              <a:buChar char="à"/>
            </a:pPr>
            <a:r>
              <a:rPr lang="en-US" altLang="ko-KR" sz="1600">
                <a:ea typeface="굴림" pitchFamily="50" charset="-127"/>
                <a:sym typeface="Wingdings" pitchFamily="2" charset="2"/>
              </a:rPr>
              <a:t>No limitation up to or close to</a:t>
            </a:r>
          </a:p>
          <a:p>
            <a:pPr>
              <a:buFont typeface="Wingdings" pitchFamily="2" charset="2"/>
              <a:buNone/>
            </a:pPr>
            <a:r>
              <a:rPr lang="en-US" altLang="ko-KR" sz="1600">
                <a:ea typeface="굴림" pitchFamily="50" charset="-127"/>
                <a:sym typeface="Wingdings" pitchFamily="2" charset="2"/>
              </a:rPr>
              <a:t>    the critical field </a:t>
            </a:r>
          </a:p>
          <a:p>
            <a:pPr>
              <a:buFont typeface="Wingdings" pitchFamily="2" charset="2"/>
              <a:buNone/>
            </a:pPr>
            <a:r>
              <a:rPr lang="en-US" altLang="ko-KR" sz="1600">
                <a:ea typeface="굴림" pitchFamily="50" charset="-127"/>
                <a:sym typeface="Wingdings" pitchFamily="2" charset="2"/>
              </a:rPr>
              <a:t>   (Rs enhancement at close to </a:t>
            </a:r>
          </a:p>
          <a:p>
            <a:pPr>
              <a:buFont typeface="Wingdings" pitchFamily="2" charset="2"/>
              <a:buNone/>
            </a:pPr>
            <a:r>
              <a:rPr lang="en-US" altLang="ko-KR" sz="1600">
                <a:ea typeface="굴림" pitchFamily="50" charset="-127"/>
                <a:sym typeface="Wingdings" pitchFamily="2" charset="2"/>
              </a:rPr>
              <a:t>    critical field is not concerned)</a:t>
            </a:r>
          </a:p>
          <a:p>
            <a:pPr>
              <a:buFont typeface="Wingdings" pitchFamily="2" charset="2"/>
              <a:buNone/>
            </a:pPr>
            <a:r>
              <a:rPr lang="en-US" altLang="ko-KR" sz="1600">
                <a:ea typeface="굴림" pitchFamily="50" charset="-127"/>
              </a:rPr>
              <a:t>   (due to relative low operating frequency,</a:t>
            </a:r>
          </a:p>
          <a:p>
            <a:pPr>
              <a:buFont typeface="Wingdings" pitchFamily="2" charset="2"/>
              <a:buNone/>
            </a:pPr>
            <a:r>
              <a:rPr lang="en-US" altLang="ko-KR" sz="1600">
                <a:ea typeface="굴림" pitchFamily="50" charset="-127"/>
              </a:rPr>
              <a:t>    pulsed nature) </a:t>
            </a:r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0" y="0"/>
            <a:ext cx="8229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en-US" altLang="ko-KR" sz="3000">
                <a:solidFill>
                  <a:srgbClr val="006C3A"/>
                </a:solidFill>
                <a:latin typeface="Arial Black" pitchFamily="34" charset="0"/>
                <a:ea typeface="굴림" pitchFamily="50" charset="-127"/>
              </a:rPr>
              <a:t>CW, Pulse (BCS and cooling)</a:t>
            </a: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2598738" y="725488"/>
            <a:ext cx="4438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1600">
                <a:ea typeface="굴림" pitchFamily="50" charset="-127"/>
              </a:rPr>
              <a:t>T</a:t>
            </a:r>
            <a:r>
              <a:rPr lang="en-US" altLang="ko-KR" sz="1600" baseline="-25000">
                <a:ea typeface="굴림" pitchFamily="50" charset="-127"/>
              </a:rPr>
              <a:t>b</a:t>
            </a:r>
            <a:r>
              <a:rPr lang="en-US" altLang="ko-KR" sz="1600">
                <a:ea typeface="굴림" pitchFamily="50" charset="-127"/>
              </a:rPr>
              <a:t>=4.2 K, f=805 MHz, niobium thickness=4 mm</a:t>
            </a:r>
          </a:p>
        </p:txBody>
      </p:sp>
      <p:grpSp>
        <p:nvGrpSpPr>
          <p:cNvPr id="49158" name="Group 8"/>
          <p:cNvGrpSpPr>
            <a:grpSpLocks/>
          </p:cNvGrpSpPr>
          <p:nvPr/>
        </p:nvGrpSpPr>
        <p:grpSpPr bwMode="auto">
          <a:xfrm>
            <a:off x="0" y="987425"/>
            <a:ext cx="4554538" cy="3471863"/>
            <a:chOff x="0" y="746"/>
            <a:chExt cx="2869" cy="2187"/>
          </a:xfrm>
        </p:grpSpPr>
        <p:pic>
          <p:nvPicPr>
            <p:cNvPr id="4916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46"/>
              <a:ext cx="2869" cy="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2" name="Text Box 10"/>
            <p:cNvSpPr txBox="1">
              <a:spLocks noChangeArrowheads="1"/>
            </p:cNvSpPr>
            <p:nvPr/>
          </p:nvSpPr>
          <p:spPr bwMode="auto">
            <a:xfrm>
              <a:off x="744" y="1074"/>
              <a:ext cx="44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ko-KR">
                  <a:ea typeface="굴림" pitchFamily="50" charset="-127"/>
                </a:rPr>
                <a:t>150 mT</a:t>
              </a:r>
            </a:p>
          </p:txBody>
        </p:sp>
        <p:sp>
          <p:nvSpPr>
            <p:cNvPr id="49163" name="Text Box 11"/>
            <p:cNvSpPr txBox="1">
              <a:spLocks noChangeArrowheads="1"/>
            </p:cNvSpPr>
            <p:nvPr/>
          </p:nvSpPr>
          <p:spPr bwMode="auto">
            <a:xfrm>
              <a:off x="949" y="1231"/>
              <a:ext cx="18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ko-KR">
                  <a:ea typeface="굴림" pitchFamily="50" charset="-127"/>
                </a:rPr>
                <a:t>Reaches film boiling regime (Ts=4.53 K)</a:t>
              </a:r>
            </a:p>
          </p:txBody>
        </p:sp>
        <p:sp>
          <p:nvSpPr>
            <p:cNvPr id="49164" name="Text Box 12"/>
            <p:cNvSpPr txBox="1">
              <a:spLocks noChangeArrowheads="1"/>
            </p:cNvSpPr>
            <p:nvPr/>
          </p:nvSpPr>
          <p:spPr bwMode="auto">
            <a:xfrm>
              <a:off x="1399" y="1573"/>
              <a:ext cx="138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ko-KR">
                  <a:ea typeface="굴림" pitchFamily="50" charset="-127"/>
                </a:rPr>
                <a:t>130 mT (Ti=4.56 K, Ts=4.5 K)</a:t>
              </a:r>
            </a:p>
          </p:txBody>
        </p:sp>
        <p:sp>
          <p:nvSpPr>
            <p:cNvPr id="49165" name="Text Box 13"/>
            <p:cNvSpPr txBox="1">
              <a:spLocks noChangeArrowheads="1"/>
            </p:cNvSpPr>
            <p:nvPr/>
          </p:nvSpPr>
          <p:spPr bwMode="auto">
            <a:xfrm>
              <a:off x="950" y="911"/>
              <a:ext cx="5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ko-KR">
                  <a:ea typeface="굴림" pitchFamily="50" charset="-127"/>
                </a:rPr>
                <a:t>(Ti=4.6 K)</a:t>
              </a:r>
            </a:p>
          </p:txBody>
        </p:sp>
      </p:grpSp>
      <p:sp>
        <p:nvSpPr>
          <p:cNvPr id="49159" name="Text Box 14"/>
          <p:cNvSpPr txBox="1">
            <a:spLocks noChangeArrowheads="1"/>
          </p:cNvSpPr>
          <p:nvPr/>
        </p:nvSpPr>
        <p:spPr bwMode="auto">
          <a:xfrm>
            <a:off x="592138" y="4532313"/>
            <a:ext cx="33861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ko-KR" sz="1600">
                <a:ea typeface="굴림" pitchFamily="50" charset="-127"/>
              </a:rPr>
              <a:t>CW operation at 4.2 K, 805 MHz</a:t>
            </a:r>
          </a:p>
          <a:p>
            <a:pPr>
              <a:buFont typeface="Wingdings" pitchFamily="2" charset="2"/>
              <a:buChar char="à"/>
            </a:pPr>
            <a:r>
              <a:rPr lang="en-US" altLang="ko-KR" sz="1600">
                <a:ea typeface="굴림" pitchFamily="50" charset="-127"/>
                <a:sym typeface="Wingdings" pitchFamily="2" charset="2"/>
              </a:rPr>
              <a:t>Meet film boiling regime (quench)</a:t>
            </a:r>
            <a:endParaRPr lang="en-US" altLang="ko-KR" sz="1600">
              <a:ea typeface="굴림" pitchFamily="50" charset="-127"/>
            </a:endParaRPr>
          </a:p>
        </p:txBody>
      </p:sp>
      <p:sp>
        <p:nvSpPr>
          <p:cNvPr id="49160" name="TextBox 12"/>
          <p:cNvSpPr txBox="1">
            <a:spLocks noChangeArrowheads="1"/>
          </p:cNvSpPr>
          <p:nvPr/>
        </p:nvSpPr>
        <p:spPr bwMode="auto">
          <a:xfrm>
            <a:off x="315913" y="5407025"/>
            <a:ext cx="4819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We tested all cavities at both 2 and 4.5 K</a:t>
            </a:r>
          </a:p>
          <a:p>
            <a:pPr eaLnBrk="1" hangingPunct="1"/>
            <a:r>
              <a:rPr lang="en-US" sz="2000"/>
              <a:t>The performances are exactly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80369"/>
          </a:xfrm>
        </p:spPr>
        <p:txBody>
          <a:bodyPr/>
          <a:lstStyle/>
          <a:p>
            <a:r>
              <a:rPr lang="en-US" dirty="0" err="1" smtClean="0"/>
              <a:t>Qex</a:t>
            </a:r>
            <a:r>
              <a:rPr lang="en-US" dirty="0" smtClean="0"/>
              <a:t> vs. penetration depth</a:t>
            </a:r>
            <a:br>
              <a:rPr lang="en-US" dirty="0" smtClean="0"/>
            </a:br>
            <a:r>
              <a:rPr lang="en-US" dirty="0" smtClean="0"/>
              <a:t>+/- 20 % </a:t>
            </a:r>
            <a:r>
              <a:rPr lang="en-US" dirty="0" smtClean="0">
                <a:sym typeface="Wingdings" pitchFamily="2" charset="2"/>
              </a:rPr>
              <a:t> +/- 1.5 mm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1811" r="2505" b="4405"/>
          <a:stretch>
            <a:fillRect/>
          </a:stretch>
        </p:blipFill>
        <p:spPr bwMode="auto">
          <a:xfrm>
            <a:off x="2971800" y="1524000"/>
            <a:ext cx="5867400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CAVXSECT20J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t="21658" r="56387" b="31235"/>
          <a:stretch>
            <a:fillRect/>
          </a:stretch>
        </p:blipFill>
        <p:spPr bwMode="auto">
          <a:xfrm>
            <a:off x="0" y="1828800"/>
            <a:ext cx="2895600" cy="34750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586581" y="4244182"/>
            <a:ext cx="1158875" cy="1063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70664" y="2826327"/>
            <a:ext cx="4229100" cy="1974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72300" y="2546783"/>
            <a:ext cx="0" cy="2330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35091" y="2531918"/>
            <a:ext cx="0" cy="2344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81799" y="2546783"/>
            <a:ext cx="0" cy="2330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3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/>
          </p:cNvSpPr>
          <p:nvPr/>
        </p:nvSpPr>
        <p:spPr bwMode="auto">
          <a:xfrm>
            <a:off x="111125" y="177800"/>
            <a:ext cx="82296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>
                <a:solidFill>
                  <a:srgbClr val="006C3A"/>
                </a:solidFill>
                <a:latin typeface="Arial Black" pitchFamily="34" charset="0"/>
              </a:rPr>
              <a:t>Current Operating Condition</a:t>
            </a:r>
          </a:p>
        </p:txBody>
      </p:sp>
      <p:sp>
        <p:nvSpPr>
          <p:cNvPr id="32771" name="Rectangle 3"/>
          <p:cNvSpPr>
            <a:spLocks/>
          </p:cNvSpPr>
          <p:nvPr/>
        </p:nvSpPr>
        <p:spPr bwMode="auto">
          <a:xfrm>
            <a:off x="276225" y="658813"/>
            <a:ext cx="8655050" cy="267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0188" indent="-230188" eaLnBrk="0" hangingPunct="0">
              <a:lnSpc>
                <a:spcPct val="8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400" b="1" dirty="0">
                <a:latin typeface="Arial Narrow" pitchFamily="34" charset="0"/>
              </a:rPr>
              <a:t>1105 us RF (250 us filling + 855 us flattop) at 60 Hz</a:t>
            </a:r>
          </a:p>
          <a:p>
            <a:pPr marL="625475" lvl="1" indent="-279400" eaLnBrk="0" hangingPunct="0">
              <a:lnSpc>
                <a:spcPct val="8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000" b="1" dirty="0">
                <a:latin typeface="Arial Narrow" pitchFamily="34" charset="0"/>
              </a:rPr>
              <a:t>Flattop duty; 5.1 %</a:t>
            </a:r>
          </a:p>
          <a:p>
            <a:pPr marL="230188" indent="-230188" eaLnBrk="0" hangingPunct="0">
              <a:lnSpc>
                <a:spcPct val="8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400" b="1" dirty="0" err="1">
                <a:latin typeface="Arial Narrow" pitchFamily="34" charset="0"/>
              </a:rPr>
              <a:t>Eacc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setpoints</a:t>
            </a:r>
            <a:r>
              <a:rPr lang="en-US" sz="2400" b="1" dirty="0">
                <a:latin typeface="Arial Narrow" pitchFamily="34" charset="0"/>
              </a:rPr>
              <a:t>; about </a:t>
            </a:r>
            <a:r>
              <a:rPr lang="en-US" sz="2400" b="1" dirty="0" smtClean="0">
                <a:latin typeface="Arial Narrow" pitchFamily="34" charset="0"/>
              </a:rPr>
              <a:t>85~95 </a:t>
            </a:r>
            <a:r>
              <a:rPr lang="en-US" sz="2400" b="1" dirty="0">
                <a:latin typeface="Arial Narrow" pitchFamily="34" charset="0"/>
              </a:rPr>
              <a:t>% of collective </a:t>
            </a:r>
            <a:r>
              <a:rPr lang="en-US" sz="2400" b="1" dirty="0" smtClean="0">
                <a:latin typeface="Arial Narrow" pitchFamily="34" charset="0"/>
              </a:rPr>
              <a:t>limits</a:t>
            </a:r>
            <a:endParaRPr lang="en-US" sz="2400" b="1" dirty="0">
              <a:latin typeface="Arial Narrow" pitchFamily="34" charset="0"/>
            </a:endParaRPr>
          </a:p>
          <a:p>
            <a:pPr marL="625475" lvl="1" indent="-279400" eaLnBrk="0" hangingPunct="0">
              <a:lnSpc>
                <a:spcPct val="8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000" b="1" dirty="0">
                <a:latin typeface="Arial Narrow" pitchFamily="34" charset="0"/>
              </a:rPr>
              <a:t>Average gradient; ~</a:t>
            </a:r>
            <a:r>
              <a:rPr lang="en-US" sz="2000" b="1" dirty="0" smtClean="0">
                <a:latin typeface="Arial Narrow" pitchFamily="34" charset="0"/>
              </a:rPr>
              <a:t>12.6 </a:t>
            </a:r>
            <a:r>
              <a:rPr lang="en-US" sz="2000" b="1" dirty="0">
                <a:latin typeface="Arial Narrow" pitchFamily="34" charset="0"/>
              </a:rPr>
              <a:t>MV/m</a:t>
            </a:r>
          </a:p>
          <a:p>
            <a:pPr marL="625475" lvl="1" indent="-279400" eaLnBrk="0" hangingPunct="0">
              <a:lnSpc>
                <a:spcPct val="8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000" b="1" dirty="0">
                <a:latin typeface="Arial Narrow" pitchFamily="34" charset="0"/>
              </a:rPr>
              <a:t>925 MeV + 10 MeV (energy reserve)</a:t>
            </a:r>
          </a:p>
          <a:p>
            <a:pPr marL="230188" indent="-230188" eaLnBrk="0" hangingPunct="0">
              <a:lnSpc>
                <a:spcPct val="8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400" b="1" dirty="0">
                <a:latin typeface="Arial Narrow" pitchFamily="34" charset="0"/>
              </a:rPr>
              <a:t>Stable operation; &lt; 1 trip/day (&lt;5 min./day) mainly by errant beam, control noise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4" y="3186260"/>
            <a:ext cx="8867775" cy="365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0800000">
            <a:off x="11624" y="3865567"/>
            <a:ext cx="553998" cy="1922962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en-US" sz="2400" b="1" dirty="0" err="1" smtClean="0"/>
              <a:t>Eacc</a:t>
            </a:r>
            <a:r>
              <a:rPr lang="en-US" sz="2400" b="1" dirty="0" smtClean="0"/>
              <a:t> (MV/m)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7096" y="4689505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5170" y="3448561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16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68" y="769578"/>
            <a:ext cx="8832916" cy="5947269"/>
          </a:xfrm>
        </p:spPr>
        <p:txBody>
          <a:bodyPr/>
          <a:lstStyle/>
          <a:p>
            <a:r>
              <a:rPr lang="en-US" dirty="0" smtClean="0"/>
              <a:t>Some of operational limits, difficulties, nuisances are design dependent</a:t>
            </a:r>
          </a:p>
          <a:p>
            <a:pPr lvl="1"/>
            <a:r>
              <a:rPr lang="en-US" dirty="0" smtClean="0"/>
              <a:t>Known/expected issues</a:t>
            </a:r>
          </a:p>
          <a:p>
            <a:pPr lvl="1"/>
            <a:r>
              <a:rPr lang="en-US" dirty="0" smtClean="0"/>
              <a:t>Unknowns from </a:t>
            </a:r>
            <a:r>
              <a:rPr lang="en-US" dirty="0" err="1" smtClean="0"/>
              <a:t>knowns</a:t>
            </a:r>
            <a:r>
              <a:rPr lang="en-US" dirty="0" smtClean="0"/>
              <a:t> (unexpected degradation/interactions)</a:t>
            </a:r>
          </a:p>
          <a:p>
            <a:r>
              <a:rPr lang="en-US" dirty="0"/>
              <a:t>But there will be always </a:t>
            </a:r>
            <a:r>
              <a:rPr lang="en-US" dirty="0" smtClean="0"/>
              <a:t>limits/difficulties/nuisances</a:t>
            </a:r>
          </a:p>
          <a:p>
            <a:pPr lvl="1"/>
            <a:r>
              <a:rPr lang="en-US" dirty="0" smtClean="0"/>
              <a:t>Machine specific, and/or general</a:t>
            </a:r>
          </a:p>
          <a:p>
            <a:pPr lvl="1"/>
            <a:r>
              <a:rPr lang="en-US" dirty="0" smtClean="0"/>
              <a:t>More complex</a:t>
            </a:r>
            <a:r>
              <a:rPr lang="en-US" dirty="0" smtClean="0">
                <a:sym typeface="Wingdings" pitchFamily="2" charset="2"/>
              </a:rPr>
              <a:t> more limits/difficulties/nuisances</a:t>
            </a:r>
            <a:endParaRPr lang="en-US" dirty="0"/>
          </a:p>
          <a:p>
            <a:r>
              <a:rPr lang="en-US" dirty="0" smtClean="0"/>
              <a:t>Design should focus on system operations as a whole</a:t>
            </a:r>
          </a:p>
          <a:p>
            <a:pPr lvl="1"/>
            <a:r>
              <a:rPr lang="en-US" dirty="0" smtClean="0"/>
              <a:t>Simplification</a:t>
            </a:r>
          </a:p>
          <a:p>
            <a:pPr lvl="1"/>
            <a:r>
              <a:rPr lang="en-US" dirty="0" smtClean="0"/>
              <a:t>Reasonably enough margins (too much is OK as long as a project can support)</a:t>
            </a:r>
          </a:p>
          <a:p>
            <a:pPr lvl="1"/>
            <a:r>
              <a:rPr lang="en-US" dirty="0" smtClean="0"/>
              <a:t>Robustness</a:t>
            </a:r>
          </a:p>
          <a:p>
            <a:pPr lvl="1"/>
            <a:r>
              <a:rPr lang="en-US" dirty="0" smtClean="0"/>
              <a:t>Room for expected/unexpected unknowns/failures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77163"/>
          </a:xfrm>
        </p:spPr>
        <p:txBody>
          <a:bodyPr/>
          <a:lstStyle/>
          <a:p>
            <a:r>
              <a:rPr lang="en-US" dirty="0" smtClean="0"/>
              <a:t>SNS experiences;</a:t>
            </a:r>
            <a:br>
              <a:rPr lang="en-US" dirty="0" smtClean="0"/>
            </a:br>
            <a:r>
              <a:rPr lang="en-US" dirty="0" smtClean="0"/>
              <a:t>Some relevant topics with Project-X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88" y="1297479"/>
            <a:ext cx="8229600" cy="3316805"/>
          </a:xfrm>
        </p:spPr>
        <p:txBody>
          <a:bodyPr/>
          <a:lstStyle/>
          <a:p>
            <a:r>
              <a:rPr lang="en-US" dirty="0" smtClean="0"/>
              <a:t>Commissioning/turn on</a:t>
            </a:r>
            <a:endParaRPr lang="en-US" dirty="0"/>
          </a:p>
          <a:p>
            <a:r>
              <a:rPr lang="en-US" dirty="0" smtClean="0"/>
              <a:t>Field emission</a:t>
            </a:r>
          </a:p>
          <a:p>
            <a:r>
              <a:rPr lang="en-US" dirty="0" err="1" smtClean="0"/>
              <a:t>Cryo</a:t>
            </a:r>
            <a:r>
              <a:rPr lang="en-US" dirty="0" smtClean="0"/>
              <a:t>-load</a:t>
            </a:r>
          </a:p>
          <a:p>
            <a:r>
              <a:rPr lang="en-US" dirty="0" smtClean="0"/>
              <a:t>Bandwidth (</a:t>
            </a:r>
            <a:r>
              <a:rPr lang="en-US" dirty="0" err="1" smtClean="0"/>
              <a:t>Qex</a:t>
            </a:r>
            <a:r>
              <a:rPr lang="en-US" dirty="0" smtClean="0"/>
              <a:t>), RF power, detuning, FPC, Tuner</a:t>
            </a:r>
          </a:p>
          <a:p>
            <a:r>
              <a:rPr lang="en-US" dirty="0" smtClean="0"/>
              <a:t>Machine protection</a:t>
            </a:r>
          </a:p>
          <a:p>
            <a:r>
              <a:rPr lang="en-US" dirty="0" smtClean="0"/>
              <a:t>HOM (next talk, Marc Doleans)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Commissioning/turn-on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3987" y="844124"/>
            <a:ext cx="8990013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60000"/>
              </a:spcBef>
              <a:buClr>
                <a:srgbClr val="00673E"/>
              </a:buClr>
              <a:buFont typeface="Symbol" pitchFamily="18" charset="2"/>
              <a:buChar char="·"/>
            </a:pPr>
            <a:r>
              <a:rPr lang="en-US" altLang="ko-KR" sz="2400" b="1" dirty="0">
                <a:ea typeface="굴림" pitchFamily="50" charset="-127"/>
              </a:rPr>
              <a:t>First turn on must be closely watched and controlled (possible irreversible damage)</a:t>
            </a:r>
          </a:p>
          <a:p>
            <a:pPr marL="581025" lvl="1" indent="-2381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-"/>
            </a:pPr>
            <a:r>
              <a:rPr lang="en-US" altLang="ko-KR" sz="2400" dirty="0">
                <a:ea typeface="굴림" pitchFamily="50" charset="-127"/>
              </a:rPr>
              <a:t>Initial (the first) powering-up, pushing limits, increasing rep. rate (extreme care, close attention)</a:t>
            </a:r>
          </a:p>
          <a:p>
            <a:pPr marL="966788" lvl="2" indent="-271463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·"/>
            </a:pPr>
            <a:r>
              <a:rPr lang="en-US" altLang="ko-KR" sz="2200" dirty="0">
                <a:ea typeface="굴림" pitchFamily="50" charset="-127"/>
              </a:rPr>
              <a:t>Aggressive MP, burst of FE </a:t>
            </a:r>
            <a:r>
              <a:rPr lang="en-US" altLang="ko-KR" sz="2200" dirty="0">
                <a:ea typeface="굴림" pitchFamily="50" charset="-127"/>
                <a:sym typeface="Wingdings" pitchFamily="2" charset="2"/>
              </a:rPr>
              <a:t> possibly damage weak components</a:t>
            </a:r>
          </a:p>
          <a:p>
            <a:pPr marL="966788" lvl="2" indent="-271463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·"/>
            </a:pPr>
            <a:r>
              <a:rPr lang="en-US" altLang="ko-KR" sz="2200" dirty="0">
                <a:ea typeface="굴림" pitchFamily="50" charset="-127"/>
              </a:rPr>
              <a:t>Similar situation after thermal cycle (and after long shut down too) </a:t>
            </a:r>
            <a:r>
              <a:rPr lang="en-US" altLang="ko-KR" sz="2200" dirty="0">
                <a:ea typeface="굴림" pitchFamily="50" charset="-127"/>
                <a:sym typeface="Wingdings" pitchFamily="2" charset="2"/>
              </a:rPr>
              <a:t> </a:t>
            </a:r>
            <a:r>
              <a:rPr lang="en-US" altLang="ko-KR" sz="2200" dirty="0">
                <a:ea typeface="굴림" pitchFamily="50" charset="-127"/>
              </a:rPr>
              <a:t>behavior of the same cavity can be considerably different from run to run</a:t>
            </a:r>
          </a:p>
          <a:p>
            <a:pPr marL="228600" indent="-228600">
              <a:lnSpc>
                <a:spcPct val="90000"/>
              </a:lnSpc>
              <a:spcBef>
                <a:spcPct val="60000"/>
              </a:spcBef>
              <a:buClr>
                <a:srgbClr val="00673E"/>
              </a:buClr>
              <a:buFont typeface="Symbol" pitchFamily="18" charset="2"/>
              <a:buChar char="·"/>
            </a:pPr>
            <a:r>
              <a:rPr lang="en-US" altLang="ko-KR" sz="2400" b="1" dirty="0">
                <a:ea typeface="굴림" pitchFamily="50" charset="-127"/>
              </a:rPr>
              <a:t>Subsequent turn-ons (after long shut-down) also need close attention: behavior of the same cavity can be considerably different from run to run </a:t>
            </a:r>
            <a:r>
              <a:rPr lang="en-US" altLang="ko-KR" sz="2400" b="1" dirty="0">
                <a:ea typeface="굴림" pitchFamily="50" charset="-127"/>
                <a:sym typeface="Wingdings" pitchFamily="2" charset="2"/>
              </a:rPr>
              <a:t> gas re-distribution</a:t>
            </a:r>
            <a:endParaRPr lang="en-US" altLang="ko-KR" sz="2400" b="1" dirty="0">
              <a:ea typeface="굴림" pitchFamily="50" charset="-127"/>
            </a:endParaRPr>
          </a:p>
          <a:p>
            <a:pPr marL="228600" indent="-228600">
              <a:lnSpc>
                <a:spcPct val="90000"/>
              </a:lnSpc>
              <a:spcBef>
                <a:spcPct val="60000"/>
              </a:spcBef>
              <a:buClr>
                <a:srgbClr val="00673E"/>
              </a:buClr>
              <a:buFont typeface="Symbol" pitchFamily="18" charset="2"/>
              <a:buChar char="·"/>
            </a:pPr>
            <a:r>
              <a:rPr lang="en-US" altLang="ko-KR" sz="2400" b="1" dirty="0">
                <a:ea typeface="굴림" pitchFamily="50" charset="-127"/>
              </a:rPr>
              <a:t>Cryomodules/strings must be removed and rebuilt if vented/damaged</a:t>
            </a:r>
          </a:p>
          <a:p>
            <a:pPr marL="581025" lvl="1" indent="-2381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-"/>
            </a:pPr>
            <a:endParaRPr lang="en-US" altLang="ko-KR" b="1" dirty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68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4" y="177800"/>
            <a:ext cx="8863193" cy="484188"/>
          </a:xfrm>
        </p:spPr>
        <p:txBody>
          <a:bodyPr/>
          <a:lstStyle/>
          <a:p>
            <a:r>
              <a:rPr lang="en-US" dirty="0" smtClean="0"/>
              <a:t>SNS SRF cavity performance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65" y="768350"/>
            <a:ext cx="8229600" cy="128650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Electron loadings (mainly field emission)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Collective effects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Thermal instability at the end group</a:t>
            </a:r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932"/>
            <a:ext cx="9144000" cy="439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4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26356</TotalTime>
  <Words>2261</Words>
  <Application>Microsoft Office PowerPoint</Application>
  <PresentationFormat>On-screen Show (4:3)</PresentationFormat>
  <Paragraphs>467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Default Theme</vt:lpstr>
      <vt:lpstr>SNS SCL Experiences</vt:lpstr>
      <vt:lpstr>PowerPoint Presentation</vt:lpstr>
      <vt:lpstr>PowerPoint Presentation</vt:lpstr>
      <vt:lpstr>PowerPoint Presentation</vt:lpstr>
      <vt:lpstr>PowerPoint Presentation</vt:lpstr>
      <vt:lpstr>Lesson learned</vt:lpstr>
      <vt:lpstr>SNS experiences; Some relevant topics with Project-X</vt:lpstr>
      <vt:lpstr>Commissioning/turn-on</vt:lpstr>
      <vt:lpstr>SNS SRF cavity performance statistics</vt:lpstr>
      <vt:lpstr>PowerPoint Presentation</vt:lpstr>
      <vt:lpstr>PowerPoint Presentation</vt:lpstr>
      <vt:lpstr>PowerPoint Presentation</vt:lpstr>
      <vt:lpstr>PowerPoint Presentation</vt:lpstr>
      <vt:lpstr>Back to Cavity performances in VTA test</vt:lpstr>
      <vt:lpstr>PowerPoint Presentation</vt:lpstr>
      <vt:lpstr>PowerPoint Presentation</vt:lpstr>
      <vt:lpstr>4-way waveguide system in test cave</vt:lpstr>
      <vt:lpstr>PowerPoint Presentation</vt:lpstr>
      <vt:lpstr>PowerPoint Presentation</vt:lpstr>
      <vt:lpstr>After correction of heater settings</vt:lpstr>
      <vt:lpstr>PowerPoint Presentation</vt:lpstr>
      <vt:lpstr>Qex variation</vt:lpstr>
      <vt:lpstr>LFD</vt:lpstr>
      <vt:lpstr>RF margin</vt:lpstr>
      <vt:lpstr>AFF learning</vt:lpstr>
      <vt:lpstr>Overall RF gain characteristic</vt:lpstr>
      <vt:lpstr>RF budget</vt:lpstr>
      <vt:lpstr>Qs at the present operating condition</vt:lpstr>
      <vt:lpstr>PowerPoint Presentation</vt:lpstr>
      <vt:lpstr>Tuner</vt:lpstr>
      <vt:lpstr>PowerPoint Presentation</vt:lpstr>
      <vt:lpstr>PowerPoint Presentation</vt:lpstr>
      <vt:lpstr>At errant beam condition; MPS</vt:lpstr>
      <vt:lpstr>PowerPoint Presentation</vt:lpstr>
      <vt:lpstr>PowerPoint Presentation</vt:lpstr>
      <vt:lpstr>Thank you for your attention!</vt:lpstr>
      <vt:lpstr>PowerPoint Presentation</vt:lpstr>
      <vt:lpstr>PowerPoint Presentation</vt:lpstr>
      <vt:lpstr>Spare cryomodule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Qex vs. penetration depth +/- 20 %  +/- 1.5 mm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6sk</cp:lastModifiedBy>
  <cp:revision>551</cp:revision>
  <dcterms:created xsi:type="dcterms:W3CDTF">2008-12-10T13:33:36Z</dcterms:created>
  <dcterms:modified xsi:type="dcterms:W3CDTF">2011-04-13T12:06:00Z</dcterms:modified>
</cp:coreProperties>
</file>