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tiff" ContentType="image/tiff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273" r:id="rId2"/>
    <p:sldId id="258" r:id="rId3"/>
    <p:sldId id="257" r:id="rId4"/>
    <p:sldId id="281" r:id="rId5"/>
    <p:sldId id="308" r:id="rId6"/>
    <p:sldId id="307" r:id="rId7"/>
    <p:sldId id="274" r:id="rId8"/>
    <p:sldId id="280" r:id="rId9"/>
    <p:sldId id="275" r:id="rId10"/>
    <p:sldId id="279" r:id="rId11"/>
    <p:sldId id="278" r:id="rId12"/>
    <p:sldId id="277" r:id="rId13"/>
    <p:sldId id="287" r:id="rId14"/>
    <p:sldId id="290" r:id="rId15"/>
    <p:sldId id="289" r:id="rId16"/>
    <p:sldId id="282" r:id="rId17"/>
    <p:sldId id="283" r:id="rId18"/>
    <p:sldId id="310" r:id="rId19"/>
    <p:sldId id="269" r:id="rId20"/>
    <p:sldId id="305" r:id="rId21"/>
    <p:sldId id="304" r:id="rId22"/>
    <p:sldId id="270" r:id="rId23"/>
    <p:sldId id="268" r:id="rId24"/>
    <p:sldId id="267" r:id="rId25"/>
    <p:sldId id="264" r:id="rId26"/>
    <p:sldId id="271" r:id="rId27"/>
    <p:sldId id="306" r:id="rId28"/>
    <p:sldId id="265" r:id="rId29"/>
    <p:sldId id="266" r:id="rId30"/>
    <p:sldId id="291" r:id="rId31"/>
    <p:sldId id="292" r:id="rId32"/>
    <p:sldId id="293" r:id="rId33"/>
    <p:sldId id="294" r:id="rId34"/>
    <p:sldId id="296" r:id="rId35"/>
    <p:sldId id="297" r:id="rId36"/>
    <p:sldId id="298" r:id="rId37"/>
    <p:sldId id="295" r:id="rId38"/>
    <p:sldId id="300" r:id="rId39"/>
    <p:sldId id="301" r:id="rId40"/>
    <p:sldId id="299" r:id="rId41"/>
    <p:sldId id="309" r:id="rId42"/>
    <p:sldId id="276" r:id="rId43"/>
    <p:sldId id="303" r:id="rId44"/>
    <p:sldId id="302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63" autoAdjust="0"/>
  </p:normalViewPr>
  <p:slideViewPr>
    <p:cSldViewPr snapToGrid="0" showGuides="1">
      <p:cViewPr varScale="1">
        <p:scale>
          <a:sx n="105" d="100"/>
          <a:sy n="105" d="100"/>
        </p:scale>
        <p:origin x="-10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k1\Desktop\lorentzia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k1\Desktop\lorentzia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k1\Desktop\lorentzia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k1\Desktop\lorentzia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1.1111111111111141E-2"/>
          <c:y val="0"/>
          <c:w val="0.80283464566929164"/>
          <c:h val="0.89814773153355953"/>
        </c:manualLayout>
      </c:layout>
      <c:scatterChart>
        <c:scatterStyle val="lineMarker"/>
        <c:ser>
          <c:idx val="1"/>
          <c:order val="1"/>
          <c:marker>
            <c:symbol val="none"/>
          </c:marker>
          <c:xVal>
            <c:numRef>
              <c:f>Sheet1!$F$44:$F$65</c:f>
              <c:numCache>
                <c:formatCode>0.00E+00</c:formatCode>
                <c:ptCount val="22"/>
                <c:pt idx="0">
                  <c:v>-10000000</c:v>
                </c:pt>
                <c:pt idx="1">
                  <c:v>-3000000</c:v>
                </c:pt>
                <c:pt idx="2">
                  <c:v>-1000000</c:v>
                </c:pt>
                <c:pt idx="3">
                  <c:v>-300000</c:v>
                </c:pt>
                <c:pt idx="4">
                  <c:v>-100000</c:v>
                </c:pt>
                <c:pt idx="5" formatCode="General">
                  <c:v>-30000</c:v>
                </c:pt>
                <c:pt idx="6" formatCode="General">
                  <c:v>-10000</c:v>
                </c:pt>
                <c:pt idx="7" formatCode="General">
                  <c:v>-3000</c:v>
                </c:pt>
                <c:pt idx="8" formatCode="General">
                  <c:v>-1000</c:v>
                </c:pt>
                <c:pt idx="9" formatCode="General">
                  <c:v>10</c:v>
                </c:pt>
                <c:pt idx="10" formatCode="General">
                  <c:v>30</c:v>
                </c:pt>
                <c:pt idx="11" formatCode="General">
                  <c:v>100</c:v>
                </c:pt>
                <c:pt idx="12" formatCode="General">
                  <c:v>300</c:v>
                </c:pt>
                <c:pt idx="13" formatCode="General">
                  <c:v>1000</c:v>
                </c:pt>
                <c:pt idx="14" formatCode="General">
                  <c:v>3000</c:v>
                </c:pt>
                <c:pt idx="15" formatCode="General">
                  <c:v>10000</c:v>
                </c:pt>
                <c:pt idx="16" formatCode="General">
                  <c:v>30000</c:v>
                </c:pt>
                <c:pt idx="17">
                  <c:v>100000</c:v>
                </c:pt>
                <c:pt idx="18">
                  <c:v>300000</c:v>
                </c:pt>
                <c:pt idx="19">
                  <c:v>1000000</c:v>
                </c:pt>
                <c:pt idx="20">
                  <c:v>3000000</c:v>
                </c:pt>
                <c:pt idx="21">
                  <c:v>10000000</c:v>
                </c:pt>
              </c:numCache>
            </c:numRef>
          </c:xVal>
          <c:yVal>
            <c:numRef>
              <c:f>Sheet1!$G$44:$G$65</c:f>
              <c:numCache>
                <c:formatCode>General</c:formatCode>
                <c:ptCount val="22"/>
                <c:pt idx="0">
                  <c:v>2.4937655860349183E-3</c:v>
                </c:pt>
                <c:pt idx="1">
                  <c:v>2.7027027027027088E-2</c:v>
                </c:pt>
                <c:pt idx="2">
                  <c:v>0.2</c:v>
                </c:pt>
                <c:pt idx="3">
                  <c:v>0.73529411764705954</c:v>
                </c:pt>
                <c:pt idx="4">
                  <c:v>0.96153846153846145</c:v>
                </c:pt>
                <c:pt idx="5">
                  <c:v>0.9964129135113583</c:v>
                </c:pt>
                <c:pt idx="6">
                  <c:v>0.99960015993602558</c:v>
                </c:pt>
                <c:pt idx="7">
                  <c:v>0.99996400129595275</c:v>
                </c:pt>
                <c:pt idx="8">
                  <c:v>0.99999600001600009</c:v>
                </c:pt>
                <c:pt idx="9">
                  <c:v>0.99999999960000063</c:v>
                </c:pt>
                <c:pt idx="10">
                  <c:v>0.99999999640000081</c:v>
                </c:pt>
                <c:pt idx="11">
                  <c:v>0.99999996000000169</c:v>
                </c:pt>
                <c:pt idx="12">
                  <c:v>0.99999964000012964</c:v>
                </c:pt>
                <c:pt idx="13">
                  <c:v>0.99999600001600009</c:v>
                </c:pt>
                <c:pt idx="14">
                  <c:v>0.99996400129595275</c:v>
                </c:pt>
                <c:pt idx="15">
                  <c:v>0.99960015993602558</c:v>
                </c:pt>
                <c:pt idx="16">
                  <c:v>0.9964129135113583</c:v>
                </c:pt>
                <c:pt idx="17">
                  <c:v>0.96153846153846145</c:v>
                </c:pt>
                <c:pt idx="18">
                  <c:v>0.73529411764705954</c:v>
                </c:pt>
                <c:pt idx="19">
                  <c:v>0.2</c:v>
                </c:pt>
                <c:pt idx="20">
                  <c:v>2.7027027027027088E-2</c:v>
                </c:pt>
                <c:pt idx="21">
                  <c:v>2.4937655860349183E-3</c:v>
                </c:pt>
              </c:numCache>
            </c:numRef>
          </c:yVal>
        </c:ser>
        <c:ser>
          <c:idx val="0"/>
          <c:order val="0"/>
          <c:marker>
            <c:symbol val="none"/>
          </c:marker>
          <c:xVal>
            <c:numRef>
              <c:f>Sheet1!$F$44:$F$65</c:f>
              <c:numCache>
                <c:formatCode>0.00E+00</c:formatCode>
                <c:ptCount val="22"/>
                <c:pt idx="0">
                  <c:v>-10000000</c:v>
                </c:pt>
                <c:pt idx="1">
                  <c:v>-3000000</c:v>
                </c:pt>
                <c:pt idx="2">
                  <c:v>-1000000</c:v>
                </c:pt>
                <c:pt idx="3">
                  <c:v>-300000</c:v>
                </c:pt>
                <c:pt idx="4">
                  <c:v>-100000</c:v>
                </c:pt>
                <c:pt idx="5" formatCode="General">
                  <c:v>-30000</c:v>
                </c:pt>
                <c:pt idx="6" formatCode="General">
                  <c:v>-10000</c:v>
                </c:pt>
                <c:pt idx="7" formatCode="General">
                  <c:v>-3000</c:v>
                </c:pt>
                <c:pt idx="8" formatCode="General">
                  <c:v>-1000</c:v>
                </c:pt>
                <c:pt idx="9" formatCode="General">
                  <c:v>10</c:v>
                </c:pt>
                <c:pt idx="10" formatCode="General">
                  <c:v>30</c:v>
                </c:pt>
                <c:pt idx="11" formatCode="General">
                  <c:v>100</c:v>
                </c:pt>
                <c:pt idx="12" formatCode="General">
                  <c:v>300</c:v>
                </c:pt>
                <c:pt idx="13" formatCode="General">
                  <c:v>1000</c:v>
                </c:pt>
                <c:pt idx="14" formatCode="General">
                  <c:v>3000</c:v>
                </c:pt>
                <c:pt idx="15" formatCode="General">
                  <c:v>10000</c:v>
                </c:pt>
                <c:pt idx="16" formatCode="General">
                  <c:v>30000</c:v>
                </c:pt>
                <c:pt idx="17">
                  <c:v>100000</c:v>
                </c:pt>
                <c:pt idx="18">
                  <c:v>300000</c:v>
                </c:pt>
                <c:pt idx="19">
                  <c:v>1000000</c:v>
                </c:pt>
                <c:pt idx="20">
                  <c:v>3000000</c:v>
                </c:pt>
                <c:pt idx="21">
                  <c:v>10000000</c:v>
                </c:pt>
              </c:numCache>
            </c:numRef>
          </c:xVal>
          <c:yVal>
            <c:numRef>
              <c:f>Sheet1!$G$44:$G$65</c:f>
              <c:numCache>
                <c:formatCode>General</c:formatCode>
                <c:ptCount val="22"/>
                <c:pt idx="0">
                  <c:v>2.4937655860349183E-3</c:v>
                </c:pt>
                <c:pt idx="1">
                  <c:v>2.7027027027027088E-2</c:v>
                </c:pt>
                <c:pt idx="2">
                  <c:v>0.2</c:v>
                </c:pt>
                <c:pt idx="3">
                  <c:v>0.73529411764705954</c:v>
                </c:pt>
                <c:pt idx="4">
                  <c:v>0.96153846153846145</c:v>
                </c:pt>
                <c:pt idx="5">
                  <c:v>0.9964129135113583</c:v>
                </c:pt>
                <c:pt idx="6">
                  <c:v>0.99960015993602558</c:v>
                </c:pt>
                <c:pt idx="7">
                  <c:v>0.99996400129595275</c:v>
                </c:pt>
                <c:pt idx="8">
                  <c:v>0.99999600001600009</c:v>
                </c:pt>
                <c:pt idx="9">
                  <c:v>0.99999999960000063</c:v>
                </c:pt>
                <c:pt idx="10">
                  <c:v>0.99999999640000081</c:v>
                </c:pt>
                <c:pt idx="11">
                  <c:v>0.99999996000000169</c:v>
                </c:pt>
                <c:pt idx="12">
                  <c:v>0.99999964000012964</c:v>
                </c:pt>
                <c:pt idx="13">
                  <c:v>0.99999600001600009</c:v>
                </c:pt>
                <c:pt idx="14">
                  <c:v>0.99996400129595275</c:v>
                </c:pt>
                <c:pt idx="15">
                  <c:v>0.99960015993602558</c:v>
                </c:pt>
                <c:pt idx="16">
                  <c:v>0.9964129135113583</c:v>
                </c:pt>
                <c:pt idx="17">
                  <c:v>0.96153846153846145</c:v>
                </c:pt>
                <c:pt idx="18">
                  <c:v>0.73529411764705954</c:v>
                </c:pt>
                <c:pt idx="19">
                  <c:v>0.2</c:v>
                </c:pt>
                <c:pt idx="20">
                  <c:v>2.7027027027027088E-2</c:v>
                </c:pt>
                <c:pt idx="21">
                  <c:v>2.4937655860349183E-3</c:v>
                </c:pt>
              </c:numCache>
            </c:numRef>
          </c:yVal>
        </c:ser>
        <c:axId val="209410688"/>
        <c:axId val="209431936"/>
      </c:scatterChart>
      <c:valAx>
        <c:axId val="209410688"/>
        <c:scaling>
          <c:orientation val="minMax"/>
        </c:scaling>
        <c:axPos val="b"/>
        <c:numFmt formatCode="0.00E+00" sourceLinked="1"/>
        <c:majorTickMark val="none"/>
        <c:tickLblPos val="none"/>
        <c:crossAx val="209431936"/>
        <c:crosses val="autoZero"/>
        <c:crossBetween val="midCat"/>
      </c:valAx>
      <c:valAx>
        <c:axId val="20943193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209410688"/>
        <c:crosses val="autoZero"/>
        <c:crossBetween val="midCat"/>
      </c:valAx>
      <c:spPr>
        <a:noFill/>
        <a:ln w="25400">
          <a:noFill/>
        </a:ln>
      </c:spPr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1.1111111111111125E-2"/>
          <c:y val="0"/>
          <c:w val="0.80283464566929164"/>
          <c:h val="0.89814773153355865"/>
        </c:manualLayout>
      </c:layout>
      <c:scatterChart>
        <c:scatterStyle val="lineMarker"/>
        <c:ser>
          <c:idx val="2"/>
          <c:order val="2"/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Sheet1!$F$44:$F$65</c:f>
              <c:numCache>
                <c:formatCode>0.00E+00</c:formatCode>
                <c:ptCount val="22"/>
                <c:pt idx="0">
                  <c:v>-10000000</c:v>
                </c:pt>
                <c:pt idx="1">
                  <c:v>-3000000</c:v>
                </c:pt>
                <c:pt idx="2">
                  <c:v>-1000000</c:v>
                </c:pt>
                <c:pt idx="3">
                  <c:v>-300000</c:v>
                </c:pt>
                <c:pt idx="4">
                  <c:v>-100000</c:v>
                </c:pt>
                <c:pt idx="5" formatCode="General">
                  <c:v>-30000</c:v>
                </c:pt>
                <c:pt idx="6" formatCode="General">
                  <c:v>-10000</c:v>
                </c:pt>
                <c:pt idx="7" formatCode="General">
                  <c:v>-3000</c:v>
                </c:pt>
                <c:pt idx="8" formatCode="General">
                  <c:v>-1000</c:v>
                </c:pt>
                <c:pt idx="9" formatCode="General">
                  <c:v>10</c:v>
                </c:pt>
                <c:pt idx="10" formatCode="General">
                  <c:v>30</c:v>
                </c:pt>
                <c:pt idx="11" formatCode="General">
                  <c:v>100</c:v>
                </c:pt>
                <c:pt idx="12" formatCode="General">
                  <c:v>300</c:v>
                </c:pt>
                <c:pt idx="13" formatCode="General">
                  <c:v>1000</c:v>
                </c:pt>
                <c:pt idx="14" formatCode="General">
                  <c:v>3000</c:v>
                </c:pt>
                <c:pt idx="15" formatCode="General">
                  <c:v>10000</c:v>
                </c:pt>
                <c:pt idx="16" formatCode="General">
                  <c:v>30000</c:v>
                </c:pt>
                <c:pt idx="17">
                  <c:v>100000</c:v>
                </c:pt>
                <c:pt idx="18">
                  <c:v>300000</c:v>
                </c:pt>
                <c:pt idx="19">
                  <c:v>1000000</c:v>
                </c:pt>
                <c:pt idx="20">
                  <c:v>3000000</c:v>
                </c:pt>
                <c:pt idx="21">
                  <c:v>10000000</c:v>
                </c:pt>
              </c:numCache>
            </c:numRef>
          </c:xVal>
          <c:yVal>
            <c:numRef>
              <c:f>Sheet1!$G$44:$G$65</c:f>
              <c:numCache>
                <c:formatCode>General</c:formatCode>
                <c:ptCount val="22"/>
                <c:pt idx="0">
                  <c:v>2.4937655860349161E-3</c:v>
                </c:pt>
                <c:pt idx="1">
                  <c:v>2.7027027027027077E-2</c:v>
                </c:pt>
                <c:pt idx="2">
                  <c:v>0.2</c:v>
                </c:pt>
                <c:pt idx="3">
                  <c:v>0.73529411764705954</c:v>
                </c:pt>
                <c:pt idx="4">
                  <c:v>0.96153846153846145</c:v>
                </c:pt>
                <c:pt idx="5">
                  <c:v>0.9964129135113583</c:v>
                </c:pt>
                <c:pt idx="6">
                  <c:v>0.99960015993602558</c:v>
                </c:pt>
                <c:pt idx="7">
                  <c:v>0.99996400129595275</c:v>
                </c:pt>
                <c:pt idx="8">
                  <c:v>0.99999600001600009</c:v>
                </c:pt>
                <c:pt idx="9">
                  <c:v>0.99999999960000063</c:v>
                </c:pt>
                <c:pt idx="10">
                  <c:v>0.99999999640000081</c:v>
                </c:pt>
                <c:pt idx="11">
                  <c:v>0.99999996000000169</c:v>
                </c:pt>
                <c:pt idx="12">
                  <c:v>0.99999964000012964</c:v>
                </c:pt>
                <c:pt idx="13">
                  <c:v>0.99999600001600009</c:v>
                </c:pt>
                <c:pt idx="14">
                  <c:v>0.99996400129595275</c:v>
                </c:pt>
                <c:pt idx="15">
                  <c:v>0.99960015993602558</c:v>
                </c:pt>
                <c:pt idx="16">
                  <c:v>0.9964129135113583</c:v>
                </c:pt>
                <c:pt idx="17">
                  <c:v>0.96153846153846145</c:v>
                </c:pt>
                <c:pt idx="18">
                  <c:v>0.73529411764705954</c:v>
                </c:pt>
                <c:pt idx="19">
                  <c:v>0.2</c:v>
                </c:pt>
                <c:pt idx="20">
                  <c:v>2.7027027027027077E-2</c:v>
                </c:pt>
                <c:pt idx="21">
                  <c:v>2.4937655860349161E-3</c:v>
                </c:pt>
              </c:numCache>
            </c:numRef>
          </c:yVal>
        </c:ser>
        <c:ser>
          <c:idx val="3"/>
          <c:order val="3"/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Sheet1!$F$44:$F$65</c:f>
              <c:numCache>
                <c:formatCode>0.00E+00</c:formatCode>
                <c:ptCount val="22"/>
                <c:pt idx="0">
                  <c:v>-10000000</c:v>
                </c:pt>
                <c:pt idx="1">
                  <c:v>-3000000</c:v>
                </c:pt>
                <c:pt idx="2">
                  <c:v>-1000000</c:v>
                </c:pt>
                <c:pt idx="3">
                  <c:v>-300000</c:v>
                </c:pt>
                <c:pt idx="4">
                  <c:v>-100000</c:v>
                </c:pt>
                <c:pt idx="5" formatCode="General">
                  <c:v>-30000</c:v>
                </c:pt>
                <c:pt idx="6" formatCode="General">
                  <c:v>-10000</c:v>
                </c:pt>
                <c:pt idx="7" formatCode="General">
                  <c:v>-3000</c:v>
                </c:pt>
                <c:pt idx="8" formatCode="General">
                  <c:v>-1000</c:v>
                </c:pt>
                <c:pt idx="9" formatCode="General">
                  <c:v>10</c:v>
                </c:pt>
                <c:pt idx="10" formatCode="General">
                  <c:v>30</c:v>
                </c:pt>
                <c:pt idx="11" formatCode="General">
                  <c:v>100</c:v>
                </c:pt>
                <c:pt idx="12" formatCode="General">
                  <c:v>300</c:v>
                </c:pt>
                <c:pt idx="13" formatCode="General">
                  <c:v>1000</c:v>
                </c:pt>
                <c:pt idx="14" formatCode="General">
                  <c:v>3000</c:v>
                </c:pt>
                <c:pt idx="15" formatCode="General">
                  <c:v>10000</c:v>
                </c:pt>
                <c:pt idx="16" formatCode="General">
                  <c:v>30000</c:v>
                </c:pt>
                <c:pt idx="17">
                  <c:v>100000</c:v>
                </c:pt>
                <c:pt idx="18">
                  <c:v>300000</c:v>
                </c:pt>
                <c:pt idx="19">
                  <c:v>1000000</c:v>
                </c:pt>
                <c:pt idx="20">
                  <c:v>3000000</c:v>
                </c:pt>
                <c:pt idx="21">
                  <c:v>10000000</c:v>
                </c:pt>
              </c:numCache>
            </c:numRef>
          </c:xVal>
          <c:yVal>
            <c:numRef>
              <c:f>Sheet1!$G$44:$G$65</c:f>
              <c:numCache>
                <c:formatCode>General</c:formatCode>
                <c:ptCount val="22"/>
                <c:pt idx="0">
                  <c:v>2.4937655860349161E-3</c:v>
                </c:pt>
                <c:pt idx="1">
                  <c:v>2.7027027027027077E-2</c:v>
                </c:pt>
                <c:pt idx="2">
                  <c:v>0.2</c:v>
                </c:pt>
                <c:pt idx="3">
                  <c:v>0.73529411764705954</c:v>
                </c:pt>
                <c:pt idx="4">
                  <c:v>0.96153846153846145</c:v>
                </c:pt>
                <c:pt idx="5">
                  <c:v>0.9964129135113583</c:v>
                </c:pt>
                <c:pt idx="6">
                  <c:v>0.99960015993602558</c:v>
                </c:pt>
                <c:pt idx="7">
                  <c:v>0.99996400129595275</c:v>
                </c:pt>
                <c:pt idx="8">
                  <c:v>0.99999600001600009</c:v>
                </c:pt>
                <c:pt idx="9">
                  <c:v>0.99999999960000063</c:v>
                </c:pt>
                <c:pt idx="10">
                  <c:v>0.99999999640000081</c:v>
                </c:pt>
                <c:pt idx="11">
                  <c:v>0.99999996000000169</c:v>
                </c:pt>
                <c:pt idx="12">
                  <c:v>0.99999964000012964</c:v>
                </c:pt>
                <c:pt idx="13">
                  <c:v>0.99999600001600009</c:v>
                </c:pt>
                <c:pt idx="14">
                  <c:v>0.99996400129595275</c:v>
                </c:pt>
                <c:pt idx="15">
                  <c:v>0.99960015993602558</c:v>
                </c:pt>
                <c:pt idx="16">
                  <c:v>0.9964129135113583</c:v>
                </c:pt>
                <c:pt idx="17">
                  <c:v>0.96153846153846145</c:v>
                </c:pt>
                <c:pt idx="18">
                  <c:v>0.73529411764705954</c:v>
                </c:pt>
                <c:pt idx="19">
                  <c:v>0.2</c:v>
                </c:pt>
                <c:pt idx="20">
                  <c:v>2.7027027027027077E-2</c:v>
                </c:pt>
                <c:pt idx="21">
                  <c:v>2.4937655860349161E-3</c:v>
                </c:pt>
              </c:numCache>
            </c:numRef>
          </c:yVal>
        </c:ser>
        <c:ser>
          <c:idx val="1"/>
          <c:order val="1"/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Sheet1!$F$44:$F$65</c:f>
              <c:numCache>
                <c:formatCode>0.00E+00</c:formatCode>
                <c:ptCount val="22"/>
                <c:pt idx="0">
                  <c:v>-10000000</c:v>
                </c:pt>
                <c:pt idx="1">
                  <c:v>-3000000</c:v>
                </c:pt>
                <c:pt idx="2">
                  <c:v>-1000000</c:v>
                </c:pt>
                <c:pt idx="3">
                  <c:v>-300000</c:v>
                </c:pt>
                <c:pt idx="4">
                  <c:v>-100000</c:v>
                </c:pt>
                <c:pt idx="5" formatCode="General">
                  <c:v>-30000</c:v>
                </c:pt>
                <c:pt idx="6" formatCode="General">
                  <c:v>-10000</c:v>
                </c:pt>
                <c:pt idx="7" formatCode="General">
                  <c:v>-3000</c:v>
                </c:pt>
                <c:pt idx="8" formatCode="General">
                  <c:v>-1000</c:v>
                </c:pt>
                <c:pt idx="9" formatCode="General">
                  <c:v>10</c:v>
                </c:pt>
                <c:pt idx="10" formatCode="General">
                  <c:v>30</c:v>
                </c:pt>
                <c:pt idx="11" formatCode="General">
                  <c:v>100</c:v>
                </c:pt>
                <c:pt idx="12" formatCode="General">
                  <c:v>300</c:v>
                </c:pt>
                <c:pt idx="13" formatCode="General">
                  <c:v>1000</c:v>
                </c:pt>
                <c:pt idx="14" formatCode="General">
                  <c:v>3000</c:v>
                </c:pt>
                <c:pt idx="15" formatCode="General">
                  <c:v>10000</c:v>
                </c:pt>
                <c:pt idx="16" formatCode="General">
                  <c:v>30000</c:v>
                </c:pt>
                <c:pt idx="17">
                  <c:v>100000</c:v>
                </c:pt>
                <c:pt idx="18">
                  <c:v>300000</c:v>
                </c:pt>
                <c:pt idx="19">
                  <c:v>1000000</c:v>
                </c:pt>
                <c:pt idx="20">
                  <c:v>3000000</c:v>
                </c:pt>
                <c:pt idx="21">
                  <c:v>10000000</c:v>
                </c:pt>
              </c:numCache>
            </c:numRef>
          </c:xVal>
          <c:yVal>
            <c:numRef>
              <c:f>Sheet1!$G$44:$G$65</c:f>
              <c:numCache>
                <c:formatCode>General</c:formatCode>
                <c:ptCount val="22"/>
                <c:pt idx="0">
                  <c:v>2.4937655860349161E-3</c:v>
                </c:pt>
                <c:pt idx="1">
                  <c:v>2.7027027027027077E-2</c:v>
                </c:pt>
                <c:pt idx="2">
                  <c:v>0.2</c:v>
                </c:pt>
                <c:pt idx="3">
                  <c:v>0.73529411764705954</c:v>
                </c:pt>
                <c:pt idx="4">
                  <c:v>0.96153846153846145</c:v>
                </c:pt>
                <c:pt idx="5">
                  <c:v>0.9964129135113583</c:v>
                </c:pt>
                <c:pt idx="6">
                  <c:v>0.99960015993602558</c:v>
                </c:pt>
                <c:pt idx="7">
                  <c:v>0.99996400129595275</c:v>
                </c:pt>
                <c:pt idx="8">
                  <c:v>0.99999600001600009</c:v>
                </c:pt>
                <c:pt idx="9">
                  <c:v>0.99999999960000063</c:v>
                </c:pt>
                <c:pt idx="10">
                  <c:v>0.99999999640000081</c:v>
                </c:pt>
                <c:pt idx="11">
                  <c:v>0.99999996000000169</c:v>
                </c:pt>
                <c:pt idx="12">
                  <c:v>0.99999964000012964</c:v>
                </c:pt>
                <c:pt idx="13">
                  <c:v>0.99999600001600009</c:v>
                </c:pt>
                <c:pt idx="14">
                  <c:v>0.99996400129595275</c:v>
                </c:pt>
                <c:pt idx="15">
                  <c:v>0.99960015993602558</c:v>
                </c:pt>
                <c:pt idx="16">
                  <c:v>0.9964129135113583</c:v>
                </c:pt>
                <c:pt idx="17">
                  <c:v>0.96153846153846145</c:v>
                </c:pt>
                <c:pt idx="18">
                  <c:v>0.73529411764705954</c:v>
                </c:pt>
                <c:pt idx="19">
                  <c:v>0.2</c:v>
                </c:pt>
                <c:pt idx="20">
                  <c:v>2.7027027027027077E-2</c:v>
                </c:pt>
                <c:pt idx="21">
                  <c:v>2.4937655860349161E-3</c:v>
                </c:pt>
              </c:numCache>
            </c:numRef>
          </c:yVal>
        </c:ser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Sheet1!$F$44:$F$65</c:f>
              <c:numCache>
                <c:formatCode>0.00E+00</c:formatCode>
                <c:ptCount val="22"/>
                <c:pt idx="0">
                  <c:v>-10000000</c:v>
                </c:pt>
                <c:pt idx="1">
                  <c:v>-3000000</c:v>
                </c:pt>
                <c:pt idx="2">
                  <c:v>-1000000</c:v>
                </c:pt>
                <c:pt idx="3">
                  <c:v>-300000</c:v>
                </c:pt>
                <c:pt idx="4">
                  <c:v>-100000</c:v>
                </c:pt>
                <c:pt idx="5" formatCode="General">
                  <c:v>-30000</c:v>
                </c:pt>
                <c:pt idx="6" formatCode="General">
                  <c:v>-10000</c:v>
                </c:pt>
                <c:pt idx="7" formatCode="General">
                  <c:v>-3000</c:v>
                </c:pt>
                <c:pt idx="8" formatCode="General">
                  <c:v>-1000</c:v>
                </c:pt>
                <c:pt idx="9" formatCode="General">
                  <c:v>10</c:v>
                </c:pt>
                <c:pt idx="10" formatCode="General">
                  <c:v>30</c:v>
                </c:pt>
                <c:pt idx="11" formatCode="General">
                  <c:v>100</c:v>
                </c:pt>
                <c:pt idx="12" formatCode="General">
                  <c:v>300</c:v>
                </c:pt>
                <c:pt idx="13" formatCode="General">
                  <c:v>1000</c:v>
                </c:pt>
                <c:pt idx="14" formatCode="General">
                  <c:v>3000</c:v>
                </c:pt>
                <c:pt idx="15" formatCode="General">
                  <c:v>10000</c:v>
                </c:pt>
                <c:pt idx="16" formatCode="General">
                  <c:v>30000</c:v>
                </c:pt>
                <c:pt idx="17">
                  <c:v>100000</c:v>
                </c:pt>
                <c:pt idx="18">
                  <c:v>300000</c:v>
                </c:pt>
                <c:pt idx="19">
                  <c:v>1000000</c:v>
                </c:pt>
                <c:pt idx="20">
                  <c:v>3000000</c:v>
                </c:pt>
                <c:pt idx="21">
                  <c:v>10000000</c:v>
                </c:pt>
              </c:numCache>
            </c:numRef>
          </c:xVal>
          <c:yVal>
            <c:numRef>
              <c:f>Sheet1!$G$44:$G$65</c:f>
              <c:numCache>
                <c:formatCode>General</c:formatCode>
                <c:ptCount val="22"/>
                <c:pt idx="0">
                  <c:v>2.4937655860349161E-3</c:v>
                </c:pt>
                <c:pt idx="1">
                  <c:v>2.7027027027027077E-2</c:v>
                </c:pt>
                <c:pt idx="2">
                  <c:v>0.2</c:v>
                </c:pt>
                <c:pt idx="3">
                  <c:v>0.73529411764705954</c:v>
                </c:pt>
                <c:pt idx="4">
                  <c:v>0.96153846153846145</c:v>
                </c:pt>
                <c:pt idx="5">
                  <c:v>0.9964129135113583</c:v>
                </c:pt>
                <c:pt idx="6">
                  <c:v>0.99960015993602558</c:v>
                </c:pt>
                <c:pt idx="7">
                  <c:v>0.99996400129595275</c:v>
                </c:pt>
                <c:pt idx="8">
                  <c:v>0.99999600001600009</c:v>
                </c:pt>
                <c:pt idx="9">
                  <c:v>0.99999999960000063</c:v>
                </c:pt>
                <c:pt idx="10">
                  <c:v>0.99999999640000081</c:v>
                </c:pt>
                <c:pt idx="11">
                  <c:v>0.99999996000000169</c:v>
                </c:pt>
                <c:pt idx="12">
                  <c:v>0.99999964000012964</c:v>
                </c:pt>
                <c:pt idx="13">
                  <c:v>0.99999600001600009</c:v>
                </c:pt>
                <c:pt idx="14">
                  <c:v>0.99996400129595275</c:v>
                </c:pt>
                <c:pt idx="15">
                  <c:v>0.99960015993602558</c:v>
                </c:pt>
                <c:pt idx="16">
                  <c:v>0.9964129135113583</c:v>
                </c:pt>
                <c:pt idx="17">
                  <c:v>0.96153846153846145</c:v>
                </c:pt>
                <c:pt idx="18">
                  <c:v>0.73529411764705954</c:v>
                </c:pt>
                <c:pt idx="19">
                  <c:v>0.2</c:v>
                </c:pt>
                <c:pt idx="20">
                  <c:v>2.7027027027027077E-2</c:v>
                </c:pt>
                <c:pt idx="21">
                  <c:v>2.4937655860349161E-3</c:v>
                </c:pt>
              </c:numCache>
            </c:numRef>
          </c:yVal>
        </c:ser>
        <c:axId val="220946816"/>
        <c:axId val="220975104"/>
      </c:scatterChart>
      <c:valAx>
        <c:axId val="220946816"/>
        <c:scaling>
          <c:orientation val="minMax"/>
        </c:scaling>
        <c:axPos val="b"/>
        <c:numFmt formatCode="0.00E+00" sourceLinked="1"/>
        <c:majorTickMark val="none"/>
        <c:tickLblPos val="none"/>
        <c:crossAx val="220975104"/>
        <c:crosses val="autoZero"/>
        <c:crossBetween val="midCat"/>
      </c:valAx>
      <c:valAx>
        <c:axId val="22097510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220946816"/>
        <c:crosses val="autoZero"/>
        <c:crossBetween val="midCat"/>
      </c:valAx>
      <c:spPr>
        <a:noFill/>
        <a:ln w="25400">
          <a:noFill/>
        </a:ln>
      </c:spPr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1.1111111111111125E-2"/>
          <c:y val="0"/>
          <c:w val="0.80283464566929164"/>
          <c:h val="0.89814773153355865"/>
        </c:manualLayout>
      </c:layout>
      <c:scatterChart>
        <c:scatterStyle val="lineMarker"/>
        <c:ser>
          <c:idx val="0"/>
          <c:order val="0"/>
          <c:marker>
            <c:symbol val="none"/>
          </c:marker>
          <c:xVal>
            <c:numRef>
              <c:f>Sheet1!$F$44:$F$65</c:f>
              <c:numCache>
                <c:formatCode>0.00E+00</c:formatCode>
                <c:ptCount val="22"/>
                <c:pt idx="0">
                  <c:v>-10000000</c:v>
                </c:pt>
                <c:pt idx="1">
                  <c:v>-3000000</c:v>
                </c:pt>
                <c:pt idx="2">
                  <c:v>-1000000</c:v>
                </c:pt>
                <c:pt idx="3">
                  <c:v>-300000</c:v>
                </c:pt>
                <c:pt idx="4">
                  <c:v>-100000</c:v>
                </c:pt>
                <c:pt idx="5" formatCode="General">
                  <c:v>-30000</c:v>
                </c:pt>
                <c:pt idx="6" formatCode="General">
                  <c:v>-10000</c:v>
                </c:pt>
                <c:pt idx="7" formatCode="General">
                  <c:v>-3000</c:v>
                </c:pt>
                <c:pt idx="8" formatCode="General">
                  <c:v>-1000</c:v>
                </c:pt>
                <c:pt idx="9" formatCode="General">
                  <c:v>10</c:v>
                </c:pt>
                <c:pt idx="10" formatCode="General">
                  <c:v>30</c:v>
                </c:pt>
                <c:pt idx="11" formatCode="General">
                  <c:v>100</c:v>
                </c:pt>
                <c:pt idx="12" formatCode="General">
                  <c:v>300</c:v>
                </c:pt>
                <c:pt idx="13" formatCode="General">
                  <c:v>1000</c:v>
                </c:pt>
                <c:pt idx="14" formatCode="General">
                  <c:v>3000</c:v>
                </c:pt>
                <c:pt idx="15" formatCode="General">
                  <c:v>10000</c:v>
                </c:pt>
                <c:pt idx="16" formatCode="General">
                  <c:v>30000</c:v>
                </c:pt>
                <c:pt idx="17">
                  <c:v>100000</c:v>
                </c:pt>
                <c:pt idx="18">
                  <c:v>300000</c:v>
                </c:pt>
                <c:pt idx="19">
                  <c:v>1000000</c:v>
                </c:pt>
                <c:pt idx="20">
                  <c:v>3000000</c:v>
                </c:pt>
                <c:pt idx="21">
                  <c:v>10000000</c:v>
                </c:pt>
              </c:numCache>
            </c:numRef>
          </c:xVal>
          <c:yVal>
            <c:numRef>
              <c:f>Sheet1!$G$44:$G$65</c:f>
              <c:numCache>
                <c:formatCode>General</c:formatCode>
                <c:ptCount val="22"/>
                <c:pt idx="0">
                  <c:v>2.4937655860349161E-3</c:v>
                </c:pt>
                <c:pt idx="1">
                  <c:v>2.7027027027027077E-2</c:v>
                </c:pt>
                <c:pt idx="2">
                  <c:v>0.2</c:v>
                </c:pt>
                <c:pt idx="3">
                  <c:v>0.73529411764705954</c:v>
                </c:pt>
                <c:pt idx="4">
                  <c:v>0.96153846153846145</c:v>
                </c:pt>
                <c:pt idx="5">
                  <c:v>0.9964129135113583</c:v>
                </c:pt>
                <c:pt idx="6">
                  <c:v>0.99960015993602558</c:v>
                </c:pt>
                <c:pt idx="7">
                  <c:v>0.99996400129595275</c:v>
                </c:pt>
                <c:pt idx="8">
                  <c:v>0.99999600001600009</c:v>
                </c:pt>
                <c:pt idx="9">
                  <c:v>0.99999999960000063</c:v>
                </c:pt>
                <c:pt idx="10">
                  <c:v>0.99999999640000081</c:v>
                </c:pt>
                <c:pt idx="11">
                  <c:v>0.99999996000000169</c:v>
                </c:pt>
                <c:pt idx="12">
                  <c:v>0.99999964000012964</c:v>
                </c:pt>
                <c:pt idx="13">
                  <c:v>0.99999600001600009</c:v>
                </c:pt>
                <c:pt idx="14">
                  <c:v>0.99996400129595275</c:v>
                </c:pt>
                <c:pt idx="15">
                  <c:v>0.99960015993602558</c:v>
                </c:pt>
                <c:pt idx="16">
                  <c:v>0.9964129135113583</c:v>
                </c:pt>
                <c:pt idx="17">
                  <c:v>0.96153846153846145</c:v>
                </c:pt>
                <c:pt idx="18">
                  <c:v>0.73529411764705954</c:v>
                </c:pt>
                <c:pt idx="19">
                  <c:v>0.2</c:v>
                </c:pt>
                <c:pt idx="20">
                  <c:v>2.7027027027027077E-2</c:v>
                </c:pt>
                <c:pt idx="21">
                  <c:v>2.4937655860349161E-3</c:v>
                </c:pt>
              </c:numCache>
            </c:numRef>
          </c:yVal>
        </c:ser>
        <c:axId val="243177728"/>
        <c:axId val="244092928"/>
      </c:scatterChart>
      <c:valAx>
        <c:axId val="243177728"/>
        <c:scaling>
          <c:orientation val="minMax"/>
        </c:scaling>
        <c:axPos val="b"/>
        <c:numFmt formatCode="0.00E+00" sourceLinked="1"/>
        <c:majorTickMark val="none"/>
        <c:tickLblPos val="none"/>
        <c:crossAx val="244092928"/>
        <c:crosses val="autoZero"/>
        <c:crossBetween val="midCat"/>
      </c:valAx>
      <c:valAx>
        <c:axId val="24409292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243177728"/>
        <c:crosses val="autoZero"/>
        <c:crossBetween val="midCat"/>
      </c:valAx>
      <c:spPr>
        <a:noFill/>
        <a:ln w="25400">
          <a:noFill/>
        </a:ln>
      </c:spPr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1.1111111111111125E-2"/>
          <c:y val="0"/>
          <c:w val="0.80283464566929164"/>
          <c:h val="0.89814773153355865"/>
        </c:manualLayout>
      </c:layout>
      <c:scatterChart>
        <c:scatterStyle val="lineMarker"/>
        <c:axId val="250321920"/>
        <c:axId val="254548224"/>
      </c:scatterChart>
      <c:valAx>
        <c:axId val="250321920"/>
        <c:scaling>
          <c:orientation val="minMax"/>
        </c:scaling>
        <c:axPos val="b"/>
        <c:numFmt formatCode="0.00E+00" sourceLinked="1"/>
        <c:majorTickMark val="none"/>
        <c:tickLblPos val="none"/>
        <c:crossAx val="254548224"/>
        <c:crosses val="autoZero"/>
        <c:crossBetween val="midCat"/>
      </c:valAx>
      <c:valAx>
        <c:axId val="25454822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250321920"/>
        <c:crosses val="autoZero"/>
        <c:crossBetween val="midCat"/>
      </c:valAx>
      <c:spPr>
        <a:noFill/>
        <a:ln w="25400">
          <a:noFill/>
        </a:ln>
      </c:spPr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DE12E-A5ED-4D53-8A9A-10DA03CB47A5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80630-B0FD-4EA0-B880-E8B42C5D30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41452D-CDD8-49DD-B647-DBA46ADA6D68}" type="slidenum">
              <a:rPr lang="en-US"/>
              <a:pPr/>
              <a:t>5</a:t>
            </a:fld>
            <a:endParaRPr lang="en-US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400"/>
            <a:ext cx="5028370" cy="4113235"/>
          </a:xfrm>
        </p:spPr>
        <p:txBody>
          <a:bodyPr/>
          <a:lstStyle/>
          <a:p>
            <a:r>
              <a:rPr lang="en-US"/>
              <a:t>In this case we need to do some optimization of parameters and use more complicated model taking into account different phenomena…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796A5C-35DA-47DF-8356-207E985C5D67}" type="slidenum">
              <a:rPr lang="en-US" smtClean="0"/>
              <a:pPr/>
              <a:t>37</a:t>
            </a:fld>
            <a:endParaRPr lang="en-US" dirty="0" smtClean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162243-8AE7-426D-819E-7EECF86A14D8}" type="slidenum">
              <a:rPr lang="en-US"/>
              <a:pPr/>
              <a:t>6</a:t>
            </a:fld>
            <a:endParaRPr lang="en-US"/>
          </a:p>
        </p:txBody>
      </p:sp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400"/>
            <a:ext cx="5028370" cy="4113235"/>
          </a:xfrm>
        </p:spPr>
        <p:txBody>
          <a:bodyPr/>
          <a:lstStyle/>
          <a:p>
            <a:r>
              <a:rPr lang="en-US"/>
              <a:t>The next way is to change resonant property of atom itself by strong electric field.</a:t>
            </a:r>
          </a:p>
          <a:p>
            <a:r>
              <a:rPr lang="en-US"/>
              <a:t>Weak field leads to Stark Effect that worsen the resonant excitation because sublevels run away from laser frequency.</a:t>
            </a:r>
          </a:p>
          <a:p>
            <a:r>
              <a:rPr lang="en-US"/>
              <a:t>Strong field makes wider sublevels itself and improves the resonance excitation.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Slava discussed the motivation for laser stripping and 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80630-B0FD-4EA0-B880-E8B42C5D302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Energy</a:t>
            </a:r>
            <a:r>
              <a:rPr lang="en-US" baseline="0" dirty="0" smtClean="0"/>
              <a:t> = 2.5*Peak power*bunch length</a:t>
            </a:r>
          </a:p>
          <a:p>
            <a:r>
              <a:rPr lang="en-US" baseline="0" dirty="0" err="1" smtClean="0"/>
              <a:t>Aveg</a:t>
            </a:r>
            <a:r>
              <a:rPr lang="en-US" baseline="0" dirty="0" smtClean="0"/>
              <a:t> power= Energy*freq = 2.5*Peak power*bunch length*freq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80630-B0FD-4EA0-B880-E8B42C5D302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Macro pulse average power = 20J*60Hz  = 1200W</a:t>
            </a:r>
          </a:p>
          <a:p>
            <a:r>
              <a:rPr lang="en-US" dirty="0" smtClean="0"/>
              <a:t>Micro pulse power = 50 </a:t>
            </a:r>
            <a:r>
              <a:rPr lang="en-US" dirty="0" err="1" smtClean="0"/>
              <a:t>uJ</a:t>
            </a:r>
            <a:r>
              <a:rPr lang="en-US" dirty="0" smtClean="0"/>
              <a:t>*400 </a:t>
            </a:r>
            <a:r>
              <a:rPr lang="en-US" dirty="0" err="1" smtClean="0"/>
              <a:t>Mhz</a:t>
            </a:r>
            <a:r>
              <a:rPr lang="en-US" dirty="0" smtClean="0"/>
              <a:t> = 20</a:t>
            </a:r>
            <a:r>
              <a:rPr lang="en-US" baseline="0" dirty="0" smtClean="0"/>
              <a:t> kW   during the 1 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80630-B0FD-4EA0-B880-E8B42C5D302E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2DDDFA-1BF7-45F5-8030-A5463FB0B30B}" type="slidenum">
              <a:rPr lang="en-US"/>
              <a:pPr/>
              <a:t>23</a:t>
            </a:fld>
            <a:endParaRPr lang="en-US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 txBox="1">
            <a:spLocks noGrp="1" noChangeArrowheads="1"/>
          </p:cNvSpPr>
          <p:nvPr/>
        </p:nvSpPr>
        <p:spPr bwMode="auto">
          <a:xfrm>
            <a:off x="3884613" y="8684575"/>
            <a:ext cx="2971800" cy="45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3D0AC740-F423-4269-BCF9-51830E65B535}" type="slidenum">
              <a:rPr lang="en-US" sz="1200"/>
              <a:pPr algn="r" eaLnBrk="1" hangingPunct="1"/>
              <a:t>24</a:t>
            </a:fld>
            <a:endParaRPr lang="en-US" sz="1200"/>
          </a:p>
        </p:txBody>
      </p:sp>
      <p:sp>
        <p:nvSpPr>
          <p:cNvPr id="173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884613" y="8684575"/>
            <a:ext cx="2971800" cy="45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D62F7A62-4DFC-48CE-926A-5C34953257C4}" type="slidenum">
              <a:rPr lang="en-US" sz="1200"/>
              <a:pPr algn="r" eaLnBrk="1" hangingPunct="1"/>
              <a:t>25</a:t>
            </a:fld>
            <a:endParaRPr lang="en-US" sz="1200"/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EABE57-E9C8-48AF-B930-90B335CA72EA}" type="slidenum">
              <a:rPr lang="en-US" smtClean="0"/>
              <a:pPr/>
              <a:t>33</a:t>
            </a:fld>
            <a:endParaRPr lang="en-US" dirty="0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2090D-242A-4C8F-AA0D-6ECBFA253455}" type="datetime1">
              <a:rPr lang="en-US" smtClean="0"/>
              <a:t>4/13/2011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P-X Collabotation Meet WG4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E98-5524-4428-BF7B-CBB6CC7EF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6968-B2B8-4FF1-B801-3FEE9362275F}" type="datetime1">
              <a:rPr lang="en-US" smtClean="0"/>
              <a:t>4/13/2011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P-X Collabotation Meet WG4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E98-5524-4428-BF7B-CBB6CC7EF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6E32-AB1F-46CB-B50A-F0E79DBD5BB3}" type="datetime1">
              <a:rPr lang="en-US" smtClean="0"/>
              <a:t>4/13/2011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P-X Collabotation Meet WG4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E98-5524-4428-BF7B-CBB6CC7EF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" y="153988"/>
            <a:ext cx="8775700" cy="504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0650" y="1354138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1650" y="1354138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62738"/>
            <a:ext cx="2895600" cy="1825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Presentation_name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7EA0-6B2A-4FEC-A05A-ABF19287FAE1}" type="datetime1">
              <a:rPr lang="en-US" smtClean="0"/>
              <a:t>4/13/2011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P-X Collabotation Meet WG4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E98-5524-4428-BF7B-CBB6CC7EF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83B1-DADD-47A5-975A-0D50076C0867}" type="datetime1">
              <a:rPr lang="en-US" smtClean="0"/>
              <a:t>4/13/2011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P-X Collabotation Meet WG4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E98-5524-4428-BF7B-CBB6CC7EF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A7B-1CB1-41D6-B8E8-EBCCF222A374}" type="datetime1">
              <a:rPr lang="en-US" smtClean="0"/>
              <a:t>4/13/2011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P-X Collabotation Meet WG4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E98-5524-4428-BF7B-CBB6CC7EF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634B-3CC2-41B1-8AD6-F7CF647D227F}" type="datetime1">
              <a:rPr lang="en-US" smtClean="0"/>
              <a:t>4/13/2011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P-X Collabotation Meet WG4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E98-5524-4428-BF7B-CBB6CC7EF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0D3B-F45B-427A-8D6E-912C7B75B800}" type="datetime1">
              <a:rPr lang="en-US" smtClean="0"/>
              <a:t>4/13/2011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P-X Collabotation Meet WG4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E98-5524-4428-BF7B-CBB6CC7EF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1281-B40B-466F-B90A-307673CABD9B}" type="datetime1">
              <a:rPr lang="en-US" smtClean="0"/>
              <a:t>4/13/2011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P-X Collabotation Meet WG4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E98-5524-4428-BF7B-CBB6CC7EF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BFB2-92AC-416C-A4FA-EA6C32D3BB4E}" type="datetime1">
              <a:rPr lang="en-US" smtClean="0"/>
              <a:t>4/13/2011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P-X Collabotation Meet WG4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E98-5524-4428-BF7B-CBB6CC7EF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29E4-EB14-41E3-A1CF-553C2E46E35D}" type="datetime1">
              <a:rPr lang="en-US" smtClean="0"/>
              <a:t>4/13/2011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P-X Collabotation Meet WG4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E98-5524-4428-BF7B-CBB6CC7EF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F233F-61E5-40EB-8965-9834A9A167EE}" type="datetime1">
              <a:rPr lang="en-US" smtClean="0"/>
              <a:t>4/13/2011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P-X Collabotation Meet WG4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2AE98-5524-4428-BF7B-CBB6CC7EF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iki.ornl.gov/events/lahbsa/default.asp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chart" Target="../charts/chart1.xml"/><Relationship Id="rId7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conferenceDisplay.py?ovw=True&amp;confId=411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tif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oleObject" Target="../embeddings/Microsoft_Office_Excel_97-2003_Worksheet1.xls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5"/>
          <p:cNvSpPr>
            <a:spLocks noChangeShapeType="1"/>
          </p:cNvSpPr>
          <p:nvPr/>
        </p:nvSpPr>
        <p:spPr bwMode="auto">
          <a:xfrm>
            <a:off x="228600" y="914400"/>
            <a:ext cx="8763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" name="Line 6"/>
          <p:cNvSpPr>
            <a:spLocks noChangeShapeType="1"/>
          </p:cNvSpPr>
          <p:nvPr/>
        </p:nvSpPr>
        <p:spPr bwMode="auto">
          <a:xfrm>
            <a:off x="190500" y="6172200"/>
            <a:ext cx="876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24" name="Picture 12" descr="projectx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09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Laser Stripping Mini-Workshop and Implications for Project X 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Johnson</a:t>
            </a:r>
          </a:p>
          <a:p>
            <a:r>
              <a:rPr lang="en-US" dirty="0" smtClean="0"/>
              <a:t>Project X Collaboration Meeting</a:t>
            </a:r>
            <a:endParaRPr lang="en-US" dirty="0" smtClean="0"/>
          </a:p>
          <a:p>
            <a:r>
              <a:rPr lang="en-US" dirty="0" smtClean="0"/>
              <a:t>April 13, 2011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28600" y="914400"/>
            <a:ext cx="8763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90500" y="6172200"/>
            <a:ext cx="876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12" descr="projectx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09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027113"/>
            <a:ext cx="8229600" cy="5099050"/>
          </a:xfrm>
        </p:spPr>
        <p:txBody>
          <a:bodyPr>
            <a:normAutofit/>
          </a:bodyPr>
          <a:lstStyle/>
          <a:p>
            <a:r>
              <a:rPr lang="en-US" sz="2400" b="0" dirty="0" smtClean="0"/>
              <a:t>Energy gap between ground and excited states in hydrogen, beam energy, and the interaction geometry require laser wavelength at </a:t>
            </a:r>
            <a:r>
              <a:rPr lang="en-US" sz="2400" b="0" dirty="0" smtClean="0">
                <a:solidFill>
                  <a:srgbClr val="FF0000"/>
                </a:solidFill>
              </a:rPr>
              <a:t>UV</a:t>
            </a:r>
            <a:r>
              <a:rPr lang="en-US" sz="2400" b="0" dirty="0" smtClean="0"/>
              <a:t> regime.</a:t>
            </a:r>
          </a:p>
          <a:p>
            <a:r>
              <a:rPr lang="en-US" sz="2400" b="0" dirty="0" smtClean="0"/>
              <a:t>Each micro-pulse is required to have a peak power of </a:t>
            </a:r>
            <a:r>
              <a:rPr lang="en-US" sz="2400" b="0" dirty="0" smtClean="0">
                <a:solidFill>
                  <a:srgbClr val="FF0000"/>
                </a:solidFill>
              </a:rPr>
              <a:t>1 MW </a:t>
            </a:r>
            <a:r>
              <a:rPr lang="en-US" sz="2400" b="0" dirty="0" smtClean="0"/>
              <a:t>to achieve a sufficient stripping efficiency.</a:t>
            </a:r>
          </a:p>
          <a:p>
            <a:r>
              <a:rPr lang="en-US" sz="2400" b="0" dirty="0" smtClean="0"/>
              <a:t>The time structure of the laser system must match the bunch structure of the accelerator with the pulse width of the micro-bunches of </a:t>
            </a:r>
            <a:r>
              <a:rPr lang="en-US" sz="2400" b="0" dirty="0" smtClean="0">
                <a:solidFill>
                  <a:srgbClr val="FF0000"/>
                </a:solidFill>
              </a:rPr>
              <a:t>~ 50 </a:t>
            </a:r>
            <a:r>
              <a:rPr lang="en-US" sz="2400" b="0" dirty="0" err="1" smtClean="0">
                <a:solidFill>
                  <a:srgbClr val="FF0000"/>
                </a:solidFill>
              </a:rPr>
              <a:t>ps</a:t>
            </a:r>
            <a:r>
              <a:rPr lang="en-US" sz="2400" b="0" dirty="0" smtClean="0">
                <a:solidFill>
                  <a:srgbClr val="FF0000"/>
                </a:solidFill>
              </a:rPr>
              <a:t> </a:t>
            </a:r>
            <a:r>
              <a:rPr lang="en-US" sz="2400" b="0" dirty="0" smtClean="0"/>
              <a:t>at a repetition rate of </a:t>
            </a:r>
            <a:r>
              <a:rPr lang="en-US" sz="2400" b="0" dirty="0" smtClean="0">
                <a:solidFill>
                  <a:srgbClr val="FF0000"/>
                </a:solidFill>
              </a:rPr>
              <a:t>402.5 </a:t>
            </a:r>
            <a:r>
              <a:rPr lang="en-US" sz="2400" b="0" dirty="0" err="1" smtClean="0">
                <a:solidFill>
                  <a:srgbClr val="FF0000"/>
                </a:solidFill>
              </a:rPr>
              <a:t>MHz</a:t>
            </a:r>
            <a:r>
              <a:rPr lang="en-US" sz="2400" b="0" dirty="0" err="1" smtClean="0"/>
              <a:t>.</a:t>
            </a:r>
            <a:endParaRPr lang="en-US" sz="2400" b="0" dirty="0" smtClean="0"/>
          </a:p>
          <a:p>
            <a:r>
              <a:rPr lang="en-US" sz="2400" b="0" dirty="0" smtClean="0"/>
              <a:t>Such micro-bunches need to hold up to </a:t>
            </a:r>
            <a:r>
              <a:rPr lang="en-US" sz="2400" b="0" dirty="0" smtClean="0">
                <a:solidFill>
                  <a:srgbClr val="FF0000"/>
                </a:solidFill>
              </a:rPr>
              <a:t>1 ms </a:t>
            </a:r>
            <a:r>
              <a:rPr lang="en-US" sz="2400" b="0" dirty="0" smtClean="0"/>
              <a:t>duration at a repetition rate of </a:t>
            </a:r>
            <a:r>
              <a:rPr lang="en-US" sz="2400" b="0" dirty="0" smtClean="0">
                <a:solidFill>
                  <a:srgbClr val="FF0000"/>
                </a:solidFill>
              </a:rPr>
              <a:t>60 Hz</a:t>
            </a:r>
            <a:r>
              <a:rPr lang="en-US" sz="2400" b="0" dirty="0" smtClean="0"/>
              <a:t>. </a:t>
            </a:r>
          </a:p>
        </p:txBody>
      </p:sp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2224088" y="0"/>
            <a:ext cx="6462712" cy="847725"/>
          </a:xfrm>
        </p:spPr>
        <p:txBody>
          <a:bodyPr/>
          <a:lstStyle/>
          <a:p>
            <a:r>
              <a:rPr lang="en-US" dirty="0" smtClean="0"/>
              <a:t>Laser Specs Requirement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>
          <a:xfrm>
            <a:off x="4572000" y="5704002"/>
            <a:ext cx="4305300" cy="4762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From: Yun Liu and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Chunning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Huang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565F-C49C-4BD8-9D52-FDE1B1F933CC}" type="datetime1">
              <a:rPr lang="en-US" smtClean="0"/>
              <a:t>4/13/2011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E98-5524-4428-BF7B-CBB6CC7EF4C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P-X Collabotation Meet WG4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28600" y="914400"/>
            <a:ext cx="8763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90500" y="6172200"/>
            <a:ext cx="876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12" descr="projectx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09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158738" y="0"/>
            <a:ext cx="6680462" cy="862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Average Power is not Everything!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85800" y="2057400"/>
            <a:ext cx="7848600" cy="2952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Operation of high power, high repetition rate, UV laser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Phase locking between laser and accelerator RF signal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Laser beam spatial profile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Possible laser induced damage on optics, vacuum windows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Radiation effects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Reliability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04800" y="1219200"/>
            <a:ext cx="670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From proof-of-principle demonstration to the final experiment, we need to verify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073150" y="4927862"/>
            <a:ext cx="728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 An intermediate-stage experiment  is necessary!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333080" y="5137608"/>
            <a:ext cx="762000" cy="76200"/>
          </a:xfrm>
          <a:prstGeom prst="rightArrow">
            <a:avLst>
              <a:gd name="adj1" fmla="val 50000"/>
              <a:gd name="adj2" fmla="val 250000"/>
            </a:avLst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>
          <a:xfrm>
            <a:off x="4572000" y="5656868"/>
            <a:ext cx="4305300" cy="4762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From: Yun Liu and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Chunning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Huang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8F70-6F73-4FAA-95D5-84AF23A5EEB4}" type="datetime1">
              <a:rPr lang="en-US" smtClean="0"/>
              <a:t>4/13/2011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E98-5524-4428-BF7B-CBB6CC7EF4C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P-X Collabotation Meet WG4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28600" y="914400"/>
            <a:ext cx="8763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90500" y="6172200"/>
            <a:ext cx="876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12" descr="projectx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09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5" name="Group 66"/>
          <p:cNvGraphicFramePr>
            <a:graphicFrameLocks/>
          </p:cNvGraphicFramePr>
          <p:nvPr/>
        </p:nvGraphicFramePr>
        <p:xfrm>
          <a:off x="421849" y="1060264"/>
          <a:ext cx="8300301" cy="4737472"/>
        </p:xfrm>
        <a:graphic>
          <a:graphicData uri="http://schemas.openxmlformats.org/drawingml/2006/table">
            <a:tbl>
              <a:tblPr/>
              <a:tblGrid>
                <a:gridCol w="2032242"/>
                <a:gridCol w="1622937"/>
                <a:gridCol w="1599140"/>
                <a:gridCol w="3045982"/>
              </a:tblGrid>
              <a:tr h="537139"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Parameters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What we need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What we have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Solutions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515">
                <a:tc>
                  <a:txBody>
                    <a:bodyPr/>
                    <a:lstStyle/>
                    <a:p>
                      <a:pPr marL="230188" marR="0" lvl="0" indent="-230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Laser wavelength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355 nm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355 nm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○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1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Micropulse duration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50 ps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50 ps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937">
                <a:tc>
                  <a:txBody>
                    <a:bodyPr/>
                    <a:lstStyle/>
                    <a:p>
                      <a:pPr marL="230188" marR="0" lvl="0" indent="-230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Micropulse energy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50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MS Mincho" pitchFamily="49" charset="-128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J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40-130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Symbol" pitchFamily="18" charset="2"/>
                          <a:ea typeface="MS Mincho" pitchFamily="49" charset="-128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J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Depending on macropulse width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1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Micropulse repetition rate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402.5 MHz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402.5 MHz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○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6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Macropulse duration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 ms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10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Symbol" pitchFamily="18" charset="2"/>
                          <a:ea typeface="MS Mincho" pitchFamily="49" charset="-128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Diode pump fiber amp?</a:t>
                      </a:r>
                    </a:p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Optical cavity?</a:t>
                      </a:r>
                    </a:p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Laser array?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937">
                <a:tc>
                  <a:txBody>
                    <a:bodyPr/>
                    <a:lstStyle/>
                    <a:p>
                      <a:pPr marL="230188" marR="0" lvl="0" indent="-230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Macropulse energy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20 J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 J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Proportional to pulse duration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1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Macropulse repetition rate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60 Hz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10 Hz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Not a serious problem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937">
                <a:tc>
                  <a:txBody>
                    <a:bodyPr/>
                    <a:lstStyle/>
                    <a:p>
                      <a:pPr marL="230188" marR="0" lvl="0" indent="-230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Average Power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1200 W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1.5-3.0 W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Proportional to pulse duration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515">
                <a:tc>
                  <a:txBody>
                    <a:bodyPr/>
                    <a:lstStyle/>
                    <a:p>
                      <a:pPr marL="230188" marR="0" lvl="0" indent="-230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Temporal Profile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Flat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Flat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937">
                <a:tc>
                  <a:txBody>
                    <a:bodyPr/>
                    <a:lstStyle/>
                    <a:p>
                      <a:pPr marL="230188" marR="0" lvl="0" indent="-230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Spatial Profile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&lt;2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=8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matters when cavity is used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" name="TextBox 285"/>
          <p:cNvSpPr txBox="1"/>
          <p:nvPr/>
        </p:nvSpPr>
        <p:spPr>
          <a:xfrm>
            <a:off x="3054285" y="0"/>
            <a:ext cx="39460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SNS Laser Status</a:t>
            </a:r>
            <a:endParaRPr lang="en-US" sz="4400" dirty="0"/>
          </a:p>
        </p:txBody>
      </p:sp>
      <p:sp>
        <p:nvSpPr>
          <p:cNvPr id="287" name="Date Placeholder 28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7163-375E-4C06-891F-DD7C542DDF1F}" type="datetime1">
              <a:rPr lang="en-US" smtClean="0"/>
              <a:t>4/13/2011</a:t>
            </a:fld>
            <a:endParaRPr lang="en-US"/>
          </a:p>
        </p:txBody>
      </p:sp>
      <p:sp>
        <p:nvSpPr>
          <p:cNvPr id="288" name="Slide Number Placeholder 2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E98-5524-4428-BF7B-CBB6CC7EF4C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89" name="Footer Placeholder 28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P-X Collabotation Meet WG4</a:t>
            </a:r>
            <a:endParaRPr lang="en-US"/>
          </a:p>
        </p:txBody>
      </p:sp>
      <p:sp>
        <p:nvSpPr>
          <p:cNvPr id="290" name="Text Box 6"/>
          <p:cNvSpPr txBox="1">
            <a:spLocks noChangeArrowheads="1"/>
          </p:cNvSpPr>
          <p:nvPr/>
        </p:nvSpPr>
        <p:spPr>
          <a:xfrm>
            <a:off x="4572000" y="5791200"/>
            <a:ext cx="4305300" cy="3419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From: Yun Liu and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Chunning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Huang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9474" y="0"/>
            <a:ext cx="6417325" cy="925417"/>
          </a:xfrm>
        </p:spPr>
        <p:txBody>
          <a:bodyPr>
            <a:noAutofit/>
          </a:bodyPr>
          <a:lstStyle/>
          <a:p>
            <a:r>
              <a:rPr lang="en-US" sz="2400" dirty="0" smtClean="0"/>
              <a:t>Beam parameters for Recycler/MI Laser Stripping Injection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785" y="3429000"/>
            <a:ext cx="8444429" cy="2479580"/>
          </a:xfrm>
        </p:spPr>
        <p:txBody>
          <a:bodyPr>
            <a:noAutofit/>
          </a:bodyPr>
          <a:lstStyle/>
          <a:p>
            <a:r>
              <a:rPr lang="en-US" sz="1800" dirty="0" smtClean="0"/>
              <a:t>Linac Beam</a:t>
            </a:r>
          </a:p>
          <a:p>
            <a:pPr lvl="1"/>
            <a:r>
              <a:rPr lang="en-US" sz="1400" dirty="0" smtClean="0"/>
              <a:t>Bunch length corresponds to +/- 12mm (80 </a:t>
            </a:r>
            <a:r>
              <a:rPr lang="en-US" sz="1400" dirty="0" err="1" smtClean="0"/>
              <a:t>ps</a:t>
            </a:r>
            <a:r>
              <a:rPr lang="en-US" sz="1400" dirty="0" smtClean="0"/>
              <a:t>) with and </a:t>
            </a:r>
            <a:r>
              <a:rPr lang="en-US" sz="1400" dirty="0" err="1" smtClean="0"/>
              <a:t>rms</a:t>
            </a:r>
            <a:r>
              <a:rPr lang="en-US" sz="1400" dirty="0" smtClean="0"/>
              <a:t> of about 16 ps.  </a:t>
            </a:r>
          </a:p>
          <a:p>
            <a:pPr lvl="1"/>
            <a:r>
              <a:rPr lang="en-US" sz="1400" dirty="0" smtClean="0"/>
              <a:t>Assuming phase jitter assume maximum bunch length of +/-20 mm (130 </a:t>
            </a:r>
            <a:r>
              <a:rPr lang="en-US" sz="1400" dirty="0" err="1" smtClean="0"/>
              <a:t>ps</a:t>
            </a:r>
            <a:r>
              <a:rPr lang="en-US" sz="1400" dirty="0" smtClean="0"/>
              <a:t>) with an </a:t>
            </a:r>
            <a:r>
              <a:rPr lang="en-US" sz="1400" dirty="0" err="1" smtClean="0"/>
              <a:t>rms</a:t>
            </a:r>
            <a:r>
              <a:rPr lang="en-US" sz="1400" dirty="0" smtClean="0"/>
              <a:t> of 26 </a:t>
            </a:r>
            <a:r>
              <a:rPr lang="en-US" sz="1400" dirty="0" err="1" smtClean="0"/>
              <a:t>ps</a:t>
            </a:r>
            <a:r>
              <a:rPr lang="en-US" sz="1400" dirty="0" smtClean="0"/>
              <a:t> worst case.</a:t>
            </a:r>
          </a:p>
          <a:p>
            <a:pPr lvl="1"/>
            <a:r>
              <a:rPr lang="en-US" sz="1400" dirty="0" smtClean="0"/>
              <a:t>Best case, if longitudinal tails can be removed, a distribution result from tracking without errors gave a 6ps </a:t>
            </a:r>
            <a:r>
              <a:rPr lang="en-US" sz="1400" dirty="0" err="1" smtClean="0"/>
              <a:t>rms</a:t>
            </a:r>
            <a:r>
              <a:rPr lang="en-US" sz="1400" dirty="0" smtClean="0"/>
              <a:t> distribution</a:t>
            </a:r>
          </a:p>
          <a:p>
            <a:pPr lvl="1"/>
            <a:r>
              <a:rPr lang="en-US" sz="1400" dirty="0" smtClean="0"/>
              <a:t>For this calculation assume </a:t>
            </a:r>
            <a:r>
              <a:rPr lang="en-US" sz="1400" dirty="0" err="1" smtClean="0"/>
              <a:t>rms</a:t>
            </a:r>
            <a:r>
              <a:rPr lang="en-US" sz="1400" dirty="0" smtClean="0"/>
              <a:t> bunch length of 20ps.</a:t>
            </a:r>
          </a:p>
          <a:p>
            <a:r>
              <a:rPr lang="en-US" sz="1800" dirty="0" smtClean="0"/>
              <a:t>Transport line parameters</a:t>
            </a:r>
          </a:p>
          <a:p>
            <a:pPr lvl="1"/>
            <a:r>
              <a:rPr lang="en-US" sz="1400" dirty="0" smtClean="0"/>
              <a:t>Beta x  20 - 40 meters  -6 sigma truncated </a:t>
            </a:r>
            <a:r>
              <a:rPr lang="en-US" sz="1400" dirty="0" err="1" smtClean="0"/>
              <a:t>gaussian</a:t>
            </a:r>
            <a:r>
              <a:rPr lang="en-US" sz="1400" dirty="0" smtClean="0"/>
              <a:t> size between 5 and 8 mm</a:t>
            </a:r>
          </a:p>
          <a:p>
            <a:pPr lvl="1"/>
            <a:r>
              <a:rPr lang="en-US" sz="1400" dirty="0" smtClean="0"/>
              <a:t>Beta y  10 – 20 meters – 6 sigma truncated </a:t>
            </a:r>
            <a:r>
              <a:rPr lang="en-US" sz="1400" dirty="0" err="1" smtClean="0"/>
              <a:t>gaussian</a:t>
            </a:r>
            <a:r>
              <a:rPr lang="en-US" sz="1400" dirty="0" smtClean="0"/>
              <a:t> size between 4 and 5 mm</a:t>
            </a:r>
            <a:endParaRPr lang="en-US" sz="1400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28600" y="914400"/>
            <a:ext cx="8763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90500" y="6172200"/>
            <a:ext cx="876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12" descr="projectx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09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straight_section"/>
          <p:cNvPicPr>
            <a:picLocks noChangeAspect="1" noChangeArrowheads="1"/>
          </p:cNvPicPr>
          <p:nvPr/>
        </p:nvPicPr>
        <p:blipFill>
          <a:blip r:embed="rId3" cstate="print"/>
          <a:srcRect l="10274" r="4794" b="11967"/>
          <a:stretch>
            <a:fillRect/>
          </a:stretch>
        </p:blipFill>
        <p:spPr bwMode="auto">
          <a:xfrm>
            <a:off x="215288" y="1043409"/>
            <a:ext cx="3146425" cy="238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inj_env"/>
          <p:cNvPicPr>
            <a:picLocks noChangeAspect="1" noChangeArrowheads="1"/>
          </p:cNvPicPr>
          <p:nvPr/>
        </p:nvPicPr>
        <p:blipFill>
          <a:blip r:embed="rId4" cstate="print"/>
          <a:srcRect l="8484" r="5913" b="12643"/>
          <a:stretch>
            <a:fillRect/>
          </a:stretch>
        </p:blipFill>
        <p:spPr bwMode="auto">
          <a:xfrm>
            <a:off x="3415688" y="1027534"/>
            <a:ext cx="31718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1392"/>
          <a:stretch>
            <a:fillRect/>
          </a:stretch>
        </p:blipFill>
        <p:spPr bwMode="auto">
          <a:xfrm>
            <a:off x="6731306" y="1410829"/>
            <a:ext cx="1850834" cy="173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3372" y="0"/>
            <a:ext cx="6483427" cy="914400"/>
          </a:xfrm>
        </p:spPr>
        <p:txBody>
          <a:bodyPr/>
          <a:lstStyle/>
          <a:p>
            <a:r>
              <a:rPr lang="en-US" dirty="0" smtClean="0"/>
              <a:t>Excitation Efficiency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7619"/>
            <a:ext cx="8229600" cy="128975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Peak power levels of the Laser stripping process using the standard 3 step process in the absence of a magnetic field.</a:t>
            </a:r>
            <a:endParaRPr lang="en-US" dirty="0"/>
          </a:p>
        </p:txBody>
      </p:sp>
      <p:pic>
        <p:nvPicPr>
          <p:cNvPr id="4" name="Picture 2" descr="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8126" y="2169114"/>
            <a:ext cx="4638101" cy="395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28600" y="914400"/>
            <a:ext cx="8763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90500" y="6172200"/>
            <a:ext cx="876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12" descr="projectx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09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268597" y="5508434"/>
            <a:ext cx="1617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Timofey Gorlov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2356" y="0"/>
            <a:ext cx="6494443" cy="881349"/>
          </a:xfrm>
        </p:spPr>
        <p:txBody>
          <a:bodyPr>
            <a:noAutofit/>
          </a:bodyPr>
          <a:lstStyle/>
          <a:p>
            <a:r>
              <a:rPr lang="en-US" sz="2000" dirty="0" smtClean="0"/>
              <a:t>Laser Power Estimates for 8 GeV laser Assisted Stripping</a:t>
            </a:r>
            <a:endParaRPr lang="en-US" sz="2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37340" y="1469121"/>
          <a:ext cx="826932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1075"/>
                <a:gridCol w="760164"/>
                <a:gridCol w="903383"/>
                <a:gridCol w="760164"/>
                <a:gridCol w="727113"/>
                <a:gridCol w="810902"/>
                <a:gridCol w="6665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Wavelength [nm]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1064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elliptical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circular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Strong Field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Incidence angle [deg]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Peak Power,</a:t>
                      </a:r>
                      <a:r>
                        <a:rPr lang="en-US" baseline="0" dirty="0" smtClean="0"/>
                        <a:t> P0 [MW]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Micropulse</a:t>
                      </a:r>
                      <a:r>
                        <a:rPr lang="en-US" dirty="0" smtClean="0"/>
                        <a:t> energy [</a:t>
                      </a:r>
                      <a:r>
                        <a:rPr lang="en-US" dirty="0" err="1" smtClean="0"/>
                        <a:t>mJ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 at 325 </a:t>
                      </a:r>
                      <a:r>
                        <a:rPr lang="en-US" dirty="0" err="1" smtClean="0"/>
                        <a:t>Mhz</a:t>
                      </a:r>
                      <a:r>
                        <a:rPr lang="en-US" dirty="0" smtClean="0"/>
                        <a:t> [kW]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 at 162.5 </a:t>
                      </a:r>
                      <a:r>
                        <a:rPr lang="en-US" dirty="0" err="1" smtClean="0"/>
                        <a:t>Mhz</a:t>
                      </a:r>
                      <a:r>
                        <a:rPr lang="en-US" dirty="0" smtClean="0"/>
                        <a:t> [kW]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Micropulse</a:t>
                      </a:r>
                      <a:r>
                        <a:rPr lang="en-US" dirty="0" smtClean="0"/>
                        <a:t> duration (</a:t>
                      </a:r>
                      <a:r>
                        <a:rPr lang="en-US" dirty="0" err="1" smtClean="0"/>
                        <a:t>rms</a:t>
                      </a:r>
                      <a:r>
                        <a:rPr lang="en-US" dirty="0" smtClean="0"/>
                        <a:t>) [</a:t>
                      </a:r>
                      <a:r>
                        <a:rPr lang="en-US" dirty="0" err="1" smtClean="0"/>
                        <a:t>ps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X-</a:t>
                      </a:r>
                      <a:r>
                        <a:rPr lang="en-US" dirty="0" err="1" smtClean="0"/>
                        <a:t>rms</a:t>
                      </a:r>
                      <a:r>
                        <a:rPr lang="en-US" dirty="0" smtClean="0"/>
                        <a:t> size [mm]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Y-</a:t>
                      </a:r>
                      <a:r>
                        <a:rPr lang="en-US" dirty="0" err="1" smtClean="0"/>
                        <a:t>rms</a:t>
                      </a:r>
                      <a:r>
                        <a:rPr lang="en-US" dirty="0" smtClean="0"/>
                        <a:t> size [mm]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X’-divergence [</a:t>
                      </a:r>
                      <a:r>
                        <a:rPr lang="en-US" dirty="0" err="1" smtClean="0"/>
                        <a:t>mr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Y’-divergence [</a:t>
                      </a:r>
                      <a:r>
                        <a:rPr lang="en-US" dirty="0" err="1" smtClean="0"/>
                        <a:t>mr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28600" y="914400"/>
            <a:ext cx="8763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90500" y="6172200"/>
            <a:ext cx="876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12" descr="projectx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09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533002" y="1002535"/>
            <a:ext cx="2287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*Timofey Gorlov (SNS)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1860" y="980501"/>
            <a:ext cx="528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Required Laser Parameters for 98% stripping Efficiency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25925" y="2544024"/>
            <a:ext cx="8483097" cy="15481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28600" y="914400"/>
            <a:ext cx="8763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90500" y="6172200"/>
            <a:ext cx="876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12" descr="projectx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09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CB43-6DC9-4765-8A19-2C7249E6C678}" type="datetime1">
              <a:rPr lang="en-US" smtClean="0"/>
              <a:t>4/13/2011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E98-5524-4428-BF7B-CBB6CC7EF4C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P-X Collabotation Meet WG4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082800"/>
            <a:ext cx="8229600" cy="40433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Project X has identified a low-energy H</a:t>
            </a:r>
            <a:r>
              <a:rPr lang="en-US" sz="4000" baseline="30000" dirty="0" smtClean="0"/>
              <a:t>-</a:t>
            </a:r>
            <a:r>
              <a:rPr lang="en-US" dirty="0" smtClean="0"/>
              <a:t> beam chopper as a critical component</a:t>
            </a:r>
          </a:p>
          <a:p>
            <a:pPr lvl="1"/>
            <a:r>
              <a:rPr lang="en-US" dirty="0" smtClean="0"/>
              <a:t>Requirement of a broadband, arbitrary-pattern beam chopper is difficult at 325 MHz and maybe also at 162.5 MHz</a:t>
            </a:r>
          </a:p>
          <a:p>
            <a:pPr marL="1200150" lvl="2" indent="-342900"/>
            <a:r>
              <a:rPr lang="en-US" dirty="0" smtClean="0"/>
              <a:t>Standard electric-field choppers push limits</a:t>
            </a:r>
          </a:p>
          <a:p>
            <a:pPr marL="1200150" lvl="2" indent="-342900"/>
            <a:r>
              <a:rPr lang="en-US" dirty="0" smtClean="0"/>
              <a:t>Are there </a:t>
            </a:r>
            <a:r>
              <a:rPr lang="en-US" dirty="0"/>
              <a:t>o</a:t>
            </a:r>
            <a:r>
              <a:rPr lang="en-US" dirty="0" smtClean="0"/>
              <a:t>ther options?</a:t>
            </a:r>
          </a:p>
          <a:p>
            <a:pPr marL="1657350" lvl="3" indent="-342900"/>
            <a:r>
              <a:rPr lang="en-US" dirty="0" smtClean="0"/>
              <a:t>Lasers have been used for laser profile monitors; SNS, BNL…</a:t>
            </a:r>
          </a:p>
          <a:p>
            <a:pPr marL="2114550" lvl="4" indent="-342900"/>
            <a:r>
              <a:rPr lang="en-US" dirty="0" smtClean="0"/>
              <a:t>H</a:t>
            </a:r>
            <a:r>
              <a:rPr lang="en-US" sz="2400" baseline="30000" dirty="0" smtClean="0"/>
              <a:t>-</a:t>
            </a:r>
            <a:r>
              <a:rPr lang="en-US" dirty="0" smtClean="0"/>
              <a:t> +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-&gt; H</a:t>
            </a:r>
            <a:r>
              <a:rPr lang="en-US" sz="2400" baseline="30000" dirty="0" smtClean="0"/>
              <a:t>o</a:t>
            </a:r>
            <a:r>
              <a:rPr lang="en-US" dirty="0" smtClean="0"/>
              <a:t> + e</a:t>
            </a:r>
            <a:r>
              <a:rPr lang="en-US" sz="2400" baseline="30000" dirty="0" smtClean="0"/>
              <a:t>-</a:t>
            </a:r>
          </a:p>
          <a:p>
            <a:pPr marL="1657350" lvl="3" indent="-342900"/>
            <a:r>
              <a:rPr lang="en-US" dirty="0" smtClean="0"/>
              <a:t>Can laser be used as a broadband chopper?</a:t>
            </a:r>
          </a:p>
          <a:p>
            <a:pPr marL="1200150" lvl="2" indent="-342900"/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24088" y="0"/>
            <a:ext cx="6462712" cy="84772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Investigation on the Feasibility of Using a </a:t>
            </a:r>
            <a:r>
              <a:rPr lang="en-US" sz="3200" dirty="0"/>
              <a:t>L</a:t>
            </a:r>
            <a:r>
              <a:rPr lang="en-US" sz="3200" dirty="0" smtClean="0"/>
              <a:t>aser  Chopper for Project X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2978468" y="1181854"/>
            <a:ext cx="3595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Why look at this?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726" y="0"/>
            <a:ext cx="6462074" cy="848412"/>
          </a:xfrm>
        </p:spPr>
        <p:txBody>
          <a:bodyPr>
            <a:normAutofit/>
          </a:bodyPr>
          <a:lstStyle/>
          <a:p>
            <a:r>
              <a:rPr lang="en-US" dirty="0" smtClean="0"/>
              <a:t>Laser Chopper</a:t>
            </a:r>
            <a:endParaRPr lang="en-US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28600" y="914400"/>
            <a:ext cx="8763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90500" y="6172200"/>
            <a:ext cx="876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12" descr="projectx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09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6504-388E-469B-8691-CD7481859679}" type="datetime1">
              <a:rPr lang="en-US" smtClean="0"/>
              <a:t>4/13/2011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E98-5524-4428-BF7B-CBB6CC7EF4C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P-X Collabotation Meet WG4</a:t>
            </a:r>
            <a:endParaRPr lang="en-US"/>
          </a:p>
        </p:txBody>
      </p:sp>
      <p:grpSp>
        <p:nvGrpSpPr>
          <p:cNvPr id="11" name="Content Placeholder 10"/>
          <p:cNvGrpSpPr>
            <a:grpSpLocks noGrp="1"/>
          </p:cNvGrpSpPr>
          <p:nvPr>
            <p:ph idx="1"/>
          </p:nvPr>
        </p:nvGrpSpPr>
        <p:grpSpPr>
          <a:xfrm>
            <a:off x="3220720" y="1018907"/>
            <a:ext cx="5789206" cy="2410093"/>
            <a:chOff x="1032599" y="1655487"/>
            <a:chExt cx="6579981" cy="3311558"/>
          </a:xfrm>
        </p:grpSpPr>
        <p:grpSp>
          <p:nvGrpSpPr>
            <p:cNvPr id="12" name="Group 60"/>
            <p:cNvGrpSpPr/>
            <p:nvPr/>
          </p:nvGrpSpPr>
          <p:grpSpPr>
            <a:xfrm>
              <a:off x="1327147" y="1655487"/>
              <a:ext cx="6209071" cy="3031593"/>
              <a:chOff x="1426661" y="859385"/>
              <a:chExt cx="6209071" cy="3031593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426661" y="1873097"/>
                <a:ext cx="841705" cy="33875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H-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 flipV="1">
                <a:off x="4423641" y="1873097"/>
                <a:ext cx="344334" cy="32092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1107058" flipV="1">
                <a:off x="5805227" y="2431741"/>
                <a:ext cx="344334" cy="32092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2443729">
                <a:off x="6794027" y="3347227"/>
                <a:ext cx="841705" cy="54375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24" name="Straight Connector 23"/>
              <p:cNvCxnSpPr>
                <a:stCxn id="20" idx="3"/>
                <a:endCxn id="21" idx="1"/>
              </p:cNvCxnSpPr>
              <p:nvPr/>
            </p:nvCxnSpPr>
            <p:spPr>
              <a:xfrm flipV="1">
                <a:off x="2268366" y="2033558"/>
                <a:ext cx="2241358" cy="8915"/>
              </a:xfrm>
              <a:prstGeom prst="line">
                <a:avLst/>
              </a:prstGeom>
              <a:ln w="28575">
                <a:solidFill>
                  <a:srgbClr val="0066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21" idx="5"/>
                <a:endCxn id="22" idx="1"/>
              </p:cNvCxnSpPr>
              <p:nvPr/>
            </p:nvCxnSpPr>
            <p:spPr>
              <a:xfrm>
                <a:off x="4681891" y="2033558"/>
                <a:ext cx="1213845" cy="520555"/>
              </a:xfrm>
              <a:prstGeom prst="line">
                <a:avLst/>
              </a:prstGeom>
              <a:ln w="28575">
                <a:solidFill>
                  <a:srgbClr val="0066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22" idx="5"/>
              </p:cNvCxnSpPr>
              <p:nvPr/>
            </p:nvCxnSpPr>
            <p:spPr>
              <a:xfrm>
                <a:off x="6059053" y="2630290"/>
                <a:ext cx="813185" cy="678045"/>
              </a:xfrm>
              <a:prstGeom prst="line">
                <a:avLst/>
              </a:prstGeom>
              <a:ln w="28575">
                <a:solidFill>
                  <a:srgbClr val="0066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21" idx="5"/>
              </p:cNvCxnSpPr>
              <p:nvPr/>
            </p:nvCxnSpPr>
            <p:spPr>
              <a:xfrm>
                <a:off x="4681891" y="2033558"/>
                <a:ext cx="851270" cy="0"/>
              </a:xfrm>
              <a:prstGeom prst="line">
                <a:avLst/>
              </a:prstGeom>
              <a:ln w="38100">
                <a:solidFill>
                  <a:srgbClr val="FFC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612700" y="1873097"/>
                <a:ext cx="624902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/>
              <p:cNvSpPr/>
              <p:nvPr/>
            </p:nvSpPr>
            <p:spPr>
              <a:xfrm>
                <a:off x="5278099" y="1855268"/>
                <a:ext cx="510125" cy="303094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 rot="5400000" flipH="1" flipV="1">
                <a:off x="1997534" y="2317398"/>
                <a:ext cx="1141059" cy="21680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1513109" y="1156141"/>
                <a:ext cx="501696" cy="380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RFQ</a:t>
                </a:r>
                <a:endParaRPr lang="en-US" sz="12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331107" y="1404706"/>
                <a:ext cx="1746316" cy="380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H0 Dump (.6m offset)</a:t>
                </a:r>
                <a:endParaRPr lang="en-US" sz="12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866767" y="3384755"/>
                <a:ext cx="554242" cy="380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SSR0</a:t>
                </a:r>
                <a:endParaRPr lang="en-US" sz="12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83583" y="1140042"/>
                <a:ext cx="1052366" cy="380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Laser Cavity</a:t>
                </a:r>
                <a:endParaRPr lang="en-US" sz="1200" dirty="0"/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2629704" y="2217792"/>
                <a:ext cx="624902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3110650" y="2853190"/>
                <a:ext cx="1601070" cy="380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22.5 deg  Achromat</a:t>
                </a:r>
                <a:endParaRPr lang="en-US" sz="1200" dirty="0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2704299" y="1747867"/>
                <a:ext cx="584783" cy="449069"/>
              </a:xfrm>
              <a:custGeom>
                <a:avLst/>
                <a:gdLst>
                  <a:gd name="connsiteX0" fmla="*/ 0 w 676275"/>
                  <a:gd name="connsiteY0" fmla="*/ 52388 h 371475"/>
                  <a:gd name="connsiteX1" fmla="*/ 47625 w 676275"/>
                  <a:gd name="connsiteY1" fmla="*/ 371475 h 371475"/>
                  <a:gd name="connsiteX2" fmla="*/ 90487 w 676275"/>
                  <a:gd name="connsiteY2" fmla="*/ 76200 h 371475"/>
                  <a:gd name="connsiteX3" fmla="*/ 138112 w 676275"/>
                  <a:gd name="connsiteY3" fmla="*/ 361950 h 371475"/>
                  <a:gd name="connsiteX4" fmla="*/ 166687 w 676275"/>
                  <a:gd name="connsiteY4" fmla="*/ 80963 h 371475"/>
                  <a:gd name="connsiteX5" fmla="*/ 219075 w 676275"/>
                  <a:gd name="connsiteY5" fmla="*/ 357188 h 371475"/>
                  <a:gd name="connsiteX6" fmla="*/ 261937 w 676275"/>
                  <a:gd name="connsiteY6" fmla="*/ 76200 h 371475"/>
                  <a:gd name="connsiteX7" fmla="*/ 304800 w 676275"/>
                  <a:gd name="connsiteY7" fmla="*/ 366713 h 371475"/>
                  <a:gd name="connsiteX8" fmla="*/ 347662 w 676275"/>
                  <a:gd name="connsiteY8" fmla="*/ 80963 h 371475"/>
                  <a:gd name="connsiteX9" fmla="*/ 385762 w 676275"/>
                  <a:gd name="connsiteY9" fmla="*/ 371475 h 371475"/>
                  <a:gd name="connsiteX10" fmla="*/ 428625 w 676275"/>
                  <a:gd name="connsiteY10" fmla="*/ 85725 h 371475"/>
                  <a:gd name="connsiteX11" fmla="*/ 461962 w 676275"/>
                  <a:gd name="connsiteY11" fmla="*/ 361950 h 371475"/>
                  <a:gd name="connsiteX12" fmla="*/ 500062 w 676275"/>
                  <a:gd name="connsiteY12" fmla="*/ 85725 h 371475"/>
                  <a:gd name="connsiteX13" fmla="*/ 538162 w 676275"/>
                  <a:gd name="connsiteY13" fmla="*/ 361950 h 371475"/>
                  <a:gd name="connsiteX14" fmla="*/ 538162 w 676275"/>
                  <a:gd name="connsiteY14" fmla="*/ 304800 h 371475"/>
                  <a:gd name="connsiteX15" fmla="*/ 571500 w 676275"/>
                  <a:gd name="connsiteY15" fmla="*/ 76200 h 371475"/>
                  <a:gd name="connsiteX16" fmla="*/ 623887 w 676275"/>
                  <a:gd name="connsiteY16" fmla="*/ 366713 h 371475"/>
                  <a:gd name="connsiteX17" fmla="*/ 676275 w 676275"/>
                  <a:gd name="connsiteY17" fmla="*/ 0 h 371475"/>
                  <a:gd name="connsiteX18" fmla="*/ 676275 w 676275"/>
                  <a:gd name="connsiteY18" fmla="*/ 0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6275" h="371475">
                    <a:moveTo>
                      <a:pt x="0" y="52388"/>
                    </a:moveTo>
                    <a:lnTo>
                      <a:pt x="47625" y="371475"/>
                    </a:lnTo>
                    <a:lnTo>
                      <a:pt x="90487" y="76200"/>
                    </a:lnTo>
                    <a:lnTo>
                      <a:pt x="138112" y="361950"/>
                    </a:lnTo>
                    <a:lnTo>
                      <a:pt x="166687" y="80963"/>
                    </a:lnTo>
                    <a:lnTo>
                      <a:pt x="219075" y="357188"/>
                    </a:lnTo>
                    <a:lnTo>
                      <a:pt x="261937" y="76200"/>
                    </a:lnTo>
                    <a:lnTo>
                      <a:pt x="304800" y="366713"/>
                    </a:lnTo>
                    <a:lnTo>
                      <a:pt x="347662" y="80963"/>
                    </a:lnTo>
                    <a:lnTo>
                      <a:pt x="385762" y="371475"/>
                    </a:lnTo>
                    <a:lnTo>
                      <a:pt x="428625" y="85725"/>
                    </a:lnTo>
                    <a:lnTo>
                      <a:pt x="461962" y="361950"/>
                    </a:lnTo>
                    <a:lnTo>
                      <a:pt x="500062" y="85725"/>
                    </a:lnTo>
                    <a:lnTo>
                      <a:pt x="538162" y="361950"/>
                    </a:lnTo>
                    <a:lnTo>
                      <a:pt x="538162" y="304800"/>
                    </a:lnTo>
                    <a:lnTo>
                      <a:pt x="571500" y="76200"/>
                    </a:lnTo>
                    <a:lnTo>
                      <a:pt x="623887" y="366713"/>
                    </a:lnTo>
                    <a:lnTo>
                      <a:pt x="676275" y="0"/>
                    </a:lnTo>
                    <a:lnTo>
                      <a:pt x="676275" y="0"/>
                    </a:ln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206517" y="1696293"/>
                <a:ext cx="102955" cy="9787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rot="10800000">
                <a:off x="3852610" y="1106130"/>
                <a:ext cx="719390" cy="868435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dashDot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3756702" y="859385"/>
                <a:ext cx="1313200" cy="380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B050"/>
                    </a:solidFill>
                  </a:rPr>
                  <a:t>Optional H</a:t>
                </a:r>
                <a:r>
                  <a:rPr lang="en-US" sz="1200" baseline="30000" dirty="0" smtClean="0">
                    <a:solidFill>
                      <a:srgbClr val="00B050"/>
                    </a:solidFill>
                  </a:rPr>
                  <a:t>+</a:t>
                </a:r>
                <a:r>
                  <a:rPr lang="en-US" sz="1200" dirty="0" smtClean="0">
                    <a:solidFill>
                      <a:srgbClr val="00B050"/>
                    </a:solidFill>
                  </a:rPr>
                  <a:t> Leg</a:t>
                </a:r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13" name="Right Brace 12"/>
            <p:cNvSpPr/>
            <p:nvPr/>
          </p:nvSpPr>
          <p:spPr>
            <a:xfrm rot="6934171">
              <a:off x="4828342" y="2843419"/>
              <a:ext cx="398207" cy="124221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48527" y="4040435"/>
              <a:ext cx="2345670" cy="380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*Not shown: quads or cavities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75028" y="3377069"/>
              <a:ext cx="1237552" cy="380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Match to SSR0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02951" y="4586438"/>
              <a:ext cx="2628293" cy="380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Length between RFQ &amp; SSR0 ~ 6m</a:t>
              </a:r>
              <a:endParaRPr lang="en-US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08257" y="2305588"/>
              <a:ext cx="660717" cy="380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mirror</a:t>
              </a:r>
              <a:endParaRPr lang="en-US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97686" y="2922444"/>
              <a:ext cx="660717" cy="380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mirror</a:t>
              </a:r>
              <a:endParaRPr lang="en-US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32599" y="3655416"/>
              <a:ext cx="1096459" cy="380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Laser source</a:t>
              </a:r>
              <a:endParaRPr lang="en-US" sz="1200" dirty="0"/>
            </a:p>
          </p:txBody>
        </p:sp>
      </p:grpSp>
      <p:pic>
        <p:nvPicPr>
          <p:cNvPr id="42" name="Picture 41" descr="Multiple pass neut for 2 mirror reflectan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6485" y="3633614"/>
            <a:ext cx="3147435" cy="2360576"/>
          </a:xfrm>
          <a:prstGeom prst="rect">
            <a:avLst/>
          </a:prstGeom>
        </p:spPr>
      </p:pic>
      <p:pic>
        <p:nvPicPr>
          <p:cNvPr id="43" name="Picture 42" descr="Single pass neut and laser radius and 500ps puls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285240"/>
            <a:ext cx="3156374" cy="2367280"/>
          </a:xfrm>
          <a:prstGeom prst="rect">
            <a:avLst/>
          </a:prstGeom>
        </p:spPr>
      </p:pic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698500" y="985520"/>
          <a:ext cx="1828800" cy="368300"/>
        </p:xfrm>
        <a:graphic>
          <a:graphicData uri="http://schemas.openxmlformats.org/presentationml/2006/ole">
            <p:oleObj spid="_x0000_s4098" name="Equation" r:id="rId6" imgW="1104900" imgH="228600" progId="Equation.3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6151880" y="5090160"/>
          <a:ext cx="1793132" cy="403859"/>
        </p:xfrm>
        <a:graphic>
          <a:graphicData uri="http://schemas.openxmlformats.org/presentationml/2006/ole">
            <p:oleObj spid="_x0000_s4099" name="Equation" r:id="rId7" imgW="1054100" imgH="241300" progId="Equation.3">
              <p:embed/>
            </p:oleObj>
          </a:graphicData>
        </a:graphic>
      </p:graphicFrame>
      <p:grpSp>
        <p:nvGrpSpPr>
          <p:cNvPr id="67" name="Group 66"/>
          <p:cNvGrpSpPr/>
          <p:nvPr/>
        </p:nvGrpSpPr>
        <p:grpSpPr>
          <a:xfrm>
            <a:off x="215017" y="3667760"/>
            <a:ext cx="4600176" cy="2506042"/>
            <a:chOff x="1708537" y="2301517"/>
            <a:chExt cx="4600176" cy="2506042"/>
          </a:xfrm>
        </p:grpSpPr>
        <p:pic>
          <p:nvPicPr>
            <p:cNvPr id="68" name="Picture 67" descr="Envelopes_ZOOM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08537" y="2394408"/>
              <a:ext cx="4600176" cy="2251749"/>
            </a:xfrm>
            <a:prstGeom prst="rect">
              <a:avLst/>
            </a:prstGeom>
          </p:spPr>
        </p:pic>
        <p:cxnSp>
          <p:nvCxnSpPr>
            <p:cNvPr id="69" name="Straight Connector 68"/>
            <p:cNvCxnSpPr/>
            <p:nvPr/>
          </p:nvCxnSpPr>
          <p:spPr>
            <a:xfrm>
              <a:off x="3001940" y="2982125"/>
              <a:ext cx="292631" cy="204"/>
            </a:xfrm>
            <a:prstGeom prst="line">
              <a:avLst/>
            </a:prstGeom>
            <a:ln w="57150">
              <a:solidFill>
                <a:schemeClr val="accent4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565369" y="2984233"/>
              <a:ext cx="309641" cy="204"/>
            </a:xfrm>
            <a:prstGeom prst="line">
              <a:avLst/>
            </a:prstGeom>
            <a:ln w="57150">
              <a:solidFill>
                <a:schemeClr val="accent4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999106" y="2602536"/>
              <a:ext cx="292631" cy="204"/>
            </a:xfrm>
            <a:prstGeom prst="line">
              <a:avLst/>
            </a:prstGeom>
            <a:ln w="57150">
              <a:solidFill>
                <a:schemeClr val="accent4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573874" y="2600427"/>
              <a:ext cx="292631" cy="204"/>
            </a:xfrm>
            <a:prstGeom prst="line">
              <a:avLst/>
            </a:prstGeom>
            <a:ln w="57150">
              <a:solidFill>
                <a:schemeClr val="accent4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 72"/>
            <p:cNvSpPr/>
            <p:nvPr/>
          </p:nvSpPr>
          <p:spPr>
            <a:xfrm>
              <a:off x="2526321" y="2609067"/>
              <a:ext cx="782425" cy="550404"/>
            </a:xfrm>
            <a:custGeom>
              <a:avLst/>
              <a:gdLst>
                <a:gd name="connsiteX0" fmla="*/ 0 w 1314450"/>
                <a:gd name="connsiteY0" fmla="*/ 1109662 h 1243012"/>
                <a:gd name="connsiteX1" fmla="*/ 0 w 1314450"/>
                <a:gd name="connsiteY1" fmla="*/ 1109662 h 1243012"/>
                <a:gd name="connsiteX2" fmla="*/ 114300 w 1314450"/>
                <a:gd name="connsiteY2" fmla="*/ 0 h 1243012"/>
                <a:gd name="connsiteX3" fmla="*/ 142875 w 1314450"/>
                <a:gd name="connsiteY3" fmla="*/ 819150 h 1243012"/>
                <a:gd name="connsiteX4" fmla="*/ 161925 w 1314450"/>
                <a:gd name="connsiteY4" fmla="*/ 9525 h 1243012"/>
                <a:gd name="connsiteX5" fmla="*/ 185737 w 1314450"/>
                <a:gd name="connsiteY5" fmla="*/ 819150 h 1243012"/>
                <a:gd name="connsiteX6" fmla="*/ 209550 w 1314450"/>
                <a:gd name="connsiteY6" fmla="*/ 4762 h 1243012"/>
                <a:gd name="connsiteX7" fmla="*/ 233362 w 1314450"/>
                <a:gd name="connsiteY7" fmla="*/ 814387 h 1243012"/>
                <a:gd name="connsiteX8" fmla="*/ 257175 w 1314450"/>
                <a:gd name="connsiteY8" fmla="*/ 4762 h 1243012"/>
                <a:gd name="connsiteX9" fmla="*/ 280987 w 1314450"/>
                <a:gd name="connsiteY9" fmla="*/ 819150 h 1243012"/>
                <a:gd name="connsiteX10" fmla="*/ 304800 w 1314450"/>
                <a:gd name="connsiteY10" fmla="*/ 9525 h 1243012"/>
                <a:gd name="connsiteX11" fmla="*/ 347662 w 1314450"/>
                <a:gd name="connsiteY11" fmla="*/ 819150 h 1243012"/>
                <a:gd name="connsiteX12" fmla="*/ 352425 w 1314450"/>
                <a:gd name="connsiteY12" fmla="*/ 4762 h 1243012"/>
                <a:gd name="connsiteX13" fmla="*/ 395287 w 1314450"/>
                <a:gd name="connsiteY13" fmla="*/ 819150 h 1243012"/>
                <a:gd name="connsiteX14" fmla="*/ 423862 w 1314450"/>
                <a:gd name="connsiteY14" fmla="*/ 0 h 1243012"/>
                <a:gd name="connsiteX15" fmla="*/ 461962 w 1314450"/>
                <a:gd name="connsiteY15" fmla="*/ 804862 h 1243012"/>
                <a:gd name="connsiteX16" fmla="*/ 490537 w 1314450"/>
                <a:gd name="connsiteY16" fmla="*/ 4762 h 1243012"/>
                <a:gd name="connsiteX17" fmla="*/ 514350 w 1314450"/>
                <a:gd name="connsiteY17" fmla="*/ 819150 h 1243012"/>
                <a:gd name="connsiteX18" fmla="*/ 547687 w 1314450"/>
                <a:gd name="connsiteY18" fmla="*/ 14287 h 1243012"/>
                <a:gd name="connsiteX19" fmla="*/ 623887 w 1314450"/>
                <a:gd name="connsiteY19" fmla="*/ 1243012 h 1243012"/>
                <a:gd name="connsiteX20" fmla="*/ 766762 w 1314450"/>
                <a:gd name="connsiteY20" fmla="*/ 1243012 h 1243012"/>
                <a:gd name="connsiteX21" fmla="*/ 823912 w 1314450"/>
                <a:gd name="connsiteY21" fmla="*/ 9525 h 1243012"/>
                <a:gd name="connsiteX22" fmla="*/ 847725 w 1314450"/>
                <a:gd name="connsiteY22" fmla="*/ 814387 h 1243012"/>
                <a:gd name="connsiteX23" fmla="*/ 866775 w 1314450"/>
                <a:gd name="connsiteY23" fmla="*/ 14287 h 1243012"/>
                <a:gd name="connsiteX24" fmla="*/ 909637 w 1314450"/>
                <a:gd name="connsiteY24" fmla="*/ 814387 h 1243012"/>
                <a:gd name="connsiteX25" fmla="*/ 928687 w 1314450"/>
                <a:gd name="connsiteY25" fmla="*/ 9525 h 1243012"/>
                <a:gd name="connsiteX26" fmla="*/ 966787 w 1314450"/>
                <a:gd name="connsiteY26" fmla="*/ 814387 h 1243012"/>
                <a:gd name="connsiteX27" fmla="*/ 981075 w 1314450"/>
                <a:gd name="connsiteY27" fmla="*/ 9525 h 1243012"/>
                <a:gd name="connsiteX28" fmla="*/ 981075 w 1314450"/>
                <a:gd name="connsiteY28" fmla="*/ 76200 h 1243012"/>
                <a:gd name="connsiteX29" fmla="*/ 1019175 w 1314450"/>
                <a:gd name="connsiteY29" fmla="*/ 809625 h 1243012"/>
                <a:gd name="connsiteX30" fmla="*/ 1019175 w 1314450"/>
                <a:gd name="connsiteY30" fmla="*/ 738187 h 1243012"/>
                <a:gd name="connsiteX31" fmla="*/ 1038225 w 1314450"/>
                <a:gd name="connsiteY31" fmla="*/ 14287 h 1243012"/>
                <a:gd name="connsiteX32" fmla="*/ 1057275 w 1314450"/>
                <a:gd name="connsiteY32" fmla="*/ 809625 h 1243012"/>
                <a:gd name="connsiteX33" fmla="*/ 1095375 w 1314450"/>
                <a:gd name="connsiteY33" fmla="*/ 14287 h 1243012"/>
                <a:gd name="connsiteX34" fmla="*/ 1119187 w 1314450"/>
                <a:gd name="connsiteY34" fmla="*/ 809625 h 1243012"/>
                <a:gd name="connsiteX35" fmla="*/ 1152525 w 1314450"/>
                <a:gd name="connsiteY35" fmla="*/ 14287 h 1243012"/>
                <a:gd name="connsiteX36" fmla="*/ 1185862 w 1314450"/>
                <a:gd name="connsiteY36" fmla="*/ 814387 h 1243012"/>
                <a:gd name="connsiteX37" fmla="*/ 1200150 w 1314450"/>
                <a:gd name="connsiteY37" fmla="*/ 14287 h 1243012"/>
                <a:gd name="connsiteX38" fmla="*/ 1238250 w 1314450"/>
                <a:gd name="connsiteY38" fmla="*/ 819150 h 1243012"/>
                <a:gd name="connsiteX39" fmla="*/ 1257300 w 1314450"/>
                <a:gd name="connsiteY39" fmla="*/ 14287 h 1243012"/>
                <a:gd name="connsiteX40" fmla="*/ 1314450 w 1314450"/>
                <a:gd name="connsiteY40" fmla="*/ 1204912 h 1243012"/>
                <a:gd name="connsiteX41" fmla="*/ 1314450 w 1314450"/>
                <a:gd name="connsiteY41" fmla="*/ 1204912 h 1243012"/>
                <a:gd name="connsiteX42" fmla="*/ 1314450 w 1314450"/>
                <a:gd name="connsiteY42" fmla="*/ 1204912 h 124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314450" h="1243012">
                  <a:moveTo>
                    <a:pt x="0" y="1109662"/>
                  </a:moveTo>
                  <a:lnTo>
                    <a:pt x="0" y="1109662"/>
                  </a:lnTo>
                  <a:lnTo>
                    <a:pt x="114300" y="0"/>
                  </a:lnTo>
                  <a:lnTo>
                    <a:pt x="142875" y="819150"/>
                  </a:lnTo>
                  <a:lnTo>
                    <a:pt x="161925" y="9525"/>
                  </a:lnTo>
                  <a:lnTo>
                    <a:pt x="185737" y="819150"/>
                  </a:lnTo>
                  <a:lnTo>
                    <a:pt x="209550" y="4762"/>
                  </a:lnTo>
                  <a:lnTo>
                    <a:pt x="233362" y="814387"/>
                  </a:lnTo>
                  <a:lnTo>
                    <a:pt x="257175" y="4762"/>
                  </a:lnTo>
                  <a:lnTo>
                    <a:pt x="280987" y="819150"/>
                  </a:lnTo>
                  <a:lnTo>
                    <a:pt x="304800" y="9525"/>
                  </a:lnTo>
                  <a:lnTo>
                    <a:pt x="347662" y="819150"/>
                  </a:lnTo>
                  <a:cubicBezTo>
                    <a:pt x="349250" y="547687"/>
                    <a:pt x="350837" y="276225"/>
                    <a:pt x="352425" y="4762"/>
                  </a:cubicBezTo>
                  <a:lnTo>
                    <a:pt x="395287" y="819150"/>
                  </a:lnTo>
                  <a:lnTo>
                    <a:pt x="423862" y="0"/>
                  </a:lnTo>
                  <a:lnTo>
                    <a:pt x="461962" y="804862"/>
                  </a:lnTo>
                  <a:lnTo>
                    <a:pt x="490537" y="4762"/>
                  </a:lnTo>
                  <a:lnTo>
                    <a:pt x="514350" y="819150"/>
                  </a:lnTo>
                  <a:lnTo>
                    <a:pt x="547687" y="14287"/>
                  </a:lnTo>
                  <a:lnTo>
                    <a:pt x="623887" y="1243012"/>
                  </a:lnTo>
                  <a:lnTo>
                    <a:pt x="766762" y="1243012"/>
                  </a:lnTo>
                  <a:lnTo>
                    <a:pt x="823912" y="9525"/>
                  </a:lnTo>
                  <a:lnTo>
                    <a:pt x="847725" y="814387"/>
                  </a:lnTo>
                  <a:lnTo>
                    <a:pt x="866775" y="14287"/>
                  </a:lnTo>
                  <a:lnTo>
                    <a:pt x="909637" y="814387"/>
                  </a:lnTo>
                  <a:lnTo>
                    <a:pt x="928687" y="9525"/>
                  </a:lnTo>
                  <a:lnTo>
                    <a:pt x="966787" y="814387"/>
                  </a:lnTo>
                  <a:lnTo>
                    <a:pt x="981075" y="9525"/>
                  </a:lnTo>
                  <a:lnTo>
                    <a:pt x="981075" y="76200"/>
                  </a:lnTo>
                  <a:lnTo>
                    <a:pt x="1019175" y="809625"/>
                  </a:lnTo>
                  <a:lnTo>
                    <a:pt x="1019175" y="738187"/>
                  </a:lnTo>
                  <a:lnTo>
                    <a:pt x="1038225" y="14287"/>
                  </a:lnTo>
                  <a:lnTo>
                    <a:pt x="1057275" y="809625"/>
                  </a:lnTo>
                  <a:lnTo>
                    <a:pt x="1095375" y="14287"/>
                  </a:lnTo>
                  <a:lnTo>
                    <a:pt x="1119187" y="809625"/>
                  </a:lnTo>
                  <a:lnTo>
                    <a:pt x="1152525" y="14287"/>
                  </a:lnTo>
                  <a:lnTo>
                    <a:pt x="1185862" y="814387"/>
                  </a:lnTo>
                  <a:lnTo>
                    <a:pt x="1200150" y="14287"/>
                  </a:lnTo>
                  <a:lnTo>
                    <a:pt x="1238250" y="819150"/>
                  </a:lnTo>
                  <a:lnTo>
                    <a:pt x="1257300" y="14287"/>
                  </a:lnTo>
                  <a:lnTo>
                    <a:pt x="1314450" y="1204912"/>
                  </a:lnTo>
                  <a:lnTo>
                    <a:pt x="1314450" y="1204912"/>
                  </a:lnTo>
                  <a:lnTo>
                    <a:pt x="1314450" y="1204912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 rot="16200000" flipH="1">
              <a:off x="2857846" y="3147041"/>
              <a:ext cx="48503" cy="311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2976220" y="3149185"/>
              <a:ext cx="52720" cy="2267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3280398" y="3129946"/>
              <a:ext cx="68037" cy="5483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993731" y="3087838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Laser input</a:t>
              </a:r>
              <a:endParaRPr lang="en-US" sz="105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319080" y="3084097"/>
              <a:ext cx="53091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Dump</a:t>
              </a:r>
              <a:endParaRPr lang="en-US" sz="1100" dirty="0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2557430" y="3487577"/>
              <a:ext cx="286323" cy="6541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3005415" y="3488248"/>
              <a:ext cx="286323" cy="6407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827315" y="2424066"/>
              <a:ext cx="607859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Dipoles</a:t>
              </a:r>
              <a:endParaRPr lang="en-US" sz="11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075266" y="3198168"/>
              <a:ext cx="1069524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Matched into SSR0</a:t>
              </a:r>
              <a:endParaRPr lang="en-US" sz="9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768465" y="3816828"/>
              <a:ext cx="218521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Vertical aspect of laser (5mm radius)</a:t>
              </a:r>
              <a:endParaRPr lang="en-US" sz="1050" dirty="0"/>
            </a:p>
          </p:txBody>
        </p:sp>
        <p:cxnSp>
          <p:nvCxnSpPr>
            <p:cNvPr id="84" name="Straight Arrow Connector 83"/>
            <p:cNvCxnSpPr>
              <a:stCxn id="83" idx="0"/>
            </p:cNvCxnSpPr>
            <p:nvPr/>
          </p:nvCxnSpPr>
          <p:spPr>
            <a:xfrm rot="16200000" flipV="1">
              <a:off x="2670445" y="3626200"/>
              <a:ext cx="223380" cy="15787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2577200" y="2301517"/>
              <a:ext cx="80502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Laser Cavity</a:t>
              </a:r>
              <a:endParaRPr lang="en-US" sz="10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933067" y="4563188"/>
              <a:ext cx="176362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*Note: Optics not fully optimized </a:t>
              </a:r>
              <a:endParaRPr lang="en-US" sz="9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522960" y="4576727"/>
              <a:ext cx="14975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err="1" smtClean="0">
                  <a:latin typeface="Symbol" pitchFamily="18" charset="2"/>
                </a:rPr>
                <a:t>e</a:t>
              </a:r>
              <a:r>
                <a:rPr lang="en-US" sz="900" baseline="-25000" dirty="0" err="1" smtClean="0"/>
                <a:t>x,y</a:t>
              </a:r>
              <a:r>
                <a:rPr lang="en-US" sz="900" dirty="0" smtClean="0"/>
                <a:t>=0.25 </a:t>
              </a:r>
              <a:r>
                <a:rPr lang="en-US" sz="900" dirty="0" smtClean="0">
                  <a:latin typeface="Symbol" pitchFamily="18" charset="2"/>
                </a:rPr>
                <a:t>p</a:t>
              </a:r>
              <a:r>
                <a:rPr lang="en-US" sz="900" dirty="0" smtClean="0"/>
                <a:t>-</a:t>
              </a:r>
              <a:r>
                <a:rPr lang="en-US" sz="900" dirty="0" smtClean="0">
                  <a:latin typeface="Symbol" pitchFamily="18" charset="2"/>
                </a:rPr>
                <a:t>m</a:t>
              </a:r>
              <a:r>
                <a:rPr lang="en-US" sz="800" dirty="0" smtClean="0"/>
                <a:t>m</a:t>
              </a:r>
              <a:r>
                <a:rPr lang="en-US" sz="900" dirty="0" smtClean="0"/>
                <a:t> </a:t>
              </a:r>
              <a:r>
                <a:rPr lang="en-US" sz="900" dirty="0"/>
                <a:t> </a:t>
              </a:r>
              <a:r>
                <a:rPr lang="en-US" sz="900" dirty="0" smtClean="0"/>
                <a:t> </a:t>
              </a:r>
              <a:r>
                <a:rPr lang="en-US" sz="900" dirty="0" err="1" smtClean="0">
                  <a:latin typeface="Symbol" pitchFamily="18" charset="2"/>
                </a:rPr>
                <a:t>e</a:t>
              </a:r>
              <a:r>
                <a:rPr lang="en-US" sz="700" baseline="-25000" dirty="0" err="1" smtClean="0"/>
                <a:t>Z</a:t>
              </a:r>
              <a:r>
                <a:rPr lang="en-US" sz="900" dirty="0" smtClean="0"/>
                <a:t>=0.3 </a:t>
              </a:r>
              <a:r>
                <a:rPr lang="en-US" sz="900" dirty="0" smtClean="0">
                  <a:latin typeface="Symbol" pitchFamily="18" charset="2"/>
                </a:rPr>
                <a:t>p</a:t>
              </a:r>
              <a:r>
                <a:rPr lang="en-US" sz="900" dirty="0" smtClean="0"/>
                <a:t>-</a:t>
              </a:r>
              <a:r>
                <a:rPr lang="en-US" sz="900" dirty="0" smtClean="0">
                  <a:latin typeface="Symbol" pitchFamily="18" charset="2"/>
                </a:rPr>
                <a:t>m</a:t>
              </a:r>
              <a:r>
                <a:rPr lang="en-US" sz="800" dirty="0" smtClean="0"/>
                <a:t>m</a:t>
              </a:r>
              <a:endParaRPr lang="en-US" sz="900" dirty="0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2962132" y="2337454"/>
            <a:ext cx="1893467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Input pulse  to cavity:</a:t>
            </a:r>
          </a:p>
          <a:p>
            <a:r>
              <a:rPr lang="en-US" sz="1100" dirty="0" smtClean="0"/>
              <a:t>~200uJ, 0.5-1.0 ns, 162.5 </a:t>
            </a:r>
            <a:r>
              <a:rPr lang="en-US" sz="1100" dirty="0" err="1" smtClean="0"/>
              <a:t>Mhz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Facility formally know as HINS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HINS (High Intensity Neutrino Source) is a unique </a:t>
            </a:r>
            <a:r>
              <a:rPr lang="en-US" sz="2000" dirty="0" err="1" smtClean="0"/>
              <a:t>Linac</a:t>
            </a:r>
            <a:r>
              <a:rPr lang="en-US" sz="2000" dirty="0" smtClean="0"/>
              <a:t> Injector R&amp;D facility</a:t>
            </a:r>
          </a:p>
          <a:p>
            <a:pPr lvl="1"/>
            <a:r>
              <a:rPr lang="en-US" sz="1800" dirty="0" smtClean="0"/>
              <a:t>Outside of HINS, regular access to high-intensity, low-energy H- beam for R&amp;D is limited</a:t>
            </a:r>
          </a:p>
          <a:p>
            <a:r>
              <a:rPr lang="en-US" sz="2000" dirty="0" smtClean="0"/>
              <a:t>Potential exists to operate HINS as a low-energy, high-intensity H- test facility during Project X R&amp;D phase </a:t>
            </a:r>
          </a:p>
          <a:p>
            <a:pPr lvl="1"/>
            <a:r>
              <a:rPr lang="en-US" sz="1800" dirty="0" smtClean="0"/>
              <a:t>Allows for the development of </a:t>
            </a:r>
            <a:r>
              <a:rPr lang="en-US" sz="1800" dirty="0" err="1" smtClean="0"/>
              <a:t>Fermilab</a:t>
            </a:r>
            <a:r>
              <a:rPr lang="en-US" sz="1800" dirty="0" smtClean="0"/>
              <a:t> projects as well as a facility for external collaborators</a:t>
            </a:r>
          </a:p>
          <a:p>
            <a:pPr lvl="1"/>
            <a:r>
              <a:rPr lang="en-US" sz="1800" dirty="0" smtClean="0"/>
              <a:t>An accessible test facility is critical for a number of Project-X R&amp;D areas</a:t>
            </a:r>
          </a:p>
          <a:p>
            <a:r>
              <a:rPr lang="en-US" sz="2000" dirty="0" smtClean="0"/>
              <a:t>Potential project areas: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Beam diagnostics R&amp;D</a:t>
            </a:r>
          </a:p>
          <a:p>
            <a:pPr lvl="1"/>
            <a:r>
              <a:rPr lang="en-US" sz="1800" dirty="0" smtClean="0"/>
              <a:t>Beam dynamics at low-energy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Beam chopper R&amp;D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SNS Laser Stripping Workshop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1883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 Buildup Cavity at 355 nm for </a:t>
            </a:r>
            <a:r>
              <a:rPr lang="en-US" dirty="0" err="1"/>
              <a:t>MegaWatt</a:t>
            </a:r>
            <a:r>
              <a:rPr lang="en-US" dirty="0"/>
              <a:t> pulse powers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PI: Mark </a:t>
            </a:r>
            <a:r>
              <a:rPr lang="en-US" dirty="0" err="1" smtClean="0"/>
              <a:t>Notcutt</a:t>
            </a:r>
            <a:endParaRPr lang="en-US" dirty="0" smtClean="0"/>
          </a:p>
          <a:p>
            <a:r>
              <a:rPr lang="en-US" dirty="0"/>
              <a:t>Boulder Precision Electro-Optics</a:t>
            </a:r>
          </a:p>
          <a:p>
            <a:r>
              <a:rPr lang="en-US" dirty="0"/>
              <a:t>5733 Central Ave</a:t>
            </a:r>
          </a:p>
          <a:p>
            <a:r>
              <a:rPr lang="en-US" dirty="0"/>
              <a:t>Boulder 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8536"/>
            <a:ext cx="8229600" cy="954464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Second Mini-Workshop on Laser Assisted H- Beam Stripping</a:t>
            </a:r>
            <a:br>
              <a:rPr lang="en-US" sz="3200" b="1" dirty="0" smtClean="0"/>
            </a:b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86909"/>
            <a:ext cx="8229600" cy="5385611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primary purpose of this mini-workshop </a:t>
            </a:r>
            <a:endParaRPr lang="en-US" sz="2000" dirty="0" smtClean="0"/>
          </a:p>
          <a:p>
            <a:pPr lvl="1"/>
            <a:r>
              <a:rPr lang="en-US" sz="1600" dirty="0" smtClean="0"/>
              <a:t>will </a:t>
            </a:r>
            <a:r>
              <a:rPr lang="en-US" sz="1600" dirty="0" smtClean="0"/>
              <a:t>be to assess and update the progress on the theoretical, </a:t>
            </a:r>
            <a:endParaRPr lang="en-US" sz="1600" dirty="0" smtClean="0"/>
          </a:p>
          <a:p>
            <a:pPr lvl="1"/>
            <a:r>
              <a:rPr lang="en-US" sz="1600" dirty="0" smtClean="0"/>
              <a:t>technical</a:t>
            </a:r>
            <a:r>
              <a:rPr lang="en-US" sz="1600" dirty="0" smtClean="0"/>
              <a:t>, and </a:t>
            </a:r>
            <a:endParaRPr lang="en-US" sz="1600" dirty="0" smtClean="0"/>
          </a:p>
          <a:p>
            <a:pPr lvl="1"/>
            <a:r>
              <a:rPr lang="en-US" sz="1600" dirty="0" smtClean="0"/>
              <a:t>experimental </a:t>
            </a:r>
            <a:r>
              <a:rPr lang="en-US" sz="1600" dirty="0" smtClean="0"/>
              <a:t>work toward the realization of laser-assisted stripping since the first </a:t>
            </a:r>
            <a:r>
              <a:rPr lang="en-US" sz="1600" dirty="0" smtClean="0"/>
              <a:t>workshop</a:t>
            </a:r>
            <a:r>
              <a:rPr lang="en-US" sz="1600" dirty="0" smtClean="0"/>
              <a:t> in 2009 (</a:t>
            </a:r>
            <a:r>
              <a:rPr lang="en-US" sz="1600" dirty="0" smtClean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wiki.ornl.gov/events/lahbsa/default.aspx</a:t>
            </a:r>
            <a:r>
              <a:rPr lang="en-US" sz="1600" dirty="0" smtClean="0"/>
              <a:t> )</a:t>
            </a:r>
          </a:p>
          <a:p>
            <a:r>
              <a:rPr lang="en-US" sz="2000" dirty="0" smtClean="0"/>
              <a:t>We </a:t>
            </a:r>
            <a:r>
              <a:rPr lang="en-US" sz="2000" dirty="0" smtClean="0"/>
              <a:t>would like to bring together experts in laser-particle beam interactions, </a:t>
            </a:r>
            <a:endParaRPr lang="en-US" sz="2000" dirty="0" smtClean="0"/>
          </a:p>
          <a:p>
            <a:pPr lvl="1"/>
            <a:r>
              <a:rPr lang="en-US" sz="1600" dirty="0" smtClean="0"/>
              <a:t>theory </a:t>
            </a:r>
            <a:r>
              <a:rPr lang="en-US" sz="1600" dirty="0" smtClean="0"/>
              <a:t>and </a:t>
            </a:r>
            <a:r>
              <a:rPr lang="en-US" sz="1600" dirty="0" smtClean="0"/>
              <a:t>modeling, </a:t>
            </a:r>
            <a:r>
              <a:rPr lang="en-US" sz="1600" dirty="0" smtClean="0"/>
              <a:t>and </a:t>
            </a:r>
            <a:endParaRPr lang="en-US" sz="1600" dirty="0" smtClean="0"/>
          </a:p>
          <a:p>
            <a:pPr lvl="1"/>
            <a:r>
              <a:rPr lang="en-US" sz="1600" dirty="0" smtClean="0"/>
              <a:t>experts </a:t>
            </a:r>
            <a:r>
              <a:rPr lang="en-US" sz="1600" dirty="0" smtClean="0"/>
              <a:t>in high power lasers and laser optics to discuss the current status and remaining R&amp;D to establish a realistic laser-stripping system for use in existing or future high-power proton accelerators</a:t>
            </a:r>
            <a:r>
              <a:rPr lang="en-US" sz="1600" dirty="0" smtClean="0"/>
              <a:t>.</a:t>
            </a:r>
          </a:p>
          <a:p>
            <a:r>
              <a:rPr lang="en-US" sz="2000" dirty="0" smtClean="0"/>
              <a:t>We had 25 participants from 3 National Labs (SNS,FNAL,LBL) and 7 expert laser and/or optics industrial partners who are actively involved (or interested in becoming involved) with SNS or FNAL laser stripping activities</a:t>
            </a:r>
            <a:r>
              <a:rPr lang="en-US" sz="1400" dirty="0" smtClean="0"/>
              <a:t>.  (There is interest in collaboration from other Labs/personnel who were unable to attend)</a:t>
            </a:r>
            <a:endParaRPr lang="en-US" sz="2000" dirty="0" smtClean="0"/>
          </a:p>
          <a:p>
            <a:pPr lvl="1"/>
            <a:endParaRPr lang="en-US" sz="1600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28600" y="914400"/>
            <a:ext cx="8763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90500" y="6172200"/>
            <a:ext cx="876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12" descr="projectx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09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9E0C-FDD6-428E-B214-6E1CC1CADD64}" type="datetime1">
              <a:rPr lang="en-US" smtClean="0"/>
              <a:t>4/13/2011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E98-5524-4428-BF7B-CBB6CC7EF4C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P-X Collabotation Meet WG4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Buildup of circulation Power in a cavity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7345" y="1371600"/>
            <a:ext cx="3581400" cy="246993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1" y="1524000"/>
            <a:ext cx="441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Spacing between both laser and cavity modes</a:t>
            </a:r>
          </a:p>
          <a:p>
            <a:r>
              <a:rPr lang="en-US" dirty="0" smtClean="0"/>
              <a:t>Equals the repetition rate of the laser 402.5 MHz</a:t>
            </a:r>
          </a:p>
          <a:p>
            <a:endParaRPr lang="en-US" dirty="0"/>
          </a:p>
          <a:p>
            <a:r>
              <a:rPr lang="en-US" dirty="0" smtClean="0"/>
              <a:t>The cavity has a wide span of equally separated resonances </a:t>
            </a:r>
          </a:p>
          <a:p>
            <a:r>
              <a:rPr lang="en-US" dirty="0" smtClean="0"/>
              <a:t>(dispersion varies spacing insignificantly over 9 GHz)</a:t>
            </a:r>
          </a:p>
          <a:p>
            <a:endParaRPr lang="en-US" dirty="0"/>
          </a:p>
          <a:p>
            <a:r>
              <a:rPr lang="en-US" dirty="0" smtClean="0"/>
              <a:t>The 50 </a:t>
            </a:r>
            <a:r>
              <a:rPr lang="en-US" dirty="0" err="1" smtClean="0"/>
              <a:t>ps</a:t>
            </a:r>
            <a:r>
              <a:rPr lang="en-US" dirty="0" smtClean="0"/>
              <a:t> laser pulse spans ~9 GHz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12160" y="3866090"/>
            <a:ext cx="2122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 Spectrum</a:t>
            </a:r>
          </a:p>
          <a:p>
            <a:r>
              <a:rPr lang="en-US" dirty="0" smtClean="0"/>
              <a:t>Red – Laser</a:t>
            </a:r>
          </a:p>
          <a:p>
            <a:r>
              <a:rPr lang="en-US" dirty="0" smtClean="0"/>
              <a:t>Blue - Cavity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62800" y="3964235"/>
            <a:ext cx="1838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WGrekc" pitchFamily="2" charset="0"/>
              </a:rPr>
              <a:t>D</a:t>
            </a:r>
            <a:r>
              <a:rPr lang="en-US" dirty="0" err="1" smtClean="0"/>
              <a:t>f</a:t>
            </a:r>
            <a:r>
              <a:rPr lang="en-US" dirty="0" smtClean="0"/>
              <a:t> = </a:t>
            </a:r>
            <a:r>
              <a:rPr lang="en-US" dirty="0" err="1" smtClean="0"/>
              <a:t>fsr</a:t>
            </a:r>
            <a:r>
              <a:rPr lang="en-US" dirty="0" smtClean="0"/>
              <a:t> = rep rate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7085806" y="37338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7004126" y="3732585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2"/>
          <p:cNvGrpSpPr/>
          <p:nvPr/>
        </p:nvGrpSpPr>
        <p:grpSpPr>
          <a:xfrm>
            <a:off x="661494" y="4953000"/>
            <a:ext cx="3081831" cy="1447800"/>
            <a:chOff x="432893" y="1971675"/>
            <a:chExt cx="5167807" cy="2457450"/>
          </a:xfrm>
        </p:grpSpPr>
        <p:graphicFrame>
          <p:nvGraphicFramePr>
            <p:cNvPr id="14" name="Chart 13"/>
            <p:cNvGraphicFramePr/>
            <p:nvPr/>
          </p:nvGraphicFramePr>
          <p:xfrm>
            <a:off x="762000" y="3400425"/>
            <a:ext cx="1866900" cy="10287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Rectangle 14"/>
            <p:cNvSpPr/>
            <p:nvPr/>
          </p:nvSpPr>
          <p:spPr>
            <a:xfrm>
              <a:off x="3419475" y="3076575"/>
              <a:ext cx="190500" cy="1295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10200" y="3076575"/>
              <a:ext cx="190500" cy="1295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304925" y="4038600"/>
              <a:ext cx="476250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" name="Chart 17"/>
            <p:cNvGraphicFramePr/>
            <p:nvPr/>
          </p:nvGraphicFramePr>
          <p:xfrm>
            <a:off x="3257550" y="2847975"/>
            <a:ext cx="1866900" cy="10287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9" name="Straight Arrow Connector 18"/>
            <p:cNvCxnSpPr/>
            <p:nvPr/>
          </p:nvCxnSpPr>
          <p:spPr>
            <a:xfrm>
              <a:off x="3790950" y="3524250"/>
              <a:ext cx="476250" cy="158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" name="Chart 19"/>
            <p:cNvGraphicFramePr/>
            <p:nvPr/>
          </p:nvGraphicFramePr>
          <p:xfrm>
            <a:off x="3638557" y="3562358"/>
            <a:ext cx="933450" cy="5143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21" name="Straight Arrow Connector 20"/>
            <p:cNvCxnSpPr/>
            <p:nvPr/>
          </p:nvCxnSpPr>
          <p:spPr>
            <a:xfrm>
              <a:off x="3943354" y="3914779"/>
              <a:ext cx="238125" cy="79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2" name="Chart 21"/>
            <p:cNvGraphicFramePr/>
            <p:nvPr/>
          </p:nvGraphicFramePr>
          <p:xfrm>
            <a:off x="1495425" y="1971675"/>
            <a:ext cx="1866900" cy="10287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cxnSp>
          <p:nvCxnSpPr>
            <p:cNvPr id="23" name="Straight Arrow Connector 22"/>
            <p:cNvCxnSpPr/>
            <p:nvPr/>
          </p:nvCxnSpPr>
          <p:spPr>
            <a:xfrm rot="10800000">
              <a:off x="1276350" y="3038475"/>
              <a:ext cx="476250" cy="158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 descr="Picture1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2271" y="2514600"/>
              <a:ext cx="1883508" cy="854540"/>
            </a:xfrm>
            <a:prstGeom prst="rect">
              <a:avLst/>
            </a:prstGeom>
          </p:spPr>
        </p:pic>
        <p:pic>
          <p:nvPicPr>
            <p:cNvPr id="25" name="Picture 24" descr="Picture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0800000">
              <a:off x="432893" y="3193203"/>
              <a:ext cx="1877413" cy="1024043"/>
            </a:xfrm>
            <a:prstGeom prst="rect">
              <a:avLst/>
            </a:prstGeom>
          </p:spPr>
        </p:pic>
        <p:cxnSp>
          <p:nvCxnSpPr>
            <p:cNvPr id="26" name="Straight Arrow Connector 25"/>
            <p:cNvCxnSpPr/>
            <p:nvPr/>
          </p:nvCxnSpPr>
          <p:spPr>
            <a:xfrm rot="10800000">
              <a:off x="1257301" y="3590925"/>
              <a:ext cx="542925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4400550" y="5086350"/>
            <a:ext cx="4482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the time domain, the cavity round trip time</a:t>
            </a:r>
          </a:p>
          <a:p>
            <a:r>
              <a:rPr lang="en-US" dirty="0" smtClean="0"/>
              <a:t>Is equal to the pulse arrival (rep) rate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391025" y="6010275"/>
            <a:ext cx="4836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 </a:t>
            </a:r>
            <a:r>
              <a:rPr lang="en-US" dirty="0" err="1" smtClean="0"/>
              <a:t>ps</a:t>
            </a:r>
            <a:r>
              <a:rPr lang="en-US" dirty="0" smtClean="0"/>
              <a:t> Pulse = 15 mm length, so must match cavity</a:t>
            </a:r>
          </a:p>
          <a:p>
            <a:r>
              <a:rPr lang="en-US" dirty="0" smtClean="0"/>
              <a:t>Length to rep rate to ~ 15 </a:t>
            </a:r>
            <a:r>
              <a:rPr lang="en-US" dirty="0" smtClean="0">
                <a:latin typeface="SWGrekc" pitchFamily="2" charset="0"/>
              </a:rPr>
              <a:t>m</a:t>
            </a:r>
            <a:r>
              <a:rPr lang="en-US" dirty="0" smtClean="0"/>
              <a:t>m </a:t>
            </a:r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 rot="20775883">
            <a:off x="3943927" y="24199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Issues – vacuum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 the experiments that are done with buildup cavities, laser damage is an issue when pulse lengths are in the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fs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range, but this is less prevalent when pulses are &gt; 10 ps.</a:t>
            </a:r>
          </a:p>
          <a:p>
            <a:r>
              <a:rPr lang="en-US" dirty="0" smtClean="0"/>
              <a:t>Mirror losses increase as air is removed from the experiment, below a few </a:t>
            </a:r>
            <a:r>
              <a:rPr lang="en-US" dirty="0" err="1" smtClean="0"/>
              <a:t>Torr</a:t>
            </a:r>
            <a:r>
              <a:rPr lang="en-US" dirty="0" smtClean="0"/>
              <a:t>.  The losses can be reversed by increasing the pressure above this value, or flowing O</a:t>
            </a:r>
            <a:r>
              <a:rPr lang="en-US" baseline="-25000" dirty="0" smtClean="0"/>
              <a:t>2</a:t>
            </a:r>
            <a:r>
              <a:rPr lang="en-US" dirty="0" smtClean="0"/>
              <a:t> onto the mirrors.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This effect is seen somewhat at 780 nm (</a:t>
            </a:r>
            <a:r>
              <a:rPr lang="en-US" dirty="0" err="1" smtClean="0">
                <a:solidFill>
                  <a:srgbClr val="C00000"/>
                </a:solidFill>
              </a:rPr>
              <a:t>Ti:Sapp</a:t>
            </a:r>
            <a:r>
              <a:rPr lang="en-US" dirty="0" smtClean="0">
                <a:solidFill>
                  <a:srgbClr val="C00000"/>
                </a:solidFill>
              </a:rPr>
              <a:t>) but markedly at 532 nm.  </a:t>
            </a:r>
          </a:p>
          <a:p>
            <a:r>
              <a:rPr lang="en-US" dirty="0" smtClean="0"/>
              <a:t>Possible explanations put forward: </a:t>
            </a:r>
          </a:p>
          <a:p>
            <a:pPr lvl="1"/>
            <a:r>
              <a:rPr lang="en-US" dirty="0" smtClean="0"/>
              <a:t>Contamination from </a:t>
            </a:r>
            <a:r>
              <a:rPr lang="en-US" dirty="0" err="1" smtClean="0"/>
              <a:t>outgassed</a:t>
            </a:r>
            <a:r>
              <a:rPr lang="en-US" dirty="0" smtClean="0"/>
              <a:t> molecules</a:t>
            </a:r>
          </a:p>
          <a:p>
            <a:pPr lvl="1"/>
            <a:r>
              <a:rPr lang="en-US" dirty="0" smtClean="0"/>
              <a:t>Mirror Damage from O</a:t>
            </a:r>
            <a:r>
              <a:rPr lang="en-US" baseline="-25000" dirty="0" smtClean="0"/>
              <a:t>2</a:t>
            </a:r>
            <a:r>
              <a:rPr lang="en-US" dirty="0" smtClean="0"/>
              <a:t> stripping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9575" y="5838825"/>
            <a:ext cx="802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We take the approach of building a super clean cavity with low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outgassing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materials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0031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2825" y="3943350"/>
            <a:ext cx="2908300" cy="2701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281" y="1173481"/>
            <a:ext cx="6362700" cy="322897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 have constructed a rigid cavity, from high vacuum materials, from sapphire mirror substrates, with finesse 300, to give 100 x buildup of the incident power. </a:t>
            </a:r>
          </a:p>
          <a:p>
            <a:r>
              <a:rPr lang="en-US" dirty="0" smtClean="0"/>
              <a:t>We have calculated the optimal mirror curvatures, and will use those in future.</a:t>
            </a:r>
          </a:p>
          <a:p>
            <a:r>
              <a:rPr lang="en-US" dirty="0" smtClean="0"/>
              <a:t>We are presently locking the cavity to the laser, using mirrors which are resonant at both 1064 nm and 355 nm.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0EE5-95CA-4500-89BC-F060519B2A82}" type="datetime1">
              <a:rPr lang="en-US" smtClean="0"/>
              <a:t>4/13/2011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E98-5524-4428-BF7B-CBB6CC7EF4C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P-X Collabotation Meet WG4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8500" y="2882900"/>
            <a:ext cx="7935913" cy="1704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smtClean="0"/>
              <a:t>Y. Liu, C. C. Havener, J. R. Beene</a:t>
            </a:r>
            <a:endParaRPr lang="de-DE" sz="2000" smtClean="0"/>
          </a:p>
          <a:p>
            <a:pPr>
              <a:lnSpc>
                <a:spcPct val="80000"/>
              </a:lnSpc>
            </a:pPr>
            <a:endParaRPr lang="de-DE" sz="2000" smtClean="0"/>
          </a:p>
          <a:p>
            <a:pPr>
              <a:lnSpc>
                <a:spcPct val="80000"/>
              </a:lnSpc>
            </a:pPr>
            <a:r>
              <a:rPr lang="en-US" sz="2000" b="0" smtClean="0"/>
              <a:t>Holifield Radioactive Ion Beam Facility (HRIBF)</a:t>
            </a:r>
          </a:p>
          <a:p>
            <a:pPr>
              <a:lnSpc>
                <a:spcPct val="80000"/>
              </a:lnSpc>
            </a:pPr>
            <a:r>
              <a:rPr lang="de-DE" sz="2000" b="0" smtClean="0"/>
              <a:t>Physics Division, Oak Ridge National Laboratory</a:t>
            </a:r>
          </a:p>
          <a:p>
            <a:pPr>
              <a:lnSpc>
                <a:spcPct val="80000"/>
              </a:lnSpc>
            </a:pPr>
            <a:endParaRPr lang="de-DE" b="0" i="1" smtClean="0"/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98613"/>
            <a:ext cx="9144000" cy="579437"/>
          </a:xfrm>
          <a:noFill/>
        </p:spPr>
        <p:txBody>
          <a:bodyPr lIns="9144"/>
          <a:lstStyle/>
          <a:p>
            <a:pPr algn="ctr">
              <a:lnSpc>
                <a:spcPct val="100000"/>
              </a:lnSpc>
            </a:pPr>
            <a:r>
              <a:rPr lang="en-US" sz="3200" i="0" smtClean="0">
                <a:solidFill>
                  <a:schemeClr val="hlink"/>
                </a:solidFill>
              </a:rPr>
              <a:t>Isobar Suppression by Photodetachment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362200" y="5003800"/>
            <a:ext cx="45466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April 11,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9129713" cy="4032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i="0" smtClean="0">
                <a:solidFill>
                  <a:schemeClr val="hlink"/>
                </a:solidFill>
                <a:ea typeface="Arial Unicode MS" pitchFamily="34" charset="-128"/>
                <a:cs typeface="Arial Unicode MS" pitchFamily="34" charset="-128"/>
              </a:rPr>
              <a:t>Isobar Suppression by Photodetachment </a:t>
            </a:r>
          </a:p>
        </p:txBody>
      </p:sp>
      <p:sp>
        <p:nvSpPr>
          <p:cNvPr id="172035" name="Rectangle 87"/>
          <p:cNvSpPr>
            <a:spLocks noChangeArrowheads="1"/>
          </p:cNvSpPr>
          <p:nvPr/>
        </p:nvSpPr>
        <p:spPr bwMode="auto">
          <a:xfrm>
            <a:off x="312738" y="849313"/>
            <a:ext cx="8548687" cy="204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Photodetachment:</a:t>
            </a:r>
            <a:r>
              <a:rPr lang="en-US" sz="2000"/>
              <a:t> </a:t>
            </a:r>
          </a:p>
          <a:p>
            <a:pPr>
              <a:spcBef>
                <a:spcPct val="100000"/>
              </a:spcBef>
            </a:pPr>
            <a:r>
              <a:rPr lang="en-US" sz="2000" i="1"/>
              <a:t>				</a:t>
            </a:r>
            <a:r>
              <a:rPr lang="en-US" i="1"/>
              <a:t>,</a:t>
            </a:r>
            <a:r>
              <a:rPr lang="en-US" sz="2000" i="1"/>
              <a:t>      </a:t>
            </a:r>
            <a:r>
              <a:rPr lang="en-US" sz="2000" i="1">
                <a:latin typeface="Times New Roman" pitchFamily="18" charset="0"/>
              </a:rPr>
              <a:t>hv</a:t>
            </a:r>
            <a:r>
              <a:rPr lang="en-US" sz="2000" i="1"/>
              <a:t> </a:t>
            </a:r>
            <a:r>
              <a:rPr lang="en-US" i="1"/>
              <a:t>&gt; </a:t>
            </a:r>
            <a:r>
              <a:rPr lang="en-US"/>
              <a:t>electron affinity (EA) of A</a:t>
            </a:r>
            <a:r>
              <a:rPr lang="en-US" baseline="30000"/>
              <a:t>-</a:t>
            </a:r>
          </a:p>
          <a:p>
            <a:pPr>
              <a:spcBef>
                <a:spcPct val="100000"/>
              </a:spcBef>
            </a:pPr>
            <a:r>
              <a:rPr lang="en-US" sz="2000" b="1"/>
              <a:t>Isobar suppression:</a:t>
            </a:r>
            <a:r>
              <a:rPr lang="en-US" sz="2000"/>
              <a:t>   </a:t>
            </a:r>
            <a:r>
              <a:rPr lang="en-US" sz="2000" b="1"/>
              <a:t>EA</a:t>
            </a:r>
            <a:r>
              <a:rPr lang="en-US" sz="2000" b="1" baseline="-25000"/>
              <a:t>isobar</a:t>
            </a:r>
            <a:r>
              <a:rPr lang="en-US" sz="2000" b="1"/>
              <a:t> &lt; </a:t>
            </a:r>
            <a:r>
              <a:rPr lang="en-US" sz="2000" b="1" i="1">
                <a:latin typeface="Times New Roman" pitchFamily="18" charset="0"/>
              </a:rPr>
              <a:t>hv</a:t>
            </a:r>
            <a:r>
              <a:rPr lang="en-US" sz="2000" b="1"/>
              <a:t> &lt; EA</a:t>
            </a:r>
            <a:r>
              <a:rPr lang="en-US" sz="2000" b="1" baseline="-25000"/>
              <a:t>RIB</a:t>
            </a:r>
          </a:p>
          <a:p>
            <a:pPr lvl="1">
              <a:spcBef>
                <a:spcPct val="100000"/>
              </a:spcBef>
            </a:pPr>
            <a:r>
              <a:rPr lang="en-US" sz="1400" i="1">
                <a:solidFill>
                  <a:schemeClr val="hlink"/>
                </a:solidFill>
              </a:rPr>
              <a:t>D. Berkovits, et al., Nucl. Instr. Meth. A 281 (1989) 663; Nucl. Instr. Meth. B 52 (1990) 378</a:t>
            </a:r>
            <a:r>
              <a:rPr lang="en-US" sz="1400" i="1">
                <a:solidFill>
                  <a:schemeClr val="accent2"/>
                </a:solidFill>
              </a:rPr>
              <a:t>.</a:t>
            </a:r>
          </a:p>
        </p:txBody>
      </p:sp>
      <p:graphicFrame>
        <p:nvGraphicFramePr>
          <p:cNvPr id="172036" name="Object 4"/>
          <p:cNvGraphicFramePr>
            <a:graphicFrameLocks noChangeAspect="1"/>
          </p:cNvGraphicFramePr>
          <p:nvPr/>
        </p:nvGraphicFramePr>
        <p:xfrm>
          <a:off x="1797050" y="1365250"/>
          <a:ext cx="2341563" cy="463550"/>
        </p:xfrm>
        <a:graphic>
          <a:graphicData uri="http://schemas.openxmlformats.org/presentationml/2006/ole">
            <p:oleObj spid="_x0000_s2050" name="Equation" r:id="rId4" imgW="1028520" imgH="203040" progId="Equation.3">
              <p:embed/>
            </p:oleObj>
          </a:graphicData>
        </a:graphic>
      </p:graphicFrame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323850" y="3071813"/>
            <a:ext cx="8451850" cy="1770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There are a number of negative RIBs for which photodetachment can be used to suppress the isobar contaminants:</a:t>
            </a:r>
            <a:r>
              <a:rPr lang="en-US" sz="2000"/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000" baseline="30000"/>
              <a:t>56</a:t>
            </a:r>
            <a:r>
              <a:rPr lang="en-US" sz="2000"/>
              <a:t>Ni (</a:t>
            </a:r>
            <a:r>
              <a:rPr lang="en-US" sz="2000" baseline="30000">
                <a:solidFill>
                  <a:schemeClr val="accent2"/>
                </a:solidFill>
              </a:rPr>
              <a:t>56</a:t>
            </a:r>
            <a:r>
              <a:rPr lang="en-US" sz="2000">
                <a:solidFill>
                  <a:schemeClr val="accent2"/>
                </a:solidFill>
              </a:rPr>
              <a:t>Co</a:t>
            </a:r>
            <a:r>
              <a:rPr lang="en-US" sz="2000"/>
              <a:t>), </a:t>
            </a:r>
            <a:r>
              <a:rPr lang="en-US" sz="2000" baseline="30000"/>
              <a:t>17,18</a:t>
            </a:r>
            <a:r>
              <a:rPr lang="en-US" sz="2000"/>
              <a:t>F (</a:t>
            </a:r>
            <a:r>
              <a:rPr lang="en-US" sz="2000" baseline="30000">
                <a:solidFill>
                  <a:schemeClr val="accent2"/>
                </a:solidFill>
              </a:rPr>
              <a:t>17,18</a:t>
            </a:r>
            <a:r>
              <a:rPr lang="en-US" sz="2000">
                <a:solidFill>
                  <a:schemeClr val="accent2"/>
                </a:solidFill>
              </a:rPr>
              <a:t>O</a:t>
            </a:r>
            <a:r>
              <a:rPr lang="en-US" sz="2000"/>
              <a:t>), </a:t>
            </a:r>
            <a:r>
              <a:rPr lang="en-US" sz="2000" baseline="30000"/>
              <a:t>33,36</a:t>
            </a:r>
            <a:r>
              <a:rPr lang="en-US" sz="2000"/>
              <a:t>Cl (</a:t>
            </a:r>
            <a:r>
              <a:rPr lang="en-US" sz="2000" baseline="30000">
                <a:solidFill>
                  <a:schemeClr val="accent2"/>
                </a:solidFill>
              </a:rPr>
              <a:t>33,36</a:t>
            </a:r>
            <a:r>
              <a:rPr lang="en-US" sz="2000">
                <a:solidFill>
                  <a:schemeClr val="accent2"/>
                </a:solidFill>
              </a:rPr>
              <a:t>S</a:t>
            </a:r>
            <a:r>
              <a:rPr lang="en-US" sz="2000"/>
              <a:t>)</a:t>
            </a:r>
          </a:p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</a:rPr>
              <a:t>EA(Co) = 0.661 eV    EA(O) = 1.43 eV    EA(S) = 2.08 eV</a:t>
            </a:r>
            <a:r>
              <a:rPr lang="en-US" sz="1600" b="1"/>
              <a:t> </a:t>
            </a:r>
            <a:br>
              <a:rPr lang="en-US" sz="1600" b="1"/>
            </a:br>
            <a:r>
              <a:rPr lang="en-US" sz="1600" b="1"/>
              <a:t> EA(Ni) = 1.156 eV     EA(F) = 3.41 eV    EA(Cl) = 3.62 eV</a:t>
            </a:r>
          </a:p>
        </p:txBody>
      </p:sp>
      <p:sp>
        <p:nvSpPr>
          <p:cNvPr id="172038" name="Text Box 118"/>
          <p:cNvSpPr txBox="1">
            <a:spLocks noChangeArrowheads="1"/>
          </p:cNvSpPr>
          <p:nvPr/>
        </p:nvSpPr>
        <p:spPr bwMode="auto">
          <a:xfrm>
            <a:off x="368300" y="5022850"/>
            <a:ext cx="83439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High photodetachment efficiency is necessary:</a:t>
            </a:r>
          </a:p>
        </p:txBody>
      </p:sp>
      <p:sp>
        <p:nvSpPr>
          <p:cNvPr id="172039" name="Text Box 119"/>
          <p:cNvSpPr txBox="1">
            <a:spLocks noChangeArrowheads="1"/>
          </p:cNvSpPr>
          <p:nvPr/>
        </p:nvSpPr>
        <p:spPr bwMode="auto">
          <a:xfrm>
            <a:off x="708025" y="5438775"/>
            <a:ext cx="784542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e.g., </a:t>
            </a:r>
            <a:r>
              <a:rPr lang="en-US" baseline="30000"/>
              <a:t>56</a:t>
            </a:r>
            <a:r>
              <a:rPr lang="en-US"/>
              <a:t>Ni beam is dominated by 10 times more </a:t>
            </a:r>
            <a:r>
              <a:rPr lang="en-US" baseline="30000"/>
              <a:t>56</a:t>
            </a:r>
            <a:r>
              <a:rPr lang="en-US"/>
              <a:t>Co – more than 100 times reduction of </a:t>
            </a:r>
            <a:r>
              <a:rPr lang="en-US" baseline="30000"/>
              <a:t>56</a:t>
            </a:r>
            <a:r>
              <a:rPr lang="en-US"/>
              <a:t>Co is needed.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7" grpId="0"/>
      <p:bldP spid="172038" grpId="0"/>
      <p:bldP spid="1720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3525"/>
            <a:ext cx="9129713" cy="4032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i="0" smtClean="0">
                <a:solidFill>
                  <a:schemeClr val="hlink"/>
                </a:solidFill>
                <a:ea typeface="Arial Unicode MS" pitchFamily="34" charset="-128"/>
                <a:cs typeface="Arial Unicode MS" pitchFamily="34" charset="-128"/>
              </a:rPr>
              <a:t>Purify Cl and F RIBs: Remove S and O Isobars</a:t>
            </a: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442913" y="896938"/>
            <a:ext cx="8318500" cy="1122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	EA(S) = 2.08 eV,   EA(Cl) = 3.62 eV</a:t>
            </a:r>
          </a:p>
          <a:p>
            <a:pPr>
              <a:spcBef>
                <a:spcPct val="25000"/>
              </a:spcBef>
            </a:pPr>
            <a:r>
              <a:rPr lang="en-US" b="1"/>
              <a:t>	EA(O) = 1.43 eV,   EA(F) = 3.41 eV</a:t>
            </a:r>
          </a:p>
          <a:p>
            <a:pPr>
              <a:spcBef>
                <a:spcPct val="50000"/>
              </a:spcBef>
            </a:pPr>
            <a:r>
              <a:rPr lang="en-US" b="1"/>
              <a:t>	</a:t>
            </a:r>
            <a:r>
              <a:rPr lang="en-US" b="1">
                <a:solidFill>
                  <a:srgbClr val="006600"/>
                </a:solidFill>
              </a:rPr>
              <a:t>Nd:YLF laser at 527 nm,  photon energy = 2.352 eV</a:t>
            </a:r>
          </a:p>
        </p:txBody>
      </p:sp>
      <p:sp>
        <p:nvSpPr>
          <p:cNvPr id="115716" name="Rectangle 7"/>
          <p:cNvSpPr>
            <a:spLocks noChangeArrowheads="1"/>
          </p:cNvSpPr>
          <p:nvPr/>
        </p:nvSpPr>
        <p:spPr bwMode="auto">
          <a:xfrm>
            <a:off x="4699000" y="2571750"/>
            <a:ext cx="42672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9863" indent="-169863">
              <a:lnSpc>
                <a:spcPct val="85000"/>
              </a:lnSpc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sz="1600" b="1"/>
              <a:t>Pulse Nd:YLF laser </a:t>
            </a:r>
          </a:p>
          <a:p>
            <a:pPr marL="169863" indent="-169863">
              <a:lnSpc>
                <a:spcPct val="85000"/>
              </a:lnSpc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sz="1600" b="1"/>
              <a:t>Pulse repetition rate: 1 Hz -10 kHz</a:t>
            </a:r>
          </a:p>
          <a:p>
            <a:pPr marL="169863" indent="-169863">
              <a:lnSpc>
                <a:spcPct val="85000"/>
              </a:lnSpc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sz="1600" b="1"/>
              <a:t>Average power:  </a:t>
            </a:r>
            <a:r>
              <a:rPr lang="en-US" sz="1600" b="1">
                <a:solidFill>
                  <a:srgbClr val="FF0000"/>
                </a:solidFill>
              </a:rPr>
              <a:t>3W maximum</a:t>
            </a:r>
          </a:p>
          <a:p>
            <a:pPr marL="169863" indent="-169863">
              <a:lnSpc>
                <a:spcPct val="85000"/>
              </a:lnSpc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sz="1600" b="1"/>
              <a:t>Nominal pulse width @ 1 kHz: 10 - 30 ns</a:t>
            </a:r>
          </a:p>
          <a:p>
            <a:pPr marL="169863" indent="-169863">
              <a:lnSpc>
                <a:spcPct val="85000"/>
              </a:lnSpc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sz="1600" b="1"/>
              <a:t>Beam mode: TEM</a:t>
            </a:r>
            <a:r>
              <a:rPr lang="en-US" sz="1600" b="1" baseline="-25000"/>
              <a:t>00</a:t>
            </a:r>
            <a:r>
              <a:rPr lang="en-US" sz="1600" b="1"/>
              <a:t> with M</a:t>
            </a:r>
            <a:r>
              <a:rPr lang="en-US" sz="1600" b="1" baseline="30000"/>
              <a:t>2</a:t>
            </a:r>
            <a:r>
              <a:rPr lang="en-US" sz="1600" b="1"/>
              <a:t> &lt; 1.1 </a:t>
            </a:r>
          </a:p>
        </p:txBody>
      </p:sp>
      <p:pic>
        <p:nvPicPr>
          <p:cNvPr id="115717" name="Picture 11" descr="MVC-839F"/>
          <p:cNvPicPr>
            <a:picLocks noChangeAspect="1" noChangeArrowheads="1"/>
          </p:cNvPicPr>
          <p:nvPr/>
        </p:nvPicPr>
        <p:blipFill>
          <a:blip r:embed="rId3" cstate="print"/>
          <a:srcRect l="12512" t="6516" r="12708" b="16420"/>
          <a:stretch>
            <a:fillRect/>
          </a:stretch>
        </p:blipFill>
        <p:spPr bwMode="auto">
          <a:xfrm>
            <a:off x="752475" y="2371725"/>
            <a:ext cx="3643313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8" name="Picture 8" descr="Photonics DC-150-5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1050" y="4200525"/>
            <a:ext cx="3254375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416379" y="6181205"/>
            <a:ext cx="2463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Peak Power 100-300 kW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7BAD-A0E8-41E6-8243-E3E17E48EEF4}" type="datetime1">
              <a:rPr lang="en-US" smtClean="0"/>
              <a:t>4/13/2011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E98-5524-4428-BF7B-CBB6CC7EF4C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P-X Collabotation Meet WG4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An H- stripping laser using commercial, diode-pumped Nd:YAG amplifiers</a:t>
            </a:r>
            <a:endParaRPr lang="en-US" sz="1300">
              <a:solidFill>
                <a:srgbClr val="000000"/>
              </a:solidFill>
              <a:latin typeface="Lucida Grande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Russell Wilcox</a:t>
            </a:r>
          </a:p>
          <a:p>
            <a:endParaRPr lang="en-US"/>
          </a:p>
          <a:p>
            <a:r>
              <a:rPr lang="en-US"/>
              <a:t>Laser Stripping Workshop, April 11,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This laser scheme was proposed</a:t>
            </a:r>
            <a:br>
              <a:rPr lang="en-US" dirty="0"/>
            </a:br>
            <a:r>
              <a:rPr lang="en-US" dirty="0"/>
              <a:t>at the last workshop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0"/>
            <a:ext cx="7772400" cy="3581400"/>
          </a:xfrm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94261"/>
                </a:solidFill>
              </a:rPr>
              <a:t>Assume 1 micron operation (high energy H- beams)</a:t>
            </a:r>
          </a:p>
          <a:p>
            <a:pPr lvl="1"/>
            <a:r>
              <a:rPr lang="en-US">
                <a:solidFill>
                  <a:srgbClr val="094261"/>
                </a:solidFill>
              </a:rPr>
              <a:t>Frequency multiplication could be added</a:t>
            </a:r>
          </a:p>
          <a:p>
            <a:r>
              <a:rPr lang="en-US">
                <a:solidFill>
                  <a:srgbClr val="094261"/>
                </a:solidFill>
              </a:rPr>
              <a:t>A buildup cavity would be used, with ~120x enhancement</a:t>
            </a:r>
          </a:p>
          <a:p>
            <a:pPr lvl="1"/>
            <a:r>
              <a:rPr lang="en-US">
                <a:solidFill>
                  <a:srgbClr val="094261"/>
                </a:solidFill>
              </a:rPr>
              <a:t>Peak power goal is 6MW in buildup cavity</a:t>
            </a:r>
          </a:p>
          <a:p>
            <a:r>
              <a:rPr lang="en-US">
                <a:solidFill>
                  <a:srgbClr val="094261"/>
                </a:solidFill>
              </a:rPr>
              <a:t>SNS reprate and pulse length chosen as an example</a:t>
            </a:r>
          </a:p>
          <a:p>
            <a:pPr lvl="1"/>
            <a:r>
              <a:rPr lang="en-US">
                <a:solidFill>
                  <a:srgbClr val="094261"/>
                </a:solidFill>
              </a:rPr>
              <a:t>10ps micropulse at 400MHz, 1.2ms macropulse at 2Hz</a:t>
            </a:r>
            <a:endParaRPr lang="en-US"/>
          </a:p>
          <a:p>
            <a:r>
              <a:rPr lang="en-US">
                <a:solidFill>
                  <a:srgbClr val="0C7108"/>
                </a:solidFill>
              </a:rPr>
              <a:t>This work reports success in testing the 1 micron laser</a:t>
            </a:r>
          </a:p>
          <a:p>
            <a:pPr lvl="1"/>
            <a:r>
              <a:rPr lang="en-US">
                <a:solidFill>
                  <a:srgbClr val="0C7108"/>
                </a:solidFill>
              </a:rPr>
              <a:t>450W average during 1.2ms pulse (112.5kW peak, ~2x spec)</a:t>
            </a:r>
          </a:p>
          <a:p>
            <a:pPr lvl="1"/>
            <a:r>
              <a:rPr lang="en-US">
                <a:solidFill>
                  <a:srgbClr val="0C7108"/>
                </a:solidFill>
              </a:rPr>
              <a:t>Saturation characterized, is the limiting factor for increased power</a:t>
            </a:r>
          </a:p>
          <a:p>
            <a:pPr lvl="1"/>
            <a:r>
              <a:rPr lang="en-US">
                <a:solidFill>
                  <a:srgbClr val="0C7108"/>
                </a:solidFill>
              </a:rPr>
              <a:t>Good beam quality, no transient thermal lens</a:t>
            </a:r>
          </a:p>
          <a:p>
            <a:r>
              <a:rPr lang="en-US">
                <a:solidFill>
                  <a:srgbClr val="0C7108"/>
                </a:solidFill>
              </a:rPr>
              <a:t>Further testing with a cavity will verify adequacy of the laser</a:t>
            </a:r>
            <a:endParaRPr lang="en-US"/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 flipH="1" flipV="1">
            <a:off x="76200" y="1254125"/>
            <a:ext cx="7640638" cy="19050"/>
          </a:xfrm>
          <a:prstGeom prst="line">
            <a:avLst/>
          </a:prstGeom>
          <a:noFill/>
          <a:ln w="76200">
            <a:solidFill>
              <a:srgbClr val="00279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chemeClr val="tx2"/>
              </a:solidFill>
              <a:latin typeface="Comic Sans MS" pitchFamily="-65" charset="0"/>
            </a:endParaRPr>
          </a:p>
        </p:txBody>
      </p:sp>
      <p:pic>
        <p:nvPicPr>
          <p:cNvPr id="3079" name="Picture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00" y="533400"/>
            <a:ext cx="1284288" cy="78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009650" y="1381125"/>
            <a:ext cx="1200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modelocked</a:t>
            </a:r>
          </a:p>
          <a:p>
            <a:r>
              <a:rPr lang="en-US"/>
              <a:t>laser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362200" y="1371600"/>
            <a:ext cx="862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chopper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352800" y="1371600"/>
            <a:ext cx="920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amplifier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708525" y="1371600"/>
            <a:ext cx="920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amplifier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6080125" y="1368425"/>
            <a:ext cx="1354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buildup cavity</a:t>
            </a: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990600" y="2025650"/>
            <a:ext cx="1066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2667000" y="210185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3581400" y="202565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4648200" y="2025650"/>
            <a:ext cx="914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2057400" y="217805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6172200" y="2025650"/>
            <a:ext cx="76200" cy="304800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 flipH="1">
            <a:off x="7239000" y="2025650"/>
            <a:ext cx="76200" cy="304800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6400800" y="2590800"/>
            <a:ext cx="7000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(6MW)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2152650" y="2362200"/>
            <a:ext cx="438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1W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2914650" y="2362200"/>
            <a:ext cx="590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0.5W</a:t>
            </a: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5546725" y="2359025"/>
            <a:ext cx="641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200W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4032250" y="2362200"/>
            <a:ext cx="539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50W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2498725" y="1676400"/>
            <a:ext cx="539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0.5x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3448050" y="1676400"/>
            <a:ext cx="590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100x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4946650" y="1690688"/>
            <a:ext cx="387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4x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6461125" y="1676400"/>
            <a:ext cx="590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120x</a:t>
            </a: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1981200" y="2605088"/>
            <a:ext cx="758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(250W)</a:t>
            </a:r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5470525" y="2605088"/>
            <a:ext cx="758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(50kW)</a:t>
            </a: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6445250" y="2362200"/>
            <a:ext cx="641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24kW</a:t>
            </a:r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381000" y="2362200"/>
            <a:ext cx="14557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average in 1ms</a:t>
            </a:r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396875" y="2590800"/>
            <a:ext cx="1360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(peak in 10ps)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6" name="Rectangle 60"/>
          <p:cNvSpPr>
            <a:spLocks noChangeArrowheads="1"/>
          </p:cNvSpPr>
          <p:nvPr/>
        </p:nvSpPr>
        <p:spPr bwMode="auto">
          <a:xfrm>
            <a:off x="2286000" y="1219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/>
              <a:t>Optical schematic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172200"/>
            <a:ext cx="7772400" cy="381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Second amp was configured for possible double pass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219200" y="3048000"/>
            <a:ext cx="105266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oscillator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667000" y="30480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2590800" y="1905000"/>
            <a:ext cx="457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2590800" y="4343400"/>
            <a:ext cx="457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2590800" y="1981200"/>
            <a:ext cx="4572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>
            <a:off x="2590800" y="1981200"/>
            <a:ext cx="4572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2819400" y="4495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V="1">
            <a:off x="2819400" y="4267200"/>
            <a:ext cx="1600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V="1">
            <a:off x="4419600" y="25146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4419600" y="4267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H="1" flipV="1">
            <a:off x="2819400" y="5791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V="1">
            <a:off x="2819400" y="3886200"/>
            <a:ext cx="32766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 flipV="1">
            <a:off x="6096000" y="12954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 flipV="1">
            <a:off x="28194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 flipH="1">
            <a:off x="1752600" y="1371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>
            <a:off x="1752600" y="1371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 rot="-1827476">
            <a:off x="4648200" y="4343400"/>
            <a:ext cx="762000" cy="304800"/>
            <a:chOff x="3600" y="1824"/>
            <a:chExt cx="480" cy="192"/>
          </a:xfrm>
        </p:grpSpPr>
        <p:sp>
          <p:nvSpPr>
            <p:cNvPr id="4116" name="Rectangle 20"/>
            <p:cNvSpPr>
              <a:spLocks noChangeArrowheads="1"/>
            </p:cNvSpPr>
            <p:nvPr/>
          </p:nvSpPr>
          <p:spPr bwMode="auto">
            <a:xfrm>
              <a:off x="3696" y="1824"/>
              <a:ext cx="288" cy="192"/>
            </a:xfrm>
            <a:prstGeom prst="rect">
              <a:avLst/>
            </a:prstGeom>
            <a:solidFill>
              <a:srgbClr val="BBBB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" name="Rectangle 21"/>
            <p:cNvSpPr>
              <a:spLocks noChangeArrowheads="1"/>
            </p:cNvSpPr>
            <p:nvPr/>
          </p:nvSpPr>
          <p:spPr bwMode="auto">
            <a:xfrm>
              <a:off x="3984" y="1872"/>
              <a:ext cx="96" cy="96"/>
            </a:xfrm>
            <a:prstGeom prst="rect">
              <a:avLst/>
            </a:prstGeom>
            <a:solidFill>
              <a:srgbClr val="BBBB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8" name="Rectangle 22"/>
            <p:cNvSpPr>
              <a:spLocks noChangeArrowheads="1"/>
            </p:cNvSpPr>
            <p:nvPr/>
          </p:nvSpPr>
          <p:spPr bwMode="auto">
            <a:xfrm>
              <a:off x="3600" y="1872"/>
              <a:ext cx="96" cy="96"/>
            </a:xfrm>
            <a:prstGeom prst="rect">
              <a:avLst/>
            </a:prstGeom>
            <a:solidFill>
              <a:srgbClr val="BBBB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9" name="Line 23"/>
            <p:cNvSpPr>
              <a:spLocks noChangeShapeType="1"/>
            </p:cNvSpPr>
            <p:nvPr/>
          </p:nvSpPr>
          <p:spPr bwMode="auto">
            <a:xfrm>
              <a:off x="3744" y="19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 rot="-1827476">
            <a:off x="3200400" y="4572000"/>
            <a:ext cx="762000" cy="304800"/>
            <a:chOff x="3600" y="1824"/>
            <a:chExt cx="480" cy="192"/>
          </a:xfrm>
        </p:grpSpPr>
        <p:sp>
          <p:nvSpPr>
            <p:cNvPr id="4122" name="Rectangle 26"/>
            <p:cNvSpPr>
              <a:spLocks noChangeArrowheads="1"/>
            </p:cNvSpPr>
            <p:nvPr/>
          </p:nvSpPr>
          <p:spPr bwMode="auto">
            <a:xfrm>
              <a:off x="3696" y="1824"/>
              <a:ext cx="288" cy="192"/>
            </a:xfrm>
            <a:prstGeom prst="rect">
              <a:avLst/>
            </a:prstGeom>
            <a:solidFill>
              <a:srgbClr val="BBBB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" name="Rectangle 27"/>
            <p:cNvSpPr>
              <a:spLocks noChangeArrowheads="1"/>
            </p:cNvSpPr>
            <p:nvPr/>
          </p:nvSpPr>
          <p:spPr bwMode="auto">
            <a:xfrm>
              <a:off x="3984" y="1872"/>
              <a:ext cx="96" cy="96"/>
            </a:xfrm>
            <a:prstGeom prst="rect">
              <a:avLst/>
            </a:prstGeom>
            <a:solidFill>
              <a:srgbClr val="BBBB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4" name="Rectangle 28"/>
            <p:cNvSpPr>
              <a:spLocks noChangeArrowheads="1"/>
            </p:cNvSpPr>
            <p:nvPr/>
          </p:nvSpPr>
          <p:spPr bwMode="auto">
            <a:xfrm>
              <a:off x="3600" y="1872"/>
              <a:ext cx="96" cy="96"/>
            </a:xfrm>
            <a:prstGeom prst="rect">
              <a:avLst/>
            </a:prstGeom>
            <a:solidFill>
              <a:srgbClr val="BBBB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5" name="Line 29"/>
            <p:cNvSpPr>
              <a:spLocks noChangeShapeType="1"/>
            </p:cNvSpPr>
            <p:nvPr/>
          </p:nvSpPr>
          <p:spPr bwMode="auto">
            <a:xfrm>
              <a:off x="3744" y="19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4191000" y="2895600"/>
            <a:ext cx="457200" cy="457200"/>
          </a:xfrm>
          <a:prstGeom prst="rect">
            <a:avLst/>
          </a:prstGeom>
          <a:solidFill>
            <a:srgbClr val="09426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5791200" y="2133600"/>
            <a:ext cx="609600" cy="1066800"/>
          </a:xfrm>
          <a:prstGeom prst="rect">
            <a:avLst/>
          </a:prstGeom>
          <a:solidFill>
            <a:srgbClr val="09426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4267200" y="3657600"/>
            <a:ext cx="304800" cy="152400"/>
            <a:chOff x="2352" y="2304"/>
            <a:chExt cx="192" cy="96"/>
          </a:xfrm>
        </p:grpSpPr>
        <p:sp>
          <p:nvSpPr>
            <p:cNvPr id="4128" name="Rectangle 32"/>
            <p:cNvSpPr>
              <a:spLocks noChangeArrowheads="1"/>
            </p:cNvSpPr>
            <p:nvPr/>
          </p:nvSpPr>
          <p:spPr bwMode="auto">
            <a:xfrm>
              <a:off x="2352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" name="Line 33"/>
            <p:cNvSpPr>
              <a:spLocks noChangeShapeType="1"/>
            </p:cNvSpPr>
            <p:nvPr/>
          </p:nvSpPr>
          <p:spPr bwMode="auto">
            <a:xfrm>
              <a:off x="2400" y="23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 rot="3626819">
            <a:off x="3962400" y="4343400"/>
            <a:ext cx="304800" cy="152400"/>
            <a:chOff x="2352" y="2304"/>
            <a:chExt cx="192" cy="96"/>
          </a:xfrm>
        </p:grpSpPr>
        <p:sp>
          <p:nvSpPr>
            <p:cNvPr id="4135" name="Rectangle 39"/>
            <p:cNvSpPr>
              <a:spLocks noChangeArrowheads="1"/>
            </p:cNvSpPr>
            <p:nvPr/>
          </p:nvSpPr>
          <p:spPr bwMode="auto">
            <a:xfrm>
              <a:off x="2352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6" name="Line 40"/>
            <p:cNvSpPr>
              <a:spLocks noChangeShapeType="1"/>
            </p:cNvSpPr>
            <p:nvPr/>
          </p:nvSpPr>
          <p:spPr bwMode="auto">
            <a:xfrm>
              <a:off x="2400" y="23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 rot="3626819">
            <a:off x="5410200" y="4114800"/>
            <a:ext cx="304800" cy="152400"/>
            <a:chOff x="2352" y="2304"/>
            <a:chExt cx="192" cy="96"/>
          </a:xfrm>
        </p:grpSpPr>
        <p:sp>
          <p:nvSpPr>
            <p:cNvPr id="4138" name="Rectangle 42"/>
            <p:cNvSpPr>
              <a:spLocks noChangeArrowheads="1"/>
            </p:cNvSpPr>
            <p:nvPr/>
          </p:nvSpPr>
          <p:spPr bwMode="auto">
            <a:xfrm>
              <a:off x="2352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9" name="Line 43"/>
            <p:cNvSpPr>
              <a:spLocks noChangeShapeType="1"/>
            </p:cNvSpPr>
            <p:nvPr/>
          </p:nvSpPr>
          <p:spPr bwMode="auto">
            <a:xfrm>
              <a:off x="2400" y="23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48"/>
          <p:cNvGrpSpPr>
            <a:grpSpLocks/>
          </p:cNvGrpSpPr>
          <p:nvPr/>
        </p:nvGrpSpPr>
        <p:grpSpPr bwMode="auto">
          <a:xfrm rot="-1752339">
            <a:off x="3276600" y="5029200"/>
            <a:ext cx="838200" cy="533400"/>
            <a:chOff x="2064" y="3264"/>
            <a:chExt cx="528" cy="336"/>
          </a:xfrm>
        </p:grpSpPr>
        <p:sp>
          <p:nvSpPr>
            <p:cNvPr id="4140" name="Oval 44"/>
            <p:cNvSpPr>
              <a:spLocks noChangeArrowheads="1"/>
            </p:cNvSpPr>
            <p:nvPr/>
          </p:nvSpPr>
          <p:spPr bwMode="auto">
            <a:xfrm>
              <a:off x="2064" y="3360"/>
              <a:ext cx="48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1" name="Oval 45"/>
            <p:cNvSpPr>
              <a:spLocks noChangeArrowheads="1"/>
            </p:cNvSpPr>
            <p:nvPr/>
          </p:nvSpPr>
          <p:spPr bwMode="auto">
            <a:xfrm>
              <a:off x="2544" y="3264"/>
              <a:ext cx="48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2" name="Line 46"/>
            <p:cNvSpPr>
              <a:spLocks noChangeShapeType="1"/>
            </p:cNvSpPr>
            <p:nvPr/>
          </p:nvSpPr>
          <p:spPr bwMode="auto">
            <a:xfrm flipV="1">
              <a:off x="2112" y="3264"/>
              <a:ext cx="4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3" name="Line 47"/>
            <p:cNvSpPr>
              <a:spLocks noChangeShapeType="1"/>
            </p:cNvSpPr>
            <p:nvPr/>
          </p:nvSpPr>
          <p:spPr bwMode="auto">
            <a:xfrm>
              <a:off x="2112" y="3360"/>
              <a:ext cx="4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45" name="Line 49"/>
          <p:cNvSpPr>
            <a:spLocks noChangeShapeType="1"/>
          </p:cNvSpPr>
          <p:nvPr/>
        </p:nvSpPr>
        <p:spPr bwMode="auto">
          <a:xfrm flipH="1">
            <a:off x="4267200" y="56388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" name="Line 51"/>
          <p:cNvSpPr>
            <a:spLocks noChangeShapeType="1"/>
          </p:cNvSpPr>
          <p:nvPr/>
        </p:nvSpPr>
        <p:spPr bwMode="auto">
          <a:xfrm>
            <a:off x="2743200" y="5638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8" name="Line 52"/>
          <p:cNvSpPr>
            <a:spLocks noChangeShapeType="1"/>
          </p:cNvSpPr>
          <p:nvPr/>
        </p:nvSpPr>
        <p:spPr bwMode="auto">
          <a:xfrm flipV="1">
            <a:off x="4343400" y="40386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9" name="Line 53"/>
          <p:cNvSpPr>
            <a:spLocks noChangeShapeType="1"/>
          </p:cNvSpPr>
          <p:nvPr/>
        </p:nvSpPr>
        <p:spPr bwMode="auto">
          <a:xfrm>
            <a:off x="2667000" y="51054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0" name="Line 54"/>
          <p:cNvSpPr>
            <a:spLocks noChangeShapeType="1"/>
          </p:cNvSpPr>
          <p:nvPr/>
        </p:nvSpPr>
        <p:spPr bwMode="auto">
          <a:xfrm>
            <a:off x="2667000" y="12192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1" name="Line 55"/>
          <p:cNvSpPr>
            <a:spLocks noChangeShapeType="1"/>
          </p:cNvSpPr>
          <p:nvPr/>
        </p:nvSpPr>
        <p:spPr bwMode="auto">
          <a:xfrm flipH="1">
            <a:off x="1600200" y="12192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2" name="Line 56"/>
          <p:cNvSpPr>
            <a:spLocks noChangeShapeType="1"/>
          </p:cNvSpPr>
          <p:nvPr/>
        </p:nvSpPr>
        <p:spPr bwMode="auto">
          <a:xfrm flipV="1">
            <a:off x="6019800" y="36576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57"/>
          <p:cNvGrpSpPr>
            <a:grpSpLocks/>
          </p:cNvGrpSpPr>
          <p:nvPr/>
        </p:nvGrpSpPr>
        <p:grpSpPr bwMode="auto">
          <a:xfrm rot="-5400000">
            <a:off x="1905000" y="1295400"/>
            <a:ext cx="304800" cy="152400"/>
            <a:chOff x="2352" y="2304"/>
            <a:chExt cx="192" cy="96"/>
          </a:xfrm>
        </p:grpSpPr>
        <p:sp>
          <p:nvSpPr>
            <p:cNvPr id="4154" name="Rectangle 58"/>
            <p:cNvSpPr>
              <a:spLocks noChangeArrowheads="1"/>
            </p:cNvSpPr>
            <p:nvPr/>
          </p:nvSpPr>
          <p:spPr bwMode="auto">
            <a:xfrm>
              <a:off x="2352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5" name="Line 59"/>
            <p:cNvSpPr>
              <a:spLocks noChangeShapeType="1"/>
            </p:cNvSpPr>
            <p:nvPr/>
          </p:nvSpPr>
          <p:spPr bwMode="auto">
            <a:xfrm>
              <a:off x="2400" y="23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57" name="Line 61"/>
          <p:cNvSpPr>
            <a:spLocks noChangeShapeType="1"/>
          </p:cNvSpPr>
          <p:nvPr/>
        </p:nvSpPr>
        <p:spPr bwMode="auto">
          <a:xfrm>
            <a:off x="2286000" y="12192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8" name="Line 62"/>
          <p:cNvSpPr>
            <a:spLocks noChangeShapeType="1"/>
          </p:cNvSpPr>
          <p:nvPr/>
        </p:nvSpPr>
        <p:spPr bwMode="auto">
          <a:xfrm flipH="1">
            <a:off x="2286000" y="13716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9" name="Line 63"/>
          <p:cNvSpPr>
            <a:spLocks noChangeShapeType="1"/>
          </p:cNvSpPr>
          <p:nvPr/>
        </p:nvSpPr>
        <p:spPr bwMode="auto">
          <a:xfrm>
            <a:off x="4191000" y="2514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0" name="Text Box 64"/>
          <p:cNvSpPr txBox="1">
            <a:spLocks noChangeArrowheads="1"/>
          </p:cNvSpPr>
          <p:nvPr/>
        </p:nvSpPr>
        <p:spPr bwMode="auto">
          <a:xfrm>
            <a:off x="1508125" y="852488"/>
            <a:ext cx="1787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variable attenuator</a:t>
            </a:r>
          </a:p>
        </p:txBody>
      </p:sp>
      <p:sp>
        <p:nvSpPr>
          <p:cNvPr id="4161" name="Text Box 65"/>
          <p:cNvSpPr txBox="1">
            <a:spLocks noChangeArrowheads="1"/>
          </p:cNvSpPr>
          <p:nvPr/>
        </p:nvSpPr>
        <p:spPr bwMode="auto">
          <a:xfrm>
            <a:off x="2955925" y="3044825"/>
            <a:ext cx="1031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modulator</a:t>
            </a:r>
          </a:p>
        </p:txBody>
      </p:sp>
      <p:sp>
        <p:nvSpPr>
          <p:cNvPr id="4162" name="Text Box 66"/>
          <p:cNvSpPr txBox="1">
            <a:spLocks noChangeArrowheads="1"/>
          </p:cNvSpPr>
          <p:nvPr/>
        </p:nvSpPr>
        <p:spPr bwMode="auto">
          <a:xfrm>
            <a:off x="4708525" y="2833688"/>
            <a:ext cx="692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amp 1</a:t>
            </a:r>
          </a:p>
        </p:txBody>
      </p:sp>
      <p:sp>
        <p:nvSpPr>
          <p:cNvPr id="4163" name="Text Box 67"/>
          <p:cNvSpPr txBox="1">
            <a:spLocks noChangeArrowheads="1"/>
          </p:cNvSpPr>
          <p:nvPr/>
        </p:nvSpPr>
        <p:spPr bwMode="auto">
          <a:xfrm>
            <a:off x="6461125" y="2452688"/>
            <a:ext cx="692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amp 2</a:t>
            </a:r>
          </a:p>
        </p:txBody>
      </p:sp>
      <p:sp>
        <p:nvSpPr>
          <p:cNvPr id="4164" name="Text Box 68"/>
          <p:cNvSpPr txBox="1">
            <a:spLocks noChangeArrowheads="1"/>
          </p:cNvSpPr>
          <p:nvPr/>
        </p:nvSpPr>
        <p:spPr bwMode="auto">
          <a:xfrm>
            <a:off x="5089525" y="4510088"/>
            <a:ext cx="8207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isolator</a:t>
            </a:r>
          </a:p>
        </p:txBody>
      </p:sp>
      <p:sp>
        <p:nvSpPr>
          <p:cNvPr id="4165" name="Text Box 69"/>
          <p:cNvSpPr txBox="1">
            <a:spLocks noChangeArrowheads="1"/>
          </p:cNvSpPr>
          <p:nvPr/>
        </p:nvSpPr>
        <p:spPr bwMode="auto">
          <a:xfrm>
            <a:off x="5699125" y="4129088"/>
            <a:ext cx="1463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half wave plate</a:t>
            </a:r>
          </a:p>
        </p:txBody>
      </p:sp>
      <p:sp>
        <p:nvSpPr>
          <p:cNvPr id="4166" name="Text Box 70"/>
          <p:cNvSpPr txBox="1">
            <a:spLocks noChangeArrowheads="1"/>
          </p:cNvSpPr>
          <p:nvPr/>
        </p:nvSpPr>
        <p:spPr bwMode="auto">
          <a:xfrm>
            <a:off x="4503738" y="3438525"/>
            <a:ext cx="1287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quarter wave</a:t>
            </a:r>
          </a:p>
          <a:p>
            <a:r>
              <a:rPr lang="en-US"/>
              <a:t>plate</a:t>
            </a:r>
          </a:p>
        </p:txBody>
      </p:sp>
      <p:sp>
        <p:nvSpPr>
          <p:cNvPr id="4167" name="Text Box 71"/>
          <p:cNvSpPr txBox="1">
            <a:spLocks noChangeArrowheads="1"/>
          </p:cNvSpPr>
          <p:nvPr/>
        </p:nvSpPr>
        <p:spPr bwMode="auto">
          <a:xfrm>
            <a:off x="3565525" y="5348288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2x telescope</a:t>
            </a:r>
          </a:p>
        </p:txBody>
      </p:sp>
      <p:sp>
        <p:nvSpPr>
          <p:cNvPr id="4168" name="Text Box 72"/>
          <p:cNvSpPr txBox="1">
            <a:spLocks noChangeArrowheads="1"/>
          </p:cNvSpPr>
          <p:nvPr/>
        </p:nvSpPr>
        <p:spPr bwMode="auto">
          <a:xfrm>
            <a:off x="4800600" y="1219200"/>
            <a:ext cx="1150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diagnostics</a:t>
            </a:r>
          </a:p>
        </p:txBody>
      </p:sp>
      <p:sp>
        <p:nvSpPr>
          <p:cNvPr id="4169" name="Line 73"/>
          <p:cNvSpPr>
            <a:spLocks noChangeShapeType="1"/>
          </p:cNvSpPr>
          <p:nvPr/>
        </p:nvSpPr>
        <p:spPr bwMode="auto">
          <a:xfrm>
            <a:off x="6096000" y="1752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70" name="Line 74"/>
          <p:cNvSpPr>
            <a:spLocks noChangeShapeType="1"/>
          </p:cNvSpPr>
          <p:nvPr/>
        </p:nvSpPr>
        <p:spPr bwMode="auto">
          <a:xfrm flipV="1">
            <a:off x="68580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71" name="Line 75"/>
          <p:cNvSpPr>
            <a:spLocks noChangeShapeType="1"/>
          </p:cNvSpPr>
          <p:nvPr/>
        </p:nvSpPr>
        <p:spPr bwMode="auto">
          <a:xfrm flipV="1">
            <a:off x="5943600" y="16764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72" name="Line 76"/>
          <p:cNvSpPr>
            <a:spLocks noChangeShapeType="1"/>
          </p:cNvSpPr>
          <p:nvPr/>
        </p:nvSpPr>
        <p:spPr bwMode="auto">
          <a:xfrm flipV="1">
            <a:off x="6781800" y="16002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73" name="Text Box 77"/>
          <p:cNvSpPr txBox="1">
            <a:spLocks noChangeArrowheads="1"/>
          </p:cNvSpPr>
          <p:nvPr/>
        </p:nvSpPr>
        <p:spPr bwMode="auto">
          <a:xfrm>
            <a:off x="5945188" y="1206500"/>
            <a:ext cx="303212" cy="317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4174" name="Text Box 78"/>
          <p:cNvSpPr txBox="1">
            <a:spLocks noChangeArrowheads="1"/>
          </p:cNvSpPr>
          <p:nvPr/>
        </p:nvSpPr>
        <p:spPr bwMode="auto">
          <a:xfrm>
            <a:off x="6477000" y="1143000"/>
            <a:ext cx="820738" cy="317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camera</a:t>
            </a: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 flipH="1" flipV="1">
            <a:off x="76200" y="796925"/>
            <a:ext cx="7640638" cy="19050"/>
          </a:xfrm>
          <a:prstGeom prst="line">
            <a:avLst/>
          </a:prstGeom>
          <a:noFill/>
          <a:ln w="76200">
            <a:solidFill>
              <a:srgbClr val="00279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chemeClr val="tx2"/>
              </a:solidFill>
              <a:latin typeface="Comic Sans MS" pitchFamily="-65" charset="0"/>
            </a:endParaRPr>
          </a:p>
        </p:txBody>
      </p:sp>
      <p:pic>
        <p:nvPicPr>
          <p:cNvPr id="4176" name="Picture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00" y="76200"/>
            <a:ext cx="1284288" cy="78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77" name="Text Box 81"/>
          <p:cNvSpPr txBox="1">
            <a:spLocks noChangeArrowheads="1"/>
          </p:cNvSpPr>
          <p:nvPr/>
        </p:nvSpPr>
        <p:spPr bwMode="auto">
          <a:xfrm>
            <a:off x="3505200" y="1981200"/>
            <a:ext cx="1200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1mm beam, </a:t>
            </a:r>
          </a:p>
          <a:p>
            <a:r>
              <a:rPr lang="en-US"/>
              <a:t>2mm rod</a:t>
            </a:r>
          </a:p>
        </p:txBody>
      </p:sp>
      <p:sp>
        <p:nvSpPr>
          <p:cNvPr id="4178" name="Line 82"/>
          <p:cNvSpPr>
            <a:spLocks noChangeShapeType="1"/>
          </p:cNvSpPr>
          <p:nvPr/>
        </p:nvSpPr>
        <p:spPr bwMode="auto">
          <a:xfrm>
            <a:off x="3962400" y="24384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79" name="Text Box 83"/>
          <p:cNvSpPr txBox="1">
            <a:spLocks noChangeArrowheads="1"/>
          </p:cNvSpPr>
          <p:nvPr/>
        </p:nvSpPr>
        <p:spPr bwMode="auto">
          <a:xfrm>
            <a:off x="6537325" y="2909888"/>
            <a:ext cx="1149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2mm beam,</a:t>
            </a:r>
          </a:p>
          <a:p>
            <a:r>
              <a:rPr lang="en-US"/>
              <a:t>4mm rod</a:t>
            </a:r>
          </a:p>
        </p:txBody>
      </p:sp>
      <p:sp>
        <p:nvSpPr>
          <p:cNvPr id="4180" name="Line 84"/>
          <p:cNvSpPr>
            <a:spLocks noChangeShapeType="1"/>
          </p:cNvSpPr>
          <p:nvPr/>
        </p:nvSpPr>
        <p:spPr bwMode="auto">
          <a:xfrm flipH="1" flipV="1">
            <a:off x="6477000" y="28194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181" name="Group 85"/>
          <p:cNvGraphicFramePr>
            <a:graphicFrameLocks noGrp="1"/>
          </p:cNvGraphicFramePr>
          <p:nvPr/>
        </p:nvGraphicFramePr>
        <p:xfrm>
          <a:off x="7035538" y="4574357"/>
          <a:ext cx="1752600" cy="1625601"/>
        </p:xfrm>
        <a:graphic>
          <a:graphicData uri="http://schemas.openxmlformats.org/drawingml/2006/table">
            <a:tbl>
              <a:tblPr/>
              <a:tblGrid>
                <a:gridCol w="1143000"/>
                <a:gridCol w="609600"/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Oscillator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85k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Amp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25k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Amp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50k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Other parts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40k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Total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200k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" name="Date Placeholder 8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5EAC-663D-42B0-972C-4105B6589FF0}" type="datetime1">
              <a:rPr lang="en-US" smtClean="0"/>
              <a:t>4/13/2011</a:t>
            </a:fld>
            <a:endParaRPr lang="en-US"/>
          </a:p>
        </p:txBody>
      </p:sp>
      <p:sp>
        <p:nvSpPr>
          <p:cNvPr id="83" name="Slide Number Placeholder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E98-5524-4428-BF7B-CBB6CC7EF4C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4" name="Footer Placeholder 8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P-X Collabotation Meet WG4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Conclusions, suggestions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5105400"/>
          </a:xfrm>
        </p:spPr>
        <p:txBody>
          <a:bodyPr>
            <a:noAutofit/>
          </a:bodyPr>
          <a:lstStyle/>
          <a:p>
            <a:r>
              <a:rPr lang="en-US" sz="1800" dirty="0"/>
              <a:t>Laser works better than expected, makes &gt;100kW in 10ps</a:t>
            </a:r>
          </a:p>
          <a:p>
            <a:pPr lvl="1"/>
            <a:r>
              <a:rPr lang="en-US" sz="1600" dirty="0"/>
              <a:t>Try double pass last amp for 1J, 1kW in 1ms, since there’s gain left</a:t>
            </a:r>
          </a:p>
          <a:p>
            <a:pPr lvl="1"/>
            <a:r>
              <a:rPr lang="en-US" sz="1600" dirty="0"/>
              <a:t>At 162.5MHz, 10ps, 450W average is 277kW peak, requiring only 22x buildup cavity for 6MW peak (not including losses)</a:t>
            </a:r>
          </a:p>
          <a:p>
            <a:r>
              <a:rPr lang="en-US" sz="1800" dirty="0"/>
              <a:t>We will build a cavity and control system to demonstrate usable peak power</a:t>
            </a:r>
          </a:p>
          <a:p>
            <a:pPr lvl="1"/>
            <a:r>
              <a:rPr lang="en-US" sz="1600" dirty="0"/>
              <a:t>If this works, it’s a ready solution for 1 micron (PX)</a:t>
            </a:r>
          </a:p>
          <a:p>
            <a:r>
              <a:rPr lang="en-US" sz="1800" dirty="0"/>
              <a:t>Could be a front end for a higher power system (SNS)</a:t>
            </a:r>
          </a:p>
          <a:p>
            <a:pPr lvl="1"/>
            <a:r>
              <a:rPr lang="en-US" sz="1600" dirty="0"/>
              <a:t>Assume 10x loss in conversion to UV</a:t>
            </a:r>
          </a:p>
          <a:p>
            <a:pPr lvl="1"/>
            <a:r>
              <a:rPr lang="en-US" sz="1600" dirty="0"/>
              <a:t>Need 10x 1micron power, or 10J, 10kW</a:t>
            </a:r>
          </a:p>
          <a:p>
            <a:pPr lvl="1"/>
            <a:r>
              <a:rPr lang="en-US" sz="1600" dirty="0"/>
              <a:t>10J diode-pumped slab amplifier exists</a:t>
            </a:r>
          </a:p>
          <a:p>
            <a:pPr lvl="1"/>
            <a:r>
              <a:rPr lang="en-US" sz="1600" dirty="0"/>
              <a:t>10kW diode-pumped YAG laser exists</a:t>
            </a:r>
          </a:p>
          <a:p>
            <a:pPr lvl="1"/>
            <a:r>
              <a:rPr lang="en-US" sz="1600" dirty="0"/>
              <a:t>With 10kW average, 400MHz, 10ps, 10x UV loss, peak power is 250kW</a:t>
            </a:r>
          </a:p>
          <a:p>
            <a:pPr lvl="1"/>
            <a:r>
              <a:rPr lang="en-US" sz="1600" dirty="0"/>
              <a:t>Only 24x cavity enhancement needed for 6MW</a:t>
            </a:r>
          </a:p>
          <a:p>
            <a:pPr lvl="1"/>
            <a:r>
              <a:rPr lang="en-US" sz="1600" dirty="0"/>
              <a:t>Enlarge cavity for 4 pulses, maintain finesse 100, etc.</a:t>
            </a: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 flipH="1" flipV="1">
            <a:off x="76200" y="1025525"/>
            <a:ext cx="7640638" cy="19050"/>
          </a:xfrm>
          <a:prstGeom prst="line">
            <a:avLst/>
          </a:prstGeom>
          <a:noFill/>
          <a:ln w="76200">
            <a:solidFill>
              <a:srgbClr val="00279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chemeClr val="tx2"/>
              </a:solidFill>
              <a:latin typeface="Comic Sans MS" pitchFamily="-65" charset="0"/>
            </a:endParaRPr>
          </a:p>
        </p:txBody>
      </p:sp>
      <p:pic>
        <p:nvPicPr>
          <p:cNvPr id="12293" name="Picture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00" y="304800"/>
            <a:ext cx="1284288" cy="78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4BA4-F08B-4468-A463-A8E74E072FC6}" type="datetime1">
              <a:rPr lang="en-US" smtClean="0"/>
              <a:t>4/13/2011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E98-5524-4428-BF7B-CBB6CC7EF4C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P-X Collabotation Meet WG4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257" y="942680"/>
            <a:ext cx="8861196" cy="5184743"/>
          </a:xfrm>
        </p:spPr>
        <p:txBody>
          <a:bodyPr>
            <a:noAutofit/>
          </a:bodyPr>
          <a:lstStyle/>
          <a:p>
            <a:pPr lvl="1" indent="-460375">
              <a:buNone/>
            </a:pPr>
            <a:r>
              <a:rPr lang="en-US" sz="1600" dirty="0" smtClean="0"/>
              <a:t>08:45 </a:t>
            </a:r>
            <a:r>
              <a:rPr lang="en-US" sz="1600" dirty="0" smtClean="0"/>
              <a:t>- </a:t>
            </a:r>
            <a:r>
              <a:rPr lang="en-US" sz="1600" dirty="0" smtClean="0"/>
              <a:t>11:30 Theory </a:t>
            </a:r>
            <a:r>
              <a:rPr lang="en-US" sz="1600" dirty="0" smtClean="0"/>
              <a:t>and Facility Plans/Requirements Convener: Slava Danilov (SNS) </a:t>
            </a:r>
          </a:p>
          <a:p>
            <a:pPr lvl="2">
              <a:buFont typeface="Wingdings" pitchFamily="2" charset="2"/>
              <a:buChar char="§"/>
            </a:pPr>
            <a:r>
              <a:rPr lang="en-US" sz="1400" dirty="0" smtClean="0"/>
              <a:t>Laser </a:t>
            </a:r>
            <a:r>
              <a:rPr lang="en-US" sz="1400" dirty="0" smtClean="0"/>
              <a:t>Stripping for SNS and Project X</a:t>
            </a:r>
            <a:r>
              <a:rPr lang="en-US" sz="1400" i="1" dirty="0" smtClean="0"/>
              <a:t> 30'</a:t>
            </a:r>
            <a:r>
              <a:rPr lang="en-US" sz="1400" dirty="0" smtClean="0"/>
              <a:t> Speakers: Timofey Gorlov, Slava Danilov (SNS) </a:t>
            </a:r>
          </a:p>
          <a:p>
            <a:pPr lvl="2">
              <a:buFont typeface="Wingdings" pitchFamily="2" charset="2"/>
              <a:buChar char="§"/>
            </a:pPr>
            <a:r>
              <a:rPr lang="en-US" sz="1400" dirty="0" smtClean="0"/>
              <a:t>SNS </a:t>
            </a:r>
            <a:r>
              <a:rPr lang="en-US" sz="1400" dirty="0" smtClean="0"/>
              <a:t>Laser Stripping Requirements, Status, and Next Step</a:t>
            </a:r>
            <a:r>
              <a:rPr lang="en-US" sz="1400" i="1" dirty="0" smtClean="0"/>
              <a:t> 30'</a:t>
            </a:r>
            <a:r>
              <a:rPr lang="en-US" sz="1400" dirty="0" smtClean="0"/>
              <a:t> Speaker: Sasha </a:t>
            </a:r>
            <a:r>
              <a:rPr lang="en-US" sz="1400" dirty="0" err="1" smtClean="0"/>
              <a:t>Aleksandrov</a:t>
            </a:r>
            <a:r>
              <a:rPr lang="en-US" sz="1400" dirty="0" smtClean="0"/>
              <a:t> (SNS) </a:t>
            </a:r>
          </a:p>
          <a:p>
            <a:pPr lvl="2">
              <a:buFont typeface="Wingdings" pitchFamily="2" charset="2"/>
              <a:buChar char="§"/>
            </a:pPr>
            <a:r>
              <a:rPr lang="en-US" sz="1400" dirty="0" smtClean="0"/>
              <a:t>Fermilab </a:t>
            </a:r>
            <a:r>
              <a:rPr lang="en-US" sz="1400" dirty="0" smtClean="0"/>
              <a:t>Laser Stripping Requirements</a:t>
            </a:r>
            <a:r>
              <a:rPr lang="en-US" sz="1400" i="1" dirty="0" smtClean="0"/>
              <a:t> 30'</a:t>
            </a:r>
            <a:r>
              <a:rPr lang="en-US" sz="1400" dirty="0" smtClean="0"/>
              <a:t> Speaker: David Johnson (Fermilab) </a:t>
            </a:r>
          </a:p>
          <a:p>
            <a:pPr lvl="2">
              <a:buFont typeface="Wingdings" pitchFamily="2" charset="2"/>
              <a:buChar char="§"/>
            </a:pPr>
            <a:r>
              <a:rPr lang="en-US" sz="1400" dirty="0" smtClean="0"/>
              <a:t>Conceptual </a:t>
            </a:r>
            <a:r>
              <a:rPr lang="en-US" sz="1400" dirty="0" smtClean="0"/>
              <a:t>Design for a Laser Chopper</a:t>
            </a:r>
            <a:r>
              <a:rPr lang="en-US" sz="1400" i="1" dirty="0" smtClean="0"/>
              <a:t> 30'</a:t>
            </a:r>
            <a:r>
              <a:rPr lang="en-US" sz="1400" dirty="0" smtClean="0"/>
              <a:t> Speaker: Vic Scarpine (Fermilab) </a:t>
            </a:r>
          </a:p>
          <a:p>
            <a:pPr lvl="2">
              <a:buFont typeface="Wingdings" pitchFamily="2" charset="2"/>
              <a:buChar char="§"/>
            </a:pPr>
            <a:r>
              <a:rPr lang="en-US" sz="1400" dirty="0" smtClean="0"/>
              <a:t>Laser </a:t>
            </a:r>
            <a:r>
              <a:rPr lang="en-US" sz="1400" dirty="0" smtClean="0"/>
              <a:t>Optics Development at SNS</a:t>
            </a:r>
            <a:r>
              <a:rPr lang="en-US" sz="1400" i="1" dirty="0" smtClean="0"/>
              <a:t> 30'</a:t>
            </a:r>
            <a:r>
              <a:rPr lang="en-US" sz="1400" dirty="0" smtClean="0"/>
              <a:t> Speakers: Yun Liu, </a:t>
            </a:r>
            <a:r>
              <a:rPr lang="en-US" sz="1400" dirty="0" err="1" smtClean="0"/>
              <a:t>Chunning</a:t>
            </a:r>
            <a:r>
              <a:rPr lang="en-US" sz="1400" dirty="0" smtClean="0"/>
              <a:t> Huang (SNS) </a:t>
            </a:r>
            <a:endParaRPr lang="en-US" sz="1600" dirty="0" smtClean="0"/>
          </a:p>
          <a:p>
            <a:pPr lvl="1" indent="-403225">
              <a:buNone/>
            </a:pPr>
            <a:r>
              <a:rPr lang="en-US" sz="1600" dirty="0" smtClean="0"/>
              <a:t>12:30 - </a:t>
            </a:r>
            <a:r>
              <a:rPr lang="en-US" sz="1600" dirty="0" smtClean="0"/>
              <a:t>16:00 Technology </a:t>
            </a:r>
            <a:r>
              <a:rPr lang="en-US" sz="1600" dirty="0" smtClean="0"/>
              <a:t>Convener: Yun Liu (SNS) </a:t>
            </a:r>
          </a:p>
          <a:p>
            <a:pPr lvl="2">
              <a:buFont typeface="Wingdings" pitchFamily="2" charset="2"/>
              <a:buChar char="§"/>
            </a:pPr>
            <a:r>
              <a:rPr lang="en-US" sz="1400" dirty="0" smtClean="0"/>
              <a:t>High </a:t>
            </a:r>
            <a:r>
              <a:rPr lang="en-US" sz="1400" dirty="0" smtClean="0"/>
              <a:t>sustained average power </a:t>
            </a:r>
            <a:r>
              <a:rPr lang="en-US" sz="1400" dirty="0" err="1" smtClean="0"/>
              <a:t>cw</a:t>
            </a:r>
            <a:r>
              <a:rPr lang="en-US" sz="1400" dirty="0" smtClean="0"/>
              <a:t> and ultrafast </a:t>
            </a:r>
            <a:r>
              <a:rPr lang="en-US" sz="1400" dirty="0" err="1" smtClean="0"/>
              <a:t>Yb:YAG</a:t>
            </a:r>
            <a:r>
              <a:rPr lang="en-US" sz="1400" dirty="0" smtClean="0"/>
              <a:t> near-diffraction-limited cryogenic solid-state lasers: relevance to laser stripping</a:t>
            </a:r>
            <a:r>
              <a:rPr lang="en-US" sz="1400" i="1" dirty="0" smtClean="0"/>
              <a:t> 30'</a:t>
            </a:r>
            <a:r>
              <a:rPr lang="en-US" sz="1400" dirty="0" smtClean="0"/>
              <a:t> Speaker: David Brown (Snake </a:t>
            </a:r>
            <a:r>
              <a:rPr lang="en-US" sz="1400" dirty="0" err="1" smtClean="0"/>
              <a:t>Cerrk</a:t>
            </a:r>
            <a:r>
              <a:rPr lang="en-US" sz="1400" dirty="0" smtClean="0"/>
              <a:t> Lasers) </a:t>
            </a:r>
          </a:p>
          <a:p>
            <a:pPr lvl="2">
              <a:buFont typeface="Wingdings" pitchFamily="2" charset="2"/>
              <a:buChar char="§"/>
            </a:pPr>
            <a:r>
              <a:rPr lang="en-US" sz="1400" dirty="0" smtClean="0"/>
              <a:t>Buildup </a:t>
            </a:r>
            <a:r>
              <a:rPr lang="en-US" sz="1400" dirty="0" smtClean="0"/>
              <a:t>Cavity for Megawatt Peak Pulse Powers</a:t>
            </a:r>
            <a:r>
              <a:rPr lang="en-US" sz="1400" i="1" dirty="0" smtClean="0"/>
              <a:t> 30'</a:t>
            </a:r>
            <a:r>
              <a:rPr lang="en-US" sz="1400" dirty="0" smtClean="0"/>
              <a:t> Speaker: Mark Notcutt (BPEO) </a:t>
            </a:r>
          </a:p>
          <a:p>
            <a:pPr lvl="2">
              <a:buFont typeface="Wingdings" pitchFamily="2" charset="2"/>
              <a:buChar char="§"/>
            </a:pPr>
            <a:r>
              <a:rPr lang="en-US" sz="1400" dirty="0" smtClean="0"/>
              <a:t>Isobar </a:t>
            </a:r>
            <a:r>
              <a:rPr lang="en-US" sz="1400" dirty="0" smtClean="0"/>
              <a:t>Suppression by </a:t>
            </a:r>
            <a:r>
              <a:rPr lang="en-US" sz="1400" dirty="0" err="1" smtClean="0"/>
              <a:t>Photodetachment</a:t>
            </a:r>
            <a:r>
              <a:rPr lang="en-US" sz="1400" i="1" dirty="0" smtClean="0"/>
              <a:t> 30'</a:t>
            </a:r>
            <a:r>
              <a:rPr lang="en-US" sz="1400" dirty="0" smtClean="0"/>
              <a:t> Speaker: Yuan Liu (ORNL) </a:t>
            </a:r>
          </a:p>
          <a:p>
            <a:pPr lvl="2">
              <a:buFont typeface="Wingdings" pitchFamily="2" charset="2"/>
              <a:buChar char="§"/>
            </a:pPr>
            <a:r>
              <a:rPr lang="en-US" sz="1400" dirty="0" smtClean="0"/>
              <a:t>An </a:t>
            </a:r>
            <a:r>
              <a:rPr lang="en-US" sz="1400" dirty="0" smtClean="0"/>
              <a:t>H- Stripping Laser using Commercial, Diode Pumped Nd:YAG amplifiers</a:t>
            </a:r>
            <a:r>
              <a:rPr lang="en-US" sz="1400" i="1" dirty="0" smtClean="0"/>
              <a:t> 30'</a:t>
            </a:r>
            <a:r>
              <a:rPr lang="en-US" sz="1400" dirty="0" smtClean="0"/>
              <a:t> Speaker: Russell Wilcox (LBNL) </a:t>
            </a:r>
          </a:p>
          <a:p>
            <a:pPr lvl="2">
              <a:buFont typeface="Wingdings" pitchFamily="2" charset="2"/>
              <a:buChar char="§"/>
            </a:pPr>
            <a:r>
              <a:rPr lang="en-US" sz="1400" dirty="0" smtClean="0"/>
              <a:t>High </a:t>
            </a:r>
            <a:r>
              <a:rPr lang="en-US" sz="1400" dirty="0" smtClean="0"/>
              <a:t>Energy UV Laser Operated at 400 </a:t>
            </a:r>
            <a:r>
              <a:rPr lang="en-US" sz="1400" dirty="0" err="1" smtClean="0"/>
              <a:t>Mhz</a:t>
            </a:r>
            <a:r>
              <a:rPr lang="en-US" sz="1400" dirty="0" smtClean="0"/>
              <a:t> </a:t>
            </a:r>
            <a:r>
              <a:rPr lang="en-US" sz="1400" dirty="0" err="1" smtClean="0"/>
              <a:t>Repitition</a:t>
            </a:r>
            <a:r>
              <a:rPr lang="en-US" sz="1400" dirty="0" smtClean="0"/>
              <a:t> Rate</a:t>
            </a:r>
            <a:r>
              <a:rPr lang="en-US" sz="1400" i="1" dirty="0" smtClean="0"/>
              <a:t> 30'</a:t>
            </a:r>
            <a:r>
              <a:rPr lang="en-US" sz="1400" dirty="0" smtClean="0"/>
              <a:t> Speaker: Bhabana Pati (</a:t>
            </a:r>
            <a:r>
              <a:rPr lang="en-US" sz="1400" dirty="0" err="1" smtClean="0"/>
              <a:t>QPeak</a:t>
            </a:r>
            <a:r>
              <a:rPr lang="en-US" sz="1400" dirty="0" smtClean="0"/>
              <a:t>) </a:t>
            </a:r>
          </a:p>
          <a:p>
            <a:pPr lvl="2">
              <a:buFont typeface="Wingdings" pitchFamily="2" charset="2"/>
              <a:buChar char="§"/>
            </a:pPr>
            <a:r>
              <a:rPr lang="en-US" sz="1400" dirty="0" smtClean="0"/>
              <a:t>RING </a:t>
            </a:r>
            <a:r>
              <a:rPr lang="en-US" sz="1400" dirty="0" smtClean="0"/>
              <a:t>Resonator for laser Ion stripping</a:t>
            </a:r>
            <a:r>
              <a:rPr lang="en-US" sz="1400" i="1" dirty="0" smtClean="0"/>
              <a:t> 30'</a:t>
            </a:r>
            <a:r>
              <a:rPr lang="en-US" sz="1400" dirty="0" smtClean="0"/>
              <a:t> Speaker: </a:t>
            </a:r>
            <a:r>
              <a:rPr lang="en-US" sz="1400" dirty="0" err="1" smtClean="0"/>
              <a:t>Rodion</a:t>
            </a:r>
            <a:r>
              <a:rPr lang="en-US" sz="1400" dirty="0" smtClean="0"/>
              <a:t> </a:t>
            </a:r>
            <a:r>
              <a:rPr lang="en-US" sz="1400" dirty="0" err="1" smtClean="0"/>
              <a:t>Tikhoplav</a:t>
            </a:r>
            <a:r>
              <a:rPr lang="en-US" sz="1400" dirty="0" smtClean="0"/>
              <a:t> (</a:t>
            </a:r>
            <a:r>
              <a:rPr lang="en-US" sz="1400" dirty="0" err="1" smtClean="0"/>
              <a:t>Radiabeam</a:t>
            </a:r>
            <a:r>
              <a:rPr lang="en-US" sz="1400" dirty="0" smtClean="0"/>
              <a:t>) </a:t>
            </a:r>
            <a:endParaRPr lang="en-US" sz="1400" dirty="0" smtClean="0"/>
          </a:p>
          <a:p>
            <a:pPr lvl="1" indent="-403225">
              <a:buNone/>
            </a:pPr>
            <a:r>
              <a:rPr lang="en-US" sz="1600" dirty="0" smtClean="0"/>
              <a:t>16:00 - 17:45 Discussion/Next Steps/Follow-on-work Convener: David Johnson (Fermilab) </a:t>
            </a:r>
          </a:p>
          <a:p>
            <a:pPr>
              <a:buFont typeface="Wingdings" pitchFamily="2" charset="2"/>
              <a:buChar char="§"/>
            </a:pP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3848981" y="0"/>
            <a:ext cx="1446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Agenda</a:t>
            </a:r>
            <a:endParaRPr lang="en-US" sz="3200" dirty="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28600" y="914400"/>
            <a:ext cx="8763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90500" y="6172200"/>
            <a:ext cx="876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" name="Picture 12" descr="projectx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09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7C33-B2E4-4C9F-8576-98198624B859}" type="datetime1">
              <a:rPr lang="en-US" smtClean="0"/>
              <a:t>4/13/2011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E98-5524-4428-BF7B-CBB6CC7EF4C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P-X Collabotation Meet WG4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82040" y="5207764"/>
            <a:ext cx="7284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All talks are posted on Workshop Website:</a:t>
            </a:r>
          </a:p>
          <a:p>
            <a:pPr lvl="1"/>
            <a:r>
              <a:rPr lang="en-US" sz="1600" dirty="0" smtClean="0">
                <a:hlinkClick r:id="rId3"/>
              </a:rPr>
              <a:t>https://indico.fnal.gov/conferenceDisplay.py?ovw=True&amp;confId=4114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964406" y="1562695"/>
            <a:ext cx="7358063" cy="1830586"/>
          </a:xfrm>
        </p:spPr>
        <p:txBody>
          <a:bodyPr/>
          <a:lstStyle/>
          <a:p>
            <a:pPr eaLnBrk="1" hangingPunct="1">
              <a:defRPr/>
            </a:pPr>
            <a:r>
              <a:rPr lang="en-US" sz="5100" dirty="0"/>
              <a:t>Novel RING Resonator for Laser Ion Stripping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3482578"/>
            <a:ext cx="7358063" cy="241101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defRPr/>
            </a:pPr>
            <a:r>
              <a:rPr lang="en-US" sz="3400" dirty="0"/>
              <a:t>DOE Phase </a:t>
            </a:r>
            <a:r>
              <a:rPr lang="en-US" sz="3400" dirty="0" smtClean="0"/>
              <a:t>I Results</a:t>
            </a:r>
            <a:endParaRPr lang="en-US" sz="3400" dirty="0"/>
          </a:p>
          <a:p>
            <a:pPr marL="0" indent="0" algn="ctr">
              <a:defRPr/>
            </a:pPr>
            <a:r>
              <a:rPr lang="en-US" sz="3400" dirty="0"/>
              <a:t>Rodion </a:t>
            </a:r>
            <a:r>
              <a:rPr lang="en-US" sz="3400" dirty="0" smtClean="0"/>
              <a:t>Tikhoplav</a:t>
            </a:r>
          </a:p>
          <a:p>
            <a:pPr marL="0" indent="0" algn="ctr">
              <a:defRPr/>
            </a:pPr>
            <a:endParaRPr lang="en-US" dirty="0"/>
          </a:p>
          <a:p>
            <a:pPr marL="0" indent="0" algn="ctr">
              <a:defRPr/>
            </a:pPr>
            <a:r>
              <a:rPr lang="en-US" dirty="0" err="1" smtClean="0"/>
              <a:t>RadiaBeam</a:t>
            </a:r>
            <a:r>
              <a:rPr lang="en-US" dirty="0" smtClean="0"/>
              <a:t> Technologies</a:t>
            </a:r>
          </a:p>
          <a:p>
            <a:pPr marL="0" indent="0" algn="ctr">
              <a:defRPr/>
            </a:pPr>
            <a:r>
              <a:rPr lang="en-US" dirty="0" smtClean="0"/>
              <a:t>Santa Monica, CA</a:t>
            </a:r>
          </a:p>
          <a:p>
            <a:pPr marL="0" indent="0" algn="ctr">
              <a:defRPr/>
            </a:pPr>
            <a:endParaRPr lang="en-US" sz="3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/>
          </p:cNvSpPr>
          <p:nvPr/>
        </p:nvSpPr>
        <p:spPr bwMode="auto">
          <a:xfrm>
            <a:off x="553640" y="4232672"/>
            <a:ext cx="8268891" cy="21252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/>
            <a:r>
              <a:rPr lang="en-US" sz="2000" dirty="0"/>
              <a:t>Left: Conceptual diagrams of the proposed RING technique (the case of second harmonic generation regime is shown). Right: A photograph of the actual RING cavity. A frequency converter (FC) is used as a thin optical switch. An IR laser beam (schematically shown as a red line) is entering the RING from the left; the </a:t>
            </a:r>
            <a:r>
              <a:rPr lang="en-US" sz="2000" dirty="0" err="1"/>
              <a:t>recirculated</a:t>
            </a:r>
            <a:r>
              <a:rPr lang="en-US" sz="2000" dirty="0"/>
              <a:t> second harmonic beam (green line) is trapped in the RING resonator </a:t>
            </a:r>
            <a:r>
              <a:rPr lang="en-GB" sz="2000" dirty="0"/>
              <a:t>.</a:t>
            </a:r>
            <a:r>
              <a:rPr lang="en-US" sz="2000" dirty="0"/>
              <a:t> </a:t>
            </a:r>
            <a:endParaRPr lang="en-US" sz="2700" dirty="0">
              <a:solidFill>
                <a:srgbClr val="414141"/>
              </a:solidFill>
              <a:latin typeface="Gill Sans Light" charset="0"/>
              <a:sym typeface="Gill Sans Light" charset="0"/>
            </a:endParaRPr>
          </a:p>
        </p:txBody>
      </p:sp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" y="535781"/>
            <a:ext cx="3804047" cy="283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C:\Users\Rodion\Documents\SBIR-RadiaBeam\DOE08\RING\pastedGraph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7047" y="642938"/>
            <a:ext cx="3482578" cy="267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BNL-RIN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" y="375047"/>
            <a:ext cx="8587011" cy="449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/>
          </p:cNvSpPr>
          <p:nvPr/>
        </p:nvSpPr>
        <p:spPr bwMode="auto">
          <a:xfrm>
            <a:off x="553640" y="4982765"/>
            <a:ext cx="8268891" cy="1500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/>
            <a:r>
              <a:rPr lang="en-US" sz="2000" dirty="0"/>
              <a:t>Scaled RING model (second harmonic generation). The beam (1064 nm, in red) comes through the collimator (top left) and enters the cavity through one of the mirrors (middle); after it gets converted to green (532nm) it gets trapped in the cavity. The ring-down (insert) was measured using an amplified photodiode (right) </a:t>
            </a:r>
            <a:r>
              <a:rPr lang="en-GB" sz="2000" dirty="0"/>
              <a:t>.</a:t>
            </a:r>
            <a:r>
              <a:rPr lang="en-US" sz="2000" dirty="0"/>
              <a:t> </a:t>
            </a:r>
            <a:endParaRPr lang="en-US" sz="2700" dirty="0">
              <a:solidFill>
                <a:srgbClr val="414141"/>
              </a:solidFill>
              <a:latin typeface="Gill Sans Light" charset="0"/>
              <a:sym typeface="Gill Sans Light" charset="0"/>
            </a:endParaRPr>
          </a:p>
        </p:txBody>
      </p:sp>
      <p:pic>
        <p:nvPicPr>
          <p:cNvPr id="19459" name="Picture 1" descr="DSC0022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953" y="2678906"/>
            <a:ext cx="2928938" cy="219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2300" y="1027113"/>
            <a:ext cx="7915275" cy="690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UV laser operated at 400 MHz repetition rate</a:t>
            </a:r>
            <a:endParaRPr lang="en-US" dirty="0" smtClean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1988" y="1947863"/>
            <a:ext cx="5448300" cy="4445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</a:rPr>
              <a:t>Phase I SBIR, DoE Topic 16d</a:t>
            </a:r>
          </a:p>
          <a:p>
            <a:pPr>
              <a:lnSpc>
                <a:spcPct val="80000"/>
              </a:lnSpc>
            </a:pPr>
            <a:endParaRPr lang="en-US" sz="20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600" dirty="0" smtClean="0">
                <a:latin typeface="Times New Roman" pitchFamily="18" charset="0"/>
              </a:rPr>
              <a:t>Ancillary Technologies for Accelerator Facilities </a:t>
            </a:r>
          </a:p>
          <a:p>
            <a:pPr>
              <a:lnSpc>
                <a:spcPct val="80000"/>
              </a:lnSpc>
            </a:pPr>
            <a:r>
              <a:rPr lang="en-US" sz="1600" dirty="0" smtClean="0">
                <a:latin typeface="Times New Roman" pitchFamily="18" charset="0"/>
              </a:rPr>
              <a:t>Advanced Laser Systems for Accelerator Applications</a:t>
            </a:r>
          </a:p>
          <a:p>
            <a:pPr>
              <a:lnSpc>
                <a:spcPct val="80000"/>
              </a:lnSpc>
            </a:pPr>
            <a:endParaRPr lang="en-US" sz="20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</a:rPr>
              <a:t>Contract no. DE-SC0004386</a:t>
            </a:r>
            <a:endParaRPr lang="en-US" sz="18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Times New Roman" pitchFamily="18" charset="0"/>
              </a:rPr>
              <a:t>11 April, 2011</a:t>
            </a:r>
          </a:p>
          <a:p>
            <a:pPr>
              <a:lnSpc>
                <a:spcPct val="80000"/>
              </a:lnSpc>
            </a:pPr>
            <a:endParaRPr lang="en-US" sz="18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Times New Roman" pitchFamily="18" charset="0"/>
              </a:rPr>
              <a:t>Q-Peak, Inc.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Times New Roman" pitchFamily="18" charset="0"/>
              </a:rPr>
              <a:t>135 South Road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Times New Roman" pitchFamily="18" charset="0"/>
              </a:rPr>
              <a:t>Bedford, MA 01730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Times New Roman" pitchFamily="18" charset="0"/>
              </a:rPr>
              <a:t>Tel: (781) 275-9535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Times New Roman" pitchFamily="18" charset="0"/>
              </a:rPr>
              <a:t>www.qpeak.com</a:t>
            </a:r>
          </a:p>
          <a:p>
            <a:pPr>
              <a:lnSpc>
                <a:spcPct val="80000"/>
              </a:lnSpc>
            </a:pPr>
            <a:endParaRPr lang="en-US" sz="18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 up in Phase I</a:t>
            </a:r>
            <a:endParaRPr lang="en-US" dirty="0"/>
          </a:p>
        </p:txBody>
      </p:sp>
      <p:grpSp>
        <p:nvGrpSpPr>
          <p:cNvPr id="3" name="Group 33"/>
          <p:cNvGrpSpPr/>
          <p:nvPr/>
        </p:nvGrpSpPr>
        <p:grpSpPr>
          <a:xfrm>
            <a:off x="809625" y="1504949"/>
            <a:ext cx="7158318" cy="2382839"/>
            <a:chOff x="809625" y="2114549"/>
            <a:chExt cx="7158318" cy="2382839"/>
          </a:xfrm>
        </p:grpSpPr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4638675" y="3924300"/>
              <a:ext cx="1524000" cy="57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 pitchFamily="34" charset="0"/>
                </a:rPr>
                <a:t>Free space</a:t>
              </a:r>
            </a:p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 pitchFamily="34" charset="0"/>
                </a:rPr>
                <a:t>Pump coupling </a:t>
              </a:r>
              <a:endParaRPr lang="en-US" sz="1600" dirty="0"/>
            </a:p>
          </p:txBody>
        </p:sp>
        <p:sp>
          <p:nvSpPr>
            <p:cNvPr id="7" name="AutoShape 29"/>
            <p:cNvSpPr>
              <a:spLocks noChangeAspect="1" noChangeArrowheads="1"/>
            </p:cNvSpPr>
            <p:nvPr/>
          </p:nvSpPr>
          <p:spPr bwMode="auto">
            <a:xfrm>
              <a:off x="809625" y="2905125"/>
              <a:ext cx="7043738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Rectangle 30"/>
            <p:cNvSpPr>
              <a:spLocks noChangeArrowheads="1"/>
            </p:cNvSpPr>
            <p:nvPr/>
          </p:nvSpPr>
          <p:spPr bwMode="auto">
            <a:xfrm>
              <a:off x="819150" y="3168650"/>
              <a:ext cx="836613" cy="655638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9" name="Text Box 31"/>
            <p:cNvSpPr txBox="1">
              <a:spLocks noChangeArrowheads="1"/>
            </p:cNvSpPr>
            <p:nvPr/>
          </p:nvSpPr>
          <p:spPr bwMode="auto">
            <a:xfrm>
              <a:off x="819150" y="3233738"/>
              <a:ext cx="812800" cy="550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</a:rPr>
                <a:t>Seed </a:t>
              </a:r>
            </a:p>
            <a:p>
              <a:pPr algn="ctr"/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</a:rPr>
                <a:t>source</a:t>
              </a:r>
              <a:endParaRPr lang="en-US" sz="1600" dirty="0"/>
            </a:p>
          </p:txBody>
        </p:sp>
        <p:sp>
          <p:nvSpPr>
            <p:cNvPr id="11" name="Oval 33"/>
            <p:cNvSpPr>
              <a:spLocks noChangeArrowheads="1"/>
            </p:cNvSpPr>
            <p:nvPr/>
          </p:nvSpPr>
          <p:spPr bwMode="auto">
            <a:xfrm>
              <a:off x="2416175" y="2905125"/>
              <a:ext cx="609600" cy="603250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3" name="Text Box 35"/>
            <p:cNvSpPr txBox="1">
              <a:spLocks noChangeArrowheads="1"/>
            </p:cNvSpPr>
            <p:nvPr/>
          </p:nvSpPr>
          <p:spPr bwMode="auto">
            <a:xfrm>
              <a:off x="2230438" y="3495675"/>
              <a:ext cx="1103313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</a:rPr>
                <a:t>LMA fiber </a:t>
              </a:r>
            </a:p>
            <a:p>
              <a:pPr algn="ctr"/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</a:rPr>
                <a:t>amplifier </a:t>
              </a:r>
              <a:endParaRPr lang="en-US" sz="1600" dirty="0"/>
            </a:p>
          </p:txBody>
        </p:sp>
        <p:sp>
          <p:nvSpPr>
            <p:cNvPr id="15" name="Text Box 37"/>
            <p:cNvSpPr txBox="1">
              <a:spLocks noChangeArrowheads="1"/>
            </p:cNvSpPr>
            <p:nvPr/>
          </p:nvSpPr>
          <p:spPr bwMode="auto">
            <a:xfrm>
              <a:off x="4191000" y="2514600"/>
              <a:ext cx="10668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Arial" pitchFamily="34" charset="0"/>
                </a:rPr>
                <a:t>15 -20 kW</a:t>
              </a:r>
              <a:endParaRPr lang="en-US" sz="1600" dirty="0"/>
            </a:p>
          </p:txBody>
        </p:sp>
        <p:sp>
          <p:nvSpPr>
            <p:cNvPr id="22" name="Text Box 44"/>
            <p:cNvSpPr txBox="1">
              <a:spLocks noChangeArrowheads="1"/>
            </p:cNvSpPr>
            <p:nvPr/>
          </p:nvSpPr>
          <p:spPr bwMode="auto">
            <a:xfrm>
              <a:off x="1657350" y="2828925"/>
              <a:ext cx="7493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1600" dirty="0" smtClean="0">
                  <a:solidFill>
                    <a:srgbClr val="000000"/>
                  </a:solidFill>
                  <a:latin typeface="Arial" pitchFamily="34" charset="0"/>
                </a:rPr>
                <a:t>00 </a:t>
              </a: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</a:rPr>
                <a:t>W</a:t>
              </a:r>
              <a:endParaRPr lang="en-US" sz="1600" dirty="0"/>
            </a:p>
          </p:txBody>
        </p:sp>
        <p:sp>
          <p:nvSpPr>
            <p:cNvPr id="26" name="Text Box 48"/>
            <p:cNvSpPr txBox="1">
              <a:spLocks noChangeArrowheads="1"/>
            </p:cNvSpPr>
            <p:nvPr/>
          </p:nvSpPr>
          <p:spPr bwMode="auto">
            <a:xfrm>
              <a:off x="4054431" y="2190750"/>
              <a:ext cx="13035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latin typeface="Arial" pitchFamily="34" charset="0"/>
                </a:rPr>
                <a:t>Output laser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5762625" y="3162300"/>
              <a:ext cx="247650" cy="666750"/>
            </a:xfrm>
            <a:prstGeom prst="ellipse">
              <a:avLst/>
            </a:prstGeom>
            <a:solidFill>
              <a:srgbClr val="CCCC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4895850" y="3171825"/>
              <a:ext cx="247650" cy="666750"/>
            </a:xfrm>
            <a:prstGeom prst="ellipse">
              <a:avLst/>
            </a:prstGeom>
            <a:solidFill>
              <a:srgbClr val="CCCC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3" name="Straight Connector 32"/>
            <p:cNvCxnSpPr>
              <a:stCxn id="9" idx="3"/>
            </p:cNvCxnSpPr>
            <p:nvPr/>
          </p:nvCxnSpPr>
          <p:spPr bwMode="auto">
            <a:xfrm flipV="1">
              <a:off x="1631950" y="3505200"/>
              <a:ext cx="2825750" cy="397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9" name="Oval 38"/>
            <p:cNvSpPr/>
            <p:nvPr/>
          </p:nvSpPr>
          <p:spPr bwMode="auto">
            <a:xfrm>
              <a:off x="7153275" y="2933700"/>
              <a:ext cx="561975" cy="561975"/>
            </a:xfrm>
            <a:prstGeom prst="ellipse">
              <a:avLst/>
            </a:prstGeom>
            <a:noFill/>
            <a:ln w="19050" cap="flat" cmpd="sng" algn="ctr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1" name="Straight Connector 40"/>
            <p:cNvCxnSpPr>
              <a:endCxn id="39" idx="4"/>
            </p:cNvCxnSpPr>
            <p:nvPr/>
          </p:nvCxnSpPr>
          <p:spPr bwMode="auto">
            <a:xfrm>
              <a:off x="6429375" y="3495675"/>
              <a:ext cx="100488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45" name="Isosceles Triangle 44"/>
            <p:cNvSpPr/>
            <p:nvPr/>
          </p:nvSpPr>
          <p:spPr bwMode="auto">
            <a:xfrm rot="16200000">
              <a:off x="4572002" y="3281361"/>
              <a:ext cx="219073" cy="447675"/>
            </a:xfrm>
            <a:prstGeom prst="triangle">
              <a:avLst/>
            </a:prstGeom>
            <a:solidFill>
              <a:srgbClr val="FF9900">
                <a:alpha val="40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6" name="Isosceles Triangle 45"/>
            <p:cNvSpPr/>
            <p:nvPr/>
          </p:nvSpPr>
          <p:spPr bwMode="auto">
            <a:xfrm rot="5400000" flipH="1">
              <a:off x="6124575" y="3267074"/>
              <a:ext cx="200025" cy="447675"/>
            </a:xfrm>
            <a:prstGeom prst="triangle">
              <a:avLst/>
            </a:prstGeom>
            <a:solidFill>
              <a:srgbClr val="FF9900">
                <a:alpha val="40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33975" y="3386138"/>
              <a:ext cx="628650" cy="204787"/>
            </a:xfrm>
            <a:prstGeom prst="rect">
              <a:avLst/>
            </a:prstGeom>
            <a:solidFill>
              <a:srgbClr val="FF9900">
                <a:alpha val="40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" name="Parallelogram 37"/>
            <p:cNvSpPr/>
            <p:nvPr/>
          </p:nvSpPr>
          <p:spPr bwMode="auto">
            <a:xfrm rot="530059">
              <a:off x="5505450" y="3219450"/>
              <a:ext cx="190500" cy="542925"/>
            </a:xfrm>
            <a:prstGeom prst="parallelogram">
              <a:avLst/>
            </a:prstGeom>
            <a:solidFill>
              <a:srgbClr val="CCFF99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7343776" y="2114549"/>
              <a:ext cx="619124" cy="53340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315200" y="2124075"/>
              <a:ext cx="652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Pump</a:t>
              </a:r>
            </a:p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laser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9" name="Straight Connector 58"/>
            <p:cNvCxnSpPr>
              <a:endCxn id="39" idx="6"/>
            </p:cNvCxnSpPr>
            <p:nvPr/>
          </p:nvCxnSpPr>
          <p:spPr bwMode="auto">
            <a:xfrm rot="5400000">
              <a:off x="7450934" y="2902744"/>
              <a:ext cx="576260" cy="4762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62" name="Isosceles Triangle 61"/>
            <p:cNvSpPr/>
            <p:nvPr/>
          </p:nvSpPr>
          <p:spPr bwMode="auto">
            <a:xfrm rot="16200000">
              <a:off x="4638676" y="3290887"/>
              <a:ext cx="76200" cy="428625"/>
            </a:xfrm>
            <a:prstGeom prst="triangl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5138737" y="3452813"/>
              <a:ext cx="390525" cy="64769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5" name="Rectangle 64"/>
            <p:cNvSpPr>
              <a:spLocks noChangeAspect="1"/>
            </p:cNvSpPr>
            <p:nvPr/>
          </p:nvSpPr>
          <p:spPr bwMode="auto">
            <a:xfrm rot="18600000">
              <a:off x="5114146" y="2709552"/>
              <a:ext cx="63296" cy="962890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6" name="Text Box 36"/>
            <p:cNvSpPr txBox="1">
              <a:spLocks noChangeArrowheads="1"/>
            </p:cNvSpPr>
            <p:nvPr/>
          </p:nvSpPr>
          <p:spPr bwMode="auto">
            <a:xfrm>
              <a:off x="5543550" y="2419350"/>
              <a:ext cx="1314450" cy="57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 pitchFamily="34" charset="0"/>
                </a:rPr>
                <a:t>Dichroic</a:t>
              </a:r>
            </a:p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 pitchFamily="34" charset="0"/>
                </a:rPr>
                <a:t>mirror </a:t>
              </a:r>
              <a:endParaRPr lang="en-US" sz="1600" dirty="0"/>
            </a:p>
          </p:txBody>
        </p:sp>
        <p:cxnSp>
          <p:nvCxnSpPr>
            <p:cNvPr id="68" name="Straight Arrow Connector 67"/>
            <p:cNvCxnSpPr/>
            <p:nvPr/>
          </p:nvCxnSpPr>
          <p:spPr bwMode="auto">
            <a:xfrm rot="5400000">
              <a:off x="5610226" y="2943225"/>
              <a:ext cx="295275" cy="12382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29" name="TextBox 28"/>
          <p:cNvSpPr txBox="1"/>
          <p:nvPr/>
        </p:nvSpPr>
        <p:spPr>
          <a:xfrm>
            <a:off x="4381500" y="63627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76250" y="4694188"/>
            <a:ext cx="8343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dirty="0" smtClean="0"/>
              <a:t>Seed source: Modelocked, 5 ps, 100 MHz, 0.1 W, 1047 nm</a:t>
            </a:r>
          </a:p>
          <a:p>
            <a:pPr eaLnBrk="0" hangingPunct="0"/>
            <a:r>
              <a:rPr lang="en-US" dirty="0" smtClean="0"/>
              <a:t>Fiber Amp: </a:t>
            </a:r>
            <a:r>
              <a:rPr lang="en-US" dirty="0" err="1" smtClean="0"/>
              <a:t>Yb:silica</a:t>
            </a:r>
            <a:r>
              <a:rPr lang="en-US" dirty="0" smtClean="0"/>
              <a:t>, 30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 core, 2 m length, conduction cooled</a:t>
            </a:r>
          </a:p>
          <a:p>
            <a:pPr eaLnBrk="0" hangingPunct="0"/>
            <a:r>
              <a:rPr lang="en-US" dirty="0" smtClean="0"/>
              <a:t>Pump: Counter propagated and free space coupled</a:t>
            </a:r>
            <a:endParaRPr lang="en-U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0460" y="568190"/>
            <a:ext cx="7607300" cy="4095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Second objective; calculate conversion efficiency to UV</a:t>
            </a:r>
          </a:p>
        </p:txBody>
      </p:sp>
      <p:grpSp>
        <p:nvGrpSpPr>
          <p:cNvPr id="2" name="Group 24"/>
          <p:cNvGrpSpPr/>
          <p:nvPr/>
        </p:nvGrpSpPr>
        <p:grpSpPr>
          <a:xfrm>
            <a:off x="1261836" y="1128487"/>
            <a:ext cx="6270171" cy="3486328"/>
            <a:chOff x="1204686" y="1966687"/>
            <a:chExt cx="6270171" cy="3486328"/>
          </a:xfrm>
        </p:grpSpPr>
        <p:grpSp>
          <p:nvGrpSpPr>
            <p:cNvPr id="3" name="Group 16"/>
            <p:cNvGrpSpPr/>
            <p:nvPr/>
          </p:nvGrpSpPr>
          <p:grpSpPr>
            <a:xfrm>
              <a:off x="1204686" y="2801258"/>
              <a:ext cx="6270171" cy="1291772"/>
              <a:chOff x="1335314" y="2975430"/>
              <a:chExt cx="6270171" cy="972456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6792685" y="2975430"/>
                <a:ext cx="812800" cy="899884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" name="Right Arrow 6"/>
              <p:cNvSpPr/>
              <p:nvPr/>
            </p:nvSpPr>
            <p:spPr bwMode="auto">
              <a:xfrm flipH="1">
                <a:off x="5675086" y="3164115"/>
                <a:ext cx="1016000" cy="537028"/>
              </a:xfrm>
              <a:prstGeom prst="rightArrow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4601029" y="2989943"/>
                <a:ext cx="943429" cy="914400"/>
              </a:xfrm>
              <a:prstGeom prst="rect">
                <a:avLst/>
              </a:prstGeom>
              <a:solidFill>
                <a:srgbClr val="00B05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" name="Right Arrow 9"/>
              <p:cNvSpPr/>
              <p:nvPr/>
            </p:nvSpPr>
            <p:spPr bwMode="auto">
              <a:xfrm flipH="1">
                <a:off x="3447143" y="3468915"/>
                <a:ext cx="1016000" cy="384628"/>
              </a:xfrm>
              <a:prstGeom prst="rightArrow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" name="Left Arrow 8"/>
              <p:cNvSpPr/>
              <p:nvPr/>
            </p:nvSpPr>
            <p:spPr bwMode="auto">
              <a:xfrm>
                <a:off x="3425372" y="3062514"/>
                <a:ext cx="1030514" cy="595086"/>
              </a:xfrm>
              <a:prstGeom prst="leftArrow">
                <a:avLst/>
              </a:prstGeom>
              <a:solidFill>
                <a:srgbClr val="00B05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2496457" y="3004458"/>
                <a:ext cx="812800" cy="943428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" name="Right Arrow 12"/>
              <p:cNvSpPr/>
              <p:nvPr/>
            </p:nvSpPr>
            <p:spPr bwMode="auto">
              <a:xfrm flipH="1">
                <a:off x="1383618" y="3700915"/>
                <a:ext cx="1006249" cy="203200"/>
              </a:xfrm>
              <a:prstGeom prst="rightArrow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" name="Left Arrow 13"/>
              <p:cNvSpPr/>
              <p:nvPr/>
            </p:nvSpPr>
            <p:spPr bwMode="auto">
              <a:xfrm>
                <a:off x="1357086" y="3461203"/>
                <a:ext cx="1030514" cy="357189"/>
              </a:xfrm>
              <a:prstGeom prst="leftArrow">
                <a:avLst/>
              </a:prstGeom>
              <a:solidFill>
                <a:srgbClr val="00B05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" name="Left Arrow 11"/>
              <p:cNvSpPr/>
              <p:nvPr/>
            </p:nvSpPr>
            <p:spPr bwMode="auto">
              <a:xfrm>
                <a:off x="1335314" y="2989943"/>
                <a:ext cx="1054554" cy="711200"/>
              </a:xfrm>
              <a:prstGeom prst="leftArrow">
                <a:avLst/>
              </a:prstGeom>
              <a:solidFill>
                <a:srgbClr val="00B0F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48229" y="4252686"/>
              <a:ext cx="127951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F0"/>
                  </a:solidFill>
                </a:rPr>
                <a:t>30 kW</a:t>
              </a:r>
            </a:p>
            <a:p>
              <a:r>
                <a:rPr lang="en-US" b="1" dirty="0" smtClean="0">
                  <a:solidFill>
                    <a:srgbClr val="00B050"/>
                  </a:solidFill>
                </a:rPr>
                <a:t>46.6 kW</a:t>
              </a:r>
            </a:p>
            <a:p>
              <a:r>
                <a:rPr lang="en-US" b="1" dirty="0" smtClean="0">
                  <a:solidFill>
                    <a:srgbClr val="C00000"/>
                  </a:solidFill>
                </a:rPr>
                <a:t>23.3 kW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87487" y="4216400"/>
              <a:ext cx="12795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66.6 kW</a:t>
              </a:r>
            </a:p>
            <a:p>
              <a:r>
                <a:rPr lang="en-US" b="1" dirty="0" smtClean="0">
                  <a:solidFill>
                    <a:srgbClr val="C00000"/>
                  </a:solidFill>
                </a:rPr>
                <a:t>33.3 kW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29944" y="4325258"/>
              <a:ext cx="1202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100 kW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72001" y="2307772"/>
              <a:ext cx="801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SHG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73087" y="2344058"/>
              <a:ext cx="817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THG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69315" y="1966687"/>
              <a:ext cx="76495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IR</a:t>
              </a:r>
            </a:p>
            <a:p>
              <a:pPr algn="ctr"/>
              <a:r>
                <a:rPr lang="en-US" dirty="0" smtClean="0"/>
                <a:t>laser</a:t>
              </a:r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171950" y="607695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047750" y="4953000"/>
            <a:ext cx="6686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30% conversion efficiency, </a:t>
            </a:r>
          </a:p>
          <a:p>
            <a:r>
              <a:rPr lang="en-US" dirty="0" smtClean="0"/>
              <a:t>to generate 30 kW of UV we need 100 kW of IR</a:t>
            </a:r>
            <a:endParaRPr lang="en-U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Q-Peak’s MPS gain module technology </a:t>
            </a:r>
          </a:p>
        </p:txBody>
      </p:sp>
      <p:pic>
        <p:nvPicPr>
          <p:cNvPr id="3993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59263" y="1811640"/>
            <a:ext cx="4579937" cy="3125485"/>
          </a:xfrm>
        </p:spPr>
      </p:pic>
      <p:pic>
        <p:nvPicPr>
          <p:cNvPr id="6" name="Picture 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6924" t="1015" r="27692" b="60872"/>
          <a:stretch>
            <a:fillRect/>
          </a:stretch>
        </p:blipFill>
        <p:spPr>
          <a:xfrm>
            <a:off x="205367" y="2156346"/>
            <a:ext cx="4237323" cy="2213473"/>
          </a:xfrm>
          <a:noFill/>
          <a:ln/>
        </p:spPr>
      </p:pic>
      <p:sp>
        <p:nvSpPr>
          <p:cNvPr id="8" name="TextBox 7"/>
          <p:cNvSpPr txBox="1"/>
          <p:nvPr/>
        </p:nvSpPr>
        <p:spPr>
          <a:xfrm>
            <a:off x="2033516" y="5445457"/>
            <a:ext cx="5785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Five pass through the crystal for high gain</a:t>
            </a:r>
          </a:p>
          <a:p>
            <a:r>
              <a:rPr lang="en-US" dirty="0" smtClean="0"/>
              <a:t>Stacked pump diodes allow smaller foot print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57700" y="639633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</a:t>
            </a:r>
            <a:endParaRPr lang="en-U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Summary</a:t>
            </a:r>
          </a:p>
        </p:txBody>
      </p:sp>
      <p:sp>
        <p:nvSpPr>
          <p:cNvPr id="59394" name="Text Box 4"/>
          <p:cNvSpPr txBox="1">
            <a:spLocks noChangeArrowheads="1"/>
          </p:cNvSpPr>
          <p:nvPr/>
        </p:nvSpPr>
        <p:spPr bwMode="auto">
          <a:xfrm>
            <a:off x="685800" y="1627188"/>
            <a:ext cx="7848600" cy="440120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/>
              <a:t>We propose </a:t>
            </a:r>
            <a:r>
              <a:rPr lang="en-US" sz="2800" dirty="0" smtClean="0"/>
              <a:t>a fiber </a:t>
            </a:r>
            <a:r>
              <a:rPr lang="en-US" sz="2800" dirty="0"/>
              <a:t>and bulk hybrid approach to the full scale system </a:t>
            </a:r>
          </a:p>
          <a:p>
            <a:pPr eaLnBrk="0" hangingPunct="0">
              <a:buFont typeface="Wingdings" pitchFamily="2" charset="2"/>
              <a:buChar char="q"/>
            </a:pPr>
            <a:endParaRPr lang="en-US" sz="2800" dirty="0"/>
          </a:p>
          <a:p>
            <a:pPr lvl="1" eaLnBrk="0" hangingPunct="0">
              <a:buFont typeface="Courier New" pitchFamily="49" charset="0"/>
              <a:buChar char="o"/>
            </a:pPr>
            <a:r>
              <a:rPr lang="en-US" sz="2800" dirty="0"/>
              <a:t>Enhancement cavity with Q of 50</a:t>
            </a:r>
          </a:p>
          <a:p>
            <a:pPr lvl="1" eaLnBrk="0" hangingPunct="0">
              <a:buFont typeface="Courier New" pitchFamily="49" charset="0"/>
              <a:buChar char="o"/>
            </a:pPr>
            <a:endParaRPr lang="en-US" sz="2800" dirty="0"/>
          </a:p>
          <a:p>
            <a:pPr lvl="2" eaLnBrk="0" hangingPunct="0">
              <a:buFont typeface="Wingdings" pitchFamily="2" charset="2"/>
              <a:buChar char="Ø"/>
            </a:pPr>
            <a:r>
              <a:rPr lang="en-US" sz="2800" dirty="0"/>
              <a:t>Fiber amplifier = 7.5 - 10 kW </a:t>
            </a:r>
          </a:p>
          <a:p>
            <a:pPr lvl="2" eaLnBrk="0" hangingPunct="0">
              <a:buFont typeface="Wingdings" pitchFamily="2" charset="2"/>
              <a:buChar char="Ø"/>
            </a:pPr>
            <a:r>
              <a:rPr lang="en-US" sz="2800" dirty="0"/>
              <a:t>MPS gain module = 15 - 20 kW</a:t>
            </a:r>
          </a:p>
          <a:p>
            <a:pPr lvl="2" eaLnBrk="0" hangingPunct="0">
              <a:buFont typeface="Wingdings" pitchFamily="2" charset="2"/>
              <a:buChar char="Ø"/>
            </a:pPr>
            <a:r>
              <a:rPr lang="en-US" sz="2800" dirty="0"/>
              <a:t>Side pumped rod amplifier = 60-100 kW</a:t>
            </a:r>
          </a:p>
          <a:p>
            <a:pPr lvl="2" eaLnBrk="0" hangingPunct="0">
              <a:buFont typeface="Wingdings" pitchFamily="2" charset="2"/>
              <a:buChar char="Ø"/>
            </a:pPr>
            <a:r>
              <a:rPr lang="en-US" sz="2800" dirty="0"/>
              <a:t>UV peak power = 20 - 40 kW</a:t>
            </a:r>
          </a:p>
          <a:p>
            <a:pPr eaLnBrk="0" hangingPunct="0">
              <a:buFontTx/>
              <a:buChar char="•"/>
            </a:pPr>
            <a:endParaRPr lang="en-US" sz="2800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107441"/>
            <a:ext cx="7772400" cy="24930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 Sustained Average Power CW and Ultrafast </a:t>
            </a:r>
            <a:r>
              <a:rPr lang="en-US" dirty="0" err="1" smtClean="0"/>
              <a:t>Yb:YAG</a:t>
            </a:r>
            <a:r>
              <a:rPr lang="en-US" dirty="0" smtClean="0"/>
              <a:t> near-diffraction-limited Cryogenic Solid-state Lasers: relevance to laser stripping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Brown</a:t>
            </a:r>
          </a:p>
          <a:p>
            <a:r>
              <a:rPr lang="en-US" dirty="0" smtClean="0"/>
              <a:t>Snake Creek Lasers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7EA0-6B2A-4FEC-A05A-ABF19287FAE1}" type="datetime1">
              <a:rPr lang="en-US" smtClean="0"/>
              <a:t>4/13/2011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P-X Collabotation Meet WG4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E98-5524-4428-BF7B-CBB6CC7EF4C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7EA0-6B2A-4FEC-A05A-ABF19287FAE1}" type="datetime1">
              <a:rPr lang="en-US" smtClean="0"/>
              <a:t>4/13/2011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P-X Collabotation Meet WG4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E98-5524-4428-BF7B-CBB6CC7EF4C7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860" y="757078"/>
            <a:ext cx="8560280" cy="534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040" y="0"/>
            <a:ext cx="5699760" cy="848412"/>
          </a:xfrm>
        </p:spPr>
        <p:txBody>
          <a:bodyPr>
            <a:normAutofit/>
          </a:bodyPr>
          <a:lstStyle/>
          <a:p>
            <a:r>
              <a:rPr lang="en-US" dirty="0" smtClean="0"/>
              <a:t>Theory Talk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7522"/>
            <a:ext cx="8229600" cy="509864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Timofey Gorlov outlined theoretical basis of the 3-step laser stripping process </a:t>
            </a:r>
          </a:p>
          <a:p>
            <a:pPr lvl="1"/>
            <a:r>
              <a:rPr lang="en-US" dirty="0" smtClean="0"/>
              <a:t>Stripping H- in magnetic field </a:t>
            </a:r>
          </a:p>
          <a:p>
            <a:pPr lvl="1"/>
            <a:r>
              <a:rPr lang="en-US" dirty="0" smtClean="0"/>
              <a:t>Interaction of H0 with photons</a:t>
            </a:r>
          </a:p>
          <a:p>
            <a:pPr lvl="2"/>
            <a:r>
              <a:rPr lang="en-US" dirty="0" smtClean="0"/>
              <a:t>Schrodinger Equation (E= B=0) and linear polarized laser field</a:t>
            </a:r>
          </a:p>
          <a:p>
            <a:pPr lvl="2"/>
            <a:r>
              <a:rPr lang="en-US" dirty="0" smtClean="0"/>
              <a:t>Compensation of energy spread of H- on excitation efficiency</a:t>
            </a:r>
          </a:p>
          <a:p>
            <a:pPr lvl="3"/>
            <a:r>
              <a:rPr lang="en-US" dirty="0" smtClean="0"/>
              <a:t>Chirped laser (angular divergence)</a:t>
            </a:r>
          </a:p>
          <a:p>
            <a:pPr lvl="3"/>
            <a:r>
              <a:rPr lang="en-US" dirty="0" smtClean="0"/>
              <a:t>Addition of D’ to produce correlated energy-angle+ chirped laser</a:t>
            </a:r>
          </a:p>
          <a:p>
            <a:pPr lvl="2"/>
            <a:r>
              <a:rPr lang="en-US" dirty="0" smtClean="0"/>
              <a:t>Advanced model :Density matrix  (with everything taken into account)</a:t>
            </a:r>
          </a:p>
          <a:p>
            <a:pPr lvl="3"/>
            <a:r>
              <a:rPr lang="en-US" dirty="0" smtClean="0"/>
              <a:t>Stark effect at interaction point</a:t>
            </a:r>
          </a:p>
          <a:p>
            <a:pPr lvl="3"/>
            <a:r>
              <a:rPr lang="en-US" dirty="0" smtClean="0"/>
              <a:t>Spontaneous decay</a:t>
            </a:r>
          </a:p>
          <a:p>
            <a:pPr lvl="3"/>
            <a:r>
              <a:rPr lang="en-US" dirty="0" smtClean="0"/>
              <a:t>Lorentz stripping</a:t>
            </a:r>
          </a:p>
          <a:p>
            <a:pPr lvl="2"/>
            <a:r>
              <a:rPr lang="en-US" dirty="0" smtClean="0"/>
              <a:t> Stripping in High Magnetic Field</a:t>
            </a:r>
          </a:p>
          <a:p>
            <a:pPr lvl="3"/>
            <a:r>
              <a:rPr lang="en-US" dirty="0" smtClean="0"/>
              <a:t>Broad shape resonance</a:t>
            </a:r>
            <a:endParaRPr lang="en-US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28600" y="914400"/>
            <a:ext cx="8763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90500" y="6172200"/>
            <a:ext cx="876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12" descr="projectx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09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2B95-5673-4806-8EE8-079B4CBCF04F}" type="datetime1">
              <a:rPr lang="en-US" smtClean="0"/>
              <a:t>4/13/2011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E98-5524-4428-BF7B-CBB6CC7EF4C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P-X Collabotation Meet WG4</a:t>
            </a:r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16872" y="2969537"/>
            <a:ext cx="669956" cy="278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60631" y="3828108"/>
            <a:ext cx="669956" cy="278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60218" y="5303823"/>
            <a:ext cx="669956" cy="278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9474" y="0"/>
            <a:ext cx="6417325" cy="9254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Laser Amplifier Advancement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“High sustained average power CW and ultrafast </a:t>
            </a:r>
            <a:r>
              <a:rPr lang="en-US" sz="1800" b="1" dirty="0" err="1" smtClean="0"/>
              <a:t>Yb:YAG</a:t>
            </a:r>
            <a:r>
              <a:rPr lang="en-US" sz="1800" b="1" dirty="0" smtClean="0"/>
              <a:t> near-diffraction-limited cryogenic solid-state laser</a:t>
            </a:r>
            <a:r>
              <a:rPr lang="en-US" sz="1800" dirty="0" smtClean="0"/>
              <a:t>”   </a:t>
            </a:r>
            <a:r>
              <a:rPr lang="en-US" sz="1800" b="1" dirty="0" smtClean="0"/>
              <a:t>David C. Brown*, et.al.</a:t>
            </a:r>
            <a:r>
              <a:rPr lang="en-US" sz="1800" dirty="0" smtClean="0"/>
              <a:t>  </a:t>
            </a:r>
            <a:r>
              <a:rPr lang="en-US" sz="1800" i="1" dirty="0" smtClean="0"/>
              <a:t>Snake Creek Lasers, LLC, Hallstead, PA, </a:t>
            </a:r>
            <a:r>
              <a:rPr lang="en-US" sz="1800" i="1" dirty="0" smtClean="0"/>
              <a:t>18822   </a:t>
            </a:r>
            <a:r>
              <a:rPr lang="en-US" sz="1400" dirty="0" smtClean="0">
                <a:solidFill>
                  <a:srgbClr val="FF0000"/>
                </a:solidFill>
              </a:rPr>
              <a:t>Published </a:t>
            </a:r>
            <a:r>
              <a:rPr lang="en-US" sz="1400" dirty="0" smtClean="0">
                <a:solidFill>
                  <a:srgbClr val="FF0000"/>
                </a:solidFill>
              </a:rPr>
              <a:t>in Optics Express, Vol. 18, </a:t>
            </a:r>
            <a:r>
              <a:rPr lang="en-US" sz="1400" dirty="0" err="1" smtClean="0">
                <a:solidFill>
                  <a:srgbClr val="FF0000"/>
                </a:solidFill>
              </a:rPr>
              <a:t>Iss</a:t>
            </a:r>
            <a:r>
              <a:rPr lang="en-US" sz="1400" dirty="0" smtClean="0">
                <a:solidFill>
                  <a:srgbClr val="FF0000"/>
                </a:solidFill>
              </a:rPr>
              <a:t>. 24, pp. </a:t>
            </a:r>
            <a:r>
              <a:rPr lang="en-US" sz="1400" dirty="0" smtClean="0">
                <a:solidFill>
                  <a:srgbClr val="FF0000"/>
                </a:solidFill>
              </a:rPr>
              <a:t>24770-24792</a:t>
            </a:r>
            <a:endParaRPr lang="en-US" sz="1800" i="1" dirty="0" smtClean="0"/>
          </a:p>
          <a:p>
            <a:pPr lvl="1"/>
            <a:r>
              <a:rPr lang="en-US" sz="1400" i="1" dirty="0" smtClean="0"/>
              <a:t>Produced kW CW output beam power at 1029 nm. </a:t>
            </a:r>
          </a:p>
          <a:p>
            <a:pPr lvl="1"/>
            <a:r>
              <a:rPr lang="en-US" sz="1400" i="1" dirty="0" smtClean="0"/>
              <a:t>50 </a:t>
            </a:r>
            <a:r>
              <a:rPr lang="en-US" sz="1400" i="1" dirty="0" err="1" smtClean="0"/>
              <a:t>Mhz</a:t>
            </a:r>
            <a:r>
              <a:rPr lang="en-US" sz="1400" i="1" dirty="0" smtClean="0"/>
              <a:t> seed laser with 1-1.5 </a:t>
            </a:r>
            <a:r>
              <a:rPr lang="en-US" sz="1400" i="1" dirty="0" err="1" smtClean="0"/>
              <a:t>nJ</a:t>
            </a:r>
            <a:r>
              <a:rPr lang="en-US" sz="1400" i="1" dirty="0" smtClean="0"/>
              <a:t> pulse energy amplified to 15.2 </a:t>
            </a:r>
            <a:r>
              <a:rPr lang="en-US" sz="1400" i="1" dirty="0" err="1" smtClean="0">
                <a:latin typeface="Symbol" pitchFamily="18" charset="2"/>
              </a:rPr>
              <a:t>m</a:t>
            </a:r>
            <a:r>
              <a:rPr lang="en-US" sz="1400" i="1" dirty="0" err="1" smtClean="0"/>
              <a:t>J</a:t>
            </a:r>
            <a:r>
              <a:rPr lang="en-US" sz="1400" i="1" dirty="0" smtClean="0"/>
              <a:t> with a FWHM pulse width of 12.4 </a:t>
            </a:r>
            <a:r>
              <a:rPr lang="en-US" sz="1400" i="1" dirty="0" err="1" smtClean="0"/>
              <a:t>ps</a:t>
            </a:r>
            <a:r>
              <a:rPr lang="en-US" sz="1400" i="1" dirty="0" smtClean="0"/>
              <a:t>  with &gt;700W average power </a:t>
            </a:r>
            <a:r>
              <a:rPr lang="en-US" sz="1400" i="1" dirty="0" smtClean="0"/>
              <a:t>and a peak power of 1.23 MW.</a:t>
            </a:r>
            <a:endParaRPr lang="en-US" sz="1400" dirty="0" smtClean="0"/>
          </a:p>
          <a:p>
            <a:endParaRPr lang="en-US" sz="1800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28600" y="914400"/>
            <a:ext cx="8763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90500" y="6172200"/>
            <a:ext cx="876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12" descr="projectx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09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igure.t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633" y="2908454"/>
            <a:ext cx="4256367" cy="3095208"/>
          </a:xfrm>
          <a:prstGeom prst="rect">
            <a:avLst/>
          </a:prstGeom>
        </p:spPr>
      </p:pic>
      <p:pic>
        <p:nvPicPr>
          <p:cNvPr id="8" name="Picture 7" descr="Figure 3.t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25388" y="4332485"/>
            <a:ext cx="3040655" cy="16481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96578" y="2669880"/>
            <a:ext cx="46088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Unique crystal assembly in a distributed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arrangement to minimize heating in any crystal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and minimize any thermal re-population.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3767769"/>
            <a:ext cx="3326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Cryo</a:t>
            </a:r>
            <a:r>
              <a:rPr lang="en-US" dirty="0" smtClean="0">
                <a:solidFill>
                  <a:srgbClr val="FF0000"/>
                </a:solidFill>
              </a:rPr>
              <a:t> amplifier essentially runs DC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5" name="Group 187"/>
          <p:cNvGraphicFramePr>
            <a:graphicFrameLocks noGrp="1"/>
          </p:cNvGraphicFramePr>
          <p:nvPr/>
        </p:nvGraphicFramePr>
        <p:xfrm>
          <a:off x="1610360" y="1488440"/>
          <a:ext cx="5181600" cy="3475674"/>
        </p:xfrm>
        <a:graphic>
          <a:graphicData uri="http://schemas.openxmlformats.org/drawingml/2006/table">
            <a:tbl>
              <a:tblPr/>
              <a:tblGrid>
                <a:gridCol w="1585913"/>
                <a:gridCol w="1081087"/>
                <a:gridCol w="1211263"/>
                <a:gridCol w="1303337"/>
              </a:tblGrid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Input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1-stage amp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2-stage amp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Rep. Rate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50 MHz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50 MHz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50 MHz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Pulse Energy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1.1 nJ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0.91 uJ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15.2 uJ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Pulse Width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12 ps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12 ps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12.4 ps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Peak power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92 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75.83 KW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1.23 MW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Average Power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55 mW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45.4 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758 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Energy Gain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827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16.7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36" name="Text Box 188"/>
          <p:cNvSpPr txBox="1">
            <a:spLocks noChangeArrowheads="1"/>
          </p:cNvSpPr>
          <p:nvPr/>
        </p:nvSpPr>
        <p:spPr bwMode="auto">
          <a:xfrm>
            <a:off x="1727200" y="731520"/>
            <a:ext cx="502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Cryogenically cooled </a:t>
            </a:r>
            <a:r>
              <a:rPr lang="en-US" dirty="0" err="1"/>
              <a:t>Yb:YAG</a:t>
            </a:r>
            <a:r>
              <a:rPr lang="en-US" dirty="0"/>
              <a:t> Amplifier</a:t>
            </a:r>
          </a:p>
        </p:txBody>
      </p:sp>
      <p:sp>
        <p:nvSpPr>
          <p:cNvPr id="2278" name="Rectangle 230"/>
          <p:cNvSpPr>
            <a:spLocks noChangeArrowheads="1"/>
          </p:cNvSpPr>
          <p:nvPr/>
        </p:nvSpPr>
        <p:spPr bwMode="auto">
          <a:xfrm>
            <a:off x="1066800" y="6019800"/>
            <a:ext cx="721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Stage 1 amplifier system: double-pass 7-element cascaded amplifiers</a:t>
            </a:r>
          </a:p>
          <a:p>
            <a:r>
              <a:rPr lang="en-US">
                <a:solidFill>
                  <a:srgbClr val="0000FF"/>
                </a:solidFill>
              </a:rPr>
              <a:t>Stage 2 amplifier system: single-pass 8-element cascaded amplifiers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28600" y="914400"/>
            <a:ext cx="8763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90500" y="6172200"/>
            <a:ext cx="876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12" descr="projectx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09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8470-D363-4523-91FC-AE13BAE2E9B2}" type="datetime1">
              <a:rPr lang="en-US" smtClean="0"/>
              <a:t>4/13/2011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E98-5524-4428-BF7B-CBB6CC7EF4C7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P-X Collabotation Meet WG4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M</a:t>
            </a:r>
            <a:r>
              <a:rPr lang="en-US" dirty="0" smtClean="0"/>
              <a:t>any techniques such as</a:t>
            </a:r>
          </a:p>
          <a:p>
            <a:pPr lvl="1"/>
            <a:r>
              <a:rPr lang="en-US" dirty="0" smtClean="0"/>
              <a:t>Build up cavities</a:t>
            </a:r>
          </a:p>
          <a:p>
            <a:pPr lvl="1"/>
            <a:r>
              <a:rPr lang="en-US" dirty="0" smtClean="0"/>
              <a:t>Fiber amplification</a:t>
            </a:r>
          </a:p>
          <a:p>
            <a:pPr lvl="1"/>
            <a:r>
              <a:rPr lang="en-US" dirty="0" smtClean="0"/>
              <a:t>Laser re-circulation</a:t>
            </a:r>
          </a:p>
          <a:p>
            <a:pPr lvl="1"/>
            <a:r>
              <a:rPr lang="en-US" dirty="0" smtClean="0"/>
              <a:t>Cryogenic amplification</a:t>
            </a:r>
          </a:p>
          <a:p>
            <a:r>
              <a:rPr lang="en-US" dirty="0" smtClean="0"/>
              <a:t>are being investigated to resolve the many technical issues </a:t>
            </a:r>
          </a:p>
          <a:p>
            <a:pPr lvl="1"/>
            <a:r>
              <a:rPr lang="en-US" dirty="0" err="1" smtClean="0"/>
              <a:t>Wavefront</a:t>
            </a:r>
            <a:r>
              <a:rPr lang="en-US" dirty="0" smtClean="0"/>
              <a:t> distortion (mirror deformation)</a:t>
            </a:r>
          </a:p>
          <a:p>
            <a:pPr lvl="1"/>
            <a:r>
              <a:rPr lang="en-US" dirty="0" smtClean="0"/>
              <a:t>Dielectric coating behavior in vacuum </a:t>
            </a:r>
          </a:p>
          <a:p>
            <a:pPr lvl="1"/>
            <a:r>
              <a:rPr lang="en-US" dirty="0" smtClean="0"/>
              <a:t>Efficient harmonic distortion</a:t>
            </a:r>
          </a:p>
          <a:p>
            <a:pPr lvl="1"/>
            <a:r>
              <a:rPr lang="en-US" dirty="0" smtClean="0"/>
              <a:t>Radiation damage</a:t>
            </a:r>
          </a:p>
          <a:p>
            <a:pPr lvl="1"/>
            <a:r>
              <a:rPr lang="en-US" dirty="0" smtClean="0"/>
              <a:t>Acceptable spatial profile (M</a:t>
            </a:r>
            <a:r>
              <a:rPr lang="en-US" baseline="30000" dirty="0" smtClean="0"/>
              <a:t>2</a:t>
            </a:r>
            <a:r>
              <a:rPr lang="en-US" dirty="0" smtClean="0"/>
              <a:t>~1)  </a:t>
            </a:r>
          </a:p>
          <a:p>
            <a:pPr lvl="1"/>
            <a:r>
              <a:rPr lang="en-US" dirty="0" smtClean="0"/>
              <a:t>Reliability</a:t>
            </a:r>
          </a:p>
          <a:p>
            <a:pPr lvl="1"/>
            <a:r>
              <a:rPr lang="en-US" dirty="0" smtClean="0"/>
              <a:t>High peak powers</a:t>
            </a:r>
          </a:p>
          <a:p>
            <a:pPr lvl="1"/>
            <a:r>
              <a:rPr lang="en-US" dirty="0" smtClean="0"/>
              <a:t>High average powers</a:t>
            </a:r>
          </a:p>
          <a:p>
            <a:pPr lvl="1"/>
            <a:r>
              <a:rPr lang="en-US" dirty="0" smtClean="0"/>
              <a:t>Long macro-pulse length</a:t>
            </a:r>
          </a:p>
          <a:p>
            <a:pPr lvl="1"/>
            <a:r>
              <a:rPr lang="en-US" dirty="0" smtClean="0"/>
              <a:t>High repetition rates</a:t>
            </a:r>
          </a:p>
          <a:p>
            <a:r>
              <a:rPr lang="en-US" dirty="0" smtClean="0"/>
              <a:t>Work being carried out </a:t>
            </a:r>
          </a:p>
          <a:p>
            <a:pPr lvl="1"/>
            <a:r>
              <a:rPr lang="en-US" dirty="0" smtClean="0"/>
              <a:t>at private companies under SBIR program</a:t>
            </a:r>
          </a:p>
          <a:p>
            <a:pPr lvl="1"/>
            <a:r>
              <a:rPr lang="en-US" dirty="0" smtClean="0"/>
              <a:t>National Labs (LBL and SNS  and soon FNAL)</a:t>
            </a:r>
          </a:p>
          <a:p>
            <a:pPr lvl="1"/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194560" y="0"/>
            <a:ext cx="6949440" cy="924560"/>
          </a:xfrm>
        </p:spPr>
        <p:txBody>
          <a:bodyPr>
            <a:normAutofit/>
          </a:bodyPr>
          <a:lstStyle/>
          <a:p>
            <a:r>
              <a:rPr lang="en-US" dirty="0" smtClean="0"/>
              <a:t>The Field is Very Active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726" y="0"/>
            <a:ext cx="6462074" cy="848412"/>
          </a:xfrm>
        </p:spPr>
        <p:txBody>
          <a:bodyPr>
            <a:normAutofit/>
          </a:bodyPr>
          <a:lstStyle/>
          <a:p>
            <a:r>
              <a:rPr lang="en-US" dirty="0" smtClean="0"/>
              <a:t>Implication for Project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7522"/>
            <a:ext cx="8229600" cy="509864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Utilization for 8 GeV injection to minimize losses due to foil</a:t>
            </a:r>
          </a:p>
          <a:p>
            <a:r>
              <a:rPr lang="en-US" dirty="0" smtClean="0"/>
              <a:t>Estimates </a:t>
            </a:r>
            <a:r>
              <a:rPr lang="en-US" dirty="0" smtClean="0"/>
              <a:t>were performed for same H- beam parameters except with energy at 6 GeV for 2 wavelengths  </a:t>
            </a:r>
          </a:p>
          <a:p>
            <a:pPr lvl="1"/>
            <a:r>
              <a:rPr lang="en-US" dirty="0" smtClean="0"/>
              <a:t>1900 nm – not possible to reach the n=2 </a:t>
            </a:r>
          </a:p>
          <a:p>
            <a:pPr lvl="1"/>
            <a:r>
              <a:rPr lang="en-US" dirty="0" smtClean="0"/>
              <a:t>1064 nm  (angle 79.25</a:t>
            </a:r>
            <a:r>
              <a:rPr lang="en-US" baseline="30000" dirty="0" smtClean="0"/>
              <a:t>o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No magnetic field</a:t>
            </a:r>
          </a:p>
          <a:p>
            <a:pPr lvl="3"/>
            <a:r>
              <a:rPr lang="en-US" dirty="0" smtClean="0"/>
              <a:t> 5 MW peak (not significantly different from 8 GeV)</a:t>
            </a:r>
          </a:p>
          <a:p>
            <a:pPr lvl="2"/>
            <a:r>
              <a:rPr lang="en-US" dirty="0" smtClean="0"/>
              <a:t>Strong magnetic field (1.4 T)</a:t>
            </a:r>
          </a:p>
          <a:p>
            <a:pPr lvl="3"/>
            <a:r>
              <a:rPr lang="en-US" dirty="0" smtClean="0"/>
              <a:t>8 MW peak</a:t>
            </a:r>
          </a:p>
          <a:p>
            <a:r>
              <a:rPr lang="en-US" dirty="0" smtClean="0"/>
              <a:t>Looks very encouraging for Project X</a:t>
            </a:r>
            <a:endParaRPr lang="en-US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28600" y="914400"/>
            <a:ext cx="8763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90500" y="6172200"/>
            <a:ext cx="876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12" descr="projectx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09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F70A-46F9-428B-AB0D-CE121FD83299}" type="datetime1">
              <a:rPr lang="en-US" smtClean="0"/>
              <a:t>4/13/2011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E98-5524-4428-BF7B-CBB6CC7EF4C7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P-X Collabotation Meet WG4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0"/>
            <a:ext cx="5679440" cy="848412"/>
          </a:xfrm>
        </p:spPr>
        <p:txBody>
          <a:bodyPr>
            <a:normAutofit/>
          </a:bodyPr>
          <a:lstStyle/>
          <a:p>
            <a:r>
              <a:rPr lang="en-US" dirty="0" smtClean="0"/>
              <a:t>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0483"/>
            <a:ext cx="8229600" cy="2721518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dirty="0" smtClean="0"/>
              <a:t>Encourage multiple path R&amp;D</a:t>
            </a:r>
          </a:p>
          <a:p>
            <a:pPr algn="ctr">
              <a:buFont typeface="Wingdings" pitchFamily="2" charset="2"/>
              <a:buChar char="ü"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Font typeface="Wingdings" pitchFamily="2" charset="2"/>
              <a:buChar char="ü"/>
            </a:pPr>
            <a:r>
              <a:rPr lang="en-US" dirty="0" smtClean="0"/>
              <a:t>Today’s cutting edge technology will be tomorrow’s off-the-shelf standard hardware</a:t>
            </a:r>
            <a:endParaRPr lang="en-US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28600" y="914400"/>
            <a:ext cx="8763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90500" y="6172200"/>
            <a:ext cx="876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12" descr="projectx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09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A770-0074-4CA0-A643-8FA68E793640}" type="datetime1">
              <a:rPr lang="en-US" smtClean="0"/>
              <a:t>4/13/2011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E98-5524-4428-BF7B-CBB6CC7EF4C7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P-X Collabotation Meet WG4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Presentation_name</a:t>
            </a:r>
          </a:p>
        </p:txBody>
      </p:sp>
      <p:sp>
        <p:nvSpPr>
          <p:cNvPr id="25608" name="Rectangle 8"/>
          <p:cNvSpPr>
            <a:spLocks noGrp="1" noChangeArrowheads="1"/>
          </p:cNvSpPr>
          <p:nvPr>
            <p:ph type="title"/>
          </p:nvPr>
        </p:nvSpPr>
        <p:spPr>
          <a:xfrm>
            <a:off x="303213" y="0"/>
            <a:ext cx="8504237" cy="555625"/>
          </a:xfrm>
          <a:noFill/>
          <a:ln/>
        </p:spPr>
        <p:txBody>
          <a:bodyPr/>
          <a:lstStyle/>
          <a:p>
            <a:pPr algn="ctr"/>
            <a:r>
              <a:rPr lang="en-US" sz="2600" dirty="0"/>
              <a:t>Advanced physical model</a:t>
            </a:r>
            <a:endParaRPr lang="en-US" sz="1700" dirty="0"/>
          </a:p>
        </p:txBody>
      </p:sp>
      <p:sp>
        <p:nvSpPr>
          <p:cNvPr id="25670" name="Text Box 70"/>
          <p:cNvSpPr txBox="1">
            <a:spLocks noChangeArrowheads="1"/>
          </p:cNvSpPr>
          <p:nvPr/>
        </p:nvSpPr>
        <p:spPr bwMode="auto">
          <a:xfrm>
            <a:off x="7010400" y="884238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A50021"/>
              </a:buClr>
              <a:buSzPct val="120000"/>
              <a:buFontTx/>
              <a:buNone/>
            </a:pPr>
            <a:r>
              <a:rPr lang="en-US" dirty="0">
                <a:solidFill>
                  <a:schemeClr val="tx1"/>
                </a:solidFill>
              </a:rPr>
              <a:t>High-field Dipole Magnet</a:t>
            </a:r>
          </a:p>
        </p:txBody>
      </p:sp>
      <p:sp>
        <p:nvSpPr>
          <p:cNvPr id="25673" name="Text Box 73"/>
          <p:cNvSpPr txBox="1">
            <a:spLocks noChangeArrowheads="1"/>
          </p:cNvSpPr>
          <p:nvPr/>
        </p:nvSpPr>
        <p:spPr bwMode="auto">
          <a:xfrm>
            <a:off x="69850" y="2701925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A50021"/>
              </a:buClr>
              <a:buSzPct val="120000"/>
              <a:buFontTx/>
              <a:buNone/>
            </a:pPr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30000">
                <a:solidFill>
                  <a:schemeClr val="tx1"/>
                </a:solidFill>
              </a:rPr>
              <a:t>-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5674" name="Rectangle 74"/>
          <p:cNvSpPr>
            <a:spLocks noGrp="1" noChangeArrowheads="1"/>
          </p:cNvSpPr>
          <p:nvPr>
            <p:ph type="body" idx="1"/>
          </p:nvPr>
        </p:nvSpPr>
        <p:spPr>
          <a:xfrm>
            <a:off x="1066800" y="4572000"/>
            <a:ext cx="7010400" cy="12954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Stark effect at the interaction point</a:t>
            </a:r>
          </a:p>
          <a:p>
            <a:pPr>
              <a:lnSpc>
                <a:spcPct val="80000"/>
              </a:lnSpc>
            </a:pPr>
            <a:r>
              <a:rPr lang="en-US" sz="2400"/>
              <a:t>Spontaneous decay losses</a:t>
            </a:r>
          </a:p>
          <a:p>
            <a:pPr>
              <a:lnSpc>
                <a:spcPct val="80000"/>
              </a:lnSpc>
            </a:pPr>
            <a:r>
              <a:rPr lang="en-US" sz="2400"/>
              <a:t>Lorentz stripping of H</a:t>
            </a:r>
            <a:r>
              <a:rPr lang="en-US" sz="2400" baseline="30000"/>
              <a:t>0</a:t>
            </a:r>
            <a:r>
              <a:rPr lang="en-US" sz="2400"/>
              <a:t> excited beam</a:t>
            </a:r>
          </a:p>
        </p:txBody>
      </p:sp>
      <p:grpSp>
        <p:nvGrpSpPr>
          <p:cNvPr id="2" name="Group 77"/>
          <p:cNvGrpSpPr/>
          <p:nvPr/>
        </p:nvGrpSpPr>
        <p:grpSpPr>
          <a:xfrm>
            <a:off x="74613" y="504825"/>
            <a:ext cx="8550275" cy="3592513"/>
            <a:chOff x="74613" y="504825"/>
            <a:chExt cx="8550275" cy="3592513"/>
          </a:xfrm>
        </p:grpSpPr>
        <p:sp>
          <p:nvSpPr>
            <p:cNvPr id="25609" name="Rectangle 9"/>
            <p:cNvSpPr>
              <a:spLocks noChangeArrowheads="1"/>
            </p:cNvSpPr>
            <p:nvPr/>
          </p:nvSpPr>
          <p:spPr bwMode="auto">
            <a:xfrm>
              <a:off x="733425" y="3335338"/>
              <a:ext cx="968375" cy="7620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749300" y="1647825"/>
              <a:ext cx="968375" cy="7620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611" name="Rectangle 11"/>
            <p:cNvSpPr>
              <a:spLocks noChangeArrowheads="1"/>
            </p:cNvSpPr>
            <p:nvPr/>
          </p:nvSpPr>
          <p:spPr bwMode="auto">
            <a:xfrm>
              <a:off x="7640638" y="3322638"/>
              <a:ext cx="968375" cy="7620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612" name="Rectangle 12"/>
            <p:cNvSpPr>
              <a:spLocks noChangeArrowheads="1"/>
            </p:cNvSpPr>
            <p:nvPr/>
          </p:nvSpPr>
          <p:spPr bwMode="auto">
            <a:xfrm>
              <a:off x="7656513" y="1635125"/>
              <a:ext cx="968375" cy="7620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25613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81475" y="2665413"/>
              <a:ext cx="436563" cy="431800"/>
            </a:xfrm>
            <a:prstGeom prst="rect">
              <a:avLst/>
            </a:prstGeom>
            <a:noFill/>
          </p:spPr>
        </p:pic>
        <p:sp>
          <p:nvSpPr>
            <p:cNvPr id="25614" name="Freeform 14"/>
            <p:cNvSpPr>
              <a:spLocks/>
            </p:cNvSpPr>
            <p:nvPr/>
          </p:nvSpPr>
          <p:spPr bwMode="auto">
            <a:xfrm>
              <a:off x="2968625" y="1958975"/>
              <a:ext cx="2859088" cy="1833563"/>
            </a:xfrm>
            <a:custGeom>
              <a:avLst/>
              <a:gdLst/>
              <a:ahLst/>
              <a:cxnLst>
                <a:cxn ang="0">
                  <a:pos x="231" y="1014"/>
                </a:cxn>
                <a:cxn ang="0">
                  <a:pos x="299" y="986"/>
                </a:cxn>
                <a:cxn ang="0">
                  <a:pos x="343" y="962"/>
                </a:cxn>
                <a:cxn ang="0">
                  <a:pos x="395" y="936"/>
                </a:cxn>
                <a:cxn ang="0">
                  <a:pos x="441" y="912"/>
                </a:cxn>
                <a:cxn ang="0">
                  <a:pos x="491" y="890"/>
                </a:cxn>
                <a:cxn ang="0">
                  <a:pos x="535" y="870"/>
                </a:cxn>
                <a:cxn ang="0">
                  <a:pos x="589" y="850"/>
                </a:cxn>
                <a:cxn ang="0">
                  <a:pos x="639" y="838"/>
                </a:cxn>
                <a:cxn ang="0">
                  <a:pos x="699" y="826"/>
                </a:cxn>
                <a:cxn ang="0">
                  <a:pos x="749" y="808"/>
                </a:cxn>
                <a:cxn ang="0">
                  <a:pos x="799" y="790"/>
                </a:cxn>
                <a:cxn ang="0">
                  <a:pos x="853" y="776"/>
                </a:cxn>
                <a:cxn ang="0">
                  <a:pos x="903" y="758"/>
                </a:cxn>
                <a:cxn ang="0">
                  <a:pos x="953" y="738"/>
                </a:cxn>
                <a:cxn ang="0">
                  <a:pos x="997" y="712"/>
                </a:cxn>
                <a:cxn ang="0">
                  <a:pos x="1043" y="682"/>
                </a:cxn>
                <a:cxn ang="0">
                  <a:pos x="1083" y="648"/>
                </a:cxn>
                <a:cxn ang="0">
                  <a:pos x="1125" y="616"/>
                </a:cxn>
                <a:cxn ang="0">
                  <a:pos x="1157" y="574"/>
                </a:cxn>
                <a:cxn ang="0">
                  <a:pos x="1193" y="530"/>
                </a:cxn>
                <a:cxn ang="0">
                  <a:pos x="1233" y="488"/>
                </a:cxn>
                <a:cxn ang="0">
                  <a:pos x="1263" y="444"/>
                </a:cxn>
                <a:cxn ang="0">
                  <a:pos x="1299" y="406"/>
                </a:cxn>
                <a:cxn ang="0">
                  <a:pos x="1335" y="362"/>
                </a:cxn>
                <a:cxn ang="0">
                  <a:pos x="1371" y="320"/>
                </a:cxn>
                <a:cxn ang="0">
                  <a:pos x="1407" y="288"/>
                </a:cxn>
                <a:cxn ang="0">
                  <a:pos x="1447" y="254"/>
                </a:cxn>
                <a:cxn ang="0">
                  <a:pos x="1487" y="216"/>
                </a:cxn>
                <a:cxn ang="0">
                  <a:pos x="1527" y="190"/>
                </a:cxn>
                <a:cxn ang="0">
                  <a:pos x="1575" y="158"/>
                </a:cxn>
                <a:cxn ang="0">
                  <a:pos x="1615" y="128"/>
                </a:cxn>
                <a:cxn ang="0">
                  <a:pos x="1801" y="0"/>
                </a:cxn>
              </a:cxnLst>
              <a:rect l="0" t="0" r="r" b="b"/>
              <a:pathLst>
                <a:path w="1801" h="1155">
                  <a:moveTo>
                    <a:pt x="0" y="1155"/>
                  </a:moveTo>
                  <a:cubicBezTo>
                    <a:pt x="38" y="1131"/>
                    <a:pt x="185" y="1042"/>
                    <a:pt x="231" y="1014"/>
                  </a:cubicBezTo>
                  <a:cubicBezTo>
                    <a:pt x="277" y="986"/>
                    <a:pt x="266" y="989"/>
                    <a:pt x="277" y="984"/>
                  </a:cubicBezTo>
                  <a:cubicBezTo>
                    <a:pt x="288" y="979"/>
                    <a:pt x="293" y="992"/>
                    <a:pt x="299" y="986"/>
                  </a:cubicBezTo>
                  <a:cubicBezTo>
                    <a:pt x="305" y="980"/>
                    <a:pt x="304" y="954"/>
                    <a:pt x="311" y="950"/>
                  </a:cubicBezTo>
                  <a:cubicBezTo>
                    <a:pt x="318" y="946"/>
                    <a:pt x="337" y="967"/>
                    <a:pt x="343" y="962"/>
                  </a:cubicBezTo>
                  <a:cubicBezTo>
                    <a:pt x="349" y="957"/>
                    <a:pt x="340" y="924"/>
                    <a:pt x="349" y="920"/>
                  </a:cubicBezTo>
                  <a:cubicBezTo>
                    <a:pt x="358" y="916"/>
                    <a:pt x="389" y="942"/>
                    <a:pt x="395" y="936"/>
                  </a:cubicBezTo>
                  <a:cubicBezTo>
                    <a:pt x="401" y="930"/>
                    <a:pt x="379" y="888"/>
                    <a:pt x="387" y="884"/>
                  </a:cubicBezTo>
                  <a:cubicBezTo>
                    <a:pt x="395" y="880"/>
                    <a:pt x="433" y="917"/>
                    <a:pt x="441" y="912"/>
                  </a:cubicBezTo>
                  <a:cubicBezTo>
                    <a:pt x="449" y="907"/>
                    <a:pt x="425" y="860"/>
                    <a:pt x="433" y="856"/>
                  </a:cubicBezTo>
                  <a:cubicBezTo>
                    <a:pt x="441" y="852"/>
                    <a:pt x="485" y="896"/>
                    <a:pt x="491" y="890"/>
                  </a:cubicBezTo>
                  <a:cubicBezTo>
                    <a:pt x="497" y="884"/>
                    <a:pt x="464" y="821"/>
                    <a:pt x="471" y="818"/>
                  </a:cubicBezTo>
                  <a:cubicBezTo>
                    <a:pt x="478" y="815"/>
                    <a:pt x="528" y="876"/>
                    <a:pt x="535" y="870"/>
                  </a:cubicBezTo>
                  <a:cubicBezTo>
                    <a:pt x="542" y="864"/>
                    <a:pt x="502" y="783"/>
                    <a:pt x="511" y="780"/>
                  </a:cubicBezTo>
                  <a:cubicBezTo>
                    <a:pt x="520" y="777"/>
                    <a:pt x="583" y="857"/>
                    <a:pt x="589" y="850"/>
                  </a:cubicBezTo>
                  <a:cubicBezTo>
                    <a:pt x="595" y="843"/>
                    <a:pt x="537" y="738"/>
                    <a:pt x="545" y="736"/>
                  </a:cubicBezTo>
                  <a:cubicBezTo>
                    <a:pt x="553" y="734"/>
                    <a:pt x="633" y="844"/>
                    <a:pt x="639" y="838"/>
                  </a:cubicBezTo>
                  <a:cubicBezTo>
                    <a:pt x="645" y="832"/>
                    <a:pt x="573" y="702"/>
                    <a:pt x="583" y="700"/>
                  </a:cubicBezTo>
                  <a:cubicBezTo>
                    <a:pt x="593" y="698"/>
                    <a:pt x="693" y="834"/>
                    <a:pt x="699" y="826"/>
                  </a:cubicBezTo>
                  <a:cubicBezTo>
                    <a:pt x="705" y="818"/>
                    <a:pt x="609" y="657"/>
                    <a:pt x="617" y="654"/>
                  </a:cubicBezTo>
                  <a:cubicBezTo>
                    <a:pt x="625" y="651"/>
                    <a:pt x="743" y="815"/>
                    <a:pt x="749" y="808"/>
                  </a:cubicBezTo>
                  <a:cubicBezTo>
                    <a:pt x="755" y="801"/>
                    <a:pt x="643" y="613"/>
                    <a:pt x="651" y="610"/>
                  </a:cubicBezTo>
                  <a:cubicBezTo>
                    <a:pt x="659" y="607"/>
                    <a:pt x="793" y="797"/>
                    <a:pt x="799" y="790"/>
                  </a:cubicBezTo>
                  <a:cubicBezTo>
                    <a:pt x="805" y="783"/>
                    <a:pt x="678" y="570"/>
                    <a:pt x="687" y="568"/>
                  </a:cubicBezTo>
                  <a:cubicBezTo>
                    <a:pt x="696" y="566"/>
                    <a:pt x="847" y="782"/>
                    <a:pt x="853" y="776"/>
                  </a:cubicBezTo>
                  <a:cubicBezTo>
                    <a:pt x="859" y="770"/>
                    <a:pt x="717" y="535"/>
                    <a:pt x="725" y="532"/>
                  </a:cubicBezTo>
                  <a:cubicBezTo>
                    <a:pt x="733" y="529"/>
                    <a:pt x="897" y="765"/>
                    <a:pt x="903" y="758"/>
                  </a:cubicBezTo>
                  <a:cubicBezTo>
                    <a:pt x="909" y="751"/>
                    <a:pt x="753" y="493"/>
                    <a:pt x="761" y="490"/>
                  </a:cubicBezTo>
                  <a:cubicBezTo>
                    <a:pt x="769" y="487"/>
                    <a:pt x="946" y="744"/>
                    <a:pt x="953" y="738"/>
                  </a:cubicBezTo>
                  <a:cubicBezTo>
                    <a:pt x="960" y="732"/>
                    <a:pt x="794" y="460"/>
                    <a:pt x="801" y="456"/>
                  </a:cubicBezTo>
                  <a:cubicBezTo>
                    <a:pt x="808" y="452"/>
                    <a:pt x="989" y="716"/>
                    <a:pt x="997" y="712"/>
                  </a:cubicBezTo>
                  <a:cubicBezTo>
                    <a:pt x="1005" y="708"/>
                    <a:pt x="841" y="435"/>
                    <a:pt x="849" y="430"/>
                  </a:cubicBezTo>
                  <a:cubicBezTo>
                    <a:pt x="857" y="425"/>
                    <a:pt x="1036" y="686"/>
                    <a:pt x="1043" y="682"/>
                  </a:cubicBezTo>
                  <a:cubicBezTo>
                    <a:pt x="1050" y="678"/>
                    <a:pt x="886" y="410"/>
                    <a:pt x="893" y="404"/>
                  </a:cubicBezTo>
                  <a:cubicBezTo>
                    <a:pt x="900" y="398"/>
                    <a:pt x="1075" y="651"/>
                    <a:pt x="1083" y="648"/>
                  </a:cubicBezTo>
                  <a:cubicBezTo>
                    <a:pt x="1091" y="645"/>
                    <a:pt x="934" y="389"/>
                    <a:pt x="941" y="384"/>
                  </a:cubicBezTo>
                  <a:cubicBezTo>
                    <a:pt x="948" y="379"/>
                    <a:pt x="1117" y="620"/>
                    <a:pt x="1125" y="616"/>
                  </a:cubicBezTo>
                  <a:cubicBezTo>
                    <a:pt x="1133" y="612"/>
                    <a:pt x="986" y="369"/>
                    <a:pt x="991" y="362"/>
                  </a:cubicBezTo>
                  <a:cubicBezTo>
                    <a:pt x="996" y="355"/>
                    <a:pt x="1148" y="576"/>
                    <a:pt x="1157" y="574"/>
                  </a:cubicBezTo>
                  <a:cubicBezTo>
                    <a:pt x="1166" y="572"/>
                    <a:pt x="1037" y="357"/>
                    <a:pt x="1043" y="350"/>
                  </a:cubicBezTo>
                  <a:cubicBezTo>
                    <a:pt x="1049" y="343"/>
                    <a:pt x="1184" y="533"/>
                    <a:pt x="1193" y="530"/>
                  </a:cubicBezTo>
                  <a:cubicBezTo>
                    <a:pt x="1202" y="527"/>
                    <a:pt x="1092" y="339"/>
                    <a:pt x="1099" y="332"/>
                  </a:cubicBezTo>
                  <a:cubicBezTo>
                    <a:pt x="1106" y="325"/>
                    <a:pt x="1224" y="490"/>
                    <a:pt x="1233" y="488"/>
                  </a:cubicBezTo>
                  <a:cubicBezTo>
                    <a:pt x="1242" y="486"/>
                    <a:pt x="1146" y="327"/>
                    <a:pt x="1151" y="320"/>
                  </a:cubicBezTo>
                  <a:cubicBezTo>
                    <a:pt x="1156" y="313"/>
                    <a:pt x="1254" y="447"/>
                    <a:pt x="1263" y="444"/>
                  </a:cubicBezTo>
                  <a:cubicBezTo>
                    <a:pt x="1272" y="441"/>
                    <a:pt x="1197" y="308"/>
                    <a:pt x="1203" y="302"/>
                  </a:cubicBezTo>
                  <a:cubicBezTo>
                    <a:pt x="1209" y="296"/>
                    <a:pt x="1290" y="408"/>
                    <a:pt x="1299" y="406"/>
                  </a:cubicBezTo>
                  <a:cubicBezTo>
                    <a:pt x="1308" y="404"/>
                    <a:pt x="1249" y="295"/>
                    <a:pt x="1255" y="288"/>
                  </a:cubicBezTo>
                  <a:cubicBezTo>
                    <a:pt x="1261" y="281"/>
                    <a:pt x="1327" y="365"/>
                    <a:pt x="1335" y="362"/>
                  </a:cubicBezTo>
                  <a:cubicBezTo>
                    <a:pt x="1343" y="359"/>
                    <a:pt x="1297" y="279"/>
                    <a:pt x="1303" y="272"/>
                  </a:cubicBezTo>
                  <a:cubicBezTo>
                    <a:pt x="1309" y="265"/>
                    <a:pt x="1362" y="323"/>
                    <a:pt x="1371" y="320"/>
                  </a:cubicBezTo>
                  <a:cubicBezTo>
                    <a:pt x="1380" y="317"/>
                    <a:pt x="1351" y="261"/>
                    <a:pt x="1357" y="256"/>
                  </a:cubicBezTo>
                  <a:cubicBezTo>
                    <a:pt x="1363" y="251"/>
                    <a:pt x="1399" y="293"/>
                    <a:pt x="1407" y="288"/>
                  </a:cubicBezTo>
                  <a:cubicBezTo>
                    <a:pt x="1415" y="283"/>
                    <a:pt x="1396" y="234"/>
                    <a:pt x="1403" y="228"/>
                  </a:cubicBezTo>
                  <a:cubicBezTo>
                    <a:pt x="1410" y="222"/>
                    <a:pt x="1438" y="257"/>
                    <a:pt x="1447" y="254"/>
                  </a:cubicBezTo>
                  <a:cubicBezTo>
                    <a:pt x="1456" y="251"/>
                    <a:pt x="1448" y="214"/>
                    <a:pt x="1455" y="208"/>
                  </a:cubicBezTo>
                  <a:cubicBezTo>
                    <a:pt x="1462" y="202"/>
                    <a:pt x="1479" y="221"/>
                    <a:pt x="1487" y="216"/>
                  </a:cubicBezTo>
                  <a:cubicBezTo>
                    <a:pt x="1495" y="211"/>
                    <a:pt x="1496" y="184"/>
                    <a:pt x="1503" y="180"/>
                  </a:cubicBezTo>
                  <a:cubicBezTo>
                    <a:pt x="1510" y="176"/>
                    <a:pt x="1520" y="194"/>
                    <a:pt x="1527" y="190"/>
                  </a:cubicBezTo>
                  <a:cubicBezTo>
                    <a:pt x="1534" y="186"/>
                    <a:pt x="1537" y="159"/>
                    <a:pt x="1545" y="154"/>
                  </a:cubicBezTo>
                  <a:cubicBezTo>
                    <a:pt x="1553" y="149"/>
                    <a:pt x="1566" y="163"/>
                    <a:pt x="1575" y="158"/>
                  </a:cubicBezTo>
                  <a:cubicBezTo>
                    <a:pt x="1584" y="153"/>
                    <a:pt x="1590" y="129"/>
                    <a:pt x="1597" y="124"/>
                  </a:cubicBezTo>
                  <a:cubicBezTo>
                    <a:pt x="1604" y="119"/>
                    <a:pt x="1608" y="132"/>
                    <a:pt x="1615" y="128"/>
                  </a:cubicBezTo>
                  <a:cubicBezTo>
                    <a:pt x="1622" y="124"/>
                    <a:pt x="1612" y="123"/>
                    <a:pt x="1643" y="102"/>
                  </a:cubicBezTo>
                  <a:cubicBezTo>
                    <a:pt x="1674" y="81"/>
                    <a:pt x="1774" y="17"/>
                    <a:pt x="1801" y="0"/>
                  </a:cubicBezTo>
                </a:path>
              </a:pathLst>
            </a:custGeom>
            <a:noFill/>
            <a:ln w="9525">
              <a:solidFill>
                <a:srgbClr val="FF8FFF"/>
              </a:solidFill>
              <a:round/>
              <a:headEnd type="triangle" w="med" len="lg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Line 15"/>
            <p:cNvSpPr>
              <a:spLocks noChangeShapeType="1"/>
            </p:cNvSpPr>
            <p:nvPr/>
          </p:nvSpPr>
          <p:spPr bwMode="auto">
            <a:xfrm>
              <a:off x="757238" y="2898775"/>
              <a:ext cx="3617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616" name="Line 16"/>
            <p:cNvSpPr>
              <a:spLocks noChangeShapeType="1"/>
            </p:cNvSpPr>
            <p:nvPr/>
          </p:nvSpPr>
          <p:spPr bwMode="auto">
            <a:xfrm flipV="1">
              <a:off x="4356100" y="2889250"/>
              <a:ext cx="2209800" cy="952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617" name="Line 17"/>
            <p:cNvSpPr>
              <a:spLocks noChangeShapeType="1"/>
            </p:cNvSpPr>
            <p:nvPr/>
          </p:nvSpPr>
          <p:spPr bwMode="auto">
            <a:xfrm>
              <a:off x="6565900" y="2889250"/>
              <a:ext cx="205740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618" name="Line 18"/>
            <p:cNvSpPr>
              <a:spLocks noChangeShapeType="1"/>
            </p:cNvSpPr>
            <p:nvPr/>
          </p:nvSpPr>
          <p:spPr bwMode="auto">
            <a:xfrm>
              <a:off x="823913" y="2503488"/>
              <a:ext cx="0" cy="7493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Line 19"/>
            <p:cNvSpPr>
              <a:spLocks noChangeShapeType="1"/>
            </p:cNvSpPr>
            <p:nvPr/>
          </p:nvSpPr>
          <p:spPr bwMode="auto">
            <a:xfrm>
              <a:off x="985838" y="2503488"/>
              <a:ext cx="0" cy="7493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Line 20"/>
            <p:cNvSpPr>
              <a:spLocks noChangeShapeType="1"/>
            </p:cNvSpPr>
            <p:nvPr/>
          </p:nvSpPr>
          <p:spPr bwMode="auto">
            <a:xfrm>
              <a:off x="1138238" y="2503488"/>
              <a:ext cx="0" cy="7493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Line 21"/>
            <p:cNvSpPr>
              <a:spLocks noChangeShapeType="1"/>
            </p:cNvSpPr>
            <p:nvPr/>
          </p:nvSpPr>
          <p:spPr bwMode="auto">
            <a:xfrm>
              <a:off x="1300163" y="2503488"/>
              <a:ext cx="0" cy="7493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Line 22"/>
            <p:cNvSpPr>
              <a:spLocks noChangeShapeType="1"/>
            </p:cNvSpPr>
            <p:nvPr/>
          </p:nvSpPr>
          <p:spPr bwMode="auto">
            <a:xfrm>
              <a:off x="1462088" y="2503488"/>
              <a:ext cx="0" cy="7493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Line 23"/>
            <p:cNvSpPr>
              <a:spLocks noChangeShapeType="1"/>
            </p:cNvSpPr>
            <p:nvPr/>
          </p:nvSpPr>
          <p:spPr bwMode="auto">
            <a:xfrm>
              <a:off x="1624013" y="2503488"/>
              <a:ext cx="0" cy="7493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Line 24"/>
            <p:cNvSpPr>
              <a:spLocks noChangeShapeType="1"/>
            </p:cNvSpPr>
            <p:nvPr/>
          </p:nvSpPr>
          <p:spPr bwMode="auto">
            <a:xfrm>
              <a:off x="7197725" y="2490788"/>
              <a:ext cx="0" cy="7493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Line 25"/>
            <p:cNvSpPr>
              <a:spLocks noChangeShapeType="1"/>
            </p:cNvSpPr>
            <p:nvPr/>
          </p:nvSpPr>
          <p:spPr bwMode="auto">
            <a:xfrm>
              <a:off x="7359650" y="2490788"/>
              <a:ext cx="0" cy="7493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Line 26"/>
            <p:cNvSpPr>
              <a:spLocks noChangeShapeType="1"/>
            </p:cNvSpPr>
            <p:nvPr/>
          </p:nvSpPr>
          <p:spPr bwMode="auto">
            <a:xfrm>
              <a:off x="7512050" y="2490788"/>
              <a:ext cx="0" cy="7493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Line 27"/>
            <p:cNvSpPr>
              <a:spLocks noChangeShapeType="1"/>
            </p:cNvSpPr>
            <p:nvPr/>
          </p:nvSpPr>
          <p:spPr bwMode="auto">
            <a:xfrm>
              <a:off x="7673975" y="2490788"/>
              <a:ext cx="0" cy="7493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Line 28"/>
            <p:cNvSpPr>
              <a:spLocks noChangeShapeType="1"/>
            </p:cNvSpPr>
            <p:nvPr/>
          </p:nvSpPr>
          <p:spPr bwMode="auto">
            <a:xfrm>
              <a:off x="7835900" y="2490788"/>
              <a:ext cx="0" cy="7493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Line 29"/>
            <p:cNvSpPr>
              <a:spLocks noChangeShapeType="1"/>
            </p:cNvSpPr>
            <p:nvPr/>
          </p:nvSpPr>
          <p:spPr bwMode="auto">
            <a:xfrm>
              <a:off x="7997825" y="2490788"/>
              <a:ext cx="0" cy="7493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Line 30"/>
            <p:cNvSpPr>
              <a:spLocks noChangeShapeType="1"/>
            </p:cNvSpPr>
            <p:nvPr/>
          </p:nvSpPr>
          <p:spPr bwMode="auto">
            <a:xfrm>
              <a:off x="3462338" y="2657475"/>
              <a:ext cx="0" cy="44767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Line 31"/>
            <p:cNvSpPr>
              <a:spLocks noChangeShapeType="1"/>
            </p:cNvSpPr>
            <p:nvPr/>
          </p:nvSpPr>
          <p:spPr bwMode="auto">
            <a:xfrm>
              <a:off x="3624263" y="2695575"/>
              <a:ext cx="0" cy="37465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Line 32"/>
            <p:cNvSpPr>
              <a:spLocks noChangeShapeType="1"/>
            </p:cNvSpPr>
            <p:nvPr/>
          </p:nvSpPr>
          <p:spPr bwMode="auto">
            <a:xfrm>
              <a:off x="3797300" y="2724150"/>
              <a:ext cx="0" cy="30162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Line 33"/>
            <p:cNvSpPr>
              <a:spLocks noChangeShapeType="1"/>
            </p:cNvSpPr>
            <p:nvPr/>
          </p:nvSpPr>
          <p:spPr bwMode="auto">
            <a:xfrm>
              <a:off x="3959225" y="2762250"/>
              <a:ext cx="0" cy="2286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Line 34"/>
            <p:cNvSpPr>
              <a:spLocks noChangeShapeType="1"/>
            </p:cNvSpPr>
            <p:nvPr/>
          </p:nvSpPr>
          <p:spPr bwMode="auto">
            <a:xfrm>
              <a:off x="4111625" y="2809875"/>
              <a:ext cx="0" cy="14605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Line 35"/>
            <p:cNvSpPr>
              <a:spLocks noChangeShapeType="1"/>
            </p:cNvSpPr>
            <p:nvPr/>
          </p:nvSpPr>
          <p:spPr bwMode="auto">
            <a:xfrm>
              <a:off x="4273550" y="2867025"/>
              <a:ext cx="0" cy="7302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36" name="Line 36"/>
            <p:cNvSpPr>
              <a:spLocks noChangeShapeType="1"/>
            </p:cNvSpPr>
            <p:nvPr/>
          </p:nvSpPr>
          <p:spPr bwMode="auto">
            <a:xfrm>
              <a:off x="4448175" y="2797175"/>
              <a:ext cx="0" cy="14605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Line 37"/>
            <p:cNvSpPr>
              <a:spLocks noChangeShapeType="1"/>
            </p:cNvSpPr>
            <p:nvPr/>
          </p:nvSpPr>
          <p:spPr bwMode="auto">
            <a:xfrm>
              <a:off x="4610100" y="2749550"/>
              <a:ext cx="0" cy="2286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38" name="Line 38"/>
            <p:cNvSpPr>
              <a:spLocks noChangeShapeType="1"/>
            </p:cNvSpPr>
            <p:nvPr/>
          </p:nvSpPr>
          <p:spPr bwMode="auto">
            <a:xfrm>
              <a:off x="4762500" y="2711450"/>
              <a:ext cx="0" cy="30162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39" name="Line 39"/>
            <p:cNvSpPr>
              <a:spLocks noChangeShapeType="1"/>
            </p:cNvSpPr>
            <p:nvPr/>
          </p:nvSpPr>
          <p:spPr bwMode="auto">
            <a:xfrm>
              <a:off x="4924425" y="2663825"/>
              <a:ext cx="0" cy="37465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Line 40"/>
            <p:cNvSpPr>
              <a:spLocks noChangeShapeType="1"/>
            </p:cNvSpPr>
            <p:nvPr/>
          </p:nvSpPr>
          <p:spPr bwMode="auto">
            <a:xfrm>
              <a:off x="5086350" y="2616200"/>
              <a:ext cx="0" cy="44767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Line 41"/>
            <p:cNvSpPr>
              <a:spLocks noChangeShapeType="1"/>
            </p:cNvSpPr>
            <p:nvPr/>
          </p:nvSpPr>
          <p:spPr bwMode="auto">
            <a:xfrm>
              <a:off x="5248275" y="2578100"/>
              <a:ext cx="0" cy="5207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Line 42"/>
            <p:cNvSpPr>
              <a:spLocks noChangeShapeType="1"/>
            </p:cNvSpPr>
            <p:nvPr/>
          </p:nvSpPr>
          <p:spPr bwMode="auto">
            <a:xfrm>
              <a:off x="5411788" y="2530475"/>
              <a:ext cx="0" cy="60325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Line 43"/>
            <p:cNvSpPr>
              <a:spLocks noChangeShapeType="1"/>
            </p:cNvSpPr>
            <p:nvPr/>
          </p:nvSpPr>
          <p:spPr bwMode="auto">
            <a:xfrm>
              <a:off x="5564188" y="2511425"/>
              <a:ext cx="0" cy="67627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Line 44"/>
            <p:cNvSpPr>
              <a:spLocks noChangeShapeType="1"/>
            </p:cNvSpPr>
            <p:nvPr/>
          </p:nvSpPr>
          <p:spPr bwMode="auto">
            <a:xfrm>
              <a:off x="5735638" y="2476500"/>
              <a:ext cx="0" cy="7493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45" name="Line 45"/>
            <p:cNvSpPr>
              <a:spLocks noChangeShapeType="1"/>
            </p:cNvSpPr>
            <p:nvPr/>
          </p:nvSpPr>
          <p:spPr bwMode="auto">
            <a:xfrm>
              <a:off x="5897563" y="2476500"/>
              <a:ext cx="0" cy="7493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Line 46"/>
            <p:cNvSpPr>
              <a:spLocks noChangeShapeType="1"/>
            </p:cNvSpPr>
            <p:nvPr/>
          </p:nvSpPr>
          <p:spPr bwMode="auto">
            <a:xfrm>
              <a:off x="6049963" y="2476500"/>
              <a:ext cx="0" cy="7493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47" name="Line 47"/>
            <p:cNvSpPr>
              <a:spLocks noChangeShapeType="1"/>
            </p:cNvSpPr>
            <p:nvPr/>
          </p:nvSpPr>
          <p:spPr bwMode="auto">
            <a:xfrm>
              <a:off x="6211888" y="2476500"/>
              <a:ext cx="0" cy="7493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Line 48"/>
            <p:cNvSpPr>
              <a:spLocks noChangeShapeType="1"/>
            </p:cNvSpPr>
            <p:nvPr/>
          </p:nvSpPr>
          <p:spPr bwMode="auto">
            <a:xfrm>
              <a:off x="6373813" y="2476500"/>
              <a:ext cx="0" cy="7493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Line 49"/>
            <p:cNvSpPr>
              <a:spLocks noChangeShapeType="1"/>
            </p:cNvSpPr>
            <p:nvPr/>
          </p:nvSpPr>
          <p:spPr bwMode="auto">
            <a:xfrm>
              <a:off x="6535738" y="2476500"/>
              <a:ext cx="0" cy="7493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Line 50"/>
            <p:cNvSpPr>
              <a:spLocks noChangeShapeType="1"/>
            </p:cNvSpPr>
            <p:nvPr/>
          </p:nvSpPr>
          <p:spPr bwMode="auto">
            <a:xfrm>
              <a:off x="6697663" y="2478088"/>
              <a:ext cx="0" cy="7493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51" name="Line 51"/>
            <p:cNvSpPr>
              <a:spLocks noChangeShapeType="1"/>
            </p:cNvSpPr>
            <p:nvPr/>
          </p:nvSpPr>
          <p:spPr bwMode="auto">
            <a:xfrm>
              <a:off x="6859588" y="2478088"/>
              <a:ext cx="0" cy="7493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52" name="Line 52"/>
            <p:cNvSpPr>
              <a:spLocks noChangeShapeType="1"/>
            </p:cNvSpPr>
            <p:nvPr/>
          </p:nvSpPr>
          <p:spPr bwMode="auto">
            <a:xfrm>
              <a:off x="7021513" y="2478088"/>
              <a:ext cx="0" cy="7493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53" name="Line 53"/>
            <p:cNvSpPr>
              <a:spLocks noChangeShapeType="1"/>
            </p:cNvSpPr>
            <p:nvPr/>
          </p:nvSpPr>
          <p:spPr bwMode="auto">
            <a:xfrm>
              <a:off x="2795588" y="2505075"/>
              <a:ext cx="0" cy="7493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54" name="Line 54"/>
            <p:cNvSpPr>
              <a:spLocks noChangeShapeType="1"/>
            </p:cNvSpPr>
            <p:nvPr/>
          </p:nvSpPr>
          <p:spPr bwMode="auto">
            <a:xfrm>
              <a:off x="2957513" y="2543175"/>
              <a:ext cx="0" cy="67627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55" name="Line 55"/>
            <p:cNvSpPr>
              <a:spLocks noChangeShapeType="1"/>
            </p:cNvSpPr>
            <p:nvPr/>
          </p:nvSpPr>
          <p:spPr bwMode="auto">
            <a:xfrm>
              <a:off x="3109913" y="2581275"/>
              <a:ext cx="0" cy="60325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56" name="Line 56"/>
            <p:cNvSpPr>
              <a:spLocks noChangeShapeType="1"/>
            </p:cNvSpPr>
            <p:nvPr/>
          </p:nvSpPr>
          <p:spPr bwMode="auto">
            <a:xfrm>
              <a:off x="3271838" y="2628900"/>
              <a:ext cx="0" cy="5207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57" name="Line 57"/>
            <p:cNvSpPr>
              <a:spLocks noChangeShapeType="1"/>
            </p:cNvSpPr>
            <p:nvPr/>
          </p:nvSpPr>
          <p:spPr bwMode="auto">
            <a:xfrm flipV="1">
              <a:off x="2454275" y="2895600"/>
              <a:ext cx="5492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58" name="Rectangle 58"/>
            <p:cNvSpPr>
              <a:spLocks noChangeArrowheads="1"/>
            </p:cNvSpPr>
            <p:nvPr/>
          </p:nvSpPr>
          <p:spPr bwMode="auto">
            <a:xfrm>
              <a:off x="1933575" y="2078038"/>
              <a:ext cx="823913" cy="58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A50021"/>
                </a:buClr>
                <a:buSzPct val="120000"/>
                <a:buFontTx/>
                <a:buNone/>
              </a:pPr>
              <a:r>
                <a:rPr lang="en-US" sz="1400">
                  <a:solidFill>
                    <a:schemeClr val="tx1"/>
                  </a:solidFill>
                </a:rPr>
                <a:t>Ground </a:t>
              </a: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A50021"/>
                </a:buClr>
                <a:buSzPct val="120000"/>
                <a:buFontTx/>
                <a:buNone/>
              </a:pPr>
              <a:r>
                <a:rPr lang="en-US" sz="1400">
                  <a:solidFill>
                    <a:schemeClr val="tx1"/>
                  </a:solidFill>
                </a:rPr>
                <a:t>state</a:t>
              </a:r>
            </a:p>
          </p:txBody>
        </p:sp>
        <p:pic>
          <p:nvPicPr>
            <p:cNvPr id="25659" name="Picture 59"/>
            <p:cNvPicPr>
              <a:picLocks noChangeAspect="1" noChangeArrowheads="1"/>
            </p:cNvPicPr>
            <p:nvPr/>
          </p:nvPicPr>
          <p:blipFill>
            <a:blip r:embed="rId3" cstate="print"/>
            <a:srcRect l="5219" r="5219"/>
            <a:stretch>
              <a:fillRect/>
            </a:stretch>
          </p:blipFill>
          <p:spPr bwMode="auto">
            <a:xfrm>
              <a:off x="2041525" y="2684463"/>
              <a:ext cx="390525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61" name="Text Box 61"/>
            <p:cNvSpPr txBox="1">
              <a:spLocks noChangeArrowheads="1"/>
            </p:cNvSpPr>
            <p:nvPr/>
          </p:nvSpPr>
          <p:spPr bwMode="auto">
            <a:xfrm>
              <a:off x="4602163" y="3170238"/>
              <a:ext cx="22098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A50021"/>
                </a:buClr>
                <a:buSzPct val="120000"/>
                <a:buFontTx/>
                <a:buNone/>
              </a:pPr>
              <a:r>
                <a:rPr lang="en-US">
                  <a:solidFill>
                    <a:schemeClr val="accent2"/>
                  </a:solidFill>
                </a:rPr>
                <a:t>External field</a:t>
              </a:r>
            </a:p>
          </p:txBody>
        </p:sp>
        <p:sp>
          <p:nvSpPr>
            <p:cNvPr id="25662" name="Text Box 62"/>
            <p:cNvSpPr txBox="1">
              <a:spLocks noChangeArrowheads="1"/>
            </p:cNvSpPr>
            <p:nvPr/>
          </p:nvSpPr>
          <p:spPr bwMode="auto">
            <a:xfrm>
              <a:off x="2024063" y="2722563"/>
              <a:ext cx="5334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A50021"/>
                </a:buClr>
                <a:buSzPct val="120000"/>
                <a:buFontTx/>
                <a:buNone/>
              </a:pPr>
              <a:r>
                <a:rPr lang="en-US">
                  <a:solidFill>
                    <a:schemeClr val="tx1"/>
                  </a:solidFill>
                </a:rPr>
                <a:t>H</a:t>
              </a:r>
              <a:r>
                <a:rPr lang="en-US" baseline="30000">
                  <a:solidFill>
                    <a:schemeClr val="tx1"/>
                  </a:solidFill>
                </a:rPr>
                <a:t>0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663" name="Line 63"/>
            <p:cNvSpPr>
              <a:spLocks noChangeShapeType="1"/>
            </p:cNvSpPr>
            <p:nvPr/>
          </p:nvSpPr>
          <p:spPr bwMode="auto">
            <a:xfrm>
              <a:off x="1814513" y="2503488"/>
              <a:ext cx="0" cy="7493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64" name="Line 64"/>
            <p:cNvSpPr>
              <a:spLocks noChangeShapeType="1"/>
            </p:cNvSpPr>
            <p:nvPr/>
          </p:nvSpPr>
          <p:spPr bwMode="auto">
            <a:xfrm>
              <a:off x="1976438" y="2503488"/>
              <a:ext cx="0" cy="7493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65" name="Line 65"/>
            <p:cNvSpPr>
              <a:spLocks noChangeShapeType="1"/>
            </p:cNvSpPr>
            <p:nvPr/>
          </p:nvSpPr>
          <p:spPr bwMode="auto">
            <a:xfrm>
              <a:off x="2128838" y="2503488"/>
              <a:ext cx="0" cy="7493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66" name="Line 66"/>
            <p:cNvSpPr>
              <a:spLocks noChangeShapeType="1"/>
            </p:cNvSpPr>
            <p:nvPr/>
          </p:nvSpPr>
          <p:spPr bwMode="auto">
            <a:xfrm>
              <a:off x="2290763" y="2503488"/>
              <a:ext cx="0" cy="7493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67" name="Line 67"/>
            <p:cNvSpPr>
              <a:spLocks noChangeShapeType="1"/>
            </p:cNvSpPr>
            <p:nvPr/>
          </p:nvSpPr>
          <p:spPr bwMode="auto">
            <a:xfrm>
              <a:off x="2452688" y="2503488"/>
              <a:ext cx="0" cy="7493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68" name="Line 68"/>
            <p:cNvSpPr>
              <a:spLocks noChangeShapeType="1"/>
            </p:cNvSpPr>
            <p:nvPr/>
          </p:nvSpPr>
          <p:spPr bwMode="auto">
            <a:xfrm>
              <a:off x="2614613" y="2503488"/>
              <a:ext cx="0" cy="7493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69" name="Text Box 69"/>
            <p:cNvSpPr txBox="1">
              <a:spLocks noChangeArrowheads="1"/>
            </p:cNvSpPr>
            <p:nvPr/>
          </p:nvSpPr>
          <p:spPr bwMode="auto">
            <a:xfrm>
              <a:off x="125413" y="893763"/>
              <a:ext cx="22098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A50021"/>
                </a:buClr>
                <a:buSzPct val="120000"/>
                <a:buFontTx/>
                <a:buNone/>
              </a:pPr>
              <a:r>
                <a:rPr lang="en-US">
                  <a:solidFill>
                    <a:schemeClr val="tx1"/>
                  </a:solidFill>
                </a:rPr>
                <a:t>High-field Dipole Magnet</a:t>
              </a:r>
            </a:p>
          </p:txBody>
        </p:sp>
        <p:sp>
          <p:nvSpPr>
            <p:cNvPr id="25671" name="Line 71"/>
            <p:cNvSpPr>
              <a:spLocks noChangeShapeType="1"/>
            </p:cNvSpPr>
            <p:nvPr/>
          </p:nvSpPr>
          <p:spPr bwMode="auto">
            <a:xfrm flipV="1">
              <a:off x="369888" y="2897188"/>
              <a:ext cx="5492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25672" name="Picture 72"/>
            <p:cNvPicPr>
              <a:picLocks noChangeAspect="1" noChangeArrowheads="1"/>
            </p:cNvPicPr>
            <p:nvPr/>
          </p:nvPicPr>
          <p:blipFill>
            <a:blip r:embed="rId3" cstate="print"/>
            <a:srcRect l="5219" r="5219"/>
            <a:stretch>
              <a:fillRect/>
            </a:stretch>
          </p:blipFill>
          <p:spPr bwMode="auto">
            <a:xfrm>
              <a:off x="74613" y="2663825"/>
              <a:ext cx="390525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75" name="Picture 7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600" y="762000"/>
              <a:ext cx="1981200" cy="814388"/>
            </a:xfrm>
            <a:prstGeom prst="rect">
              <a:avLst/>
            </a:prstGeom>
            <a:noFill/>
          </p:spPr>
        </p:pic>
        <p:pic>
          <p:nvPicPr>
            <p:cNvPr id="25676" name="Picture 7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2200" y="1600200"/>
              <a:ext cx="990600" cy="838200"/>
            </a:xfrm>
            <a:prstGeom prst="rect">
              <a:avLst/>
            </a:prstGeom>
            <a:noFill/>
          </p:spPr>
        </p:pic>
        <p:sp>
          <p:nvSpPr>
            <p:cNvPr id="25677" name="Text Box 77"/>
            <p:cNvSpPr txBox="1">
              <a:spLocks noChangeArrowheads="1"/>
            </p:cNvSpPr>
            <p:nvPr/>
          </p:nvSpPr>
          <p:spPr bwMode="auto">
            <a:xfrm>
              <a:off x="4572000" y="504825"/>
              <a:ext cx="167640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A50021"/>
                </a:buClr>
                <a:buSzPct val="120000"/>
                <a:buFontTx/>
                <a:buNone/>
              </a:pPr>
              <a:r>
                <a:rPr lang="en-US" sz="1200">
                  <a:solidFill>
                    <a:schemeClr val="accent2"/>
                  </a:solidFill>
                </a:rPr>
                <a:t>Atom in electric field</a:t>
              </a:r>
            </a:p>
          </p:txBody>
        </p:sp>
        <p:sp>
          <p:nvSpPr>
            <p:cNvPr id="25678" name="Text Box 78"/>
            <p:cNvSpPr txBox="1">
              <a:spLocks noChangeArrowheads="1"/>
            </p:cNvSpPr>
            <p:nvPr/>
          </p:nvSpPr>
          <p:spPr bwMode="auto">
            <a:xfrm>
              <a:off x="3048000" y="504825"/>
              <a:ext cx="160020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A50021"/>
                </a:buClr>
                <a:buSzPct val="120000"/>
                <a:buFontTx/>
                <a:buNone/>
              </a:pPr>
              <a:r>
                <a:rPr lang="en-US" sz="1200">
                  <a:solidFill>
                    <a:schemeClr val="accent2"/>
                  </a:solidFill>
                </a:rPr>
                <a:t>Unperturbed atom</a:t>
              </a:r>
            </a:p>
          </p:txBody>
        </p:sp>
        <p:sp>
          <p:nvSpPr>
            <p:cNvPr id="25680" name="Line 80"/>
            <p:cNvSpPr>
              <a:spLocks noChangeShapeType="1"/>
            </p:cNvSpPr>
            <p:nvPr/>
          </p:nvSpPr>
          <p:spPr bwMode="auto">
            <a:xfrm>
              <a:off x="8153400" y="2514600"/>
              <a:ext cx="0" cy="7493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81" name="Line 81"/>
            <p:cNvSpPr>
              <a:spLocks noChangeShapeType="1"/>
            </p:cNvSpPr>
            <p:nvPr/>
          </p:nvSpPr>
          <p:spPr bwMode="auto">
            <a:xfrm>
              <a:off x="8305800" y="2514600"/>
              <a:ext cx="0" cy="7493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82" name="Line 82"/>
            <p:cNvSpPr>
              <a:spLocks noChangeShapeType="1"/>
            </p:cNvSpPr>
            <p:nvPr/>
          </p:nvSpPr>
          <p:spPr bwMode="auto">
            <a:xfrm>
              <a:off x="8458200" y="2514600"/>
              <a:ext cx="0" cy="7493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85" name="Text Box 85"/>
            <p:cNvSpPr txBox="1">
              <a:spLocks noChangeArrowheads="1"/>
            </p:cNvSpPr>
            <p:nvPr/>
          </p:nvSpPr>
          <p:spPr bwMode="auto">
            <a:xfrm>
              <a:off x="5715000" y="1254125"/>
              <a:ext cx="1905000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A50021"/>
                </a:buClr>
                <a:buSzPct val="120000"/>
                <a:buFontTx/>
                <a:buNone/>
              </a:pPr>
              <a:r>
                <a:rPr lang="en-US" sz="1200" dirty="0">
                  <a:solidFill>
                    <a:schemeClr val="accent2"/>
                  </a:solidFill>
                </a:rPr>
                <a:t>Spontaneous decay losses</a:t>
              </a:r>
            </a:p>
          </p:txBody>
        </p:sp>
        <p:sp>
          <p:nvSpPr>
            <p:cNvPr id="25686" name="Line 86"/>
            <p:cNvSpPr>
              <a:spLocks noChangeShapeType="1"/>
            </p:cNvSpPr>
            <p:nvPr/>
          </p:nvSpPr>
          <p:spPr bwMode="auto">
            <a:xfrm flipH="1">
              <a:off x="4419600" y="1600200"/>
              <a:ext cx="22860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7670800" y="5970508"/>
            <a:ext cx="1010341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T. Gorlov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Presentation_name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0650" y="0"/>
            <a:ext cx="8775700" cy="504825"/>
          </a:xfrm>
          <a:noFill/>
          <a:ln/>
        </p:spPr>
        <p:txBody>
          <a:bodyPr/>
          <a:lstStyle/>
          <a:p>
            <a:pPr algn="ctr"/>
            <a:r>
              <a:rPr lang="en-US" sz="2600"/>
              <a:t>Hydrogen atom in a strong electric field</a:t>
            </a:r>
          </a:p>
        </p:txBody>
      </p:sp>
      <p:grpSp>
        <p:nvGrpSpPr>
          <p:cNvPr id="2" name="Group 48"/>
          <p:cNvGrpSpPr/>
          <p:nvPr/>
        </p:nvGrpSpPr>
        <p:grpSpPr>
          <a:xfrm>
            <a:off x="342900" y="381000"/>
            <a:ext cx="8343900" cy="6019800"/>
            <a:chOff x="342900" y="381000"/>
            <a:chExt cx="8343900" cy="6019800"/>
          </a:xfrm>
        </p:grpSpPr>
        <p:sp>
          <p:nvSpPr>
            <p:cNvPr id="56324" name="Text Box 4"/>
            <p:cNvSpPr txBox="1">
              <a:spLocks noChangeArrowheads="1"/>
            </p:cNvSpPr>
            <p:nvPr/>
          </p:nvSpPr>
          <p:spPr bwMode="auto">
            <a:xfrm>
              <a:off x="1758950" y="457200"/>
              <a:ext cx="533400" cy="3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A50021"/>
                </a:buClr>
                <a:buSzPct val="120000"/>
                <a:buFontTx/>
                <a:buNone/>
              </a:pPr>
              <a:r>
                <a:rPr lang="en-US" sz="2200">
                  <a:solidFill>
                    <a:schemeClr val="tx1"/>
                  </a:solidFill>
                </a:rPr>
                <a:t>H</a:t>
              </a:r>
              <a:r>
                <a:rPr lang="en-US" sz="2200" baseline="30000">
                  <a:solidFill>
                    <a:schemeClr val="tx1"/>
                  </a:solidFill>
                </a:rPr>
                <a:t>0</a:t>
              </a:r>
              <a:endParaRPr lang="en-US" sz="2200">
                <a:solidFill>
                  <a:schemeClr val="tx1"/>
                </a:solidFill>
              </a:endParaRPr>
            </a:p>
          </p:txBody>
        </p:sp>
        <p:sp>
          <p:nvSpPr>
            <p:cNvPr id="56325" name="Oval 5"/>
            <p:cNvSpPr>
              <a:spLocks noChangeArrowheads="1"/>
            </p:cNvSpPr>
            <p:nvPr/>
          </p:nvSpPr>
          <p:spPr bwMode="auto">
            <a:xfrm>
              <a:off x="1712913" y="838200"/>
              <a:ext cx="503237" cy="5492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6" name="Oval 6"/>
            <p:cNvSpPr>
              <a:spLocks noChangeArrowheads="1"/>
            </p:cNvSpPr>
            <p:nvPr/>
          </p:nvSpPr>
          <p:spPr bwMode="auto">
            <a:xfrm>
              <a:off x="1901825" y="1069975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3" name="Line 13"/>
            <p:cNvSpPr>
              <a:spLocks noChangeShapeType="1"/>
            </p:cNvSpPr>
            <p:nvPr/>
          </p:nvSpPr>
          <p:spPr bwMode="auto">
            <a:xfrm>
              <a:off x="4467225" y="685800"/>
              <a:ext cx="0" cy="749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34" name="Line 14"/>
            <p:cNvSpPr>
              <a:spLocks noChangeShapeType="1"/>
            </p:cNvSpPr>
            <p:nvPr/>
          </p:nvSpPr>
          <p:spPr bwMode="auto">
            <a:xfrm>
              <a:off x="4752975" y="685800"/>
              <a:ext cx="0" cy="749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36" name="Line 16"/>
            <p:cNvSpPr>
              <a:spLocks noChangeShapeType="1"/>
            </p:cNvSpPr>
            <p:nvPr/>
          </p:nvSpPr>
          <p:spPr bwMode="auto">
            <a:xfrm>
              <a:off x="5067300" y="685800"/>
              <a:ext cx="0" cy="749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38" name="Line 18"/>
            <p:cNvSpPr>
              <a:spLocks noChangeShapeType="1"/>
            </p:cNvSpPr>
            <p:nvPr/>
          </p:nvSpPr>
          <p:spPr bwMode="auto">
            <a:xfrm>
              <a:off x="5410200" y="685800"/>
              <a:ext cx="0" cy="749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56355" name="Picture 3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900" y="1905000"/>
              <a:ext cx="2705100" cy="4495800"/>
            </a:xfrm>
            <a:prstGeom prst="rect">
              <a:avLst/>
            </a:prstGeom>
            <a:noFill/>
          </p:spPr>
        </p:pic>
        <p:sp>
          <p:nvSpPr>
            <p:cNvPr id="56359" name="Text Box 39"/>
            <p:cNvSpPr txBox="1">
              <a:spLocks noChangeArrowheads="1"/>
            </p:cNvSpPr>
            <p:nvPr/>
          </p:nvSpPr>
          <p:spPr bwMode="auto">
            <a:xfrm>
              <a:off x="4724400" y="381000"/>
              <a:ext cx="533400" cy="3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A50021"/>
                </a:buClr>
                <a:buSzPct val="120000"/>
                <a:buFontTx/>
                <a:buNone/>
              </a:pPr>
              <a:r>
                <a:rPr lang="en-US" sz="2200">
                  <a:solidFill>
                    <a:schemeClr val="tx1"/>
                  </a:solidFill>
                </a:rPr>
                <a:t>H</a:t>
              </a:r>
              <a:r>
                <a:rPr lang="en-US" sz="2200" baseline="30000">
                  <a:solidFill>
                    <a:schemeClr val="tx1"/>
                  </a:solidFill>
                </a:rPr>
                <a:t>0</a:t>
              </a:r>
              <a:endParaRPr lang="en-US" sz="2200">
                <a:solidFill>
                  <a:schemeClr val="tx1"/>
                </a:solidFill>
              </a:endParaRPr>
            </a:p>
          </p:txBody>
        </p:sp>
        <p:sp>
          <p:nvSpPr>
            <p:cNvPr id="56360" name="Oval 40"/>
            <p:cNvSpPr>
              <a:spLocks noChangeArrowheads="1"/>
            </p:cNvSpPr>
            <p:nvPr/>
          </p:nvSpPr>
          <p:spPr bwMode="auto">
            <a:xfrm>
              <a:off x="4648200" y="838200"/>
              <a:ext cx="503238" cy="5492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61" name="Oval 41"/>
            <p:cNvSpPr>
              <a:spLocks noChangeArrowheads="1"/>
            </p:cNvSpPr>
            <p:nvPr/>
          </p:nvSpPr>
          <p:spPr bwMode="auto">
            <a:xfrm>
              <a:off x="4837113" y="1069975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6362" name="Picture 42"/>
            <p:cNvPicPr>
              <a:picLocks noChangeAspect="1" noChangeArrowheads="1"/>
            </p:cNvPicPr>
            <p:nvPr/>
          </p:nvPicPr>
          <p:blipFill>
            <a:blip r:embed="rId5" cstate="print"/>
            <a:srcRect t="2580"/>
            <a:stretch>
              <a:fillRect/>
            </a:stretch>
          </p:blipFill>
          <p:spPr bwMode="auto">
            <a:xfrm>
              <a:off x="3886200" y="2019300"/>
              <a:ext cx="2019300" cy="430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63" name="Rectangle 43"/>
            <p:cNvSpPr>
              <a:spLocks noChangeArrowheads="1"/>
            </p:cNvSpPr>
            <p:nvPr/>
          </p:nvSpPr>
          <p:spPr bwMode="auto">
            <a:xfrm>
              <a:off x="3962400" y="847725"/>
              <a:ext cx="46672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2600" b="1">
                  <a:solidFill>
                    <a:schemeClr val="folHlink"/>
                  </a:solidFill>
                </a:rPr>
                <a:t>E</a:t>
              </a:r>
            </a:p>
          </p:txBody>
        </p:sp>
        <p:sp>
          <p:nvSpPr>
            <p:cNvPr id="56364" name="Text Box 44"/>
            <p:cNvSpPr txBox="1">
              <a:spLocks noChangeArrowheads="1"/>
            </p:cNvSpPr>
            <p:nvPr/>
          </p:nvSpPr>
          <p:spPr bwMode="auto">
            <a:xfrm>
              <a:off x="2063750" y="955675"/>
              <a:ext cx="374650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A50021"/>
                </a:buClr>
                <a:buSzPct val="120000"/>
                <a:buFontTx/>
                <a:buNone/>
              </a:pPr>
              <a:r>
                <a:rPr lang="en-US" sz="1800" b="1">
                  <a:solidFill>
                    <a:srgbClr val="0000FF"/>
                  </a:solidFill>
                </a:rPr>
                <a:t>e</a:t>
              </a:r>
            </a:p>
          </p:txBody>
        </p:sp>
        <p:sp>
          <p:nvSpPr>
            <p:cNvPr id="56365" name="Text Box 45"/>
            <p:cNvSpPr txBox="1">
              <a:spLocks noChangeArrowheads="1"/>
            </p:cNvSpPr>
            <p:nvPr/>
          </p:nvSpPr>
          <p:spPr bwMode="auto">
            <a:xfrm>
              <a:off x="5029200" y="914400"/>
              <a:ext cx="298450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A50021"/>
                </a:buClr>
                <a:buSzPct val="120000"/>
                <a:buFontTx/>
                <a:buNone/>
              </a:pPr>
              <a:r>
                <a:rPr lang="en-US" sz="1800" b="1">
                  <a:solidFill>
                    <a:srgbClr val="0000FF"/>
                  </a:solidFill>
                </a:rPr>
                <a:t>e</a:t>
              </a:r>
            </a:p>
          </p:txBody>
        </p:sp>
        <p:pic>
          <p:nvPicPr>
            <p:cNvPr id="56367" name="Picture 4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5400000">
              <a:off x="7047707" y="2782093"/>
              <a:ext cx="1066800" cy="684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6368" name="Picture 4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5400000">
              <a:off x="7505700" y="5905500"/>
              <a:ext cx="1524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6370" name="Picture 5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5400000">
              <a:off x="7135812" y="2084388"/>
              <a:ext cx="671513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6371" name="Text Box 51"/>
            <p:cNvSpPr txBox="1">
              <a:spLocks noChangeArrowheads="1"/>
            </p:cNvSpPr>
            <p:nvPr/>
          </p:nvSpPr>
          <p:spPr bwMode="auto">
            <a:xfrm>
              <a:off x="7397750" y="457200"/>
              <a:ext cx="533400" cy="3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A50021"/>
                </a:buClr>
                <a:buSzPct val="120000"/>
                <a:buFontTx/>
                <a:buNone/>
              </a:pPr>
              <a:r>
                <a:rPr lang="en-US" sz="2200">
                  <a:solidFill>
                    <a:schemeClr val="tx1"/>
                  </a:solidFill>
                </a:rPr>
                <a:t>H</a:t>
              </a:r>
              <a:r>
                <a:rPr lang="en-US" sz="2200" baseline="30000">
                  <a:solidFill>
                    <a:schemeClr val="tx1"/>
                  </a:solidFill>
                </a:rPr>
                <a:t>0</a:t>
              </a:r>
              <a:endParaRPr lang="en-US" sz="2200">
                <a:solidFill>
                  <a:schemeClr val="tx1"/>
                </a:solidFill>
              </a:endParaRPr>
            </a:p>
          </p:txBody>
        </p:sp>
        <p:sp>
          <p:nvSpPr>
            <p:cNvPr id="56372" name="Oval 52"/>
            <p:cNvSpPr>
              <a:spLocks noChangeArrowheads="1"/>
            </p:cNvSpPr>
            <p:nvPr/>
          </p:nvSpPr>
          <p:spPr bwMode="auto">
            <a:xfrm>
              <a:off x="7351713" y="838200"/>
              <a:ext cx="503237" cy="5492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73" name="Oval 53"/>
            <p:cNvSpPr>
              <a:spLocks noChangeArrowheads="1"/>
            </p:cNvSpPr>
            <p:nvPr/>
          </p:nvSpPr>
          <p:spPr bwMode="auto">
            <a:xfrm>
              <a:off x="7540625" y="1069975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74" name="Text Box 54"/>
            <p:cNvSpPr txBox="1">
              <a:spLocks noChangeArrowheads="1"/>
            </p:cNvSpPr>
            <p:nvPr/>
          </p:nvSpPr>
          <p:spPr bwMode="auto">
            <a:xfrm>
              <a:off x="7702550" y="955675"/>
              <a:ext cx="374650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A50021"/>
                </a:buClr>
                <a:buSzPct val="120000"/>
                <a:buFontTx/>
                <a:buNone/>
              </a:pPr>
              <a:r>
                <a:rPr lang="en-US" sz="1800" b="1">
                  <a:solidFill>
                    <a:srgbClr val="0000FF"/>
                  </a:solidFill>
                </a:rPr>
                <a:t>e</a:t>
              </a:r>
            </a:p>
          </p:txBody>
        </p:sp>
        <p:sp>
          <p:nvSpPr>
            <p:cNvPr id="56376" name="Line 56"/>
            <p:cNvSpPr>
              <a:spLocks noChangeShapeType="1"/>
            </p:cNvSpPr>
            <p:nvPr/>
          </p:nvSpPr>
          <p:spPr bwMode="auto">
            <a:xfrm>
              <a:off x="7275513" y="3581400"/>
              <a:ext cx="0" cy="2590800"/>
            </a:xfrm>
            <a:prstGeom prst="line">
              <a:avLst/>
            </a:prstGeom>
            <a:noFill/>
            <a:ln w="9525">
              <a:solidFill>
                <a:srgbClr val="5757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79" name="Line 59"/>
            <p:cNvSpPr>
              <a:spLocks noChangeShapeType="1"/>
            </p:cNvSpPr>
            <p:nvPr/>
          </p:nvSpPr>
          <p:spPr bwMode="auto">
            <a:xfrm>
              <a:off x="7848600" y="774700"/>
              <a:ext cx="0" cy="749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80" name="Line 60"/>
            <p:cNvSpPr>
              <a:spLocks noChangeShapeType="1"/>
            </p:cNvSpPr>
            <p:nvPr/>
          </p:nvSpPr>
          <p:spPr bwMode="auto">
            <a:xfrm>
              <a:off x="8153400" y="774700"/>
              <a:ext cx="0" cy="749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81" name="Rectangle 61"/>
            <p:cNvSpPr>
              <a:spLocks noChangeArrowheads="1"/>
            </p:cNvSpPr>
            <p:nvPr/>
          </p:nvSpPr>
          <p:spPr bwMode="auto">
            <a:xfrm>
              <a:off x="6553200" y="914400"/>
              <a:ext cx="46672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2600" b="1">
                  <a:solidFill>
                    <a:schemeClr val="folHlink"/>
                  </a:solidFill>
                </a:rPr>
                <a:t>E</a:t>
              </a:r>
            </a:p>
          </p:txBody>
        </p:sp>
        <p:sp>
          <p:nvSpPr>
            <p:cNvPr id="56382" name="Line 62"/>
            <p:cNvSpPr>
              <a:spLocks noChangeShapeType="1"/>
            </p:cNvSpPr>
            <p:nvPr/>
          </p:nvSpPr>
          <p:spPr bwMode="auto">
            <a:xfrm>
              <a:off x="8001000" y="774700"/>
              <a:ext cx="0" cy="749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83" name="Line 63"/>
            <p:cNvSpPr>
              <a:spLocks noChangeShapeType="1"/>
            </p:cNvSpPr>
            <p:nvPr/>
          </p:nvSpPr>
          <p:spPr bwMode="auto">
            <a:xfrm>
              <a:off x="7391400" y="774700"/>
              <a:ext cx="0" cy="749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84" name="Line 64"/>
            <p:cNvSpPr>
              <a:spLocks noChangeShapeType="1"/>
            </p:cNvSpPr>
            <p:nvPr/>
          </p:nvSpPr>
          <p:spPr bwMode="auto">
            <a:xfrm>
              <a:off x="7696200" y="774700"/>
              <a:ext cx="0" cy="749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85" name="Line 65"/>
            <p:cNvSpPr>
              <a:spLocks noChangeShapeType="1"/>
            </p:cNvSpPr>
            <p:nvPr/>
          </p:nvSpPr>
          <p:spPr bwMode="auto">
            <a:xfrm>
              <a:off x="7543800" y="774700"/>
              <a:ext cx="0" cy="749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87" name="Line 67"/>
            <p:cNvSpPr>
              <a:spLocks noChangeShapeType="1"/>
            </p:cNvSpPr>
            <p:nvPr/>
          </p:nvSpPr>
          <p:spPr bwMode="auto">
            <a:xfrm>
              <a:off x="7239000" y="774700"/>
              <a:ext cx="0" cy="749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88" name="Line 68"/>
            <p:cNvSpPr>
              <a:spLocks noChangeShapeType="1"/>
            </p:cNvSpPr>
            <p:nvPr/>
          </p:nvSpPr>
          <p:spPr bwMode="auto">
            <a:xfrm>
              <a:off x="7086600" y="774700"/>
              <a:ext cx="0" cy="749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89" name="Rectangle 69"/>
            <p:cNvSpPr>
              <a:spLocks noChangeArrowheads="1"/>
            </p:cNvSpPr>
            <p:nvPr/>
          </p:nvSpPr>
          <p:spPr bwMode="auto">
            <a:xfrm>
              <a:off x="1143000" y="1457325"/>
              <a:ext cx="167640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2600" b="1">
                  <a:solidFill>
                    <a:schemeClr val="folHlink"/>
                  </a:solidFill>
                </a:rPr>
                <a:t>No field</a:t>
              </a:r>
            </a:p>
          </p:txBody>
        </p:sp>
        <p:sp>
          <p:nvSpPr>
            <p:cNvPr id="56390" name="Rectangle 70"/>
            <p:cNvSpPr>
              <a:spLocks noChangeArrowheads="1"/>
            </p:cNvSpPr>
            <p:nvPr/>
          </p:nvSpPr>
          <p:spPr bwMode="auto">
            <a:xfrm>
              <a:off x="3962400" y="1447800"/>
              <a:ext cx="190500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2600" b="1">
                  <a:solidFill>
                    <a:schemeClr val="folHlink"/>
                  </a:solidFill>
                </a:rPr>
                <a:t>Weak field</a:t>
              </a:r>
            </a:p>
          </p:txBody>
        </p:sp>
        <p:sp>
          <p:nvSpPr>
            <p:cNvPr id="56391" name="Rectangle 71"/>
            <p:cNvSpPr>
              <a:spLocks noChangeArrowheads="1"/>
            </p:cNvSpPr>
            <p:nvPr/>
          </p:nvSpPr>
          <p:spPr bwMode="auto">
            <a:xfrm>
              <a:off x="6553200" y="1533525"/>
              <a:ext cx="213360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2600" b="1">
                  <a:solidFill>
                    <a:schemeClr val="folHlink"/>
                  </a:solidFill>
                </a:rPr>
                <a:t>Strong field</a:t>
              </a:r>
            </a:p>
          </p:txBody>
        </p:sp>
        <p:sp>
          <p:nvSpPr>
            <p:cNvPr id="56392" name="Line 72"/>
            <p:cNvSpPr>
              <a:spLocks noChangeShapeType="1"/>
            </p:cNvSpPr>
            <p:nvPr/>
          </p:nvSpPr>
          <p:spPr bwMode="auto">
            <a:xfrm flipV="1">
              <a:off x="3200400" y="3048000"/>
              <a:ext cx="609600" cy="587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93" name="Rectangle 73"/>
            <p:cNvSpPr>
              <a:spLocks noChangeArrowheads="1"/>
            </p:cNvSpPr>
            <p:nvPr/>
          </p:nvSpPr>
          <p:spPr bwMode="auto">
            <a:xfrm>
              <a:off x="3048000" y="2667000"/>
              <a:ext cx="914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400" b="1">
                  <a:solidFill>
                    <a:srgbClr val="FF0000"/>
                  </a:solidFill>
                </a:rPr>
                <a:t>splitting</a:t>
              </a:r>
            </a:p>
          </p:txBody>
        </p:sp>
        <p:sp>
          <p:nvSpPr>
            <p:cNvPr id="56394" name="Line 74"/>
            <p:cNvSpPr>
              <a:spLocks noChangeShapeType="1"/>
            </p:cNvSpPr>
            <p:nvPr/>
          </p:nvSpPr>
          <p:spPr bwMode="auto">
            <a:xfrm flipV="1">
              <a:off x="6248400" y="3060700"/>
              <a:ext cx="609600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95" name="Rectangle 75"/>
            <p:cNvSpPr>
              <a:spLocks noChangeArrowheads="1"/>
            </p:cNvSpPr>
            <p:nvPr/>
          </p:nvSpPr>
          <p:spPr bwMode="auto">
            <a:xfrm>
              <a:off x="5943600" y="2514600"/>
              <a:ext cx="12954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400" b="1">
                  <a:solidFill>
                    <a:srgbClr val="FF0000"/>
                  </a:solidFill>
                </a:rPr>
                <a:t>broadening</a:t>
              </a:r>
            </a:p>
          </p:txBody>
        </p:sp>
        <p:sp>
          <p:nvSpPr>
            <p:cNvPr id="56396" name="Rectangle 76"/>
            <p:cNvSpPr>
              <a:spLocks noChangeArrowheads="1"/>
            </p:cNvSpPr>
            <p:nvPr/>
          </p:nvSpPr>
          <p:spPr bwMode="auto">
            <a:xfrm rot="5400000">
              <a:off x="6629400" y="4114800"/>
              <a:ext cx="3276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b="1">
                  <a:solidFill>
                    <a:srgbClr val="5757FF"/>
                  </a:solidFill>
                </a:rPr>
                <a:t>Continuous spectrum</a:t>
              </a:r>
            </a:p>
          </p:txBody>
        </p:sp>
        <p:graphicFrame>
          <p:nvGraphicFramePr>
            <p:cNvPr id="56408" name="Object 88"/>
            <p:cNvGraphicFramePr>
              <a:graphicFrameLocks noChangeAspect="1"/>
            </p:cNvGraphicFramePr>
            <p:nvPr>
              <p:ph idx="1"/>
            </p:nvPr>
          </p:nvGraphicFramePr>
          <p:xfrm>
            <a:off x="1460500" y="4081463"/>
            <a:ext cx="1206500" cy="719137"/>
          </p:xfrm>
          <a:graphic>
            <a:graphicData uri="http://schemas.openxmlformats.org/presentationml/2006/ole">
              <p:oleObj spid="_x0000_s7170" name="Equation" r:id="rId9" imgW="660240" imgH="393480" progId="Equation.3">
                <p:embed/>
              </p:oleObj>
            </a:graphicData>
          </a:graphic>
        </p:graphicFrame>
        <p:sp>
          <p:nvSpPr>
            <p:cNvPr id="56410" name="Line 90"/>
            <p:cNvSpPr>
              <a:spLocks noChangeShapeType="1"/>
            </p:cNvSpPr>
            <p:nvPr/>
          </p:nvSpPr>
          <p:spPr bwMode="auto">
            <a:xfrm>
              <a:off x="3200400" y="3106738"/>
              <a:ext cx="609600" cy="936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11" name="Line 91"/>
            <p:cNvSpPr>
              <a:spLocks noChangeShapeType="1"/>
            </p:cNvSpPr>
            <p:nvPr/>
          </p:nvSpPr>
          <p:spPr bwMode="auto">
            <a:xfrm>
              <a:off x="3200400" y="3106738"/>
              <a:ext cx="609600" cy="174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12" name="Line 92"/>
            <p:cNvSpPr>
              <a:spLocks noChangeShapeType="1"/>
            </p:cNvSpPr>
            <p:nvPr/>
          </p:nvSpPr>
          <p:spPr bwMode="auto">
            <a:xfrm flipV="1">
              <a:off x="6248400" y="2895600"/>
              <a:ext cx="609600" cy="7620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13" name="Line 93"/>
            <p:cNvSpPr>
              <a:spLocks noChangeShapeType="1"/>
            </p:cNvSpPr>
            <p:nvPr/>
          </p:nvSpPr>
          <p:spPr bwMode="auto">
            <a:xfrm>
              <a:off x="6248400" y="3124200"/>
              <a:ext cx="609600" cy="15240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630160" y="5746988"/>
            <a:ext cx="1010341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T. Gorlov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407" y="1"/>
            <a:ext cx="6373258" cy="936434"/>
          </a:xfrm>
        </p:spPr>
        <p:txBody>
          <a:bodyPr/>
          <a:lstStyle/>
          <a:p>
            <a:r>
              <a:rPr lang="en-US" dirty="0" smtClean="0"/>
              <a:t>Laser Assisted Stripping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930" y="1043469"/>
            <a:ext cx="8229600" cy="5027393"/>
          </a:xfrm>
        </p:spPr>
        <p:txBody>
          <a:bodyPr>
            <a:noAutofit/>
          </a:bodyPr>
          <a:lstStyle/>
          <a:p>
            <a:pPr marL="342900" lvl="1" indent="-342900">
              <a:buFont typeface="Wingdings" pitchFamily="2" charset="2"/>
              <a:buChar char="Ø"/>
            </a:pPr>
            <a:r>
              <a:rPr lang="en-US" sz="2000" dirty="0" smtClean="0"/>
              <a:t>Two papers </a:t>
            </a:r>
            <a:r>
              <a:rPr lang="en-US" sz="2000" dirty="0" smtClean="0"/>
              <a:t>were</a:t>
            </a:r>
            <a:r>
              <a:rPr lang="en-US" sz="2000" dirty="0" smtClean="0"/>
              <a:t> </a:t>
            </a:r>
            <a:r>
              <a:rPr lang="en-US" sz="2000" dirty="0" smtClean="0"/>
              <a:t>published </a:t>
            </a:r>
            <a:r>
              <a:rPr lang="en-US" sz="2000" dirty="0" smtClean="0"/>
              <a:t>in 2010</a:t>
            </a:r>
            <a:r>
              <a:rPr lang="en-US" sz="2000" dirty="0" smtClean="0"/>
              <a:t> </a:t>
            </a:r>
            <a:r>
              <a:rPr lang="en-US" sz="2000" dirty="0" smtClean="0"/>
              <a:t>discussing advances in Laser Stripping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en-US" sz="2000" dirty="0" smtClean="0"/>
              <a:t>PRST-AB 13, 050101 (2010) “Laser-assisted H- charge exchange injection in magnetic fields”, T. Gorlov, V. Danilov, A. </a:t>
            </a:r>
            <a:r>
              <a:rPr lang="en-US" sz="2000" dirty="0" err="1" smtClean="0"/>
              <a:t>Shishlo</a:t>
            </a: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r>
              <a:rPr lang="en-US" sz="1600" dirty="0" smtClean="0"/>
              <a:t>They report advances in the physical model of the three step process have been made which allows the calculation of the evolution of an H0 beam taking into account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 smtClean="0"/>
              <a:t>Spontaneous emission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 smtClean="0"/>
              <a:t>Field ionization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 smtClean="0"/>
              <a:t>External electromagnetic fields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/>
              <a:t>They discuss stripping in </a:t>
            </a:r>
            <a:r>
              <a:rPr lang="en-US" sz="1600" dirty="0" smtClean="0"/>
              <a:t>zero, weak, </a:t>
            </a:r>
            <a:r>
              <a:rPr lang="en-US" sz="1600" dirty="0" smtClean="0"/>
              <a:t>and strong magnetic </a:t>
            </a:r>
            <a:r>
              <a:rPr lang="en-US" sz="1600" dirty="0" smtClean="0"/>
              <a:t>fields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PRST-AB 13, 074002 (210) “Effective calculation of laser stripping via a broad shape resonance”, T. Gorlov, V. </a:t>
            </a:r>
            <a:r>
              <a:rPr lang="en-US" sz="2000" dirty="0" smtClean="0"/>
              <a:t>Danilov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/>
              <a:t>Broad shape resonance can fully compensate the Doppler broadening of the laser frequency in realistic beams without applying a laser chirp and increasing laser power.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/>
              <a:t>Principal Result-&gt; they show “the feasibility of high efficiency laser assisted charge exchange injection via the broadened Stark states” with approximately the same laser power the resonant excitation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28600" y="914400"/>
            <a:ext cx="8763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90500" y="6172200"/>
            <a:ext cx="876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12" descr="projectx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09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B5A6-9E4F-41A8-A04E-F8C6879384E2}" type="datetime1">
              <a:rPr lang="en-US" smtClean="0"/>
              <a:t>4/13/2011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E98-5524-4428-BF7B-CBB6CC7EF4C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P-X Collabotation Meet WG4</a:t>
            </a:r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0" y="1447047"/>
            <a:ext cx="669956" cy="278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0" y="3826599"/>
            <a:ext cx="669956" cy="278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28600" y="914400"/>
            <a:ext cx="8763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90500" y="6172200"/>
            <a:ext cx="876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12" descr="projectx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09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550978"/>
            <a:ext cx="2895600" cy="182562"/>
          </a:xfrm>
          <a:noFill/>
        </p:spPr>
        <p:txBody>
          <a:bodyPr/>
          <a:lstStyle/>
          <a:p>
            <a:pPr marL="171450" indent="-171450"/>
            <a:r>
              <a:rPr lang="en-US" smtClean="0"/>
              <a:t>P-X Collabotation Meet WG4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318996" y="301658"/>
            <a:ext cx="6485640" cy="690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Motivation: Stripping Foil Limitations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5335570" y="990600"/>
          <a:ext cx="3427429" cy="3246731"/>
        </p:xfrm>
        <a:graphic>
          <a:graphicData uri="http://schemas.openxmlformats.org/presentationml/2006/ole">
            <p:oleObj spid="_x0000_s3074" name="Worksheet" r:id="rId5" imgW="9991954" imgH="7753807" progId="Excel.Sheet.8">
              <p:embed/>
            </p:oleObj>
          </a:graphicData>
        </a:graphic>
      </p:graphicFrame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5486400" y="2286000"/>
            <a:ext cx="320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864258" y="117128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A50021"/>
              </a:buClr>
              <a:buSzPct val="120000"/>
            </a:pPr>
            <a:r>
              <a:rPr lang="en-US" sz="2000" dirty="0"/>
              <a:t>Foil lifetime degrades</a:t>
            </a: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6248400" y="17526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52400" y="1084081"/>
            <a:ext cx="4419600" cy="301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1600" dirty="0">
                <a:solidFill>
                  <a:srgbClr val="0000FF"/>
                </a:solidFill>
              </a:rPr>
              <a:t>The SNS will use 300-400 </a:t>
            </a:r>
            <a:r>
              <a:rPr lang="en-US" sz="1600" dirty="0">
                <a:solidFill>
                  <a:srgbClr val="0000FF"/>
                </a:solidFill>
                <a:sym typeface="Symbol" pitchFamily="18" charset="2"/>
              </a:rPr>
              <a:t>g/cm</a:t>
            </a:r>
            <a:r>
              <a:rPr lang="en-US" sz="1600" baseline="30000" dirty="0">
                <a:solidFill>
                  <a:srgbClr val="0000FF"/>
                </a:solidFill>
                <a:sym typeface="Symbol" pitchFamily="18" charset="2"/>
              </a:rPr>
              <a:t>2</a:t>
            </a:r>
            <a:r>
              <a:rPr lang="en-US" sz="1600" dirty="0">
                <a:solidFill>
                  <a:srgbClr val="0000FF"/>
                </a:solidFill>
                <a:sym typeface="Symbol" pitchFamily="18" charset="2"/>
              </a:rPr>
              <a:t> Carbon or Diamond foils</a:t>
            </a:r>
            <a:endParaRPr lang="en-US" sz="1600" dirty="0">
              <a:solidFill>
                <a:srgbClr val="0000FF"/>
              </a:solidFill>
            </a:endParaRPr>
          </a:p>
          <a:p>
            <a:pPr marL="457200" indent="-457200" eaLnBrk="1" hangingPunct="1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1600" dirty="0">
                <a:solidFill>
                  <a:srgbClr val="0000FF"/>
                </a:solidFill>
              </a:rPr>
              <a:t>Two important limitations: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chemeClr val="tx1"/>
              </a:buClr>
              <a:buSzPct val="120000"/>
              <a:buFontTx/>
              <a:buAutoNum type="arabicPeriod"/>
            </a:pPr>
            <a:r>
              <a:rPr lang="en-US" sz="1600" dirty="0">
                <a:solidFill>
                  <a:srgbClr val="FF3300"/>
                </a:solidFill>
              </a:rPr>
              <a:t>Foil Lifetime:</a:t>
            </a:r>
            <a:r>
              <a:rPr lang="en-US" sz="1600" dirty="0"/>
              <a:t> tests show rapid degradation of carbon foil lifetime above 2500 K, yet we require lifetime &gt; 100 hours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chemeClr val="tx1"/>
              </a:buClr>
              <a:buSzPct val="120000"/>
              <a:buFontTx/>
              <a:buAutoNum type="arabicPeriod"/>
            </a:pPr>
            <a:r>
              <a:rPr lang="en-US" sz="1600" dirty="0">
                <a:solidFill>
                  <a:srgbClr val="FF3300"/>
                </a:solidFill>
              </a:rPr>
              <a:t>Uncontrolled beam loss:</a:t>
            </a:r>
            <a:r>
              <a:rPr lang="en-US" sz="1600" dirty="0"/>
              <a:t> Each proton captured in the ring passes through foil 6-10 times: leads to uncontrolled loss of protons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1600" dirty="0"/>
              <a:t>Presently, injection area is the most activated at SNS</a:t>
            </a:r>
          </a:p>
        </p:txBody>
      </p:sp>
      <p:pic>
        <p:nvPicPr>
          <p:cNvPr id="14" name="Picture 8" descr="Rotated y2k-1_PIC000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1681" y="4055228"/>
            <a:ext cx="2100999" cy="157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444095" y="4087682"/>
            <a:ext cx="12954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A50021"/>
              </a:buClr>
              <a:buSzPct val="120000"/>
            </a:pPr>
            <a:r>
              <a:rPr lang="en-US" sz="2000" dirty="0"/>
              <a:t>Damaged PSR Foil</a:t>
            </a:r>
          </a:p>
        </p:txBody>
      </p:sp>
      <p:pic>
        <p:nvPicPr>
          <p:cNvPr id="16" name="Picture 11" descr="fetchImage?imageID=3490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3068" y="4266611"/>
            <a:ext cx="2329714" cy="183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31747" y="4750684"/>
            <a:ext cx="1085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SNS Foil</a:t>
            </a:r>
          </a:p>
          <a:p>
            <a:r>
              <a:rPr lang="en-US" dirty="0"/>
              <a:t>Glowing</a:t>
            </a:r>
          </a:p>
          <a:p>
            <a:r>
              <a:rPr lang="en-US" dirty="0"/>
              <a:t>160 kW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50549" y="5695302"/>
            <a:ext cx="1766254" cy="36933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From:  V</a:t>
            </a:r>
            <a:r>
              <a:rPr lang="en-US" dirty="0" smtClean="0"/>
              <a:t>. Danilov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EBB-2449-45B4-B60F-C4A5E22AB140}" type="datetime1">
              <a:rPr lang="en-US" smtClean="0"/>
              <a:t>4/13/2011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E98-5524-4428-BF7B-CBB6CC7EF4C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28600" y="914400"/>
            <a:ext cx="8763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90500" y="6172200"/>
            <a:ext cx="876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12" descr="projectx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09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751787" y="1574276"/>
            <a:ext cx="7640425" cy="398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lang="en-US" sz="1600" b="1" dirty="0"/>
              <a:t> I. Proof of Principle experiment confirmed good understanding of the process and validity of the models.</a:t>
            </a:r>
            <a:r>
              <a:rPr lang="en-US" sz="1600" dirty="0"/>
              <a:t> </a:t>
            </a:r>
            <a:r>
              <a:rPr lang="en-US" sz="1600" b="1" dirty="0"/>
              <a:t>Our theoretical expectations of ~90% efficiency were met.</a:t>
            </a:r>
          </a:p>
          <a:p>
            <a:pPr marL="457200" indent="-457200"/>
            <a:endParaRPr lang="en-US" sz="1600" b="1" dirty="0"/>
          </a:p>
          <a:p>
            <a:pPr marL="457200" indent="-457200"/>
            <a:r>
              <a:rPr lang="en-US" sz="1600" b="1" dirty="0"/>
              <a:t>  II. We stripped few nanosecond beam. Direct scaling to the SNS requirements (60 Hz, 1 ms beam</a:t>
            </a:r>
            <a:r>
              <a:rPr lang="en-US" sz="1600" dirty="0"/>
              <a:t> </a:t>
            </a:r>
            <a:r>
              <a:rPr lang="en-US" sz="1600" b="1" dirty="0"/>
              <a:t>) is hardly practical: </a:t>
            </a:r>
          </a:p>
          <a:p>
            <a:pPr marL="457200" indent="-457200"/>
            <a:r>
              <a:rPr lang="en-US" sz="1600" b="1" dirty="0"/>
              <a:t>	average laser power required:   </a:t>
            </a:r>
            <a:r>
              <a:rPr lang="en-US" sz="1600" b="1" dirty="0">
                <a:solidFill>
                  <a:srgbClr val="FF0000"/>
                </a:solidFill>
              </a:rPr>
              <a:t>10MW*0.06=0.6 MW    !!! </a:t>
            </a:r>
          </a:p>
          <a:p>
            <a:pPr marL="457200" indent="-457200"/>
            <a:endParaRPr lang="en-US" sz="1600" b="1" dirty="0">
              <a:solidFill>
                <a:srgbClr val="FF0000"/>
              </a:solidFill>
            </a:endParaRPr>
          </a:p>
          <a:p>
            <a:pPr marL="457200" indent="-457200"/>
            <a:r>
              <a:rPr lang="en-US" sz="1600" b="1" dirty="0"/>
              <a:t> III. Next step is to find ways to reduce required laser power and demonstrate feasibility by setting an intermediate stage experiment with beam parameters between the full SNS requirements and </a:t>
            </a:r>
            <a:r>
              <a:rPr lang="en-US" sz="1600" b="1" dirty="0" err="1"/>
              <a:t>PoP</a:t>
            </a:r>
            <a:r>
              <a:rPr lang="en-US" sz="1600" b="1" dirty="0"/>
              <a:t> experiment:</a:t>
            </a:r>
          </a:p>
          <a:p>
            <a:pPr marL="457200" indent="-457200">
              <a:buFontTx/>
              <a:buChar char="•"/>
            </a:pPr>
            <a:r>
              <a:rPr lang="en-US" sz="1600" b="1" dirty="0"/>
              <a:t>	 &gt; 90% stripping efficiency</a:t>
            </a:r>
            <a:r>
              <a:rPr lang="en-US" sz="1600" dirty="0"/>
              <a:t> </a:t>
            </a:r>
          </a:p>
          <a:p>
            <a:pPr marL="457200" indent="-457200">
              <a:buFontTx/>
              <a:buChar char="•"/>
            </a:pPr>
            <a:r>
              <a:rPr lang="en-US" sz="1600" b="1" dirty="0"/>
              <a:t>	 1 – 10 us pulse width</a:t>
            </a:r>
          </a:p>
          <a:p>
            <a:pPr marL="457200" indent="-457200">
              <a:buFontTx/>
              <a:buChar char="•"/>
            </a:pPr>
            <a:r>
              <a:rPr lang="en-US" sz="1600" b="1" dirty="0"/>
              <a:t>       1 – 10 Hz repetition rate</a:t>
            </a:r>
          </a:p>
          <a:p>
            <a:pPr marL="457200" indent="-457200">
              <a:buFontTx/>
              <a:buChar char="•"/>
            </a:pPr>
            <a:r>
              <a:rPr lang="en-US" sz="1600" b="1" dirty="0"/>
              <a:t>        techniques used should be scalable up to the SNS requirements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16685" y="992957"/>
            <a:ext cx="8229600" cy="42862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Next Step – Proof of Practicality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149475" y="0"/>
            <a:ext cx="6537325" cy="8667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900" b="1" dirty="0"/>
              <a:t>SNS Next Laser Stripping Experiments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117996" y="5688683"/>
            <a:ext cx="2790335" cy="382178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From: A.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Aleksandrov</a:t>
            </a:r>
            <a:endParaRPr kumimoji="0" lang="en-US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D0CE-2C29-4CC0-9D95-1EDE78BBFDDF}" type="datetime1">
              <a:rPr lang="en-US" smtClean="0"/>
              <a:t>4/13/2011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E98-5524-4428-BF7B-CBB6CC7EF4C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P-X Collabotation Meet WG4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3450</Words>
  <Application>Microsoft Office PowerPoint</Application>
  <PresentationFormat>On-screen Show (4:3)</PresentationFormat>
  <Paragraphs>681</Paragraphs>
  <Slides>44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Office Theme</vt:lpstr>
      <vt:lpstr>Microsoft Equation 3.0</vt:lpstr>
      <vt:lpstr>Microsoft Excel Worksheet</vt:lpstr>
      <vt:lpstr>Equation</vt:lpstr>
      <vt:lpstr>Summary of Laser Stripping Mini-Workshop and Implications for Project X </vt:lpstr>
      <vt:lpstr>Second Mini-Workshop on Laser Assisted H- Beam Stripping </vt:lpstr>
      <vt:lpstr>Slide 3</vt:lpstr>
      <vt:lpstr>Theory Talk </vt:lpstr>
      <vt:lpstr>Advanced physical model</vt:lpstr>
      <vt:lpstr>Hydrogen atom in a strong electric field</vt:lpstr>
      <vt:lpstr>Laser Assisted Stripping</vt:lpstr>
      <vt:lpstr>Slide 8</vt:lpstr>
      <vt:lpstr>SNS Next Laser Stripping Experiments</vt:lpstr>
      <vt:lpstr>Laser Specs Requirement</vt:lpstr>
      <vt:lpstr>Slide 11</vt:lpstr>
      <vt:lpstr>Slide 12</vt:lpstr>
      <vt:lpstr>Beam parameters for Recycler/MI Laser Stripping Injection </vt:lpstr>
      <vt:lpstr>Excitation Efficiency </vt:lpstr>
      <vt:lpstr>Laser Power Estimates for 8 GeV laser Assisted Stripping</vt:lpstr>
      <vt:lpstr>Investigation on the Feasibility of Using a Laser  Chopper for Project X</vt:lpstr>
      <vt:lpstr>Laser Chopper</vt:lpstr>
      <vt:lpstr>Facility formally know as HINS</vt:lpstr>
      <vt:lpstr>Power Buildup Cavity at 355 nm for MegaWatt pulse powers  </vt:lpstr>
      <vt:lpstr>Buildup of circulation Power in a cavity</vt:lpstr>
      <vt:lpstr>Practical Issues – vacuum quality</vt:lpstr>
      <vt:lpstr>Summary</vt:lpstr>
      <vt:lpstr>Isobar Suppression by Photodetachment</vt:lpstr>
      <vt:lpstr>Isobar Suppression by Photodetachment </vt:lpstr>
      <vt:lpstr>Purify Cl and F RIBs: Remove S and O Isobars</vt:lpstr>
      <vt:lpstr>An H- stripping laser using commercial, diode-pumped Nd:YAG amplifiers</vt:lpstr>
      <vt:lpstr>This laser scheme was proposed at the last workshop</vt:lpstr>
      <vt:lpstr>Optical schematic</vt:lpstr>
      <vt:lpstr>Conclusions, suggestions</vt:lpstr>
      <vt:lpstr>Novel RING Resonator for Laser Ion Stripping</vt:lpstr>
      <vt:lpstr>Slide 31</vt:lpstr>
      <vt:lpstr>Slide 32</vt:lpstr>
      <vt:lpstr>UV laser operated at 400 MHz repetition rate</vt:lpstr>
      <vt:lpstr>Experimental set up in Phase I</vt:lpstr>
      <vt:lpstr>Second objective; calculate conversion efficiency to UV</vt:lpstr>
      <vt:lpstr> Q-Peak’s MPS gain module technology </vt:lpstr>
      <vt:lpstr>Summary</vt:lpstr>
      <vt:lpstr>High Sustained Average Power CW and Ultrafast Yb:YAG near-diffraction-limited Cryogenic Solid-state Lasers: relevance to laser stripping</vt:lpstr>
      <vt:lpstr>Slide 39</vt:lpstr>
      <vt:lpstr>Laser Amplifier Advancement</vt:lpstr>
      <vt:lpstr>Slide 41</vt:lpstr>
      <vt:lpstr>The Field is Very Active</vt:lpstr>
      <vt:lpstr>Implication for Project X</vt:lpstr>
      <vt:lpstr>Bottom line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johnson</dc:creator>
  <cp:lastModifiedBy>David johnson</cp:lastModifiedBy>
  <cp:revision>7</cp:revision>
  <dcterms:created xsi:type="dcterms:W3CDTF">2011-03-29T14:59:58Z</dcterms:created>
  <dcterms:modified xsi:type="dcterms:W3CDTF">2011-04-13T18:01:14Z</dcterms:modified>
</cp:coreProperties>
</file>