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60" r:id="rId4"/>
    <p:sldId id="256" r:id="rId5"/>
    <p:sldId id="264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1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8" algn="l" defTabSz="4571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6" algn="l" defTabSz="4571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03" algn="l" defTabSz="4571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71" algn="l" defTabSz="4571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39" algn="l" defTabSz="4571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07" algn="l" defTabSz="4571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75" algn="l" defTabSz="4571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43" algn="l" defTabSz="4571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8671CD"/>
    <a:srgbClr val="FFA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3" d="100"/>
          <a:sy n="83" d="100"/>
        </p:scale>
        <p:origin x="-1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56590-7227-3B49-A8CC-7C285B92B4B0}" type="datetimeFigureOut">
              <a:rPr lang="en-US" smtClean="0"/>
              <a:pPr/>
              <a:t>4/13/11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4524F-09DE-784B-A196-788B61FCD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28D1C-46B3-5F4E-950E-5D1891EE2B34}" type="datetimeFigureOut">
              <a:rPr lang="en-US" smtClean="0"/>
              <a:t>4/13/11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C859D-84D2-4845-A7AF-E22D26D8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70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6819D0-5C2F-0940-A479-E93A57B51E29}" type="slidenum">
              <a:rPr lang="en-US"/>
              <a:pPr/>
              <a:t>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F27A-50BB-3749-83D0-EF16FE442921}" type="datetimeFigureOut">
              <a:rPr lang="en-US" smtClean="0"/>
              <a:pPr/>
              <a:t>4/13/11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ProjectX</a:t>
            </a:r>
            <a:r>
              <a:rPr lang="en-US" dirty="0" smtClean="0"/>
              <a:t> Collaboration Meeting April 12-14, 2011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47BB-36F6-4948-A050-30DF34348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F27A-50BB-3749-83D0-EF16FE442921}" type="datetimeFigureOut">
              <a:rPr lang="en-US" smtClean="0"/>
              <a:pPr/>
              <a:t>4/13/11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47BB-36F6-4948-A050-30DF34348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F27A-50BB-3749-83D0-EF16FE442921}" type="datetimeFigureOut">
              <a:rPr lang="en-US" smtClean="0"/>
              <a:pPr/>
              <a:t>4/13/11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47BB-36F6-4948-A050-30DF34348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F27A-50BB-3749-83D0-EF16FE442921}" type="datetimeFigureOut">
              <a:rPr lang="en-US" smtClean="0"/>
              <a:pPr/>
              <a:t>4/13/11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ProjectX</a:t>
            </a:r>
            <a:r>
              <a:rPr lang="en-US" dirty="0" smtClean="0"/>
              <a:t> Collaboration Meeting April 12-14, 2011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47BB-36F6-4948-A050-30DF34348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F27A-50BB-3749-83D0-EF16FE442921}" type="datetimeFigureOut">
              <a:rPr lang="en-US" smtClean="0"/>
              <a:pPr/>
              <a:t>4/13/11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ProjectX</a:t>
            </a:r>
            <a:r>
              <a:rPr lang="en-US" dirty="0" smtClean="0"/>
              <a:t> Collaboration Meeting April 12-14, 2011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47BB-36F6-4948-A050-30DF34348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F27A-50BB-3749-83D0-EF16FE442921}" type="datetimeFigureOut">
              <a:rPr lang="en-US" smtClean="0"/>
              <a:pPr/>
              <a:t>4/13/11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ProjectX</a:t>
            </a:r>
            <a:r>
              <a:rPr lang="en-US" dirty="0" smtClean="0"/>
              <a:t> Collaboration Meeting April 12-14, 2011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47BB-36F6-4948-A050-30DF34348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F27A-50BB-3749-83D0-EF16FE442921}" type="datetimeFigureOut">
              <a:rPr lang="en-US" smtClean="0"/>
              <a:pPr/>
              <a:t>4/13/11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ProjectX</a:t>
            </a:r>
            <a:r>
              <a:rPr lang="en-US" dirty="0" smtClean="0"/>
              <a:t> Collaboration Meeting April 12-14, 2011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47BB-36F6-4948-A050-30DF34348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F27A-50BB-3749-83D0-EF16FE442921}" type="datetimeFigureOut">
              <a:rPr lang="en-US" smtClean="0"/>
              <a:pPr/>
              <a:t>4/13/11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ProjectX</a:t>
            </a:r>
            <a:r>
              <a:rPr lang="en-US" dirty="0" smtClean="0"/>
              <a:t> Collaboration Meeting April 12-14,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47BB-36F6-4948-A050-30DF34348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F27A-50BB-3749-83D0-EF16FE442921}" type="datetimeFigureOut">
              <a:rPr lang="en-US" smtClean="0"/>
              <a:pPr/>
              <a:t>4/13/11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47BB-36F6-4948-A050-30DF34348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F27A-50BB-3749-83D0-EF16FE442921}" type="datetimeFigureOut">
              <a:rPr lang="en-US" smtClean="0"/>
              <a:pPr/>
              <a:t>4/13/11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47BB-36F6-4948-A050-30DF34348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8" indent="0">
              <a:buNone/>
              <a:defRPr sz="2800"/>
            </a:lvl2pPr>
            <a:lvl3pPr marL="914336" indent="0">
              <a:buNone/>
              <a:defRPr sz="2400"/>
            </a:lvl3pPr>
            <a:lvl4pPr marL="1371503" indent="0">
              <a:buNone/>
              <a:defRPr sz="2000"/>
            </a:lvl4pPr>
            <a:lvl5pPr marL="1828671" indent="0">
              <a:buNone/>
              <a:defRPr sz="2000"/>
            </a:lvl5pPr>
            <a:lvl6pPr marL="2285839" indent="0">
              <a:buNone/>
              <a:defRPr sz="2000"/>
            </a:lvl6pPr>
            <a:lvl7pPr marL="2743007" indent="0">
              <a:buNone/>
              <a:defRPr sz="2000"/>
            </a:lvl7pPr>
            <a:lvl8pPr marL="3200175" indent="0">
              <a:buNone/>
              <a:defRPr sz="2000"/>
            </a:lvl8pPr>
            <a:lvl9pPr marL="365734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F27A-50BB-3749-83D0-EF16FE442921}" type="datetimeFigureOut">
              <a:rPr lang="en-US" smtClean="0"/>
              <a:pPr/>
              <a:t>4/13/11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47BB-36F6-4948-A050-30DF34348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029"/>
          </a:xfrm>
          <a:prstGeom prst="rect">
            <a:avLst/>
          </a:prstGeom>
        </p:spPr>
        <p:txBody>
          <a:bodyPr vert="horz" lIns="91433" tIns="45717" rIns="91433" bIns="4571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EF27A-50BB-3749-83D0-EF16FE442921}" type="datetimeFigureOut">
              <a:rPr lang="en-US" smtClean="0"/>
              <a:pPr/>
              <a:t>4/13/11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3809" y="6356353"/>
            <a:ext cx="3395386" cy="365125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ProjectX</a:t>
            </a:r>
            <a:r>
              <a:rPr lang="en-US" dirty="0" smtClean="0"/>
              <a:t> Collaboration Meeting April 12-14,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647BB-36F6-4948-A050-30DF3434895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51303" y="936681"/>
            <a:ext cx="8552865" cy="27020"/>
          </a:xfrm>
          <a:prstGeom prst="line">
            <a:avLst/>
          </a:prstGeom>
          <a:ln w="38100" cmpd="sng">
            <a:solidFill>
              <a:srgbClr val="003D6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6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6" indent="-342876" algn="l" defTabSz="45716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8" indent="-285730" algn="l" defTabSz="457168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20" indent="-228584" algn="l" defTabSz="457168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7" indent="-228584" algn="l" defTabSz="45716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55" indent="-228584" algn="l" defTabSz="45716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23" indent="-228584" algn="l" defTabSz="45716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91" indent="-228584" algn="l" defTabSz="45716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9" indent="-228584" algn="l" defTabSz="45716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6" indent="-228584" algn="l" defTabSz="45716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6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3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1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9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7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5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3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73855"/>
            <a:ext cx="8792238" cy="82247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SNS/</a:t>
            </a:r>
            <a:r>
              <a:rPr lang="en-US" sz="3600" dirty="0" err="1" smtClean="0"/>
              <a:t>ProjectX</a:t>
            </a:r>
            <a:r>
              <a:rPr lang="en-US" sz="3600" dirty="0" smtClean="0"/>
              <a:t> Commissioning/Infrastructure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00690" y="1910001"/>
            <a:ext cx="8229600" cy="1278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30188" marR="0" lvl="0" indent="-230188" algn="ctr" defTabSz="914400" rtl="0" eaLnBrk="0" fontAlgn="base" latinLnBrk="0" hangingPunct="0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rgbClr val="006C3A"/>
              </a:buClr>
              <a:buSzTx/>
              <a:buFont typeface="Arial" pitchFamily="47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47" charset="-128"/>
                <a:cs typeface="ＭＳ Ｐゴシック" pitchFamily="47" charset="-128"/>
              </a:rPr>
              <a:t>Willem </a:t>
            </a:r>
            <a:r>
              <a:rPr kumimoji="0" lang="en-US" sz="3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47" charset="-128"/>
                <a:cs typeface="ＭＳ Ｐゴシック" pitchFamily="47" charset="-128"/>
              </a:rPr>
              <a:t>Blokland</a:t>
            </a:r>
            <a:endParaRPr kumimoji="0" lang="en-US" sz="3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47" charset="-128"/>
              <a:cs typeface="ＭＳ Ｐゴシック" pitchFamily="47" charset="-128"/>
            </a:endParaRPr>
          </a:p>
          <a:p>
            <a:pPr marL="230188" marR="0" lvl="0" indent="-230188" algn="ctr" defTabSz="914400" rtl="0" eaLnBrk="0" fontAlgn="base" latinLnBrk="0" hangingPunct="0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rgbClr val="006C3A"/>
              </a:buClr>
              <a:buSzTx/>
              <a:buFont typeface="Arial" pitchFamily="47" charset="0"/>
              <a:buNone/>
              <a:tabLst/>
              <a:defRPr/>
            </a:pPr>
            <a:r>
              <a:rPr lang="en-US" sz="3600" dirty="0" smtClean="0">
                <a:latin typeface="Arial Narrow" pitchFamily="34" charset="0"/>
                <a:ea typeface="ＭＳ Ｐゴシック" pitchFamily="47" charset="-128"/>
                <a:cs typeface="ＭＳ Ｐゴシック" pitchFamily="47" charset="-128"/>
              </a:rPr>
              <a:t>(SNS/RAD)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47" charset="-128"/>
              <a:cs typeface="ＭＳ Ｐゴシック" pitchFamily="4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2611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41" y="274638"/>
            <a:ext cx="8396514" cy="57202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WorkGroup</a:t>
            </a:r>
            <a:r>
              <a:rPr lang="en-US" dirty="0" smtClean="0"/>
              <a:t> Controls, Instr.&amp;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5143"/>
            <a:ext cx="8229600" cy="4525963"/>
          </a:xfrm>
        </p:spPr>
        <p:txBody>
          <a:bodyPr/>
          <a:lstStyle/>
          <a:p>
            <a:r>
              <a:rPr lang="en-US" dirty="0" smtClean="0"/>
              <a:t>What are the requirements for </a:t>
            </a:r>
            <a:r>
              <a:rPr lang="en-US" dirty="0" err="1" smtClean="0"/>
              <a:t>ProjectX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Identify technical issues for Controls &amp; Instrumentation (and high level applications)</a:t>
            </a:r>
          </a:p>
          <a:p>
            <a:pPr lvl="1"/>
            <a:r>
              <a:rPr lang="en-US" dirty="0" smtClean="0"/>
              <a:t>Establish goals and mile stones </a:t>
            </a:r>
          </a:p>
          <a:p>
            <a:pPr lvl="1"/>
            <a:r>
              <a:rPr lang="en-US" dirty="0" smtClean="0"/>
              <a:t>Collaboration and R&amp;D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43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SNS Commissioning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624" y="1775383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Loss tuning and measurement</a:t>
            </a:r>
          </a:p>
          <a:p>
            <a:r>
              <a:rPr lang="en-US" dirty="0" smtClean="0"/>
              <a:t>Flexibility of cavities </a:t>
            </a:r>
            <a:endParaRPr lang="en-US" dirty="0"/>
          </a:p>
          <a:p>
            <a:r>
              <a:rPr lang="en-US" dirty="0" smtClean="0"/>
              <a:t>Hardware (HVCM) reliability -&gt; </a:t>
            </a:r>
            <a:r>
              <a:rPr lang="en-US" dirty="0"/>
              <a:t>Shake out period</a:t>
            </a:r>
          </a:p>
          <a:p>
            <a:r>
              <a:rPr lang="en-US" dirty="0" smtClean="0"/>
              <a:t>Dual Source for reliability -&gt; Risk management</a:t>
            </a:r>
            <a:endParaRPr lang="en-US" dirty="0"/>
          </a:p>
          <a:p>
            <a:r>
              <a:rPr lang="en-US" dirty="0" smtClean="0"/>
              <a:t>Errant </a:t>
            </a:r>
            <a:r>
              <a:rPr lang="en-US" dirty="0"/>
              <a:t>beam </a:t>
            </a:r>
            <a:r>
              <a:rPr lang="en-US" dirty="0" smtClean="0"/>
              <a:t>control -&gt; Diagnostics performance</a:t>
            </a:r>
            <a:endParaRPr lang="en-US" dirty="0"/>
          </a:p>
          <a:p>
            <a:r>
              <a:rPr lang="en-US" dirty="0" smtClean="0"/>
              <a:t>Robust Intelligent Control </a:t>
            </a:r>
            <a:r>
              <a:rPr lang="en-US" dirty="0"/>
              <a:t>system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are </a:t>
            </a:r>
            <a:r>
              <a:rPr lang="en-US" dirty="0" smtClean="0"/>
              <a:t>the (uptime) </a:t>
            </a:r>
            <a:r>
              <a:rPr lang="en-US" dirty="0"/>
              <a:t>requirements </a:t>
            </a:r>
            <a:r>
              <a:rPr lang="en-US" dirty="0" smtClean="0"/>
              <a:t>by </a:t>
            </a:r>
            <a:r>
              <a:rPr lang="en-US" dirty="0"/>
              <a:t>the </a:t>
            </a:r>
            <a:r>
              <a:rPr lang="en-US" dirty="0" smtClean="0"/>
              <a:t>customer?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1315" y="1230871"/>
            <a:ext cx="107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(K. Jones)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559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8" descr="WSFit"/>
          <p:cNvPicPr>
            <a:picLocks noChangeAspect="1" noChangeArrowheads="1"/>
          </p:cNvPicPr>
          <p:nvPr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570" y="4684735"/>
            <a:ext cx="3416091" cy="163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alphaModFix amt="27000"/>
          </a:blip>
          <a:stretch>
            <a:fillRect/>
          </a:stretch>
        </p:blipFill>
        <p:spPr>
          <a:xfrm>
            <a:off x="934357" y="1613988"/>
            <a:ext cx="3301998" cy="1633584"/>
          </a:xfrm>
          <a:prstGeom prst="rect">
            <a:avLst/>
          </a:prstGeom>
        </p:spPr>
      </p:pic>
      <p:pic>
        <p:nvPicPr>
          <p:cNvPr id="23" name="Picture 22" descr="2010_09_02_13_41_59.jpg"/>
          <p:cNvPicPr>
            <a:picLocks noChangeAspect="1"/>
          </p:cNvPicPr>
          <p:nvPr/>
        </p:nvPicPr>
        <p:blipFill>
          <a:blip r:embed="rId4">
            <a:alphaModFix amt="43000"/>
          </a:blip>
          <a:stretch>
            <a:fillRect/>
          </a:stretch>
        </p:blipFill>
        <p:spPr>
          <a:xfrm>
            <a:off x="989148" y="4684735"/>
            <a:ext cx="3247207" cy="1676576"/>
          </a:xfrm>
          <a:prstGeom prst="rect">
            <a:avLst/>
          </a:prstGeom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5">
            <a:alphaModFix amt="40000"/>
          </a:blip>
          <a:srcRect/>
          <a:stretch>
            <a:fillRect/>
          </a:stretch>
        </p:blipFill>
        <p:spPr bwMode="auto">
          <a:xfrm>
            <a:off x="4877615" y="1609463"/>
            <a:ext cx="3463109" cy="1616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25" y="177800"/>
            <a:ext cx="8229600" cy="4962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SNS Research Accelerator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060" y="3429000"/>
            <a:ext cx="5261430" cy="698500"/>
          </a:xfrm>
          <a:solidFill>
            <a:srgbClr val="FFFFFF"/>
          </a:solidFill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ln>
                  <a:solidFill>
                    <a:srgbClr val="4F81BD"/>
                  </a:solidFill>
                </a:ln>
                <a:solidFill>
                  <a:schemeClr val="tx2"/>
                </a:solidFill>
              </a:rPr>
              <a:t>Responsibilities are separated (to a degree) to avoid priority conflicts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898571" y="1613988"/>
            <a:ext cx="3442154" cy="1633583"/>
          </a:xfrm>
          <a:prstGeom prst="rect">
            <a:avLst/>
          </a:prstGeom>
          <a:noFill/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Optimizing, setup, theory, design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Accelerator applications (XAL)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Simulations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Real-time/offline models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34357" y="1244656"/>
            <a:ext cx="3301999" cy="2002915"/>
            <a:chOff x="1384661" y="1244656"/>
            <a:chExt cx="2851695" cy="2002915"/>
          </a:xfrm>
        </p:grpSpPr>
        <p:sp>
          <p:nvSpPr>
            <p:cNvPr id="5" name="TextBox 4"/>
            <p:cNvSpPr txBox="1"/>
            <p:nvPr/>
          </p:nvSpPr>
          <p:spPr>
            <a:xfrm>
              <a:off x="2269941" y="1244656"/>
              <a:ext cx="1129047" cy="369332"/>
            </a:xfrm>
            <a:prstGeom prst="rect">
              <a:avLst/>
            </a:prstGeom>
            <a:noFill/>
            <a:ln>
              <a:solidFill>
                <a:srgbClr val="4F81BD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Operations</a:t>
              </a:r>
              <a:endParaRPr lang="en-US" b="1" dirty="0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384661" y="1613988"/>
              <a:ext cx="2851695" cy="1633583"/>
            </a:xfrm>
            <a:prstGeom prst="rect">
              <a:avLst/>
            </a:prstGeom>
            <a:noFill/>
            <a:ln w="28575" cap="flat" cmpd="sng" algn="ctr">
              <a:solidFill>
                <a:srgbClr val="4F81B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Day to day operations</a:t>
              </a:r>
            </a:p>
            <a:p>
              <a:endParaRPr lang="en-US" dirty="0" smtClean="0"/>
            </a:p>
            <a:p>
              <a:endParaRPr lang="en-US" dirty="0" smtClean="0"/>
            </a:p>
            <a:p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</a:rPr>
                <a:t>Console Applications (GUI, Alarm, Tune-up)</a:t>
              </a:r>
              <a:endParaRPr lang="en-US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142200" y="1244656"/>
            <a:ext cx="872542" cy="369332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Physics</a:t>
            </a:r>
            <a:endParaRPr lang="en-US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934357" y="4315403"/>
            <a:ext cx="3301999" cy="2002915"/>
            <a:chOff x="1384661" y="1244656"/>
            <a:chExt cx="2851695" cy="2002915"/>
          </a:xfrm>
        </p:grpSpPr>
        <p:sp>
          <p:nvSpPr>
            <p:cNvPr id="10" name="TextBox 9"/>
            <p:cNvSpPr txBox="1"/>
            <p:nvPr/>
          </p:nvSpPr>
          <p:spPr>
            <a:xfrm>
              <a:off x="2269941" y="1244656"/>
              <a:ext cx="864789" cy="369332"/>
            </a:xfrm>
            <a:prstGeom prst="rect">
              <a:avLst/>
            </a:prstGeom>
            <a:noFill/>
            <a:ln>
              <a:solidFill>
                <a:srgbClr val="4F81BD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Controls</a:t>
              </a:r>
              <a:endParaRPr lang="en-US" b="1" dirty="0"/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384661" y="1613988"/>
              <a:ext cx="2851695" cy="1633583"/>
            </a:xfrm>
            <a:prstGeom prst="rect">
              <a:avLst/>
            </a:prstGeom>
            <a:noFill/>
            <a:ln w="28575" cap="flat" cmpd="sng" algn="ctr">
              <a:solidFill>
                <a:srgbClr val="4F81B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Infra-structure: network, consoles, PLC, PPS, MPS, CSS, Timing…. </a:t>
              </a:r>
            </a:p>
            <a:p>
              <a:endParaRPr lang="en-US" dirty="0" smtClean="0"/>
            </a:p>
            <a:p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</a:rPr>
                <a:t>EPICS, PLC, VME, </a:t>
              </a:r>
              <a:r>
                <a:rPr lang="en-US" dirty="0" err="1" smtClean="0">
                  <a:solidFill>
                    <a:schemeClr val="accent6">
                      <a:lumMod val="50000"/>
                    </a:schemeClr>
                  </a:solidFill>
                </a:rPr>
                <a:t>VxWorks</a:t>
              </a:r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</a:rPr>
                <a:t>,…</a:t>
              </a:r>
              <a:endParaRPr lang="en-US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898571" y="4315403"/>
            <a:ext cx="3442154" cy="2002915"/>
            <a:chOff x="1384661" y="1244656"/>
            <a:chExt cx="2851695" cy="2002915"/>
          </a:xfrm>
        </p:grpSpPr>
        <p:sp>
          <p:nvSpPr>
            <p:cNvPr id="13" name="TextBox 12"/>
            <p:cNvSpPr txBox="1"/>
            <p:nvPr/>
          </p:nvSpPr>
          <p:spPr>
            <a:xfrm>
              <a:off x="2107335" y="1244656"/>
              <a:ext cx="1479320" cy="369332"/>
            </a:xfrm>
            <a:prstGeom prst="rect">
              <a:avLst/>
            </a:prstGeom>
            <a:noFill/>
            <a:ln>
              <a:solidFill>
                <a:srgbClr val="4F81BD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Instrumentation</a:t>
              </a:r>
              <a:endParaRPr lang="en-US" b="1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384661" y="1613988"/>
              <a:ext cx="2851695" cy="1633583"/>
            </a:xfrm>
            <a:prstGeom prst="rect">
              <a:avLst/>
            </a:prstGeom>
            <a:noFill/>
            <a:ln w="28575" cap="flat" cmpd="sng" algn="ctr">
              <a:solidFill>
                <a:srgbClr val="4F81B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Beam measurements</a:t>
              </a:r>
            </a:p>
            <a:p>
              <a:endParaRPr lang="en-US" dirty="0" smtClean="0"/>
            </a:p>
            <a:p>
              <a:pPr marL="0" lvl="1"/>
              <a:endParaRPr lang="en-US" dirty="0" smtClean="0">
                <a:solidFill>
                  <a:schemeClr val="accent6">
                    <a:lumMod val="50000"/>
                  </a:schemeClr>
                </a:solidFill>
              </a:endParaRPr>
            </a:p>
            <a:p>
              <a:pPr marL="0" lvl="1"/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</a:rPr>
                <a:t>Detectors, Electronics, Instrumentation Platform</a:t>
              </a:r>
              <a:endParaRPr lang="en-US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 rot="16200000" flipV="1">
            <a:off x="7239448" y="2540447"/>
            <a:ext cx="999490" cy="7776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679945" y="3481169"/>
            <a:ext cx="33029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Support and use their own infra-structure on top of Controls’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7556502" y="4127500"/>
            <a:ext cx="571499" cy="9713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35308" y="6380996"/>
            <a:ext cx="44231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See also previous </a:t>
            </a:r>
            <a:r>
              <a:rPr lang="en-US" sz="1200" dirty="0" err="1" smtClean="0"/>
              <a:t>ProjectX</a:t>
            </a:r>
            <a:r>
              <a:rPr lang="en-US" sz="1200" dirty="0" smtClean="0"/>
              <a:t> talk on SNS Console Overview, Sept. 2010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7928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274638"/>
            <a:ext cx="8829040" cy="572029"/>
          </a:xfrm>
        </p:spPr>
        <p:txBody>
          <a:bodyPr>
            <a:noAutofit/>
          </a:bodyPr>
          <a:lstStyle/>
          <a:p>
            <a:r>
              <a:rPr lang="en-US" sz="3200" dirty="0" smtClean="0"/>
              <a:t>Physicist Control System Interface Perspective (SNS)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58139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Physicists wrote high level programs</a:t>
            </a:r>
          </a:p>
          <a:p>
            <a:pPr lvl="1"/>
            <a:r>
              <a:rPr lang="en-US" dirty="0" smtClean="0"/>
              <a:t>Some more, some none</a:t>
            </a:r>
          </a:p>
          <a:p>
            <a:r>
              <a:rPr lang="en-US" dirty="0" smtClean="0"/>
              <a:t>High level programming/script interface</a:t>
            </a:r>
          </a:p>
          <a:p>
            <a:pPr lvl="1"/>
            <a:r>
              <a:rPr lang="en-US" dirty="0" smtClean="0"/>
              <a:t>Java, python, </a:t>
            </a:r>
            <a:r>
              <a:rPr lang="en-US" dirty="0" err="1" smtClean="0"/>
              <a:t>matlab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Use modern tools for </a:t>
            </a:r>
            <a:r>
              <a:rPr lang="en-US" dirty="0" err="1" smtClean="0"/>
              <a:t>gui</a:t>
            </a:r>
            <a:r>
              <a:rPr lang="en-US" dirty="0" smtClean="0"/>
              <a:t>, plots, math, …</a:t>
            </a:r>
          </a:p>
          <a:p>
            <a:r>
              <a:rPr lang="en-US" dirty="0" smtClean="0"/>
              <a:t>Simple interface to “physical” quantities</a:t>
            </a:r>
          </a:p>
          <a:p>
            <a:pPr lvl="1"/>
            <a:r>
              <a:rPr lang="en-US" dirty="0" smtClean="0"/>
              <a:t>Hide control system connection details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getAverageHorizontalPosition</a:t>
            </a:r>
            <a:r>
              <a:rPr lang="en-US" dirty="0" smtClean="0"/>
              <a:t>()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80658" y="1068820"/>
            <a:ext cx="130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J. </a:t>
            </a:r>
            <a:r>
              <a:rPr lang="en-US" dirty="0" err="1" smtClean="0"/>
              <a:t>Galambos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85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2819400" y="5603240"/>
            <a:ext cx="2514600" cy="785813"/>
            <a:chOff x="5376" y="8717"/>
            <a:chExt cx="9111" cy="3311"/>
          </a:xfrm>
        </p:grpSpPr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6" y="8717"/>
              <a:ext cx="9111" cy="3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0" name="Line 4"/>
            <p:cNvSpPr>
              <a:spLocks noChangeShapeType="1"/>
            </p:cNvSpPr>
            <p:nvPr/>
          </p:nvSpPr>
          <p:spPr bwMode="auto">
            <a:xfrm>
              <a:off x="5852" y="10779"/>
              <a:ext cx="1" cy="3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8152" y="10779"/>
              <a:ext cx="1" cy="3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6645" y="10779"/>
              <a:ext cx="1" cy="3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10452" y="10779"/>
              <a:ext cx="1" cy="3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flipH="1" flipV="1">
              <a:off x="11215" y="9480"/>
              <a:ext cx="218" cy="21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 flipH="1">
              <a:off x="12474" y="9361"/>
              <a:ext cx="79" cy="29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2133600" y="5808028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2133600" y="229108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2133600" y="328676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2133600" y="435229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2133600" y="519049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133600" y="1429068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52" name="Group 16"/>
          <p:cNvGrpSpPr>
            <a:grpSpLocks/>
          </p:cNvGrpSpPr>
          <p:nvPr/>
        </p:nvGrpSpPr>
        <p:grpSpPr bwMode="auto">
          <a:xfrm>
            <a:off x="2667000" y="1124268"/>
            <a:ext cx="2611438" cy="609600"/>
            <a:chOff x="1458" y="2535"/>
            <a:chExt cx="1165" cy="329"/>
          </a:xfrm>
        </p:grpSpPr>
        <p:sp>
          <p:nvSpPr>
            <p:cNvPr id="14353" name="Freeform 17"/>
            <p:cNvSpPr>
              <a:spLocks/>
            </p:cNvSpPr>
            <p:nvPr/>
          </p:nvSpPr>
          <p:spPr bwMode="auto">
            <a:xfrm>
              <a:off x="1474" y="2560"/>
              <a:ext cx="1149" cy="304"/>
            </a:xfrm>
            <a:custGeom>
              <a:avLst/>
              <a:gdLst>
                <a:gd name="T0" fmla="*/ 6 w 136"/>
                <a:gd name="T1" fmla="*/ 0 h 36"/>
                <a:gd name="T2" fmla="*/ 0 w 136"/>
                <a:gd name="T3" fmla="*/ 6 h 36"/>
                <a:gd name="T4" fmla="*/ 0 w 136"/>
                <a:gd name="T5" fmla="*/ 30 h 36"/>
                <a:gd name="T6" fmla="*/ 6 w 136"/>
                <a:gd name="T7" fmla="*/ 36 h 36"/>
                <a:gd name="T8" fmla="*/ 130 w 136"/>
                <a:gd name="T9" fmla="*/ 36 h 36"/>
                <a:gd name="T10" fmla="*/ 136 w 136"/>
                <a:gd name="T11" fmla="*/ 30 h 36"/>
                <a:gd name="T12" fmla="*/ 136 w 136"/>
                <a:gd name="T13" fmla="*/ 6 h 36"/>
                <a:gd name="T14" fmla="*/ 130 w 136"/>
                <a:gd name="T15" fmla="*/ 0 h 36"/>
                <a:gd name="T16" fmla="*/ 6 w 136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" h="36">
                  <a:moveTo>
                    <a:pt x="6" y="0"/>
                  </a:moveTo>
                  <a:cubicBezTo>
                    <a:pt x="3" y="0"/>
                    <a:pt x="0" y="2"/>
                    <a:pt x="0" y="6"/>
                  </a:cubicBezTo>
                  <a:lnTo>
                    <a:pt x="0" y="30"/>
                  </a:lnTo>
                  <a:cubicBezTo>
                    <a:pt x="0" y="33"/>
                    <a:pt x="3" y="36"/>
                    <a:pt x="6" y="36"/>
                  </a:cubicBezTo>
                  <a:lnTo>
                    <a:pt x="130" y="36"/>
                  </a:lnTo>
                  <a:cubicBezTo>
                    <a:pt x="133" y="36"/>
                    <a:pt x="136" y="33"/>
                    <a:pt x="136" y="30"/>
                  </a:cubicBezTo>
                  <a:lnTo>
                    <a:pt x="136" y="6"/>
                  </a:lnTo>
                  <a:cubicBezTo>
                    <a:pt x="136" y="2"/>
                    <a:pt x="133" y="0"/>
                    <a:pt x="130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FFCBF4"/>
            </a:solidFill>
            <a:ln w="9525">
              <a:solidFill>
                <a:srgbClr val="FFCBF4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Freeform 18"/>
            <p:cNvSpPr>
              <a:spLocks/>
            </p:cNvSpPr>
            <p:nvPr/>
          </p:nvSpPr>
          <p:spPr bwMode="auto">
            <a:xfrm>
              <a:off x="1458" y="2535"/>
              <a:ext cx="1148" cy="304"/>
            </a:xfrm>
            <a:custGeom>
              <a:avLst/>
              <a:gdLst>
                <a:gd name="T0" fmla="*/ 6 w 136"/>
                <a:gd name="T1" fmla="*/ 0 h 36"/>
                <a:gd name="T2" fmla="*/ 0 w 136"/>
                <a:gd name="T3" fmla="*/ 6 h 36"/>
                <a:gd name="T4" fmla="*/ 0 w 136"/>
                <a:gd name="T5" fmla="*/ 30 h 36"/>
                <a:gd name="T6" fmla="*/ 6 w 136"/>
                <a:gd name="T7" fmla="*/ 36 h 36"/>
                <a:gd name="T8" fmla="*/ 130 w 136"/>
                <a:gd name="T9" fmla="*/ 36 h 36"/>
                <a:gd name="T10" fmla="*/ 136 w 136"/>
                <a:gd name="T11" fmla="*/ 30 h 36"/>
                <a:gd name="T12" fmla="*/ 136 w 136"/>
                <a:gd name="T13" fmla="*/ 6 h 36"/>
                <a:gd name="T14" fmla="*/ 130 w 136"/>
                <a:gd name="T15" fmla="*/ 0 h 36"/>
                <a:gd name="T16" fmla="*/ 6 w 136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" h="36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lnTo>
                    <a:pt x="0" y="30"/>
                  </a:lnTo>
                  <a:cubicBezTo>
                    <a:pt x="0" y="33"/>
                    <a:pt x="3" y="36"/>
                    <a:pt x="6" y="36"/>
                  </a:cubicBezTo>
                  <a:lnTo>
                    <a:pt x="130" y="36"/>
                  </a:lnTo>
                  <a:cubicBezTo>
                    <a:pt x="133" y="36"/>
                    <a:pt x="136" y="33"/>
                    <a:pt x="136" y="30"/>
                  </a:cubicBezTo>
                  <a:lnTo>
                    <a:pt x="136" y="6"/>
                  </a:lnTo>
                  <a:cubicBezTo>
                    <a:pt x="136" y="3"/>
                    <a:pt x="133" y="0"/>
                    <a:pt x="130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FFCBF4"/>
            </a:solidFill>
            <a:ln w="12700" cap="rnd">
              <a:solidFill>
                <a:srgbClr val="FFCBF4"/>
              </a:solidFill>
              <a:prstDash val="solid"/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3305175" y="1200468"/>
            <a:ext cx="126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Planning</a:t>
            </a:r>
          </a:p>
        </p:txBody>
      </p:sp>
      <p:grpSp>
        <p:nvGrpSpPr>
          <p:cNvPr id="14356" name="Group 20"/>
          <p:cNvGrpSpPr>
            <a:grpSpLocks/>
          </p:cNvGrpSpPr>
          <p:nvPr/>
        </p:nvGrpSpPr>
        <p:grpSpPr bwMode="auto">
          <a:xfrm>
            <a:off x="2667000" y="4047490"/>
            <a:ext cx="2611438" cy="609600"/>
            <a:chOff x="1458" y="2535"/>
            <a:chExt cx="1165" cy="329"/>
          </a:xfrm>
        </p:grpSpPr>
        <p:sp>
          <p:nvSpPr>
            <p:cNvPr id="14357" name="Freeform 21"/>
            <p:cNvSpPr>
              <a:spLocks/>
            </p:cNvSpPr>
            <p:nvPr/>
          </p:nvSpPr>
          <p:spPr bwMode="auto">
            <a:xfrm>
              <a:off x="1474" y="2560"/>
              <a:ext cx="1149" cy="304"/>
            </a:xfrm>
            <a:custGeom>
              <a:avLst/>
              <a:gdLst>
                <a:gd name="T0" fmla="*/ 6 w 136"/>
                <a:gd name="T1" fmla="*/ 0 h 36"/>
                <a:gd name="T2" fmla="*/ 0 w 136"/>
                <a:gd name="T3" fmla="*/ 6 h 36"/>
                <a:gd name="T4" fmla="*/ 0 w 136"/>
                <a:gd name="T5" fmla="*/ 30 h 36"/>
                <a:gd name="T6" fmla="*/ 6 w 136"/>
                <a:gd name="T7" fmla="*/ 36 h 36"/>
                <a:gd name="T8" fmla="*/ 130 w 136"/>
                <a:gd name="T9" fmla="*/ 36 h 36"/>
                <a:gd name="T10" fmla="*/ 136 w 136"/>
                <a:gd name="T11" fmla="*/ 30 h 36"/>
                <a:gd name="T12" fmla="*/ 136 w 136"/>
                <a:gd name="T13" fmla="*/ 6 h 36"/>
                <a:gd name="T14" fmla="*/ 130 w 136"/>
                <a:gd name="T15" fmla="*/ 0 h 36"/>
                <a:gd name="T16" fmla="*/ 6 w 136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" h="36">
                  <a:moveTo>
                    <a:pt x="6" y="0"/>
                  </a:moveTo>
                  <a:cubicBezTo>
                    <a:pt x="3" y="0"/>
                    <a:pt x="0" y="2"/>
                    <a:pt x="0" y="6"/>
                  </a:cubicBezTo>
                  <a:lnTo>
                    <a:pt x="0" y="30"/>
                  </a:lnTo>
                  <a:cubicBezTo>
                    <a:pt x="0" y="33"/>
                    <a:pt x="3" y="36"/>
                    <a:pt x="6" y="36"/>
                  </a:cubicBezTo>
                  <a:lnTo>
                    <a:pt x="130" y="36"/>
                  </a:lnTo>
                  <a:cubicBezTo>
                    <a:pt x="133" y="36"/>
                    <a:pt x="136" y="33"/>
                    <a:pt x="136" y="30"/>
                  </a:cubicBezTo>
                  <a:lnTo>
                    <a:pt x="136" y="6"/>
                  </a:lnTo>
                  <a:cubicBezTo>
                    <a:pt x="136" y="2"/>
                    <a:pt x="133" y="0"/>
                    <a:pt x="130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8BCFE3"/>
            </a:solidFill>
            <a:ln w="9525">
              <a:solidFill>
                <a:srgbClr val="8BCFE3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Freeform 22"/>
            <p:cNvSpPr>
              <a:spLocks/>
            </p:cNvSpPr>
            <p:nvPr/>
          </p:nvSpPr>
          <p:spPr bwMode="auto">
            <a:xfrm>
              <a:off x="1458" y="2535"/>
              <a:ext cx="1148" cy="304"/>
            </a:xfrm>
            <a:custGeom>
              <a:avLst/>
              <a:gdLst>
                <a:gd name="T0" fmla="*/ 6 w 136"/>
                <a:gd name="T1" fmla="*/ 0 h 36"/>
                <a:gd name="T2" fmla="*/ 0 w 136"/>
                <a:gd name="T3" fmla="*/ 6 h 36"/>
                <a:gd name="T4" fmla="*/ 0 w 136"/>
                <a:gd name="T5" fmla="*/ 30 h 36"/>
                <a:gd name="T6" fmla="*/ 6 w 136"/>
                <a:gd name="T7" fmla="*/ 36 h 36"/>
                <a:gd name="T8" fmla="*/ 130 w 136"/>
                <a:gd name="T9" fmla="*/ 36 h 36"/>
                <a:gd name="T10" fmla="*/ 136 w 136"/>
                <a:gd name="T11" fmla="*/ 30 h 36"/>
                <a:gd name="T12" fmla="*/ 136 w 136"/>
                <a:gd name="T13" fmla="*/ 6 h 36"/>
                <a:gd name="T14" fmla="*/ 130 w 136"/>
                <a:gd name="T15" fmla="*/ 0 h 36"/>
                <a:gd name="T16" fmla="*/ 6 w 136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" h="36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lnTo>
                    <a:pt x="0" y="30"/>
                  </a:lnTo>
                  <a:cubicBezTo>
                    <a:pt x="0" y="33"/>
                    <a:pt x="3" y="36"/>
                    <a:pt x="6" y="36"/>
                  </a:cubicBezTo>
                  <a:lnTo>
                    <a:pt x="130" y="36"/>
                  </a:lnTo>
                  <a:cubicBezTo>
                    <a:pt x="133" y="36"/>
                    <a:pt x="136" y="33"/>
                    <a:pt x="136" y="30"/>
                  </a:cubicBezTo>
                  <a:lnTo>
                    <a:pt x="136" y="6"/>
                  </a:lnTo>
                  <a:cubicBezTo>
                    <a:pt x="136" y="3"/>
                    <a:pt x="133" y="0"/>
                    <a:pt x="130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8BCFE3"/>
            </a:solidFill>
            <a:ln w="12700" cap="rnd">
              <a:solidFill>
                <a:srgbClr val="8BCFE3"/>
              </a:solidFill>
              <a:prstDash val="solid"/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9" name="Group 23"/>
          <p:cNvGrpSpPr>
            <a:grpSpLocks/>
          </p:cNvGrpSpPr>
          <p:nvPr/>
        </p:nvGrpSpPr>
        <p:grpSpPr bwMode="auto">
          <a:xfrm>
            <a:off x="2667000" y="2006600"/>
            <a:ext cx="2611438" cy="609600"/>
            <a:chOff x="1458" y="2535"/>
            <a:chExt cx="1165" cy="329"/>
          </a:xfrm>
        </p:grpSpPr>
        <p:sp>
          <p:nvSpPr>
            <p:cNvPr id="14360" name="Freeform 24"/>
            <p:cNvSpPr>
              <a:spLocks/>
            </p:cNvSpPr>
            <p:nvPr/>
          </p:nvSpPr>
          <p:spPr bwMode="auto">
            <a:xfrm>
              <a:off x="1474" y="2560"/>
              <a:ext cx="1149" cy="304"/>
            </a:xfrm>
            <a:custGeom>
              <a:avLst/>
              <a:gdLst>
                <a:gd name="T0" fmla="*/ 6 w 136"/>
                <a:gd name="T1" fmla="*/ 0 h 36"/>
                <a:gd name="T2" fmla="*/ 0 w 136"/>
                <a:gd name="T3" fmla="*/ 6 h 36"/>
                <a:gd name="T4" fmla="*/ 0 w 136"/>
                <a:gd name="T5" fmla="*/ 30 h 36"/>
                <a:gd name="T6" fmla="*/ 6 w 136"/>
                <a:gd name="T7" fmla="*/ 36 h 36"/>
                <a:gd name="T8" fmla="*/ 130 w 136"/>
                <a:gd name="T9" fmla="*/ 36 h 36"/>
                <a:gd name="T10" fmla="*/ 136 w 136"/>
                <a:gd name="T11" fmla="*/ 30 h 36"/>
                <a:gd name="T12" fmla="*/ 136 w 136"/>
                <a:gd name="T13" fmla="*/ 6 h 36"/>
                <a:gd name="T14" fmla="*/ 130 w 136"/>
                <a:gd name="T15" fmla="*/ 0 h 36"/>
                <a:gd name="T16" fmla="*/ 6 w 136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" h="36">
                  <a:moveTo>
                    <a:pt x="6" y="0"/>
                  </a:moveTo>
                  <a:cubicBezTo>
                    <a:pt x="3" y="0"/>
                    <a:pt x="0" y="2"/>
                    <a:pt x="0" y="6"/>
                  </a:cubicBezTo>
                  <a:lnTo>
                    <a:pt x="0" y="30"/>
                  </a:lnTo>
                  <a:cubicBezTo>
                    <a:pt x="0" y="33"/>
                    <a:pt x="3" y="36"/>
                    <a:pt x="6" y="36"/>
                  </a:cubicBezTo>
                  <a:lnTo>
                    <a:pt x="130" y="36"/>
                  </a:lnTo>
                  <a:cubicBezTo>
                    <a:pt x="133" y="36"/>
                    <a:pt x="136" y="33"/>
                    <a:pt x="136" y="30"/>
                  </a:cubicBezTo>
                  <a:lnTo>
                    <a:pt x="136" y="6"/>
                  </a:lnTo>
                  <a:cubicBezTo>
                    <a:pt x="136" y="2"/>
                    <a:pt x="133" y="0"/>
                    <a:pt x="130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FFCD56"/>
            </a:solidFill>
            <a:ln w="9525">
              <a:solidFill>
                <a:srgbClr val="FFCD56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Freeform 25"/>
            <p:cNvSpPr>
              <a:spLocks/>
            </p:cNvSpPr>
            <p:nvPr/>
          </p:nvSpPr>
          <p:spPr bwMode="auto">
            <a:xfrm>
              <a:off x="1458" y="2535"/>
              <a:ext cx="1148" cy="304"/>
            </a:xfrm>
            <a:custGeom>
              <a:avLst/>
              <a:gdLst>
                <a:gd name="T0" fmla="*/ 6 w 136"/>
                <a:gd name="T1" fmla="*/ 0 h 36"/>
                <a:gd name="T2" fmla="*/ 0 w 136"/>
                <a:gd name="T3" fmla="*/ 6 h 36"/>
                <a:gd name="T4" fmla="*/ 0 w 136"/>
                <a:gd name="T5" fmla="*/ 30 h 36"/>
                <a:gd name="T6" fmla="*/ 6 w 136"/>
                <a:gd name="T7" fmla="*/ 36 h 36"/>
                <a:gd name="T8" fmla="*/ 130 w 136"/>
                <a:gd name="T9" fmla="*/ 36 h 36"/>
                <a:gd name="T10" fmla="*/ 136 w 136"/>
                <a:gd name="T11" fmla="*/ 30 h 36"/>
                <a:gd name="T12" fmla="*/ 136 w 136"/>
                <a:gd name="T13" fmla="*/ 6 h 36"/>
                <a:gd name="T14" fmla="*/ 130 w 136"/>
                <a:gd name="T15" fmla="*/ 0 h 36"/>
                <a:gd name="T16" fmla="*/ 6 w 136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" h="36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lnTo>
                    <a:pt x="0" y="30"/>
                  </a:lnTo>
                  <a:cubicBezTo>
                    <a:pt x="0" y="33"/>
                    <a:pt x="3" y="36"/>
                    <a:pt x="6" y="36"/>
                  </a:cubicBezTo>
                  <a:lnTo>
                    <a:pt x="130" y="36"/>
                  </a:lnTo>
                  <a:cubicBezTo>
                    <a:pt x="133" y="36"/>
                    <a:pt x="136" y="33"/>
                    <a:pt x="136" y="30"/>
                  </a:cubicBezTo>
                  <a:lnTo>
                    <a:pt x="136" y="6"/>
                  </a:lnTo>
                  <a:cubicBezTo>
                    <a:pt x="136" y="3"/>
                    <a:pt x="133" y="0"/>
                    <a:pt x="130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FFCD56"/>
            </a:solidFill>
            <a:ln w="12700" cap="rnd">
              <a:solidFill>
                <a:srgbClr val="FFCD56"/>
              </a:solidFill>
              <a:prstDash val="solid"/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3305175" y="2062480"/>
            <a:ext cx="141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Execution</a:t>
            </a:r>
          </a:p>
        </p:txBody>
      </p:sp>
      <p:grpSp>
        <p:nvGrpSpPr>
          <p:cNvPr id="14363" name="Group 27"/>
          <p:cNvGrpSpPr>
            <a:grpSpLocks/>
          </p:cNvGrpSpPr>
          <p:nvPr/>
        </p:nvGrpSpPr>
        <p:grpSpPr bwMode="auto">
          <a:xfrm>
            <a:off x="2667000" y="2997200"/>
            <a:ext cx="2611438" cy="609600"/>
            <a:chOff x="1458" y="2535"/>
            <a:chExt cx="1165" cy="329"/>
          </a:xfrm>
        </p:grpSpPr>
        <p:sp>
          <p:nvSpPr>
            <p:cNvPr id="14364" name="Freeform 28"/>
            <p:cNvSpPr>
              <a:spLocks/>
            </p:cNvSpPr>
            <p:nvPr/>
          </p:nvSpPr>
          <p:spPr bwMode="auto">
            <a:xfrm>
              <a:off x="1474" y="2560"/>
              <a:ext cx="1149" cy="304"/>
            </a:xfrm>
            <a:custGeom>
              <a:avLst/>
              <a:gdLst>
                <a:gd name="T0" fmla="*/ 6 w 136"/>
                <a:gd name="T1" fmla="*/ 0 h 36"/>
                <a:gd name="T2" fmla="*/ 0 w 136"/>
                <a:gd name="T3" fmla="*/ 6 h 36"/>
                <a:gd name="T4" fmla="*/ 0 w 136"/>
                <a:gd name="T5" fmla="*/ 30 h 36"/>
                <a:gd name="T6" fmla="*/ 6 w 136"/>
                <a:gd name="T7" fmla="*/ 36 h 36"/>
                <a:gd name="T8" fmla="*/ 130 w 136"/>
                <a:gd name="T9" fmla="*/ 36 h 36"/>
                <a:gd name="T10" fmla="*/ 136 w 136"/>
                <a:gd name="T11" fmla="*/ 30 h 36"/>
                <a:gd name="T12" fmla="*/ 136 w 136"/>
                <a:gd name="T13" fmla="*/ 6 h 36"/>
                <a:gd name="T14" fmla="*/ 130 w 136"/>
                <a:gd name="T15" fmla="*/ 0 h 36"/>
                <a:gd name="T16" fmla="*/ 6 w 136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" h="36">
                  <a:moveTo>
                    <a:pt x="6" y="0"/>
                  </a:moveTo>
                  <a:cubicBezTo>
                    <a:pt x="3" y="0"/>
                    <a:pt x="0" y="2"/>
                    <a:pt x="0" y="6"/>
                  </a:cubicBezTo>
                  <a:lnTo>
                    <a:pt x="0" y="30"/>
                  </a:lnTo>
                  <a:cubicBezTo>
                    <a:pt x="0" y="33"/>
                    <a:pt x="3" y="36"/>
                    <a:pt x="6" y="36"/>
                  </a:cubicBezTo>
                  <a:lnTo>
                    <a:pt x="130" y="36"/>
                  </a:lnTo>
                  <a:cubicBezTo>
                    <a:pt x="133" y="36"/>
                    <a:pt x="136" y="33"/>
                    <a:pt x="136" y="30"/>
                  </a:cubicBezTo>
                  <a:lnTo>
                    <a:pt x="136" y="6"/>
                  </a:lnTo>
                  <a:cubicBezTo>
                    <a:pt x="136" y="2"/>
                    <a:pt x="133" y="0"/>
                    <a:pt x="130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Freeform 29"/>
            <p:cNvSpPr>
              <a:spLocks/>
            </p:cNvSpPr>
            <p:nvPr/>
          </p:nvSpPr>
          <p:spPr bwMode="auto">
            <a:xfrm>
              <a:off x="1458" y="2535"/>
              <a:ext cx="1148" cy="304"/>
            </a:xfrm>
            <a:custGeom>
              <a:avLst/>
              <a:gdLst>
                <a:gd name="T0" fmla="*/ 6 w 136"/>
                <a:gd name="T1" fmla="*/ 0 h 36"/>
                <a:gd name="T2" fmla="*/ 0 w 136"/>
                <a:gd name="T3" fmla="*/ 6 h 36"/>
                <a:gd name="T4" fmla="*/ 0 w 136"/>
                <a:gd name="T5" fmla="*/ 30 h 36"/>
                <a:gd name="T6" fmla="*/ 6 w 136"/>
                <a:gd name="T7" fmla="*/ 36 h 36"/>
                <a:gd name="T8" fmla="*/ 130 w 136"/>
                <a:gd name="T9" fmla="*/ 36 h 36"/>
                <a:gd name="T10" fmla="*/ 136 w 136"/>
                <a:gd name="T11" fmla="*/ 30 h 36"/>
                <a:gd name="T12" fmla="*/ 136 w 136"/>
                <a:gd name="T13" fmla="*/ 6 h 36"/>
                <a:gd name="T14" fmla="*/ 130 w 136"/>
                <a:gd name="T15" fmla="*/ 0 h 36"/>
                <a:gd name="T16" fmla="*/ 6 w 136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" h="36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lnTo>
                    <a:pt x="0" y="30"/>
                  </a:lnTo>
                  <a:cubicBezTo>
                    <a:pt x="0" y="33"/>
                    <a:pt x="3" y="36"/>
                    <a:pt x="6" y="36"/>
                  </a:cubicBezTo>
                  <a:lnTo>
                    <a:pt x="130" y="36"/>
                  </a:lnTo>
                  <a:cubicBezTo>
                    <a:pt x="133" y="36"/>
                    <a:pt x="136" y="33"/>
                    <a:pt x="136" y="30"/>
                  </a:cubicBezTo>
                  <a:lnTo>
                    <a:pt x="136" y="6"/>
                  </a:lnTo>
                  <a:cubicBezTo>
                    <a:pt x="136" y="3"/>
                    <a:pt x="133" y="0"/>
                    <a:pt x="130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66FF66"/>
            </a:solidFill>
            <a:ln w="12700" cap="rnd">
              <a:solidFill>
                <a:srgbClr val="66FF66"/>
              </a:solidFill>
              <a:prstDash val="solid"/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3124200" y="3053080"/>
            <a:ext cx="165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Supervisory</a:t>
            </a:r>
          </a:p>
        </p:txBody>
      </p:sp>
      <p:grpSp>
        <p:nvGrpSpPr>
          <p:cNvPr id="14367" name="Group 31"/>
          <p:cNvGrpSpPr>
            <a:grpSpLocks/>
          </p:cNvGrpSpPr>
          <p:nvPr/>
        </p:nvGrpSpPr>
        <p:grpSpPr bwMode="auto">
          <a:xfrm>
            <a:off x="2667000" y="4885690"/>
            <a:ext cx="2611438" cy="609600"/>
            <a:chOff x="1458" y="2535"/>
            <a:chExt cx="1165" cy="329"/>
          </a:xfrm>
        </p:grpSpPr>
        <p:sp>
          <p:nvSpPr>
            <p:cNvPr id="14368" name="Freeform 32"/>
            <p:cNvSpPr>
              <a:spLocks/>
            </p:cNvSpPr>
            <p:nvPr/>
          </p:nvSpPr>
          <p:spPr bwMode="auto">
            <a:xfrm>
              <a:off x="1474" y="2560"/>
              <a:ext cx="1149" cy="304"/>
            </a:xfrm>
            <a:custGeom>
              <a:avLst/>
              <a:gdLst>
                <a:gd name="T0" fmla="*/ 6 w 136"/>
                <a:gd name="T1" fmla="*/ 0 h 36"/>
                <a:gd name="T2" fmla="*/ 0 w 136"/>
                <a:gd name="T3" fmla="*/ 6 h 36"/>
                <a:gd name="T4" fmla="*/ 0 w 136"/>
                <a:gd name="T5" fmla="*/ 30 h 36"/>
                <a:gd name="T6" fmla="*/ 6 w 136"/>
                <a:gd name="T7" fmla="*/ 36 h 36"/>
                <a:gd name="T8" fmla="*/ 130 w 136"/>
                <a:gd name="T9" fmla="*/ 36 h 36"/>
                <a:gd name="T10" fmla="*/ 136 w 136"/>
                <a:gd name="T11" fmla="*/ 30 h 36"/>
                <a:gd name="T12" fmla="*/ 136 w 136"/>
                <a:gd name="T13" fmla="*/ 6 h 36"/>
                <a:gd name="T14" fmla="*/ 130 w 136"/>
                <a:gd name="T15" fmla="*/ 0 h 36"/>
                <a:gd name="T16" fmla="*/ 6 w 136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" h="36">
                  <a:moveTo>
                    <a:pt x="6" y="0"/>
                  </a:moveTo>
                  <a:cubicBezTo>
                    <a:pt x="3" y="0"/>
                    <a:pt x="0" y="2"/>
                    <a:pt x="0" y="6"/>
                  </a:cubicBezTo>
                  <a:lnTo>
                    <a:pt x="0" y="30"/>
                  </a:lnTo>
                  <a:cubicBezTo>
                    <a:pt x="0" y="33"/>
                    <a:pt x="3" y="36"/>
                    <a:pt x="6" y="36"/>
                  </a:cubicBezTo>
                  <a:lnTo>
                    <a:pt x="130" y="36"/>
                  </a:lnTo>
                  <a:cubicBezTo>
                    <a:pt x="133" y="36"/>
                    <a:pt x="136" y="33"/>
                    <a:pt x="136" y="30"/>
                  </a:cubicBezTo>
                  <a:lnTo>
                    <a:pt x="136" y="6"/>
                  </a:lnTo>
                  <a:cubicBezTo>
                    <a:pt x="136" y="2"/>
                    <a:pt x="133" y="0"/>
                    <a:pt x="130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Freeform 33"/>
            <p:cNvSpPr>
              <a:spLocks/>
            </p:cNvSpPr>
            <p:nvPr/>
          </p:nvSpPr>
          <p:spPr bwMode="auto">
            <a:xfrm>
              <a:off x="1458" y="2535"/>
              <a:ext cx="1148" cy="304"/>
            </a:xfrm>
            <a:custGeom>
              <a:avLst/>
              <a:gdLst>
                <a:gd name="T0" fmla="*/ 6 w 136"/>
                <a:gd name="T1" fmla="*/ 0 h 36"/>
                <a:gd name="T2" fmla="*/ 0 w 136"/>
                <a:gd name="T3" fmla="*/ 6 h 36"/>
                <a:gd name="T4" fmla="*/ 0 w 136"/>
                <a:gd name="T5" fmla="*/ 30 h 36"/>
                <a:gd name="T6" fmla="*/ 6 w 136"/>
                <a:gd name="T7" fmla="*/ 36 h 36"/>
                <a:gd name="T8" fmla="*/ 130 w 136"/>
                <a:gd name="T9" fmla="*/ 36 h 36"/>
                <a:gd name="T10" fmla="*/ 136 w 136"/>
                <a:gd name="T11" fmla="*/ 30 h 36"/>
                <a:gd name="T12" fmla="*/ 136 w 136"/>
                <a:gd name="T13" fmla="*/ 6 h 36"/>
                <a:gd name="T14" fmla="*/ 130 w 136"/>
                <a:gd name="T15" fmla="*/ 0 h 36"/>
                <a:gd name="T16" fmla="*/ 6 w 136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" h="36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lnTo>
                    <a:pt x="0" y="30"/>
                  </a:lnTo>
                  <a:cubicBezTo>
                    <a:pt x="0" y="33"/>
                    <a:pt x="3" y="36"/>
                    <a:pt x="6" y="36"/>
                  </a:cubicBezTo>
                  <a:lnTo>
                    <a:pt x="130" y="36"/>
                  </a:lnTo>
                  <a:cubicBezTo>
                    <a:pt x="133" y="36"/>
                    <a:pt x="136" y="33"/>
                    <a:pt x="136" y="30"/>
                  </a:cubicBezTo>
                  <a:lnTo>
                    <a:pt x="136" y="6"/>
                  </a:lnTo>
                  <a:cubicBezTo>
                    <a:pt x="136" y="3"/>
                    <a:pt x="133" y="0"/>
                    <a:pt x="130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accent1"/>
            </a:solidFill>
            <a:ln w="12700" cap="rnd">
              <a:solidFill>
                <a:schemeClr val="accent1"/>
              </a:solidFill>
              <a:prstDash val="solid"/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3086100" y="4123690"/>
            <a:ext cx="179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Coordination</a:t>
            </a:r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3457575" y="4961890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Control</a:t>
            </a:r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5819775" y="3962717"/>
            <a:ext cx="281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E70015"/>
                </a:solidFill>
              </a:rPr>
              <a:t>Group Control. For Example: Laserwire Transfer line</a:t>
            </a: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431033" y="6214310"/>
            <a:ext cx="1800991" cy="369332"/>
          </a:xfrm>
          <a:prstGeom prst="rect">
            <a:avLst/>
          </a:prstGeom>
          <a:solidFill>
            <a:srgbClr val="C3E3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/>
              <a:t>Implementation</a:t>
            </a:r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1384300" y="496189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NAD</a:t>
            </a:r>
          </a:p>
        </p:txBody>
      </p:sp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1384300" y="412369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NAD</a:t>
            </a:r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1249362" y="3082958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791200" y="302387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E70015"/>
                </a:solidFill>
              </a:rPr>
              <a:t>Plant-wide data collection and optimization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791200" y="4867943"/>
            <a:ext cx="28479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E70015"/>
                </a:solidFill>
              </a:rPr>
              <a:t>Data-acquisition and processing:</a:t>
            </a:r>
          </a:p>
          <a:p>
            <a:r>
              <a:rPr lang="en-US" sz="1600" dirty="0">
                <a:solidFill>
                  <a:srgbClr val="E70015"/>
                </a:solidFill>
              </a:rPr>
              <a:t>PLCs, NADs</a:t>
            </a:r>
          </a:p>
        </p:txBody>
      </p:sp>
      <p:sp>
        <p:nvSpPr>
          <p:cNvPr id="14379" name="Rectangle 43"/>
          <p:cNvSpPr>
            <a:spLocks noChangeArrowheads="1"/>
          </p:cNvSpPr>
          <p:nvPr/>
        </p:nvSpPr>
        <p:spPr bwMode="auto">
          <a:xfrm>
            <a:off x="3733800" y="5679440"/>
            <a:ext cx="381000" cy="88900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3657600" y="5657215"/>
            <a:ext cx="304800" cy="30321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1" name="Freeform 45"/>
          <p:cNvSpPr>
            <a:spLocks/>
          </p:cNvSpPr>
          <p:nvPr/>
        </p:nvSpPr>
        <p:spPr bwMode="auto">
          <a:xfrm>
            <a:off x="4203700" y="5579428"/>
            <a:ext cx="177800" cy="290512"/>
          </a:xfrm>
          <a:custGeom>
            <a:avLst/>
            <a:gdLst>
              <a:gd name="T0" fmla="*/ 0 w 112"/>
              <a:gd name="T1" fmla="*/ 0 h 183"/>
              <a:gd name="T2" fmla="*/ 112 w 112"/>
              <a:gd name="T3" fmla="*/ 0 h 183"/>
              <a:gd name="T4" fmla="*/ 0 w 112"/>
              <a:gd name="T5" fmla="*/ 183 h 183"/>
              <a:gd name="T6" fmla="*/ 112 w 112"/>
              <a:gd name="T7" fmla="*/ 183 h 183"/>
              <a:gd name="T8" fmla="*/ 0 w 112"/>
              <a:gd name="T9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183">
                <a:moveTo>
                  <a:pt x="0" y="0"/>
                </a:moveTo>
                <a:lnTo>
                  <a:pt x="112" y="0"/>
                </a:lnTo>
                <a:lnTo>
                  <a:pt x="0" y="183"/>
                </a:lnTo>
                <a:lnTo>
                  <a:pt x="112" y="1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2" name="Freeform 46"/>
          <p:cNvSpPr>
            <a:spLocks/>
          </p:cNvSpPr>
          <p:nvPr/>
        </p:nvSpPr>
        <p:spPr bwMode="auto">
          <a:xfrm>
            <a:off x="4203700" y="5669915"/>
            <a:ext cx="177800" cy="290513"/>
          </a:xfrm>
          <a:custGeom>
            <a:avLst/>
            <a:gdLst>
              <a:gd name="T0" fmla="*/ 0 w 112"/>
              <a:gd name="T1" fmla="*/ 0 h 183"/>
              <a:gd name="T2" fmla="*/ 112 w 112"/>
              <a:gd name="T3" fmla="*/ 0 h 183"/>
              <a:gd name="T4" fmla="*/ 112 w 112"/>
              <a:gd name="T5" fmla="*/ 0 h 183"/>
              <a:gd name="T6" fmla="*/ 0 w 112"/>
              <a:gd name="T7" fmla="*/ 183 h 183"/>
              <a:gd name="T8" fmla="*/ 0 w 112"/>
              <a:gd name="T9" fmla="*/ 183 h 183"/>
              <a:gd name="T10" fmla="*/ 112 w 112"/>
              <a:gd name="T11" fmla="*/ 183 h 183"/>
              <a:gd name="T12" fmla="*/ 112 w 112"/>
              <a:gd name="T13" fmla="*/ 183 h 183"/>
              <a:gd name="T14" fmla="*/ 0 w 112"/>
              <a:gd name="T15" fmla="*/ 0 h 183"/>
              <a:gd name="T16" fmla="*/ 0 w 112"/>
              <a:gd name="T17" fmla="*/ 0 h 183"/>
              <a:gd name="T18" fmla="*/ 112 w 112"/>
              <a:gd name="T19" fmla="*/ 0 h 183"/>
              <a:gd name="T20" fmla="*/ 0 w 112"/>
              <a:gd name="T21" fmla="*/ 183 h 183"/>
              <a:gd name="T22" fmla="*/ 112 w 112"/>
              <a:gd name="T23" fmla="*/ 183 h 183"/>
              <a:gd name="T24" fmla="*/ 0 w 112"/>
              <a:gd name="T2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2" h="183">
                <a:moveTo>
                  <a:pt x="0" y="0"/>
                </a:moveTo>
                <a:lnTo>
                  <a:pt x="112" y="0"/>
                </a:lnTo>
                <a:lnTo>
                  <a:pt x="112" y="0"/>
                </a:lnTo>
                <a:lnTo>
                  <a:pt x="0" y="183"/>
                </a:lnTo>
                <a:lnTo>
                  <a:pt x="0" y="183"/>
                </a:lnTo>
                <a:lnTo>
                  <a:pt x="112" y="183"/>
                </a:lnTo>
                <a:lnTo>
                  <a:pt x="112" y="183"/>
                </a:lnTo>
                <a:lnTo>
                  <a:pt x="0" y="0"/>
                </a:lnTo>
                <a:lnTo>
                  <a:pt x="0" y="0"/>
                </a:lnTo>
                <a:lnTo>
                  <a:pt x="112" y="0"/>
                </a:lnTo>
                <a:lnTo>
                  <a:pt x="0" y="183"/>
                </a:lnTo>
                <a:lnTo>
                  <a:pt x="112" y="183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3" name="Line 47"/>
          <p:cNvSpPr>
            <a:spLocks noChangeShapeType="1"/>
          </p:cNvSpPr>
          <p:nvPr/>
        </p:nvSpPr>
        <p:spPr bwMode="auto">
          <a:xfrm>
            <a:off x="4279900" y="5755640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4" name="Line 48"/>
          <p:cNvSpPr>
            <a:spLocks noChangeShapeType="1"/>
          </p:cNvSpPr>
          <p:nvPr/>
        </p:nvSpPr>
        <p:spPr bwMode="auto">
          <a:xfrm>
            <a:off x="4318000" y="5755640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709613" y="2062480"/>
            <a:ext cx="152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Operations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457200" y="1200468"/>
            <a:ext cx="177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Management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762000" y="1756093"/>
            <a:ext cx="155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Run Coordinator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093788" y="2670493"/>
            <a:ext cx="1222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Applications</a:t>
            </a: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423988" y="3661093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Network</a:t>
            </a:r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14390" name="Rectangle 54"/>
          <p:cNvSpPr>
            <a:spLocks noChangeArrowheads="1"/>
          </p:cNvSpPr>
          <p:nvPr/>
        </p:nvSpPr>
        <p:spPr bwMode="auto">
          <a:xfrm>
            <a:off x="795338" y="4580890"/>
            <a:ext cx="165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(Private) Network</a:t>
            </a:r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647825" y="5342890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Wires</a:t>
            </a:r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14392" name="Rectangle 56"/>
          <p:cNvSpPr>
            <a:spLocks noChangeArrowheads="1"/>
          </p:cNvSpPr>
          <p:nvPr/>
        </p:nvSpPr>
        <p:spPr bwMode="auto">
          <a:xfrm>
            <a:off x="221933" y="5598209"/>
            <a:ext cx="216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Sensor/Actuator</a:t>
            </a:r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5791200" y="1986280"/>
            <a:ext cx="28638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E70015"/>
                </a:solidFill>
              </a:rPr>
              <a:t>Operation of the plant, executing</a:t>
            </a:r>
          </a:p>
          <a:p>
            <a:r>
              <a:rPr lang="en-US" sz="1600">
                <a:solidFill>
                  <a:srgbClr val="E70015"/>
                </a:solidFill>
              </a:rPr>
              <a:t>the plan, e.g run beam to 50mA</a:t>
            </a:r>
          </a:p>
        </p:txBody>
      </p:sp>
      <p:sp>
        <p:nvSpPr>
          <p:cNvPr id="14394" name="Rectangle 58"/>
          <p:cNvSpPr>
            <a:spLocks noChangeArrowheads="1"/>
          </p:cNvSpPr>
          <p:nvPr/>
        </p:nvSpPr>
        <p:spPr bwMode="auto">
          <a:xfrm>
            <a:off x="5791200" y="1200468"/>
            <a:ext cx="2667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solidFill>
                  <a:srgbClr val="E70015"/>
                </a:solidFill>
              </a:rPr>
              <a:t>Long term planning of the accelerator,  e.g.CD4 goal</a:t>
            </a:r>
          </a:p>
        </p:txBody>
      </p:sp>
      <p:sp>
        <p:nvSpPr>
          <p:cNvPr id="14396" name="Rectangle 60"/>
          <p:cNvSpPr>
            <a:spLocks noChangeArrowheads="1"/>
          </p:cNvSpPr>
          <p:nvPr/>
        </p:nvSpPr>
        <p:spPr bwMode="auto">
          <a:xfrm>
            <a:off x="5870575" y="6221294"/>
            <a:ext cx="2638425" cy="369332"/>
          </a:xfrm>
          <a:prstGeom prst="rect">
            <a:avLst/>
          </a:prstGeom>
          <a:solidFill>
            <a:srgbClr val="C3E3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dirty="0"/>
              <a:t>Examples</a:t>
            </a:r>
          </a:p>
        </p:txBody>
      </p:sp>
      <p:sp>
        <p:nvSpPr>
          <p:cNvPr id="14397" name="Rectangle 61"/>
          <p:cNvSpPr>
            <a:spLocks noChangeArrowheads="1"/>
          </p:cNvSpPr>
          <p:nvPr/>
        </p:nvSpPr>
        <p:spPr bwMode="auto">
          <a:xfrm>
            <a:off x="2827338" y="6157278"/>
            <a:ext cx="1131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Accelerator</a:t>
            </a:r>
            <a:endParaRPr lang="en-US"/>
          </a:p>
        </p:txBody>
      </p:sp>
      <p:sp>
        <p:nvSpPr>
          <p:cNvPr id="14398" name="Rectangle 62"/>
          <p:cNvSpPr>
            <a:spLocks noChangeArrowheads="1"/>
          </p:cNvSpPr>
          <p:nvPr/>
        </p:nvSpPr>
        <p:spPr bwMode="auto">
          <a:xfrm>
            <a:off x="5791200" y="5608003"/>
            <a:ext cx="271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E70015"/>
                </a:solidFill>
              </a:rPr>
              <a:t>Toroids, BMP plates, Harp, etc</a:t>
            </a:r>
          </a:p>
        </p:txBody>
      </p:sp>
      <p:sp>
        <p:nvSpPr>
          <p:cNvPr id="14401" name="Line 65"/>
          <p:cNvSpPr>
            <a:spLocks noChangeShapeType="1"/>
          </p:cNvSpPr>
          <p:nvPr/>
        </p:nvSpPr>
        <p:spPr bwMode="auto">
          <a:xfrm>
            <a:off x="3124200" y="259588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2" name="Line 66"/>
          <p:cNvSpPr>
            <a:spLocks noChangeShapeType="1"/>
          </p:cNvSpPr>
          <p:nvPr/>
        </p:nvSpPr>
        <p:spPr bwMode="auto">
          <a:xfrm>
            <a:off x="3124200" y="168148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3" name="Line 67"/>
          <p:cNvSpPr>
            <a:spLocks noChangeShapeType="1"/>
          </p:cNvSpPr>
          <p:nvPr/>
        </p:nvSpPr>
        <p:spPr bwMode="auto">
          <a:xfrm>
            <a:off x="3124200" y="3662680"/>
            <a:ext cx="0" cy="38481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4" name="Line 68"/>
          <p:cNvSpPr>
            <a:spLocks noChangeShapeType="1"/>
          </p:cNvSpPr>
          <p:nvPr/>
        </p:nvSpPr>
        <p:spPr bwMode="auto">
          <a:xfrm>
            <a:off x="3124200" y="461264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5" name="Line 69"/>
          <p:cNvSpPr>
            <a:spLocks noChangeShapeType="1"/>
          </p:cNvSpPr>
          <p:nvPr/>
        </p:nvSpPr>
        <p:spPr bwMode="auto">
          <a:xfrm flipV="1">
            <a:off x="4800600" y="168148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6" name="Line 70"/>
          <p:cNvSpPr>
            <a:spLocks noChangeShapeType="1"/>
          </p:cNvSpPr>
          <p:nvPr/>
        </p:nvSpPr>
        <p:spPr bwMode="auto">
          <a:xfrm flipV="1">
            <a:off x="4800600" y="259588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7" name="Line 71"/>
          <p:cNvSpPr>
            <a:spLocks noChangeShapeType="1"/>
          </p:cNvSpPr>
          <p:nvPr/>
        </p:nvSpPr>
        <p:spPr bwMode="auto">
          <a:xfrm flipV="1">
            <a:off x="4800224" y="3662680"/>
            <a:ext cx="376" cy="38481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8" name="Line 72"/>
          <p:cNvSpPr>
            <a:spLocks noChangeShapeType="1"/>
          </p:cNvSpPr>
          <p:nvPr/>
        </p:nvSpPr>
        <p:spPr bwMode="auto">
          <a:xfrm flipV="1">
            <a:off x="4800600" y="461264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Hierarchical Control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45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ProjectX</a:t>
            </a:r>
            <a:r>
              <a:rPr lang="en-US" dirty="0" smtClean="0"/>
              <a:t>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33930"/>
            <a:ext cx="7870371" cy="154214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is required for </a:t>
            </a:r>
            <a:r>
              <a:rPr lang="en-US" dirty="0" err="1" smtClean="0"/>
              <a:t>ProjectX</a:t>
            </a:r>
            <a:r>
              <a:rPr lang="en-US" dirty="0" smtClean="0"/>
              <a:t> from a top-down perspective? If you don’t do a top-down design and rely on a bottom-up approach only, you can end up with a best guess implementation by people who might not fully understand the difference between the old and the new system.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587" y="2676072"/>
            <a:ext cx="5584825" cy="3729432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 bwMode="auto">
          <a:xfrm>
            <a:off x="2139273" y="3055364"/>
            <a:ext cx="2621643" cy="1253672"/>
          </a:xfrm>
          <a:prstGeom prst="wedgeEllipseCallout">
            <a:avLst/>
          </a:prstGeom>
          <a:solidFill>
            <a:srgbClr val="FFFFFF">
              <a:alpha val="59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r>
              <a:rPr lang="en-US" dirty="0" smtClean="0"/>
              <a:t>Oh, you wanted wheels with that!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79586" y="5961004"/>
            <a:ext cx="1030969" cy="444500"/>
          </a:xfrm>
          <a:prstGeom prst="rect">
            <a:avLst/>
          </a:prstGeom>
        </p:spPr>
        <p:txBody>
          <a:bodyPr wrap="square">
            <a:normAutofit fontScale="47500" lnSpcReduction="20000"/>
          </a:bodyPr>
          <a:lstStyle/>
          <a:p>
            <a:r>
              <a:rPr lang="en-US" dirty="0" smtClean="0"/>
              <a:t>Photo credit: Kevin P. Coughlin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524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568960" y="1239520"/>
            <a:ext cx="7711440" cy="53057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ProjectX</a:t>
            </a:r>
            <a:r>
              <a:rPr lang="en-US" dirty="0" smtClean="0"/>
              <a:t>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960" y="1437643"/>
            <a:ext cx="733552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Discussion:</a:t>
            </a:r>
          </a:p>
          <a:p>
            <a:pPr lvl="1"/>
            <a:r>
              <a:rPr lang="en-US" dirty="0" smtClean="0"/>
              <a:t>What do you envision for the </a:t>
            </a:r>
            <a:r>
              <a:rPr lang="en-US" dirty="0" err="1" smtClean="0"/>
              <a:t>ProjectX</a:t>
            </a:r>
            <a:r>
              <a:rPr lang="en-US" dirty="0" smtClean="0"/>
              <a:t> Control Room Environment?</a:t>
            </a:r>
          </a:p>
          <a:p>
            <a:pPr lvl="2"/>
            <a:r>
              <a:rPr lang="en-US" dirty="0" smtClean="0"/>
              <a:t>Console screens-&gt; graphics, alarms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hysics applications </a:t>
            </a:r>
          </a:p>
          <a:p>
            <a:pPr lvl="3"/>
            <a:r>
              <a:rPr lang="en-US" dirty="0" smtClean="0"/>
              <a:t>programming environment</a:t>
            </a:r>
          </a:p>
          <a:p>
            <a:pPr lvl="3"/>
            <a:r>
              <a:rPr lang="en-US" dirty="0" smtClean="0"/>
              <a:t>Rapid development</a:t>
            </a:r>
          </a:p>
          <a:p>
            <a:pPr lvl="3"/>
            <a:r>
              <a:rPr lang="en-US" dirty="0" smtClean="0"/>
              <a:t>Who develops in what programming language</a:t>
            </a:r>
          </a:p>
          <a:p>
            <a:pPr lvl="2"/>
            <a:r>
              <a:rPr lang="en-US" dirty="0" smtClean="0"/>
              <a:t>What data is needed and at what rates</a:t>
            </a:r>
          </a:p>
          <a:p>
            <a:pPr lvl="2"/>
            <a:r>
              <a:rPr lang="en-US" dirty="0" smtClean="0"/>
              <a:t>Archiving and retrieval</a:t>
            </a:r>
          </a:p>
          <a:p>
            <a:pPr lvl="2"/>
            <a:r>
              <a:rPr lang="en-US" dirty="0" smtClean="0"/>
              <a:t>Network requirements</a:t>
            </a:r>
          </a:p>
        </p:txBody>
      </p:sp>
    </p:spTree>
    <p:extLst>
      <p:ext uri="{BB962C8B-B14F-4D97-AF65-F5344CB8AC3E}">
        <p14:creationId xmlns:p14="http://schemas.microsoft.com/office/powerpoint/2010/main" val="2376524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</a:spPr>
      <a:bodyPr wrap="none" anchor="ctr">
        <a:prstTxWarp prst="textNoShape">
          <a:avLst/>
        </a:prstTxWarp>
      </a:bodyPr>
      <a:lstStyle>
        <a:defPPr>
          <a:defRPr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9318</TotalTime>
  <Words>489</Words>
  <Application>Microsoft Macintosh PowerPoint</Application>
  <PresentationFormat>On-screen Show (4:3)</PresentationFormat>
  <Paragraphs>95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SNS/ProjectX Commissioning/Infrastructure</vt:lpstr>
      <vt:lpstr>WorkGroup Controls, Instr.&amp; Protection</vt:lpstr>
      <vt:lpstr>SNS Commissioning Experience</vt:lpstr>
      <vt:lpstr>SNS Research Accelerator Division</vt:lpstr>
      <vt:lpstr>Physicist Control System Interface Perspective (SNS)</vt:lpstr>
      <vt:lpstr>Hierarchical Control System</vt:lpstr>
      <vt:lpstr>ProjectX Infrastructure</vt:lpstr>
      <vt:lpstr>ProjectX Infrastructure</vt:lpstr>
    </vt:vector>
  </TitlesOfParts>
  <Company>ORNL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Scanner</dc:title>
  <dc:creator>Willem Blokland</dc:creator>
  <cp:lastModifiedBy>Willem Blokland</cp:lastModifiedBy>
  <cp:revision>100</cp:revision>
  <cp:lastPrinted>2011-04-11T17:50:46Z</cp:lastPrinted>
  <dcterms:created xsi:type="dcterms:W3CDTF">2011-04-13T01:53:09Z</dcterms:created>
  <dcterms:modified xsi:type="dcterms:W3CDTF">2011-04-13T16:26:50Z</dcterms:modified>
</cp:coreProperties>
</file>