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4" r:id="rId5"/>
    <p:sldId id="272" r:id="rId6"/>
    <p:sldId id="273" r:id="rId7"/>
    <p:sldId id="257" r:id="rId8"/>
    <p:sldId id="264" r:id="rId9"/>
    <p:sldId id="258" r:id="rId10"/>
    <p:sldId id="263" r:id="rId11"/>
    <p:sldId id="266" r:id="rId12"/>
    <p:sldId id="259" r:id="rId13"/>
    <p:sldId id="261" r:id="rId14"/>
    <p:sldId id="260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49" autoAdjust="0"/>
    <p:restoredTop sz="94660"/>
  </p:normalViewPr>
  <p:slideViewPr>
    <p:cSldViewPr>
      <p:cViewPr varScale="1">
        <p:scale>
          <a:sx n="70" d="100"/>
          <a:sy n="70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588-82D2-4325-AAC3-995E6EF91F3A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7299-98CA-47EB-B1A2-17BCEF47C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588-82D2-4325-AAC3-995E6EF91F3A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7299-98CA-47EB-B1A2-17BCEF47C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588-82D2-4325-AAC3-995E6EF91F3A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7299-98CA-47EB-B1A2-17BCEF47C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588-82D2-4325-AAC3-995E6EF91F3A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7299-98CA-47EB-B1A2-17BCEF47C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588-82D2-4325-AAC3-995E6EF91F3A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7299-98CA-47EB-B1A2-17BCEF47C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588-82D2-4325-AAC3-995E6EF91F3A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7299-98CA-47EB-B1A2-17BCEF47C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588-82D2-4325-AAC3-995E6EF91F3A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7299-98CA-47EB-B1A2-17BCEF47C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588-82D2-4325-AAC3-995E6EF91F3A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7299-98CA-47EB-B1A2-17BCEF47C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588-82D2-4325-AAC3-995E6EF91F3A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7299-98CA-47EB-B1A2-17BCEF47C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588-82D2-4325-AAC3-995E6EF91F3A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7299-98CA-47EB-B1A2-17BCEF47C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588-82D2-4325-AAC3-995E6EF91F3A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7299-98CA-47EB-B1A2-17BCEF47C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B8588-82D2-4325-AAC3-995E6EF91F3A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47299-98CA-47EB-B1A2-17BCEF47C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</p:spPr>
        <p:txBody>
          <a:bodyPr/>
          <a:lstStyle/>
          <a:p>
            <a:r>
              <a:rPr lang="en-US" dirty="0" smtClean="0"/>
              <a:t>Beam Diagnostics: Requirements</a:t>
            </a:r>
            <a:br>
              <a:rPr lang="en-US" dirty="0" smtClean="0"/>
            </a:br>
            <a:r>
              <a:rPr lang="en-US" dirty="0" smtClean="0"/>
              <a:t>(tentative, for discussion)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S.Nagaitsev</a:t>
            </a:r>
            <a:r>
              <a:rPr lang="en-US" dirty="0" smtClean="0"/>
              <a:t>, </a:t>
            </a:r>
            <a:r>
              <a:rPr lang="en-US" dirty="0" err="1" smtClean="0"/>
              <a:t>V.Lebedev</a:t>
            </a:r>
            <a:r>
              <a:rPr lang="en-US" dirty="0" smtClean="0"/>
              <a:t>, </a:t>
            </a:r>
            <a:r>
              <a:rPr lang="en-US" dirty="0" err="1" smtClean="0"/>
              <a:t>N.Solyak</a:t>
            </a:r>
            <a:r>
              <a:rPr lang="en-US" dirty="0" smtClean="0"/>
              <a:t>, </a:t>
            </a:r>
            <a:r>
              <a:rPr lang="en-US" dirty="0" err="1" smtClean="0"/>
              <a:t>M.Wendt</a:t>
            </a:r>
            <a:r>
              <a:rPr lang="en-US" dirty="0" smtClean="0"/>
              <a:t>, D. Johnson</a:t>
            </a:r>
          </a:p>
          <a:p>
            <a:r>
              <a:rPr lang="en-US" dirty="0" smtClean="0"/>
              <a:t>FNAL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838200" y="1676400"/>
            <a:ext cx="32766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 smtClean="0">
                <a:solidFill>
                  <a:srgbClr val="008000"/>
                </a:solidFill>
              </a:rPr>
              <a:t>LE </a:t>
            </a:r>
            <a:r>
              <a:rPr lang="en-US" sz="3200" i="1" dirty="0" err="1" smtClean="0">
                <a:solidFill>
                  <a:srgbClr val="008000"/>
                </a:solidFill>
              </a:rPr>
              <a:t>Cryomodules</a:t>
            </a:r>
            <a:endParaRPr lang="en-US" sz="3200" i="1" dirty="0">
              <a:solidFill>
                <a:srgbClr val="008000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rot="16200000" flipH="1">
            <a:off x="3865607" y="5770607"/>
            <a:ext cx="630724" cy="200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71"/>
          <p:cNvGrpSpPr/>
          <p:nvPr/>
        </p:nvGrpSpPr>
        <p:grpSpPr>
          <a:xfrm>
            <a:off x="457200" y="2286000"/>
            <a:ext cx="8153400" cy="1523998"/>
            <a:chOff x="457200" y="1447800"/>
            <a:chExt cx="8153400" cy="2410596"/>
          </a:xfrm>
        </p:grpSpPr>
        <p:cxnSp>
          <p:nvCxnSpPr>
            <p:cNvPr id="133" name="Straight Connector 132"/>
            <p:cNvCxnSpPr/>
            <p:nvPr/>
          </p:nvCxnSpPr>
          <p:spPr>
            <a:xfrm flipV="1">
              <a:off x="990600" y="3739460"/>
              <a:ext cx="3048000" cy="2"/>
            </a:xfrm>
            <a:prstGeom prst="line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104"/>
            <p:cNvGrpSpPr/>
            <p:nvPr/>
          </p:nvGrpSpPr>
          <p:grpSpPr>
            <a:xfrm>
              <a:off x="457200" y="1447800"/>
              <a:ext cx="3669478" cy="2410596"/>
              <a:chOff x="457200" y="1447800"/>
              <a:chExt cx="3669478" cy="2647241"/>
            </a:xfrm>
          </p:grpSpPr>
          <p:grpSp>
            <p:nvGrpSpPr>
              <p:cNvPr id="7" name="Group 102"/>
              <p:cNvGrpSpPr/>
              <p:nvPr/>
            </p:nvGrpSpPr>
            <p:grpSpPr>
              <a:xfrm>
                <a:off x="457200" y="1600200"/>
                <a:ext cx="3624616" cy="1645920"/>
                <a:chOff x="457200" y="1600200"/>
                <a:chExt cx="2396684" cy="1645920"/>
              </a:xfrm>
            </p:grpSpPr>
            <p:grpSp>
              <p:nvGrpSpPr>
                <p:cNvPr id="8" name="Group 31"/>
                <p:cNvGrpSpPr/>
                <p:nvPr/>
              </p:nvGrpSpPr>
              <p:grpSpPr>
                <a:xfrm>
                  <a:off x="457200" y="1600200"/>
                  <a:ext cx="1215793" cy="1645920"/>
                  <a:chOff x="457200" y="2560320"/>
                  <a:chExt cx="5330782" cy="1828800"/>
                </a:xfrm>
              </p:grpSpPr>
              <p:sp>
                <p:nvSpPr>
                  <p:cNvPr id="16" name="Rectangle 15"/>
                  <p:cNvSpPr/>
                  <p:nvPr/>
                </p:nvSpPr>
                <p:spPr>
                  <a:xfrm>
                    <a:off x="457200" y="2560320"/>
                    <a:ext cx="365760" cy="18288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>
                  <a:xfrm>
                    <a:off x="2130386" y="3108961"/>
                    <a:ext cx="914401" cy="731520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1188720" y="2560320"/>
                    <a:ext cx="365760" cy="18288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3501987" y="3108961"/>
                    <a:ext cx="914401" cy="731520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4873582" y="3108961"/>
                    <a:ext cx="914400" cy="731520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" name="Group 32"/>
                <p:cNvGrpSpPr/>
                <p:nvPr/>
              </p:nvGrpSpPr>
              <p:grpSpPr>
                <a:xfrm>
                  <a:off x="1737360" y="1600200"/>
                  <a:ext cx="1116524" cy="1645920"/>
                  <a:chOff x="457200" y="2560320"/>
                  <a:chExt cx="4895527" cy="1828800"/>
                </a:xfrm>
              </p:grpSpPr>
              <p:sp>
                <p:nvSpPr>
                  <p:cNvPr id="34" name="Rectangle 33"/>
                  <p:cNvSpPr/>
                  <p:nvPr/>
                </p:nvSpPr>
                <p:spPr>
                  <a:xfrm>
                    <a:off x="457200" y="2560320"/>
                    <a:ext cx="365760" cy="18288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Rectangle 34"/>
                  <p:cNvSpPr/>
                  <p:nvPr/>
                </p:nvSpPr>
                <p:spPr>
                  <a:xfrm>
                    <a:off x="1874066" y="3100629"/>
                    <a:ext cx="914401" cy="731520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>
                  <a:xfrm>
                    <a:off x="1188720" y="2560320"/>
                    <a:ext cx="365760" cy="18288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>
                  <a:xfrm>
                    <a:off x="3145868" y="3108961"/>
                    <a:ext cx="914401" cy="731520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Rectangle 40"/>
                  <p:cNvSpPr/>
                  <p:nvPr/>
                </p:nvSpPr>
                <p:spPr>
                  <a:xfrm>
                    <a:off x="4438327" y="3108961"/>
                    <a:ext cx="914400" cy="731520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22" name="Rounded Rectangle 121"/>
              <p:cNvSpPr/>
              <p:nvPr/>
            </p:nvSpPr>
            <p:spPr>
              <a:xfrm>
                <a:off x="990600" y="1447800"/>
                <a:ext cx="3124200" cy="1981200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5" name="Straight Connector 124"/>
              <p:cNvCxnSpPr/>
              <p:nvPr/>
            </p:nvCxnSpPr>
            <p:spPr>
              <a:xfrm rot="5400000">
                <a:off x="673631" y="3778073"/>
                <a:ext cx="63393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16200000" flipH="1">
                <a:off x="3624903" y="3588485"/>
                <a:ext cx="991673" cy="118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TextBox 133"/>
              <p:cNvSpPr txBox="1"/>
              <p:nvPr/>
            </p:nvSpPr>
            <p:spPr>
              <a:xfrm>
                <a:off x="2115844" y="3480019"/>
                <a:ext cx="1008356" cy="6098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8878.5</a:t>
                </a:r>
                <a:endParaRPr lang="en-US" dirty="0"/>
              </a:p>
            </p:txBody>
          </p:sp>
        </p:grpSp>
        <p:grpSp>
          <p:nvGrpSpPr>
            <p:cNvPr id="10" name="Group 143"/>
            <p:cNvGrpSpPr/>
            <p:nvPr/>
          </p:nvGrpSpPr>
          <p:grpSpPr>
            <a:xfrm>
              <a:off x="4337521" y="1447800"/>
              <a:ext cx="3663480" cy="1828800"/>
              <a:chOff x="4337521" y="1447800"/>
              <a:chExt cx="3663480" cy="198120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4993944" y="2104055"/>
                <a:ext cx="315396" cy="65836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129"/>
              <p:cNvGrpSpPr/>
              <p:nvPr/>
            </p:nvGrpSpPr>
            <p:grpSpPr>
              <a:xfrm>
                <a:off x="4337521" y="1600200"/>
                <a:ext cx="378474" cy="1645920"/>
                <a:chOff x="4337521" y="1600200"/>
                <a:chExt cx="378474" cy="1645920"/>
              </a:xfrm>
            </p:grpSpPr>
            <p:sp>
              <p:nvSpPr>
                <p:cNvPr id="124" name="Rectangle 123"/>
                <p:cNvSpPr/>
                <p:nvPr/>
              </p:nvSpPr>
              <p:spPr>
                <a:xfrm>
                  <a:off x="4337521" y="1600200"/>
                  <a:ext cx="126158" cy="164592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4589837" y="1600200"/>
                  <a:ext cx="126158" cy="164592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8" name="Rectangle 127"/>
              <p:cNvSpPr/>
              <p:nvPr/>
            </p:nvSpPr>
            <p:spPr>
              <a:xfrm>
                <a:off x="5442323" y="2093975"/>
                <a:ext cx="315396" cy="65836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5874472" y="2093975"/>
                <a:ext cx="315396" cy="65836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32"/>
              <p:cNvGrpSpPr/>
              <p:nvPr/>
            </p:nvGrpSpPr>
            <p:grpSpPr>
              <a:xfrm>
                <a:off x="6273564" y="1600200"/>
                <a:ext cx="1661275" cy="1645920"/>
                <a:chOff x="457200" y="2560320"/>
                <a:chExt cx="4816394" cy="1828800"/>
              </a:xfrm>
            </p:grpSpPr>
            <p:sp>
              <p:nvSpPr>
                <p:cNvPr id="114" name="Rectangle 113"/>
                <p:cNvSpPr/>
                <p:nvPr/>
              </p:nvSpPr>
              <p:spPr>
                <a:xfrm>
                  <a:off x="457200" y="2560320"/>
                  <a:ext cx="365760" cy="18288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115"/>
                <p:cNvSpPr/>
                <p:nvPr/>
              </p:nvSpPr>
              <p:spPr>
                <a:xfrm>
                  <a:off x="1813839" y="3108960"/>
                  <a:ext cx="914401" cy="73152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1188720" y="2560320"/>
                  <a:ext cx="365760" cy="18288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3106300" y="3108960"/>
                  <a:ext cx="914401" cy="73152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4359193" y="3108960"/>
                  <a:ext cx="914401" cy="73152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8" name="Rounded Rectangle 107"/>
              <p:cNvSpPr/>
              <p:nvPr/>
            </p:nvSpPr>
            <p:spPr>
              <a:xfrm>
                <a:off x="4953001" y="1447800"/>
                <a:ext cx="3048000" cy="1981200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31"/>
            <p:cNvGrpSpPr/>
            <p:nvPr/>
          </p:nvGrpSpPr>
          <p:grpSpPr>
            <a:xfrm>
              <a:off x="8232126" y="1600200"/>
              <a:ext cx="378474" cy="1645920"/>
              <a:chOff x="4337521" y="1600200"/>
              <a:chExt cx="378474" cy="1645920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4337521" y="1600200"/>
                <a:ext cx="126158" cy="1645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4589837" y="1600200"/>
                <a:ext cx="126158" cy="1645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5" name="TextBox 144"/>
          <p:cNvSpPr txBox="1"/>
          <p:nvPr/>
        </p:nvSpPr>
        <p:spPr>
          <a:xfrm>
            <a:off x="838200" y="60960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CMs lengths are shown from the first cavity iris to the last cavity iris.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685800" y="3886200"/>
            <a:ext cx="335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>
                <a:solidFill>
                  <a:srgbClr val="008000"/>
                </a:solidFill>
                <a:ea typeface="+mj-ea"/>
                <a:cs typeface="+mj-cs"/>
              </a:rPr>
              <a:t>HE </a:t>
            </a:r>
            <a:r>
              <a:rPr lang="en-US" sz="3200" i="1" dirty="0" err="1" smtClean="0">
                <a:solidFill>
                  <a:srgbClr val="008000"/>
                </a:solidFill>
                <a:ea typeface="+mj-ea"/>
                <a:cs typeface="+mj-cs"/>
              </a:rPr>
              <a:t>Cryomodules</a:t>
            </a:r>
            <a:endParaRPr lang="en-US" sz="3200" i="1" dirty="0">
              <a:solidFill>
                <a:srgbClr val="008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191000" y="342899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3238</a:t>
            </a:r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4686299" y="3543299"/>
            <a:ext cx="5334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4114800" y="3733798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228600" y="4571999"/>
            <a:ext cx="8610600" cy="1524001"/>
            <a:chOff x="76200" y="4038600"/>
            <a:chExt cx="8991600" cy="2037347"/>
          </a:xfrm>
        </p:grpSpPr>
        <p:sp>
          <p:nvSpPr>
            <p:cNvPr id="180" name="Rectangle 15"/>
            <p:cNvSpPr/>
            <p:nvPr/>
          </p:nvSpPr>
          <p:spPr>
            <a:xfrm>
              <a:off x="228600" y="4158235"/>
              <a:ext cx="90565" cy="12920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76200" y="4158235"/>
              <a:ext cx="90565" cy="12920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4398053" y="4158235"/>
              <a:ext cx="90565" cy="12920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4579182" y="4158235"/>
              <a:ext cx="90565" cy="12920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31"/>
            <p:cNvGrpSpPr/>
            <p:nvPr/>
          </p:nvGrpSpPr>
          <p:grpSpPr>
            <a:xfrm>
              <a:off x="8796106" y="4114800"/>
              <a:ext cx="271694" cy="1292058"/>
              <a:chOff x="457200" y="2560320"/>
              <a:chExt cx="1097280" cy="1828800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457200" y="2560320"/>
                <a:ext cx="365760" cy="18288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188720" y="2560320"/>
                <a:ext cx="365760" cy="18288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8" name="Rounded Rectangle 137"/>
            <p:cNvSpPr/>
            <p:nvPr/>
          </p:nvSpPr>
          <p:spPr>
            <a:xfrm>
              <a:off x="385097" y="4038600"/>
              <a:ext cx="3772362" cy="155525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4914438" y="4038600"/>
              <a:ext cx="3772362" cy="155525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/>
          </p:nvCxnSpPr>
          <p:spPr>
            <a:xfrm rot="5400000">
              <a:off x="129558" y="5644120"/>
              <a:ext cx="49764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378380" y="5943599"/>
              <a:ext cx="3805453" cy="0"/>
            </a:xfrm>
            <a:prstGeom prst="line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142"/>
            <p:cNvSpPr txBox="1"/>
            <p:nvPr/>
          </p:nvSpPr>
          <p:spPr>
            <a:xfrm>
              <a:off x="1706394" y="5562599"/>
              <a:ext cx="1158181" cy="485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11325</a:t>
              </a:r>
              <a:endParaRPr lang="en-US" dirty="0"/>
            </a:p>
          </p:txBody>
        </p:sp>
        <p:grpSp>
          <p:nvGrpSpPr>
            <p:cNvPr id="3" name="Group 189"/>
            <p:cNvGrpSpPr/>
            <p:nvPr/>
          </p:nvGrpSpPr>
          <p:grpSpPr>
            <a:xfrm>
              <a:off x="442008" y="4542827"/>
              <a:ext cx="3668735" cy="520886"/>
              <a:chOff x="811731" y="4692590"/>
              <a:chExt cx="2381912" cy="663544"/>
            </a:xfrm>
          </p:grpSpPr>
          <p:sp>
            <p:nvSpPr>
              <p:cNvPr id="181" name="Rectangle 180"/>
              <p:cNvSpPr/>
              <p:nvPr/>
            </p:nvSpPr>
            <p:spPr>
              <a:xfrm>
                <a:off x="811731" y="4696444"/>
                <a:ext cx="208548" cy="65836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1124553" y="4696444"/>
                <a:ext cx="208548" cy="65836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1437375" y="4696444"/>
                <a:ext cx="208548" cy="65836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1736517" y="4692590"/>
                <a:ext cx="208548" cy="65836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2049339" y="4692590"/>
                <a:ext cx="208548" cy="65836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2362161" y="4692590"/>
                <a:ext cx="208548" cy="65836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2672273" y="4697766"/>
                <a:ext cx="208548" cy="65836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2985095" y="4697766"/>
                <a:ext cx="208548" cy="65836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0"/>
            <p:cNvGrpSpPr/>
            <p:nvPr/>
          </p:nvGrpSpPr>
          <p:grpSpPr>
            <a:xfrm>
              <a:off x="4964254" y="4543984"/>
              <a:ext cx="3668735" cy="520886"/>
              <a:chOff x="811731" y="4692590"/>
              <a:chExt cx="2381912" cy="663544"/>
            </a:xfrm>
          </p:grpSpPr>
          <p:sp>
            <p:nvSpPr>
              <p:cNvPr id="192" name="Rectangle 191"/>
              <p:cNvSpPr/>
              <p:nvPr/>
            </p:nvSpPr>
            <p:spPr>
              <a:xfrm>
                <a:off x="811731" y="4696444"/>
                <a:ext cx="208548" cy="65836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1124553" y="4696444"/>
                <a:ext cx="208548" cy="65836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1437375" y="4696444"/>
                <a:ext cx="208548" cy="65836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1736517" y="4692590"/>
                <a:ext cx="208548" cy="65836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2049339" y="4692590"/>
                <a:ext cx="208548" cy="65836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2362161" y="4692590"/>
                <a:ext cx="208548" cy="65836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2672273" y="4697766"/>
                <a:ext cx="208548" cy="65836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2985095" y="4697766"/>
                <a:ext cx="208548" cy="65836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6" name="Straight Arrow Connector 85"/>
            <p:cNvCxnSpPr/>
            <p:nvPr/>
          </p:nvCxnSpPr>
          <p:spPr>
            <a:xfrm>
              <a:off x="4213927" y="5943597"/>
              <a:ext cx="6858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4663371" y="5809246"/>
              <a:ext cx="53340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4213927" y="5442282"/>
              <a:ext cx="716145" cy="485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3282</a:t>
              </a:r>
              <a:endParaRPr lang="en-US" dirty="0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457200" y="3048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Segmentation in 650 MHz sections, ~1m in RT interconnection is available for beam diagnostics 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325562"/>
          </a:xfrm>
        </p:spPr>
        <p:txBody>
          <a:bodyPr>
            <a:normAutofit/>
          </a:bodyPr>
          <a:lstStyle/>
          <a:p>
            <a:r>
              <a:rPr lang="en-US" dirty="0" smtClean="0"/>
              <a:t>General requirements </a:t>
            </a:r>
            <a:br>
              <a:rPr lang="en-US" dirty="0" smtClean="0"/>
            </a:br>
            <a:r>
              <a:rPr lang="en-US" sz="3100" dirty="0" smtClean="0"/>
              <a:t>(Intense Beam and Superconducting environments):</a:t>
            </a:r>
            <a:endParaRPr lang="en-US" sz="31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78486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34950">
              <a:buBlip>
                <a:blip r:embed="rId2"/>
              </a:buBlip>
            </a:pPr>
            <a:r>
              <a:rPr lang="en-US" sz="2800" dirty="0" smtClean="0"/>
              <a:t>Use minimal longitudinal insertion space for each device</a:t>
            </a:r>
          </a:p>
          <a:p>
            <a:pPr marL="346075" indent="-346075">
              <a:buBlip>
                <a:blip r:embed="rId2"/>
              </a:buBlip>
            </a:pPr>
            <a:endParaRPr lang="en-US" sz="1200" dirty="0" smtClean="0"/>
          </a:p>
          <a:p>
            <a:pPr marL="346075" indent="-346075">
              <a:buBlip>
                <a:blip r:embed="rId2"/>
              </a:buBlip>
            </a:pPr>
            <a:r>
              <a:rPr lang="en-US" sz="2800" dirty="0" smtClean="0"/>
              <a:t>Ultra clean technology for beam diagnostics to prevent cavity contamination.</a:t>
            </a:r>
          </a:p>
          <a:p>
            <a:pPr marL="346075" indent="-346075">
              <a:buBlip>
                <a:blip r:embed="rId2"/>
              </a:buBlip>
            </a:pPr>
            <a:endParaRPr lang="en-US" sz="2800" dirty="0" smtClean="0"/>
          </a:p>
          <a:p>
            <a:pPr marL="346075" lvl="1" indent="-346075">
              <a:buBlip>
                <a:blip r:embed="rId2"/>
              </a:buBlip>
            </a:pPr>
            <a:endParaRPr lang="en-US" sz="1200" dirty="0" smtClean="0"/>
          </a:p>
          <a:p>
            <a:pPr marL="346075" lvl="1" indent="-346075">
              <a:buBlip>
                <a:blip r:embed="rId2"/>
              </a:buBlip>
            </a:pPr>
            <a:r>
              <a:rPr lang="en-US" sz="2800" dirty="0" smtClean="0"/>
              <a:t>For interceptive diagnostics: minimize evaporation or disruption of material.</a:t>
            </a:r>
          </a:p>
          <a:p>
            <a:pPr marL="346075" lvl="1" indent="-346075">
              <a:buBlip>
                <a:blip r:embed="rId2"/>
              </a:buBlip>
            </a:pPr>
            <a:endParaRPr lang="en-US" sz="1200" dirty="0" smtClean="0"/>
          </a:p>
          <a:p>
            <a:pPr marL="346075" lvl="1" indent="-346075">
              <a:buBlip>
                <a:blip r:embed="rId2"/>
              </a:buBlip>
            </a:pPr>
            <a:r>
              <a:rPr lang="en-US" sz="2800" dirty="0" smtClean="0"/>
              <a:t>Diagnostics must work with protons as well as with H- ions.</a:t>
            </a:r>
            <a:endParaRPr lang="en-US" sz="2800" dirty="0"/>
          </a:p>
          <a:p>
            <a:pPr marL="803275" lvl="2" indent="-346075"/>
            <a:endParaRPr lang="en-US" sz="1200" dirty="0" smtClean="0"/>
          </a:p>
          <a:p>
            <a:pPr marL="346075" indent="-346075">
              <a:buBlip>
                <a:blip r:embed="rId2"/>
              </a:buBlip>
            </a:pPr>
            <a:r>
              <a:rPr lang="en-US" sz="2800" dirty="0" smtClean="0"/>
              <a:t>High reliability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Diagnostics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BPM (button type) in each solenoid and doublet.</a:t>
            </a:r>
          </a:p>
          <a:p>
            <a:pPr lvl="1"/>
            <a:r>
              <a:rPr lang="en-US" dirty="0" smtClean="0"/>
              <a:t>Located at each solenoid/doublet, 3 coordinates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Absolute </a:t>
            </a:r>
            <a:r>
              <a:rPr lang="en-US" dirty="0" smtClean="0">
                <a:solidFill>
                  <a:srgbClr val="008000"/>
                </a:solidFill>
              </a:rPr>
              <a:t>Position accuracy  &lt;1% of aperture </a:t>
            </a:r>
            <a:r>
              <a:rPr lang="en-US" dirty="0" smtClean="0">
                <a:solidFill>
                  <a:srgbClr val="FF0000"/>
                </a:solidFill>
              </a:rPr>
              <a:t>(&lt;0.5 mm in the current range 0.2-1 mA)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Relative accuracy </a:t>
            </a:r>
            <a:r>
              <a:rPr lang="en-US" strike="sngStrike" dirty="0" smtClean="0">
                <a:solidFill>
                  <a:srgbClr val="008000"/>
                </a:solidFill>
              </a:rPr>
              <a:t>Resolution</a:t>
            </a:r>
            <a:r>
              <a:rPr lang="en-US" dirty="0" smtClean="0">
                <a:solidFill>
                  <a:srgbClr val="008000"/>
                </a:solidFill>
              </a:rPr>
              <a:t>  &lt;0.1% of aperture (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 smtClean="0">
                <a:solidFill>
                  <a:srgbClr val="008000"/>
                </a:solidFill>
              </a:rPr>
              <a:t>30</a:t>
            </a:r>
            <a:r>
              <a:rPr lang="en-US" strike="sngStrike" dirty="0" smtClean="0">
                <a:solidFill>
                  <a:srgbClr val="FF0000"/>
                </a:solidFill>
              </a:rPr>
              <a:t>-100</a:t>
            </a:r>
            <a:r>
              <a:rPr lang="en-US" dirty="0" smtClean="0">
                <a:solidFill>
                  <a:srgbClr val="008000"/>
                </a:solidFill>
              </a:rPr>
              <a:t>um)</a:t>
            </a:r>
          </a:p>
          <a:p>
            <a:pPr lvl="1"/>
            <a:r>
              <a:rPr lang="en-US" strike="sngStrike" dirty="0" smtClean="0">
                <a:solidFill>
                  <a:srgbClr val="008000"/>
                </a:solidFill>
              </a:rPr>
              <a:t>Phase accuracy &lt; 2</a:t>
            </a:r>
            <a:r>
              <a:rPr lang="en-US" strike="sngStrike" dirty="0" smtClean="0">
                <a:solidFill>
                  <a:srgbClr val="008000"/>
                </a:solidFill>
                <a:sym typeface="Symbol"/>
              </a:rPr>
              <a:t></a:t>
            </a:r>
            <a:r>
              <a:rPr lang="en-US" strike="sngStrike" dirty="0" smtClean="0">
                <a:solidFill>
                  <a:srgbClr val="008000"/>
                </a:solidFill>
              </a:rPr>
              <a:t> of processing freq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Relative phase accuracy </a:t>
            </a:r>
            <a:r>
              <a:rPr lang="en-US" strike="sngStrike" dirty="0" smtClean="0">
                <a:solidFill>
                  <a:srgbClr val="008000"/>
                </a:solidFill>
              </a:rPr>
              <a:t>Phase resolution </a:t>
            </a:r>
            <a:r>
              <a:rPr lang="en-US" dirty="0" smtClean="0">
                <a:solidFill>
                  <a:srgbClr val="008000"/>
                </a:solidFill>
              </a:rPr>
              <a:t>&lt; 0.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strike="sngStrike" dirty="0" smtClean="0">
                <a:solidFill>
                  <a:srgbClr val="008000"/>
                </a:solidFill>
              </a:rPr>
              <a:t>2</a:t>
            </a:r>
            <a:r>
              <a:rPr lang="en-US" dirty="0" smtClean="0">
                <a:solidFill>
                  <a:srgbClr val="008000"/>
                </a:solidFill>
                <a:sym typeface="Symbol"/>
              </a:rPr>
              <a:t></a:t>
            </a:r>
            <a:r>
              <a:rPr lang="en-US" dirty="0" smtClean="0">
                <a:solidFill>
                  <a:srgbClr val="008000"/>
                </a:solidFill>
              </a:rPr>
              <a:t> of processing freq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Measurement time – 2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s (required accuracy can be achieved by averaging (less than 30 pulses))</a:t>
            </a:r>
          </a:p>
          <a:p>
            <a:pPr lvl="1"/>
            <a:r>
              <a:rPr lang="en-US" strike="sngStrike" dirty="0" smtClean="0">
                <a:solidFill>
                  <a:srgbClr val="008000"/>
                </a:solidFill>
              </a:rPr>
              <a:t>Dynamic range     65 dB</a:t>
            </a:r>
          </a:p>
          <a:p>
            <a:pPr lvl="1"/>
            <a:r>
              <a:rPr lang="en-US" strike="sngStrike" dirty="0" smtClean="0">
                <a:solidFill>
                  <a:srgbClr val="008000"/>
                </a:solidFill>
              </a:rPr>
              <a:t>Bandwidth         - ??? MHz</a:t>
            </a:r>
          </a:p>
          <a:p>
            <a:r>
              <a:rPr lang="en-US" dirty="0" smtClean="0"/>
              <a:t>Beam Current monitors:</a:t>
            </a:r>
          </a:p>
          <a:p>
            <a:pPr lvl="1"/>
            <a:r>
              <a:rPr lang="en-US" strike="sngStrike" dirty="0" smtClean="0"/>
              <a:t> </a:t>
            </a:r>
            <a:r>
              <a:rPr lang="en-US" strike="sngStrike" dirty="0" smtClean="0">
                <a:solidFill>
                  <a:srgbClr val="008000"/>
                </a:solidFill>
              </a:rPr>
              <a:t>resolution   &lt;1.e-4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Absolute accuracy &lt;0.2%</a:t>
            </a:r>
          </a:p>
          <a:p>
            <a:r>
              <a:rPr lang="en-US" dirty="0" smtClean="0"/>
              <a:t>Wire beam profile monitor (@1mA)</a:t>
            </a: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Width measurement accuracy  10% of beam size</a:t>
            </a: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Beam pulse       &lt;100 </a:t>
            </a:r>
            <a:r>
              <a:rPr lang="el-GR" dirty="0" smtClean="0">
                <a:solidFill>
                  <a:srgbClr val="006600"/>
                </a:solidFill>
              </a:rPr>
              <a:t>μ</a:t>
            </a:r>
            <a:r>
              <a:rPr lang="en-US" dirty="0" smtClean="0">
                <a:solidFill>
                  <a:srgbClr val="006600"/>
                </a:solidFill>
              </a:rPr>
              <a:t>s</a:t>
            </a:r>
          </a:p>
          <a:p>
            <a:r>
              <a:rPr lang="en-US" dirty="0" smtClean="0"/>
              <a:t>Laser Beam profile monitors </a:t>
            </a:r>
            <a:r>
              <a:rPr lang="en-US" dirty="0" smtClean="0">
                <a:solidFill>
                  <a:srgbClr val="FF0000"/>
                </a:solidFill>
              </a:rPr>
              <a:t>(I am not sure we need them, VL)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Width measurement accuracy  10% of beam size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Possible Cold instrumentations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/>
              <a:t>Slots available for cold instrumentation in SSR1-SSR2</a:t>
            </a:r>
          </a:p>
          <a:p>
            <a:pPr lvl="1"/>
            <a:r>
              <a:rPr lang="en-US" dirty="0" smtClean="0"/>
              <a:t>2* 190 mm in SSR0 </a:t>
            </a:r>
            <a:r>
              <a:rPr lang="en-US" dirty="0" err="1" smtClean="0"/>
              <a:t>cryo</a:t>
            </a:r>
            <a:r>
              <a:rPr lang="en-US" dirty="0" smtClean="0"/>
              <a:t>-string</a:t>
            </a:r>
          </a:p>
          <a:p>
            <a:pPr lvl="1"/>
            <a:r>
              <a:rPr lang="en-US" dirty="0" smtClean="0"/>
              <a:t>2 * 270 mm in two SSR1 </a:t>
            </a:r>
            <a:r>
              <a:rPr lang="en-US" dirty="0" err="1" smtClean="0"/>
              <a:t>cryo</a:t>
            </a:r>
            <a:r>
              <a:rPr lang="en-US" dirty="0" smtClean="0"/>
              <a:t>-strings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 smtClean="0"/>
              <a:t>Can we place Laser Wire here?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Instrumentation (tentative,  for discussion)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2362200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381000" y="1295400"/>
          <a:ext cx="8458201" cy="4123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448"/>
                <a:gridCol w="877738"/>
                <a:gridCol w="718150"/>
                <a:gridCol w="877738"/>
                <a:gridCol w="877738"/>
                <a:gridCol w="1117121"/>
                <a:gridCol w="957532"/>
                <a:gridCol w="877736"/>
              </a:tblGrid>
              <a:tr h="34730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MEBT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SSR0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SSR1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SSR2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LE650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HE650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/>
                </a:tc>
              </a:tr>
              <a:tr h="34730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Current monitor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2**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</a:tr>
              <a:tr h="607778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Emittance</a:t>
                      </a:r>
                      <a:r>
                        <a:rPr lang="en-US" baseline="0" dirty="0" smtClean="0"/>
                        <a:t> (Slit and collector)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426234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Wire Monitor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</a:tr>
              <a:tr h="34730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Laser Wire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 anchor="ctr"/>
                </a:tc>
              </a:tr>
              <a:tr h="34730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BPM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 anchor="ctr"/>
                </a:tc>
              </a:tr>
              <a:tr h="34730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Loss monitor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</a:tr>
              <a:tr h="49727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Neutron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</a:tr>
              <a:tr h="34730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Halo monitor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</a:tr>
              <a:tr h="347302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457200" y="0"/>
            <a:ext cx="8229600" cy="83898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RDR  Transport Line Layout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6" descr="site_layout_1.jpg"/>
          <p:cNvPicPr>
            <a:picLocks noChangeAspect="1"/>
          </p:cNvPicPr>
          <p:nvPr/>
        </p:nvPicPr>
        <p:blipFill>
          <a:blip r:embed="rId2" cstate="print"/>
          <a:srcRect t="24721" r="43112" b="32900"/>
          <a:stretch>
            <a:fillRect/>
          </a:stretch>
        </p:blipFill>
        <p:spPr>
          <a:xfrm>
            <a:off x="197321" y="1143000"/>
            <a:ext cx="8219128" cy="39781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47035" y="1253764"/>
            <a:ext cx="292464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 GeV Experimental (~300m)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64091" y="2658359"/>
            <a:ext cx="277832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 GeV Linac Dump (~130m)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5454" y="4628561"/>
            <a:ext cx="28365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 to 8 GeV Transfer (&lt; 1 km)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7485" y="3244334"/>
            <a:ext cx="24300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 GeV Transfer (~100m)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7" idx="3"/>
          </p:cNvCxnSpPr>
          <p:nvPr/>
        </p:nvCxnSpPr>
        <p:spPr>
          <a:xfrm flipV="1">
            <a:off x="5342416" y="2394408"/>
            <a:ext cx="1124372" cy="44861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7093670" y="2549951"/>
            <a:ext cx="914400" cy="3582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6716599" y="1720393"/>
            <a:ext cx="471340" cy="25452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0"/>
          </p:cNvCxnSpPr>
          <p:nvPr/>
        </p:nvCxnSpPr>
        <p:spPr>
          <a:xfrm rot="16200000" flipV="1">
            <a:off x="2741076" y="4215910"/>
            <a:ext cx="292230" cy="533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0"/>
            <a:ext cx="8229600" cy="83898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Transport Line Instrumentation Counts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Content Placeholder 6"/>
          <p:cNvGraphicFramePr>
            <a:graphicFrameLocks/>
          </p:cNvGraphicFramePr>
          <p:nvPr/>
        </p:nvGraphicFramePr>
        <p:xfrm>
          <a:off x="697584" y="1232555"/>
          <a:ext cx="7447174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142"/>
                <a:gridCol w="1131217"/>
                <a:gridCol w="914400"/>
                <a:gridCol w="1046375"/>
                <a:gridCol w="820132"/>
                <a:gridCol w="961534"/>
                <a:gridCol w="104637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Beam</a:t>
                      </a:r>
                    </a:p>
                    <a:p>
                      <a:pPr algn="ctr"/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Loss*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Intensity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3G</a:t>
                      </a:r>
                      <a:r>
                        <a:rPr lang="en-US" baseline="0" dirty="0" smtClean="0"/>
                        <a:t> Dump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~100 kW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3to8G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  kW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3G Exp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8G Transport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345 kW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~60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~60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~60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totals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~108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~108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~108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72998" y="4260915"/>
            <a:ext cx="65918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*It is assumed that there will be a position monitor and loss monitor</a:t>
            </a:r>
          </a:p>
          <a:p>
            <a:r>
              <a:rPr lang="en-US" dirty="0" smtClean="0"/>
              <a:t> associated with every  quad plus additional  monitors as needed at</a:t>
            </a:r>
          </a:p>
          <a:p>
            <a:r>
              <a:rPr lang="en-US" dirty="0" smtClean="0"/>
              <a:t>transfer points and collimators.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0"/>
            <a:ext cx="8229600" cy="83898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Transport Line Instrumentation Requirements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457200" y="904973"/>
            <a:ext cx="8229600" cy="524130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Position: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Fundamental measurement and the most powerful diagnostics tool in an accelerator.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 X transport requires a large number (~100) of new beam position monitors (BPM), thus makes it a complex and expensive measurement system.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BPM pickups need high quality RF cables to transmit their low-power signals to the read-out hardware outside the accelerator tunnel.  Specifications yet to be determined.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  variable bunch structures (CW to quasi-CW) . Measurement specifications to be determined.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Choice of pick up and electronics technology has not been selected.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Profile monitors: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Required in the transfer line for measuring emittance and matching between the linac and transfer line and the Recycler.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Options include the standard multi-wire monitor and the newer laser profile monitor.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choice of technology has not been selected.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Beam Loss: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Typical fast ionization chambers with a large dynamic range will be utilized for most loss measurements.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may be instances where measurements of thermal neutrons or machine activation during cooldown periods are desired which imply dedicated neutron monitors.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loss monitors will be incorporated in a machine protection system.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Beam current: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accurate measure of beam current throughout the linac, transfer line, injection straight is required to determine transport and injection efficiency. 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current thought is the utilization of current toroids.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What the Beam Instrumentalist would like to know…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0593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Physical</a:t>
            </a:r>
          </a:p>
          <a:p>
            <a:pPr lvl="1"/>
            <a:r>
              <a:rPr lang="en-US" sz="1600" dirty="0" smtClean="0"/>
              <a:t>How many monitors, what kind, and where? </a:t>
            </a:r>
            <a:br>
              <a:rPr lang="en-US" sz="1600" dirty="0" smtClean="0"/>
            </a:br>
            <a:r>
              <a:rPr lang="en-US" sz="1600" dirty="0" smtClean="0"/>
              <a:t>(BPMs, BLMs, profile &amp; </a:t>
            </a:r>
            <a:r>
              <a:rPr lang="en-US" sz="1600" dirty="0" err="1" smtClean="0"/>
              <a:t>emittance</a:t>
            </a:r>
            <a:r>
              <a:rPr lang="en-US" sz="1600" dirty="0" smtClean="0"/>
              <a:t> monitors, bunch profile, phase, halo, tails, etc.)</a:t>
            </a:r>
          </a:p>
          <a:p>
            <a:pPr lvl="1"/>
            <a:r>
              <a:rPr lang="en-US" sz="1600" dirty="0" smtClean="0"/>
              <a:t>Space and dimensions, particular long. space including flanges (which type?!) and bellows? Beam pipe diameter?</a:t>
            </a:r>
          </a:p>
          <a:p>
            <a:pPr lvl="1"/>
            <a:r>
              <a:rPr lang="en-US" sz="1600" dirty="0" smtClean="0"/>
              <a:t>Operating conditions, i.e. temperature, cleanliness?</a:t>
            </a:r>
          </a:p>
          <a:p>
            <a:pPr lvl="1"/>
            <a:r>
              <a:rPr lang="en-US" sz="1600" dirty="0" smtClean="0"/>
              <a:t>Mechanical tolerances(?), alignment?</a:t>
            </a:r>
          </a:p>
          <a:p>
            <a:r>
              <a:rPr lang="en-US" sz="2000" dirty="0" smtClean="0"/>
              <a:t>Machine parameters and operating conditions</a:t>
            </a:r>
          </a:p>
          <a:p>
            <a:pPr lvl="1"/>
            <a:r>
              <a:rPr lang="en-US" sz="1600" dirty="0" smtClean="0"/>
              <a:t>Beam parameters, nominal, commissioning, upgrades? Min/ max. beam intensity? Timing of chopped beam, min./max. length of beam-pulses / beam-lets.</a:t>
            </a:r>
          </a:p>
          <a:p>
            <a:r>
              <a:rPr lang="en-US" sz="2000" dirty="0" smtClean="0"/>
              <a:t>Instrument requirements</a:t>
            </a:r>
          </a:p>
          <a:p>
            <a:pPr lvl="1"/>
            <a:r>
              <a:rPr lang="en-US" sz="1600" dirty="0" smtClean="0"/>
              <a:t>Dynamic range (beam intensity, displacement, etc.), resolution, accuracy, reproducibility?</a:t>
            </a:r>
          </a:p>
          <a:p>
            <a:pPr lvl="1"/>
            <a:r>
              <a:rPr lang="en-US" sz="1600" dirty="0" smtClean="0"/>
              <a:t>Min./max. measurement (integration) time?</a:t>
            </a:r>
          </a:p>
          <a:p>
            <a:r>
              <a:rPr lang="en-US" sz="2000" dirty="0" smtClean="0"/>
              <a:t>Other</a:t>
            </a:r>
          </a:p>
          <a:p>
            <a:pPr lvl="1"/>
            <a:r>
              <a:rPr lang="en-US" sz="1600" dirty="0" smtClean="0"/>
              <a:t>Installation conditions (radiation, detector &amp; rack locations, cable length, etc.)?</a:t>
            </a:r>
          </a:p>
          <a:p>
            <a:pPr lvl="1"/>
            <a:r>
              <a:rPr lang="en-US" sz="1600" dirty="0" smtClean="0"/>
              <a:t>Timing, trigger LLRF signals, control system and interface, data formats, time stamping, etc.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…well, there are some things we know!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001000" cy="50593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Nominal beam parameters and beam optics</a:t>
            </a:r>
          </a:p>
          <a:p>
            <a:r>
              <a:rPr lang="en-US" sz="2000" dirty="0" smtClean="0"/>
              <a:t>We have an estimate on number and type of beam diagnostics</a:t>
            </a:r>
          </a:p>
          <a:p>
            <a:pPr lvl="1"/>
            <a:r>
              <a:rPr lang="en-US" sz="1600" dirty="0" smtClean="0"/>
              <a:t>Beam pickups need to be physical compact (in z-direction)!</a:t>
            </a:r>
          </a:p>
          <a:p>
            <a:pPr lvl="1"/>
            <a:r>
              <a:rPr lang="en-US" sz="1600" dirty="0" smtClean="0"/>
              <a:t>A general purpose vacuum tank is foreseen in the MEBT (a la SNS), for flexible installation of various beam detectors and collimators (wires, slits, laser beams, etc.)</a:t>
            </a:r>
          </a:p>
          <a:p>
            <a:pPr lvl="1"/>
            <a:r>
              <a:rPr lang="en-US" sz="1600" dirty="0" smtClean="0"/>
              <a:t>No LEBT diagnostics, except for beam intensity.</a:t>
            </a:r>
          </a:p>
          <a:p>
            <a:r>
              <a:rPr lang="en-US" sz="2000" dirty="0" smtClean="0"/>
              <a:t>No or only very little space for most beam detectors!</a:t>
            </a:r>
          </a:p>
          <a:p>
            <a:r>
              <a:rPr lang="en-US" sz="2000" dirty="0" smtClean="0"/>
              <a:t>Only BPM pickup diagnostics inside cryostats</a:t>
            </a:r>
          </a:p>
          <a:p>
            <a:pPr lvl="1"/>
            <a:r>
              <a:rPr lang="en-US" sz="1600" dirty="0" smtClean="0"/>
              <a:t>Goal: one BPM pickup (hor. &amp; vert.?) per focusing element)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Comment from SN: not necessarily true. Collimators in SSR section need to be instrumented.  Loss monitors may be installed in cryostats</a:t>
            </a:r>
          </a:p>
          <a:p>
            <a:r>
              <a:rPr lang="en-US" sz="2000" dirty="0" smtClean="0"/>
              <a:t>No intercepting beam detectors nearby SC cavities</a:t>
            </a:r>
          </a:p>
          <a:p>
            <a:pPr lvl="1"/>
            <a:r>
              <a:rPr lang="en-US" sz="1600" dirty="0" smtClean="0"/>
              <a:t>Definition of “nearby”?</a:t>
            </a:r>
          </a:p>
          <a:p>
            <a:pPr lvl="1"/>
            <a:r>
              <a:rPr lang="en-US" sz="1600" dirty="0" smtClean="0"/>
              <a:t>Can we use niobium wires for beam profile monitoring nearby SC cavities?</a:t>
            </a:r>
          </a:p>
          <a:p>
            <a:r>
              <a:rPr lang="en-US" sz="2000" dirty="0" smtClean="0"/>
              <a:t>No electronics in the accelerator tunnel</a:t>
            </a:r>
          </a:p>
          <a:p>
            <a:pPr lvl="1"/>
            <a:r>
              <a:rPr lang="en-US" sz="1600" dirty="0" smtClean="0"/>
              <a:t>Except LEBT/MEBT?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Commissioning vs.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Instrumentation requirements and beam parameters will be different for commissioning and operations.</a:t>
            </a:r>
          </a:p>
          <a:p>
            <a:r>
              <a:rPr lang="en-US" dirty="0" smtClean="0"/>
              <a:t>The commissioning may  proceed by increasing the duty cycle at ~1 </a:t>
            </a:r>
            <a:r>
              <a:rPr lang="en-US" dirty="0" err="1" smtClean="0"/>
              <a:t>mA</a:t>
            </a:r>
            <a:r>
              <a:rPr lang="en-US" dirty="0" smtClean="0"/>
              <a:t> </a:t>
            </a:r>
            <a:r>
              <a:rPr lang="en-US" dirty="0" smtClean="0"/>
              <a:t>with beam pulses of several µs.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427" y="457201"/>
            <a:ext cx="8024961" cy="57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590" y="381000"/>
            <a:ext cx="7986885" cy="581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7" descr="Envelopes38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533400"/>
            <a:ext cx="8153400" cy="3352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flipH="1">
            <a:off x="1295400" y="6336268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SSR0 </a:t>
            </a:r>
            <a:r>
              <a:rPr lang="en-US" dirty="0" err="1" smtClean="0"/>
              <a:t>Cryo</a:t>
            </a:r>
            <a:r>
              <a:rPr lang="en-US" dirty="0" smtClean="0"/>
              <a:t>-string contains 3 CM;   ** SSR1 </a:t>
            </a:r>
            <a:r>
              <a:rPr lang="en-US" dirty="0" err="1" smtClean="0"/>
              <a:t>Cryo</a:t>
            </a:r>
            <a:r>
              <a:rPr lang="en-US" dirty="0" smtClean="0"/>
              <a:t>-string  with 2 CM’s</a:t>
            </a:r>
            <a:endParaRPr lang="en-US" dirty="0"/>
          </a:p>
        </p:txBody>
      </p:sp>
      <p:pic>
        <p:nvPicPr>
          <p:cNvPr id="8" name="Content Placeholder 3" descr="_pHal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810000"/>
            <a:ext cx="8382000" cy="2362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6200000">
            <a:off x="266775" y="4457625"/>
            <a:ext cx="120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SSR0+SSR1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1008508" y="4554092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SSR2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7400" y="3886200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LE650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0" y="3962400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H</a:t>
            </a:r>
            <a:r>
              <a:rPr lang="en-US" dirty="0" smtClean="0">
                <a:solidFill>
                  <a:srgbClr val="C00000"/>
                </a:solidFill>
              </a:rPr>
              <a:t>E650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2057400" y="4572000"/>
            <a:ext cx="457200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81200" y="4724400"/>
            <a:ext cx="978153" cy="36933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Symbol" pitchFamily="18" charset="2"/>
                <a:sym typeface="Symbol"/>
              </a:rPr>
              <a:t></a:t>
            </a:r>
            <a:r>
              <a:rPr lang="en-US" b="1" dirty="0" smtClean="0">
                <a:solidFill>
                  <a:srgbClr val="C00000"/>
                </a:solidFill>
              </a:rPr>
              <a:t>83mm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3000" y="4648200"/>
            <a:ext cx="1154483" cy="36933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Symbol" pitchFamily="18" charset="2"/>
                <a:sym typeface="Symbol"/>
              </a:rPr>
              <a:t>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100 </a:t>
            </a:r>
            <a:r>
              <a:rPr lang="en-US" b="1" dirty="0" smtClean="0">
                <a:solidFill>
                  <a:srgbClr val="C00000"/>
                </a:solidFill>
              </a:rPr>
              <a:t>mm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5068094" y="4304506"/>
            <a:ext cx="838200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1067594" y="5409406"/>
            <a:ext cx="457200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572294" y="5523706"/>
            <a:ext cx="381000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5334000"/>
            <a:ext cx="914400" cy="33855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Symbol" pitchFamily="18" charset="2"/>
                <a:sym typeface="Symbol"/>
              </a:rPr>
              <a:t></a:t>
            </a:r>
            <a:r>
              <a:rPr lang="en-US" sz="1600" b="1" dirty="0">
                <a:solidFill>
                  <a:srgbClr val="C00000"/>
                </a:solidFill>
                <a:sym typeface="Symbol"/>
              </a:rPr>
              <a:t>3</a:t>
            </a:r>
            <a:r>
              <a:rPr lang="en-US" sz="1600" b="1" dirty="0" smtClean="0">
                <a:solidFill>
                  <a:srgbClr val="C00000"/>
                </a:solidFill>
                <a:sym typeface="Symbol"/>
              </a:rPr>
              <a:t>0</a:t>
            </a:r>
            <a:r>
              <a:rPr lang="en-US" sz="1600" b="1" dirty="0" smtClean="0">
                <a:solidFill>
                  <a:srgbClr val="C00000"/>
                </a:solidFill>
              </a:rPr>
              <a:t>mm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43000" y="5334000"/>
            <a:ext cx="894797" cy="33855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Symbol" pitchFamily="18" charset="2"/>
                <a:sym typeface="Symbol"/>
              </a:rPr>
              <a:t></a:t>
            </a:r>
            <a:r>
              <a:rPr lang="en-US" sz="1600" b="1" dirty="0" smtClean="0">
                <a:solidFill>
                  <a:srgbClr val="C00000"/>
                </a:solidFill>
                <a:sym typeface="Symbol"/>
              </a:rPr>
              <a:t>40</a:t>
            </a:r>
            <a:r>
              <a:rPr lang="en-US" sz="1600" b="1" dirty="0" smtClean="0">
                <a:solidFill>
                  <a:srgbClr val="C00000"/>
                </a:solidFill>
              </a:rPr>
              <a:t>mm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162800" cy="411162"/>
          </a:xfrm>
        </p:spPr>
        <p:txBody>
          <a:bodyPr>
            <a:noAutofit/>
          </a:bodyPr>
          <a:lstStyle/>
          <a:p>
            <a:r>
              <a:rPr lang="en-US" sz="3200" dirty="0" smtClean="0"/>
              <a:t>Lattice, beam envelopes and aperture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Table: Component counts for</a:t>
            </a:r>
            <a:br>
              <a:rPr lang="en-US" dirty="0" smtClean="0"/>
            </a:br>
            <a:r>
              <a:rPr lang="en-US" dirty="0" smtClean="0"/>
              <a:t>the 3-GeV </a:t>
            </a:r>
            <a:r>
              <a:rPr lang="en-US" dirty="0" err="1" smtClean="0"/>
              <a:t>cw</a:t>
            </a:r>
            <a:r>
              <a:rPr lang="en-US" dirty="0" smtClean="0"/>
              <a:t> </a:t>
            </a:r>
            <a:r>
              <a:rPr lang="en-US" dirty="0" err="1" smtClean="0"/>
              <a:t>linac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/>
        </p:nvGraphicFramePr>
        <p:xfrm>
          <a:off x="228600" y="1905000"/>
          <a:ext cx="85344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990600"/>
                <a:gridCol w="990600"/>
                <a:gridCol w="982134"/>
                <a:gridCol w="1242908"/>
                <a:gridCol w="1048736"/>
                <a:gridCol w="1145822"/>
              </a:tblGrid>
              <a:tr h="44196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SSR0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SSR1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SSR2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LE650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HE650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 anchor="ctr"/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# CM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1*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2**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33</a:t>
                      </a:r>
                      <a:endParaRPr lang="en-US" sz="2000" dirty="0"/>
                    </a:p>
                  </a:txBody>
                  <a:tcPr anchor="ctr"/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# Cavity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276</a:t>
                      </a:r>
                      <a:endParaRPr lang="en-US" sz="2000" dirty="0"/>
                    </a:p>
                  </a:txBody>
                  <a:tcPr anchor="ctr"/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#magnet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114</a:t>
                      </a:r>
                      <a:endParaRPr lang="en-US" sz="2000" dirty="0"/>
                    </a:p>
                  </a:txBody>
                  <a:tcPr anchor="ctr"/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Input energy, </a:t>
                      </a:r>
                      <a:r>
                        <a:rPr lang="en-US" sz="2000" dirty="0" err="1" smtClean="0"/>
                        <a:t>MeV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2.5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11.4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42.9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178.7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558.7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3060</a:t>
                      </a:r>
                      <a:endParaRPr lang="en-US" sz="2000" dirty="0"/>
                    </a:p>
                  </a:txBody>
                  <a:tcPr anchor="ctr"/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Period length, 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0.61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4.25/5.95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15.40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1295400" y="51816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   * SSR0  </a:t>
            </a:r>
            <a:r>
              <a:rPr lang="en-US" sz="2000" b="1" dirty="0" err="1" smtClean="0">
                <a:solidFill>
                  <a:srgbClr val="002060"/>
                </a:solidFill>
              </a:rPr>
              <a:t>Cryo</a:t>
            </a:r>
            <a:r>
              <a:rPr lang="en-US" sz="2000" b="1" dirty="0" smtClean="0">
                <a:solidFill>
                  <a:srgbClr val="002060"/>
                </a:solidFill>
              </a:rPr>
              <a:t>-string contains 3 CM’s;   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** SSR1  </a:t>
            </a:r>
            <a:r>
              <a:rPr lang="en-US" sz="2000" b="1" dirty="0" err="1" smtClean="0">
                <a:solidFill>
                  <a:srgbClr val="002060"/>
                </a:solidFill>
              </a:rPr>
              <a:t>Cryo</a:t>
            </a:r>
            <a:r>
              <a:rPr lang="en-US" sz="2000" b="1" dirty="0" smtClean="0">
                <a:solidFill>
                  <a:srgbClr val="002060"/>
                </a:solidFill>
              </a:rPr>
              <a:t>-string  with 2 CM’s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CW </a:t>
            </a:r>
            <a:r>
              <a:rPr lang="en-US" dirty="0" err="1" smtClean="0"/>
              <a:t>Linac</a:t>
            </a:r>
            <a:r>
              <a:rPr lang="en-US" dirty="0" smtClean="0"/>
              <a:t>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10" y="1143000"/>
            <a:ext cx="8915400" cy="2590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MEBT section – Room Temperature</a:t>
            </a:r>
          </a:p>
          <a:p>
            <a:r>
              <a:rPr lang="en-US" dirty="0" smtClean="0"/>
              <a:t>Superconducting </a:t>
            </a:r>
            <a:r>
              <a:rPr lang="en-US" dirty="0" err="1" smtClean="0"/>
              <a:t>Linac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All </a:t>
            </a:r>
            <a:r>
              <a:rPr lang="en-US" dirty="0" err="1" smtClean="0">
                <a:solidFill>
                  <a:srgbClr val="002060"/>
                </a:solidFill>
              </a:rPr>
              <a:t>cryomodules</a:t>
            </a:r>
            <a:r>
              <a:rPr lang="en-US" dirty="0" smtClean="0">
                <a:solidFill>
                  <a:srgbClr val="002060"/>
                </a:solidFill>
              </a:rPr>
              <a:t>/</a:t>
            </a:r>
            <a:r>
              <a:rPr lang="en-US" dirty="0" err="1" smtClean="0">
                <a:solidFill>
                  <a:srgbClr val="002060"/>
                </a:solidFill>
              </a:rPr>
              <a:t>cryo</a:t>
            </a:r>
            <a:r>
              <a:rPr lang="en-US" dirty="0" smtClean="0">
                <a:solidFill>
                  <a:srgbClr val="002060"/>
                </a:solidFill>
              </a:rPr>
              <a:t>-strings are separated by RT drift spaces, available for beam diagnostics. </a:t>
            </a:r>
          </a:p>
          <a:p>
            <a:pPr lvl="2"/>
            <a:r>
              <a:rPr lang="en-US" i="1" dirty="0" smtClean="0">
                <a:solidFill>
                  <a:srgbClr val="008000"/>
                </a:solidFill>
              </a:rPr>
              <a:t>In 325 MHz sections RT space are limited  ~200-400 mm available</a:t>
            </a:r>
          </a:p>
          <a:p>
            <a:pPr lvl="2"/>
            <a:r>
              <a:rPr lang="en-US" i="1" dirty="0" smtClean="0">
                <a:solidFill>
                  <a:srgbClr val="008000"/>
                </a:solidFill>
              </a:rPr>
              <a:t>In 650 MHz sections  RT space up to ~1m available for diagnostics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0"/>
            <a:ext cx="5715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33400" y="4343400"/>
            <a:ext cx="5715000" cy="68580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4695" y="5278580"/>
            <a:ext cx="4343400" cy="1129145"/>
            <a:chOff x="550536" y="5181600"/>
            <a:chExt cx="4876800" cy="12954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0536" y="5181600"/>
              <a:ext cx="4876800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685797" y="5578494"/>
              <a:ext cx="4572001" cy="762000"/>
            </a:xfrm>
            <a:prstGeom prst="rect">
              <a:avLst/>
            </a:prstGeom>
            <a:solidFill>
              <a:schemeClr val="accent1">
                <a:alpha val="1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447310" y="5306290"/>
            <a:ext cx="4343400" cy="1066800"/>
            <a:chOff x="457200" y="5181600"/>
            <a:chExt cx="4876800" cy="1295400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5181600"/>
              <a:ext cx="4876800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1"/>
            <p:cNvSpPr/>
            <p:nvPr/>
          </p:nvSpPr>
          <p:spPr>
            <a:xfrm>
              <a:off x="685800" y="5562600"/>
              <a:ext cx="4572000" cy="762000"/>
            </a:xfrm>
            <a:prstGeom prst="rect">
              <a:avLst/>
            </a:prstGeom>
            <a:solidFill>
              <a:schemeClr val="accent1">
                <a:alpha val="1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3553</TotalTime>
  <Words>1121</Words>
  <Application>Microsoft Office PowerPoint</Application>
  <PresentationFormat>On-screen Show (4:3)</PresentationFormat>
  <Paragraphs>287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Beam Diagnostics: Requirements (tentative, for discussion)</vt:lpstr>
      <vt:lpstr>What the Beam Instrumentalist would like to know…</vt:lpstr>
      <vt:lpstr>…well, there are some things we know!</vt:lpstr>
      <vt:lpstr>Commissioning vs. operations</vt:lpstr>
      <vt:lpstr>Slide 5</vt:lpstr>
      <vt:lpstr>Slide 6</vt:lpstr>
      <vt:lpstr>Lattice, beam envelopes and aperture</vt:lpstr>
      <vt:lpstr>Table: Component counts for the 3-GeV cw linac </vt:lpstr>
      <vt:lpstr>CW Linac Segmentation</vt:lpstr>
      <vt:lpstr>LE Cryomodules</vt:lpstr>
      <vt:lpstr>General requirements  (Intense Beam and Superconducting environments):</vt:lpstr>
      <vt:lpstr>Diagnostics</vt:lpstr>
      <vt:lpstr>Possible Cold instrumentations</vt:lpstr>
      <vt:lpstr>Instrumentation (tentative,  for discussion)</vt:lpstr>
      <vt:lpstr>Slide 15</vt:lpstr>
      <vt:lpstr>Slide 16</vt:lpstr>
      <vt:lpstr>Slide 17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Diagnostics Requirements</dc:title>
  <dc:creator>solyak-admin</dc:creator>
  <cp:lastModifiedBy>nsergei</cp:lastModifiedBy>
  <cp:revision>32</cp:revision>
  <dcterms:created xsi:type="dcterms:W3CDTF">2011-04-05T22:39:07Z</dcterms:created>
  <dcterms:modified xsi:type="dcterms:W3CDTF">2011-04-13T18:49:49Z</dcterms:modified>
</cp:coreProperties>
</file>