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0" r:id="rId3"/>
    <p:sldId id="299" r:id="rId4"/>
    <p:sldId id="290" r:id="rId5"/>
    <p:sldId id="258" r:id="rId6"/>
    <p:sldId id="259" r:id="rId7"/>
    <p:sldId id="260" r:id="rId8"/>
    <p:sldId id="261" r:id="rId9"/>
    <p:sldId id="262" r:id="rId10"/>
    <p:sldId id="263" r:id="rId11"/>
    <p:sldId id="264" r:id="rId12"/>
    <p:sldId id="265" r:id="rId13"/>
    <p:sldId id="266" r:id="rId14"/>
    <p:sldId id="268" r:id="rId15"/>
    <p:sldId id="269" r:id="rId16"/>
    <p:sldId id="267" r:id="rId17"/>
    <p:sldId id="275" r:id="rId18"/>
    <p:sldId id="278" r:id="rId19"/>
    <p:sldId id="304" r:id="rId20"/>
    <p:sldId id="281" r:id="rId21"/>
    <p:sldId id="298" r:id="rId22"/>
    <p:sldId id="296" r:id="rId23"/>
    <p:sldId id="301" r:id="rId24"/>
    <p:sldId id="300" r:id="rId25"/>
    <p:sldId id="305" r:id="rId26"/>
    <p:sldId id="279" r:id="rId27"/>
    <p:sldId id="280" r:id="rId28"/>
    <p:sldId id="274" r:id="rId29"/>
    <p:sldId id="289" r:id="rId30"/>
    <p:sldId id="284" r:id="rId31"/>
    <p:sldId id="285" r:id="rId32"/>
    <p:sldId id="287" r:id="rId33"/>
    <p:sldId id="288" r:id="rId34"/>
    <p:sldId id="286" r:id="rId35"/>
    <p:sldId id="30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99"/>
    <a:srgbClr val="FF0000"/>
    <a:srgbClr val="33CC33"/>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2" autoAdjust="0"/>
    <p:restoredTop sz="94660"/>
  </p:normalViewPr>
  <p:slideViewPr>
    <p:cSldViewPr>
      <p:cViewPr>
        <p:scale>
          <a:sx n="90" d="100"/>
          <a:sy n="90" d="100"/>
        </p:scale>
        <p:origin x="-798"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Project_X\CW\Coupler\650MHz_0p9_5cell_Coupler_Qex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err="1"/>
              <a:t>Q</a:t>
            </a:r>
            <a:r>
              <a:rPr lang="en-US" sz="1200" dirty="0" err="1"/>
              <a:t>ext</a:t>
            </a:r>
            <a:r>
              <a:rPr lang="en-US" dirty="0"/>
              <a:t> vs. </a:t>
            </a:r>
            <a:r>
              <a:rPr lang="en-US" dirty="0" err="1"/>
              <a:t>D</a:t>
            </a:r>
            <a:r>
              <a:rPr lang="en-US" sz="1200" dirty="0" err="1"/>
              <a:t>a</a:t>
            </a:r>
            <a:endParaRPr lang="en-US" dirty="0"/>
          </a:p>
        </c:rich>
      </c:tx>
      <c:layout/>
      <c:overlay val="1"/>
    </c:title>
    <c:plotArea>
      <c:layout>
        <c:manualLayout>
          <c:layoutTarget val="inner"/>
          <c:xMode val="edge"/>
          <c:yMode val="edge"/>
          <c:x val="3.1863269449809883E-2"/>
          <c:y val="3.0913978494624302E-2"/>
          <c:w val="0.93333333333333335"/>
          <c:h val="0.84375000000000655"/>
        </c:manualLayout>
      </c:layout>
      <c:scatterChart>
        <c:scatterStyle val="lineMarker"/>
        <c:ser>
          <c:idx val="0"/>
          <c:order val="0"/>
          <c:tx>
            <c:strRef>
              <c:f>'with tip'!$A$1</c:f>
              <c:strCache>
                <c:ptCount val="1"/>
                <c:pt idx="0">
                  <c:v>Coupler with tip</c:v>
                </c:pt>
              </c:strCache>
            </c:strRef>
          </c:tx>
          <c:xVal>
            <c:numRef>
              <c:f>'with tip'!$A$3:$A$6</c:f>
              <c:numCache>
                <c:formatCode>General</c:formatCode>
                <c:ptCount val="4"/>
                <c:pt idx="0">
                  <c:v>-5</c:v>
                </c:pt>
                <c:pt idx="1">
                  <c:v>0</c:v>
                </c:pt>
                <c:pt idx="2">
                  <c:v>5</c:v>
                </c:pt>
                <c:pt idx="3">
                  <c:v>10</c:v>
                </c:pt>
              </c:numCache>
            </c:numRef>
          </c:xVal>
          <c:yVal>
            <c:numRef>
              <c:f>'with tip'!$B$3:$B$6</c:f>
              <c:numCache>
                <c:formatCode>#,000E+00</c:formatCode>
                <c:ptCount val="4"/>
                <c:pt idx="0">
                  <c:v>68620000</c:v>
                </c:pt>
                <c:pt idx="1">
                  <c:v>23400000</c:v>
                </c:pt>
                <c:pt idx="2">
                  <c:v>9474000</c:v>
                </c:pt>
                <c:pt idx="3">
                  <c:v>4152000</c:v>
                </c:pt>
              </c:numCache>
            </c:numRef>
          </c:yVal>
        </c:ser>
        <c:ser>
          <c:idx val="1"/>
          <c:order val="1"/>
          <c:xVal>
            <c:numRef>
              <c:f>'with tip'!$C$3:$C$4</c:f>
              <c:numCache>
                <c:formatCode>General</c:formatCode>
                <c:ptCount val="2"/>
                <c:pt idx="0">
                  <c:v>-5</c:v>
                </c:pt>
                <c:pt idx="1">
                  <c:v>10</c:v>
                </c:pt>
              </c:numCache>
            </c:numRef>
          </c:xVal>
          <c:yVal>
            <c:numRef>
              <c:f>'with tip'!$D$3:$D$4</c:f>
              <c:numCache>
                <c:formatCode>#,000E+00</c:formatCode>
                <c:ptCount val="2"/>
                <c:pt idx="0">
                  <c:v>34000000</c:v>
                </c:pt>
                <c:pt idx="1">
                  <c:v>34000000</c:v>
                </c:pt>
              </c:numCache>
            </c:numRef>
          </c:yVal>
        </c:ser>
        <c:axId val="59683584"/>
        <c:axId val="59685120"/>
      </c:scatterChart>
      <c:valAx>
        <c:axId val="59683584"/>
        <c:scaling>
          <c:orientation val="minMax"/>
          <c:max val="10"/>
          <c:min val="-5"/>
        </c:scaling>
        <c:axPos val="b"/>
        <c:majorGridlines/>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9685120"/>
        <c:crosses val="autoZero"/>
        <c:crossBetween val="midCat"/>
      </c:valAx>
      <c:valAx>
        <c:axId val="59685120"/>
        <c:scaling>
          <c:logBase val="10"/>
          <c:orientation val="minMax"/>
          <c:min val="1000000"/>
        </c:scaling>
        <c:axPos val="l"/>
        <c:minorGridlines/>
        <c:numFmt formatCode="#,000E+00" sourceLinked="1"/>
        <c:tickLblPos val="nextTo"/>
        <c:crossAx val="59683584"/>
        <c:crosses val="autoZero"/>
        <c:crossBetween val="midCat"/>
      </c:valAx>
    </c:plotArea>
    <c:plotVisOnly val="1"/>
    <c:dispBlanksAs val="gap"/>
  </c:chart>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CC6B01E-CCD1-40AE-A47B-1AE43E9370D5}" type="datetimeFigureOut">
              <a:rPr lang="en-US"/>
              <a:pPr>
                <a:defRPr/>
              </a:pPr>
              <a:t>4/12/2011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4CBB535-B1E2-4822-9AAB-145A514DA5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514586-E4A8-4D51-A5B6-FA2E55EB5DA0}"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B9B35-DD42-4A1B-9B73-FA91F6D76F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753F5-77E2-46CD-A7ED-C611661A35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F9FD18-9E38-4D7A-BCA1-BFEFA3B681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137B8-97B5-4008-83A9-DCF99B4B14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28B67A-E5C8-4BDF-A9C4-BE46C824F8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DDD9B8-25C8-4AA1-8F15-19731D9952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8FF31F-80B0-42C7-9254-711685FE683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8D3A95-4717-4616-9D1F-8A6E2B3DDC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AD05E4-C9B9-40D0-9114-34747853B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3556F2-13E7-484E-8AA1-3B99376890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8C5793-3209-4033-9BDD-E9E16E97753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1EEBE515-7C86-45BC-8044-2F1EC4D1BC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oleObject" Target="../embeddings/oleObject2.bin"/><Relationship Id="rId5" Type="http://schemas.openxmlformats.org/officeDocument/2006/relationships/image" Target="../media/image18.png"/><Relationship Id="rId10" Type="http://schemas.openxmlformats.org/officeDocument/2006/relationships/oleObject" Target="../embeddings/oleObject1.bin"/><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oleObject4.bin"/><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0" y="914400"/>
            <a:ext cx="9144000" cy="1066800"/>
          </a:xfrm>
        </p:spPr>
        <p:txBody>
          <a:bodyPr/>
          <a:lstStyle/>
          <a:p>
            <a:pPr eaLnBrk="1" hangingPunct="1"/>
            <a:r>
              <a:rPr lang="en-US" sz="2800" b="1" smtClean="0">
                <a:solidFill>
                  <a:srgbClr val="0000FF"/>
                </a:solidFill>
              </a:rPr>
              <a:t>Project X Collaboration Meeting, April 12-14, 2011</a:t>
            </a:r>
            <a:br>
              <a:rPr lang="en-US" sz="2800" b="1" smtClean="0">
                <a:solidFill>
                  <a:srgbClr val="0000FF"/>
                </a:solidFill>
              </a:rPr>
            </a:br>
            <a:r>
              <a:rPr lang="en-US" sz="2400" smtClean="0">
                <a:solidFill>
                  <a:srgbClr val="7030A0"/>
                </a:solidFill>
              </a:rPr>
              <a:t> Spallation Neutron Source facility at Oak Ridge National Laboratory </a:t>
            </a:r>
            <a:endParaRPr lang="en-US" sz="2400" b="1" smtClean="0">
              <a:solidFill>
                <a:srgbClr val="7030A0"/>
              </a:solidFill>
            </a:endParaRPr>
          </a:p>
        </p:txBody>
      </p:sp>
      <p:sp>
        <p:nvSpPr>
          <p:cNvPr id="14338" name="Rectangle 3"/>
          <p:cNvSpPr>
            <a:spLocks noGrp="1" noChangeArrowheads="1"/>
          </p:cNvSpPr>
          <p:nvPr>
            <p:ph type="subTitle" idx="1"/>
          </p:nvPr>
        </p:nvSpPr>
        <p:spPr>
          <a:xfrm>
            <a:off x="228600" y="2209800"/>
            <a:ext cx="8686800" cy="3505200"/>
          </a:xfrm>
        </p:spPr>
        <p:txBody>
          <a:bodyPr/>
          <a:lstStyle/>
          <a:p>
            <a:pPr eaLnBrk="1" hangingPunct="1">
              <a:lnSpc>
                <a:spcPct val="90000"/>
              </a:lnSpc>
            </a:pPr>
            <a:r>
              <a:rPr lang="en-US" sz="4400" b="1" dirty="0" smtClean="0">
                <a:solidFill>
                  <a:srgbClr val="FF0000"/>
                </a:solidFill>
              </a:rPr>
              <a:t>HOM Couplers for Project X: Are they needed?</a:t>
            </a:r>
          </a:p>
          <a:p>
            <a:pPr eaLnBrk="1" hangingPunct="1">
              <a:lnSpc>
                <a:spcPct val="90000"/>
              </a:lnSpc>
            </a:pPr>
            <a:r>
              <a:rPr lang="en-US" sz="2800" b="1" dirty="0" smtClean="0">
                <a:solidFill>
                  <a:srgbClr val="FF0000"/>
                </a:solidFill>
              </a:rPr>
              <a:t> </a:t>
            </a:r>
          </a:p>
          <a:p>
            <a:pPr eaLnBrk="1" hangingPunct="1">
              <a:lnSpc>
                <a:spcPct val="90000"/>
              </a:lnSpc>
            </a:pPr>
            <a:r>
              <a:rPr lang="en-US" sz="2800" b="1" dirty="0" smtClean="0">
                <a:solidFill>
                  <a:srgbClr val="0000FF"/>
                </a:solidFill>
              </a:rPr>
              <a:t>V. </a:t>
            </a:r>
            <a:r>
              <a:rPr lang="en-US" sz="2800" b="1" dirty="0" err="1" smtClean="0">
                <a:solidFill>
                  <a:srgbClr val="0000FF"/>
                </a:solidFill>
              </a:rPr>
              <a:t>Yakovlev</a:t>
            </a:r>
            <a:r>
              <a:rPr lang="en-US" sz="2800" b="1" dirty="0" smtClean="0">
                <a:solidFill>
                  <a:srgbClr val="0000FF"/>
                </a:solidFill>
              </a:rPr>
              <a:t>, </a:t>
            </a:r>
          </a:p>
          <a:p>
            <a:pPr eaLnBrk="1" hangingPunct="1">
              <a:lnSpc>
                <a:spcPct val="90000"/>
              </a:lnSpc>
            </a:pPr>
            <a:r>
              <a:rPr lang="en-US" sz="2800" dirty="0" smtClean="0">
                <a:solidFill>
                  <a:srgbClr val="0000FF"/>
                </a:solidFill>
              </a:rPr>
              <a:t>on behalf of the </a:t>
            </a:r>
            <a:r>
              <a:rPr lang="en-US" sz="2800" smtClean="0">
                <a:solidFill>
                  <a:srgbClr val="0000FF"/>
                </a:solidFill>
              </a:rPr>
              <a:t>FNAL </a:t>
            </a:r>
            <a:r>
              <a:rPr lang="en-US" sz="2800" smtClean="0">
                <a:solidFill>
                  <a:srgbClr val="0000FF"/>
                </a:solidFill>
              </a:rPr>
              <a:t>team.</a:t>
            </a:r>
            <a:endParaRPr lang="en-US" sz="2800" dirty="0" smtClean="0">
              <a:solidFill>
                <a:srgbClr val="0000FF"/>
              </a:solidFill>
            </a:endParaRPr>
          </a:p>
        </p:txBody>
      </p:sp>
      <p:pic>
        <p:nvPicPr>
          <p:cNvPr id="14339" name="Picture 2"/>
          <p:cNvPicPr>
            <a:picLocks noChangeAspect="1" noChangeArrowheads="1"/>
          </p:cNvPicPr>
          <p:nvPr/>
        </p:nvPicPr>
        <p:blipFill>
          <a:blip r:embed="rId2" cstate="print"/>
          <a:srcRect/>
          <a:stretch>
            <a:fillRect/>
          </a:stretch>
        </p:blipFill>
        <p:spPr bwMode="auto">
          <a:xfrm>
            <a:off x="0" y="0"/>
            <a:ext cx="914400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2" cstate="print"/>
          <a:srcRect/>
          <a:stretch>
            <a:fillRect/>
          </a:stretch>
        </p:blipFill>
        <p:spPr bwMode="auto">
          <a:xfrm>
            <a:off x="109538" y="762000"/>
            <a:ext cx="8904287" cy="4648200"/>
          </a:xfrm>
          <a:prstGeom prst="rect">
            <a:avLst/>
          </a:prstGeom>
          <a:noFill/>
          <a:ln w="9525">
            <a:noFill/>
            <a:miter lim="800000"/>
            <a:headEnd/>
            <a:tailEnd/>
          </a:ln>
        </p:spPr>
      </p:pic>
      <p:sp>
        <p:nvSpPr>
          <p:cNvPr id="24578" name="TextBox 3"/>
          <p:cNvSpPr txBox="1">
            <a:spLocks noChangeArrowheads="1"/>
          </p:cNvSpPr>
          <p:nvPr/>
        </p:nvSpPr>
        <p:spPr bwMode="auto">
          <a:xfrm>
            <a:off x="2971800" y="228600"/>
            <a:ext cx="2852738" cy="369888"/>
          </a:xfrm>
          <a:prstGeom prst="rect">
            <a:avLst/>
          </a:prstGeom>
          <a:noFill/>
          <a:ln w="9525">
            <a:noFill/>
            <a:miter lim="800000"/>
            <a:headEnd/>
            <a:tailEnd/>
          </a:ln>
        </p:spPr>
        <p:txBody>
          <a:bodyPr wrap="none">
            <a:spAutoFit/>
          </a:bodyPr>
          <a:lstStyle/>
          <a:p>
            <a:r>
              <a:rPr lang="en-US"/>
              <a:t>Monopole mode spectrum</a:t>
            </a:r>
          </a:p>
        </p:txBody>
      </p:sp>
      <p:sp>
        <p:nvSpPr>
          <p:cNvPr id="24579" name="TextBox 4"/>
          <p:cNvSpPr txBox="1">
            <a:spLocks noChangeArrowheads="1"/>
          </p:cNvSpPr>
          <p:nvPr/>
        </p:nvSpPr>
        <p:spPr bwMode="auto">
          <a:xfrm>
            <a:off x="1828800" y="5638800"/>
            <a:ext cx="7620000" cy="369888"/>
          </a:xfrm>
          <a:prstGeom prst="rect">
            <a:avLst/>
          </a:prstGeom>
          <a:noFill/>
          <a:ln w="9525">
            <a:noFill/>
            <a:miter lim="800000"/>
            <a:headEnd/>
            <a:tailEnd/>
          </a:ln>
        </p:spPr>
        <p:txBody>
          <a:bodyPr>
            <a:spAutoFit/>
          </a:bodyPr>
          <a:lstStyle/>
          <a:p>
            <a:r>
              <a:rPr lang="en-US"/>
              <a:t>β = 0.61                                                              β = 0.9</a:t>
            </a:r>
          </a:p>
        </p:txBody>
      </p:sp>
      <p:pic>
        <p:nvPicPr>
          <p:cNvPr id="24580" name="Picture 2"/>
          <p:cNvPicPr>
            <a:picLocks noChangeAspect="1" noChangeArrowheads="1"/>
          </p:cNvPicPr>
          <p:nvPr/>
        </p:nvPicPr>
        <p:blipFill>
          <a:blip r:embed="rId3" cstate="print"/>
          <a:srcRect/>
          <a:stretch>
            <a:fillRect/>
          </a:stretch>
        </p:blipFill>
        <p:spPr bwMode="auto">
          <a:xfrm>
            <a:off x="381000" y="5181600"/>
            <a:ext cx="4114800" cy="209550"/>
          </a:xfrm>
          <a:prstGeom prst="rect">
            <a:avLst/>
          </a:prstGeom>
          <a:noFill/>
          <a:ln w="9525">
            <a:noFill/>
            <a:miter lim="800000"/>
            <a:headEnd/>
            <a:tailEnd/>
          </a:ln>
        </p:spPr>
      </p:pic>
      <p:pic>
        <p:nvPicPr>
          <p:cNvPr id="24581" name="Picture 2"/>
          <p:cNvPicPr>
            <a:picLocks noChangeAspect="1" noChangeArrowheads="1"/>
          </p:cNvPicPr>
          <p:nvPr/>
        </p:nvPicPr>
        <p:blipFill>
          <a:blip r:embed="rId3" cstate="print"/>
          <a:srcRect/>
          <a:stretch>
            <a:fillRect/>
          </a:stretch>
        </p:blipFill>
        <p:spPr bwMode="auto">
          <a:xfrm>
            <a:off x="4778375" y="5105400"/>
            <a:ext cx="4365625" cy="22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cstate="print"/>
          <a:srcRect/>
          <a:stretch>
            <a:fillRect/>
          </a:stretch>
        </p:blipFill>
        <p:spPr bwMode="auto">
          <a:xfrm>
            <a:off x="0" y="762000"/>
            <a:ext cx="9061450" cy="4572000"/>
          </a:xfrm>
          <a:prstGeom prst="rect">
            <a:avLst/>
          </a:prstGeom>
          <a:noFill/>
          <a:ln w="9525">
            <a:noFill/>
            <a:miter lim="800000"/>
            <a:headEnd/>
            <a:tailEnd/>
          </a:ln>
        </p:spPr>
      </p:pic>
      <p:sp>
        <p:nvSpPr>
          <p:cNvPr id="25602" name="TextBox 2"/>
          <p:cNvSpPr txBox="1">
            <a:spLocks noChangeArrowheads="1"/>
          </p:cNvSpPr>
          <p:nvPr/>
        </p:nvSpPr>
        <p:spPr bwMode="auto">
          <a:xfrm>
            <a:off x="2971800" y="228600"/>
            <a:ext cx="2492375" cy="369888"/>
          </a:xfrm>
          <a:prstGeom prst="rect">
            <a:avLst/>
          </a:prstGeom>
          <a:noFill/>
          <a:ln w="9525">
            <a:noFill/>
            <a:miter lim="800000"/>
            <a:headEnd/>
            <a:tailEnd/>
          </a:ln>
        </p:spPr>
        <p:txBody>
          <a:bodyPr wrap="none">
            <a:spAutoFit/>
          </a:bodyPr>
          <a:lstStyle/>
          <a:p>
            <a:r>
              <a:rPr lang="en-US"/>
              <a:t>Dipole mode spectrum</a:t>
            </a:r>
          </a:p>
        </p:txBody>
      </p:sp>
      <p:sp>
        <p:nvSpPr>
          <p:cNvPr id="25603" name="TextBox 3"/>
          <p:cNvSpPr txBox="1">
            <a:spLocks noChangeArrowheads="1"/>
          </p:cNvSpPr>
          <p:nvPr/>
        </p:nvSpPr>
        <p:spPr bwMode="auto">
          <a:xfrm>
            <a:off x="1828800" y="5638800"/>
            <a:ext cx="7620000" cy="369888"/>
          </a:xfrm>
          <a:prstGeom prst="rect">
            <a:avLst/>
          </a:prstGeom>
          <a:noFill/>
          <a:ln w="9525">
            <a:noFill/>
            <a:miter lim="800000"/>
            <a:headEnd/>
            <a:tailEnd/>
          </a:ln>
        </p:spPr>
        <p:txBody>
          <a:bodyPr>
            <a:spAutoFit/>
          </a:bodyPr>
          <a:lstStyle/>
          <a:p>
            <a:r>
              <a:rPr lang="en-US"/>
              <a:t>β = 0.61                                                              β = 0.9</a:t>
            </a:r>
          </a:p>
        </p:txBody>
      </p:sp>
      <p:pic>
        <p:nvPicPr>
          <p:cNvPr id="25604" name="Picture 2"/>
          <p:cNvPicPr>
            <a:picLocks noChangeAspect="1" noChangeArrowheads="1"/>
          </p:cNvPicPr>
          <p:nvPr/>
        </p:nvPicPr>
        <p:blipFill>
          <a:blip r:embed="rId3" cstate="print"/>
          <a:srcRect/>
          <a:stretch>
            <a:fillRect/>
          </a:stretch>
        </p:blipFill>
        <p:spPr bwMode="auto">
          <a:xfrm>
            <a:off x="533400" y="4876800"/>
            <a:ext cx="4114800" cy="209550"/>
          </a:xfrm>
          <a:prstGeom prst="rect">
            <a:avLst/>
          </a:prstGeom>
          <a:noFill/>
          <a:ln w="9525">
            <a:noFill/>
            <a:miter lim="800000"/>
            <a:headEnd/>
            <a:tailEnd/>
          </a:ln>
        </p:spPr>
      </p:pic>
      <p:pic>
        <p:nvPicPr>
          <p:cNvPr id="25605" name="Picture 2"/>
          <p:cNvPicPr>
            <a:picLocks noChangeAspect="1" noChangeArrowheads="1"/>
          </p:cNvPicPr>
          <p:nvPr/>
        </p:nvPicPr>
        <p:blipFill>
          <a:blip r:embed="rId3" cstate="print"/>
          <a:srcRect/>
          <a:stretch>
            <a:fillRect/>
          </a:stretch>
        </p:blipFill>
        <p:spPr bwMode="auto">
          <a:xfrm>
            <a:off x="4903788" y="4876800"/>
            <a:ext cx="4114800"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1524000" y="4648200"/>
            <a:ext cx="7620000" cy="369888"/>
          </a:xfrm>
          <a:prstGeom prst="rect">
            <a:avLst/>
          </a:prstGeom>
          <a:noFill/>
          <a:ln w="9525">
            <a:noFill/>
            <a:miter lim="800000"/>
            <a:headEnd/>
            <a:tailEnd/>
          </a:ln>
        </p:spPr>
        <p:txBody>
          <a:bodyPr>
            <a:spAutoFit/>
          </a:bodyPr>
          <a:lstStyle/>
          <a:p>
            <a:r>
              <a:rPr lang="en-US"/>
              <a:t>β = 0.61                                                              β = 0.9</a:t>
            </a:r>
          </a:p>
        </p:txBody>
      </p:sp>
      <p:sp>
        <p:nvSpPr>
          <p:cNvPr id="26626" name="TextBox 3"/>
          <p:cNvSpPr txBox="1">
            <a:spLocks noChangeArrowheads="1"/>
          </p:cNvSpPr>
          <p:nvPr/>
        </p:nvSpPr>
        <p:spPr bwMode="auto">
          <a:xfrm>
            <a:off x="1905000" y="381000"/>
            <a:ext cx="5405438" cy="523875"/>
          </a:xfrm>
          <a:prstGeom prst="rect">
            <a:avLst/>
          </a:prstGeom>
          <a:noFill/>
          <a:ln w="9525">
            <a:noFill/>
            <a:miter lim="800000"/>
            <a:headEnd/>
            <a:tailEnd/>
          </a:ln>
        </p:spPr>
        <p:txBody>
          <a:bodyPr wrap="none">
            <a:spAutoFit/>
          </a:bodyPr>
          <a:lstStyle/>
          <a:p>
            <a:r>
              <a:rPr lang="en-US" sz="2800"/>
              <a:t>Impedances of monopole modes</a:t>
            </a:r>
          </a:p>
        </p:txBody>
      </p:sp>
      <p:pic>
        <p:nvPicPr>
          <p:cNvPr id="26627" name="Picture 3"/>
          <p:cNvPicPr>
            <a:picLocks noChangeAspect="1" noChangeArrowheads="1"/>
          </p:cNvPicPr>
          <p:nvPr/>
        </p:nvPicPr>
        <p:blipFill>
          <a:blip r:embed="rId2" cstate="print"/>
          <a:srcRect/>
          <a:stretch>
            <a:fillRect/>
          </a:stretch>
        </p:blipFill>
        <p:spPr bwMode="auto">
          <a:xfrm>
            <a:off x="88900" y="1066800"/>
            <a:ext cx="8982075" cy="3386138"/>
          </a:xfrm>
          <a:prstGeom prst="rect">
            <a:avLst/>
          </a:prstGeom>
          <a:noFill/>
          <a:ln w="9525">
            <a:noFill/>
            <a:miter lim="800000"/>
            <a:headEnd/>
            <a:tailEnd/>
          </a:ln>
        </p:spPr>
      </p:pic>
      <p:sp>
        <p:nvSpPr>
          <p:cNvPr id="26628" name="TextBox 5"/>
          <p:cNvSpPr txBox="1">
            <a:spLocks noChangeArrowheads="1"/>
          </p:cNvSpPr>
          <p:nvPr/>
        </p:nvSpPr>
        <p:spPr bwMode="auto">
          <a:xfrm>
            <a:off x="0" y="5029200"/>
            <a:ext cx="8991600" cy="1739900"/>
          </a:xfrm>
          <a:prstGeom prst="rect">
            <a:avLst/>
          </a:prstGeom>
          <a:noFill/>
          <a:ln w="9525">
            <a:noFill/>
            <a:miter lim="800000"/>
            <a:headEnd/>
            <a:tailEnd/>
          </a:ln>
        </p:spPr>
        <p:txBody>
          <a:bodyPr>
            <a:spAutoFit/>
          </a:bodyPr>
          <a:lstStyle/>
          <a:p>
            <a:pPr>
              <a:buFont typeface="Arial" charset="0"/>
              <a:buChar char="•"/>
            </a:pPr>
            <a:r>
              <a:rPr lang="en-US">
                <a:solidFill>
                  <a:srgbClr val="FF0000"/>
                </a:solidFill>
              </a:rPr>
              <a:t>For β = 0.61: </a:t>
            </a:r>
            <a:r>
              <a:rPr lang="en-US">
                <a:solidFill>
                  <a:srgbClr val="0000FF"/>
                </a:solidFill>
              </a:rPr>
              <a:t>all the modes have (r/Q) below 10 Ohms;</a:t>
            </a:r>
          </a:p>
          <a:p>
            <a:pPr>
              <a:buFont typeface="Arial" charset="0"/>
              <a:buChar char="•"/>
            </a:pPr>
            <a:r>
              <a:rPr lang="en-US">
                <a:solidFill>
                  <a:srgbClr val="FF0000"/>
                </a:solidFill>
              </a:rPr>
              <a:t>For β = 0.90: </a:t>
            </a:r>
          </a:p>
          <a:p>
            <a:r>
              <a:rPr lang="en-US">
                <a:solidFill>
                  <a:srgbClr val="FF0000"/>
                </a:solidFill>
              </a:rPr>
              <a:t> </a:t>
            </a:r>
            <a:r>
              <a:rPr lang="en-US">
                <a:solidFill>
                  <a:srgbClr val="0000FF"/>
                </a:solidFill>
              </a:rPr>
              <a:t>-two modes have (r/Q) =12 Ohm: F=1988 </a:t>
            </a:r>
            <a:r>
              <a:rPr lang="en-US">
                <a:solidFill>
                  <a:schemeClr val="hlink"/>
                </a:solidFill>
              </a:rPr>
              <a:t>(df=2.2 MHz)</a:t>
            </a:r>
            <a:r>
              <a:rPr lang="en-US">
                <a:solidFill>
                  <a:srgbClr val="0000FF"/>
                </a:solidFill>
              </a:rPr>
              <a:t> and 2159 MHz </a:t>
            </a:r>
            <a:r>
              <a:rPr lang="en-US">
                <a:solidFill>
                  <a:schemeClr val="hlink"/>
                </a:solidFill>
              </a:rPr>
              <a:t>(df=3.9 MHz),</a:t>
            </a:r>
            <a:r>
              <a:rPr lang="en-US">
                <a:solidFill>
                  <a:srgbClr val="0000FF"/>
                </a:solidFill>
              </a:rPr>
              <a:t> </a:t>
            </a:r>
          </a:p>
          <a:p>
            <a:r>
              <a:rPr lang="en-US">
                <a:solidFill>
                  <a:srgbClr val="0000FF"/>
                </a:solidFill>
              </a:rPr>
              <a:t> -one mode has (r/Q) = 22 Ohm: F=1238.6 MHz </a:t>
            </a:r>
            <a:r>
              <a:rPr lang="en-US">
                <a:solidFill>
                  <a:schemeClr val="hlink"/>
                </a:solidFill>
              </a:rPr>
              <a:t>(df=0.44 MHz)</a:t>
            </a:r>
            <a:r>
              <a:rPr lang="en-US"/>
              <a:t> </a:t>
            </a:r>
            <a:r>
              <a:rPr lang="en-US">
                <a:solidFill>
                  <a:srgbClr val="0000FF"/>
                </a:solidFill>
              </a:rPr>
              <a:t>, and </a:t>
            </a:r>
          </a:p>
          <a:p>
            <a:r>
              <a:rPr lang="en-US">
                <a:solidFill>
                  <a:srgbClr val="0000FF"/>
                </a:solidFill>
              </a:rPr>
              <a:t> -one mode has (r/Q) = 130 Ohm: F=1241.1 MHz </a:t>
            </a:r>
            <a:r>
              <a:rPr lang="en-US">
                <a:solidFill>
                  <a:schemeClr val="hlink"/>
                </a:solidFill>
              </a:rPr>
              <a:t>(df=2.0 MHz)</a:t>
            </a:r>
            <a:r>
              <a:rPr lang="en-US"/>
              <a:t> </a:t>
            </a:r>
            <a:endParaRPr lang="en-US">
              <a:solidFill>
                <a:srgbClr val="0000FF"/>
              </a:solidFill>
            </a:endParaRPr>
          </a:p>
          <a:p>
            <a:r>
              <a:rPr lang="en-US">
                <a:solidFill>
                  <a:schemeClr val="hlink"/>
                </a:solidFill>
              </a:rPr>
              <a:t>df is the difference between the HOM frequency and nearest main beam spectrum line.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a:stretch>
            <a:fillRect/>
          </a:stretch>
        </p:blipFill>
        <p:spPr bwMode="auto">
          <a:xfrm>
            <a:off x="73025" y="1143000"/>
            <a:ext cx="8955088" cy="3429000"/>
          </a:xfrm>
          <a:prstGeom prst="rect">
            <a:avLst/>
          </a:prstGeom>
          <a:noFill/>
          <a:ln w="9525">
            <a:noFill/>
            <a:miter lim="800000"/>
            <a:headEnd/>
            <a:tailEnd/>
          </a:ln>
        </p:spPr>
      </p:pic>
      <p:sp>
        <p:nvSpPr>
          <p:cNvPr id="27650" name="TextBox 2"/>
          <p:cNvSpPr txBox="1">
            <a:spLocks noChangeArrowheads="1"/>
          </p:cNvSpPr>
          <p:nvPr/>
        </p:nvSpPr>
        <p:spPr bwMode="auto">
          <a:xfrm>
            <a:off x="1905000" y="381000"/>
            <a:ext cx="5421313" cy="584200"/>
          </a:xfrm>
          <a:prstGeom prst="rect">
            <a:avLst/>
          </a:prstGeom>
          <a:noFill/>
          <a:ln w="9525">
            <a:noFill/>
            <a:miter lim="800000"/>
            <a:headEnd/>
            <a:tailEnd/>
          </a:ln>
        </p:spPr>
        <p:txBody>
          <a:bodyPr wrap="none">
            <a:spAutoFit/>
          </a:bodyPr>
          <a:lstStyle/>
          <a:p>
            <a:r>
              <a:rPr lang="en-US" sz="3200"/>
              <a:t>Impedances of dipole modes</a:t>
            </a:r>
          </a:p>
        </p:txBody>
      </p:sp>
      <p:sp>
        <p:nvSpPr>
          <p:cNvPr id="27651" name="TextBox 3"/>
          <p:cNvSpPr txBox="1">
            <a:spLocks noChangeArrowheads="1"/>
          </p:cNvSpPr>
          <p:nvPr/>
        </p:nvSpPr>
        <p:spPr bwMode="auto">
          <a:xfrm>
            <a:off x="1219200" y="4648200"/>
            <a:ext cx="7620000" cy="369888"/>
          </a:xfrm>
          <a:prstGeom prst="rect">
            <a:avLst/>
          </a:prstGeom>
          <a:noFill/>
          <a:ln w="9525">
            <a:noFill/>
            <a:miter lim="800000"/>
            <a:headEnd/>
            <a:tailEnd/>
          </a:ln>
        </p:spPr>
        <p:txBody>
          <a:bodyPr>
            <a:spAutoFit/>
          </a:bodyPr>
          <a:lstStyle/>
          <a:p>
            <a:r>
              <a:rPr lang="en-US"/>
              <a:t>β = 0.61                                                              β = 0.9</a:t>
            </a:r>
          </a:p>
        </p:txBody>
      </p:sp>
      <p:sp>
        <p:nvSpPr>
          <p:cNvPr id="27652" name="TextBox 4"/>
          <p:cNvSpPr txBox="1">
            <a:spLocks noChangeArrowheads="1"/>
          </p:cNvSpPr>
          <p:nvPr/>
        </p:nvSpPr>
        <p:spPr bwMode="auto">
          <a:xfrm>
            <a:off x="1066800" y="5029200"/>
            <a:ext cx="6096000" cy="1754188"/>
          </a:xfrm>
          <a:prstGeom prst="rect">
            <a:avLst/>
          </a:prstGeom>
          <a:noFill/>
          <a:ln w="9525">
            <a:noFill/>
            <a:miter lim="800000"/>
            <a:headEnd/>
            <a:tailEnd/>
          </a:ln>
        </p:spPr>
        <p:txBody>
          <a:bodyPr>
            <a:spAutoFit/>
          </a:bodyPr>
          <a:lstStyle/>
          <a:p>
            <a:pPr>
              <a:buFont typeface="Arial" charset="0"/>
              <a:buChar char="•"/>
            </a:pPr>
            <a:r>
              <a:rPr lang="en-US">
                <a:solidFill>
                  <a:srgbClr val="FF0000"/>
                </a:solidFill>
              </a:rPr>
              <a:t>For β = 0.61 three modes have (r/Q) above 10</a:t>
            </a:r>
            <a:r>
              <a:rPr lang="en-US" baseline="30000">
                <a:solidFill>
                  <a:srgbClr val="FF0000"/>
                </a:solidFill>
              </a:rPr>
              <a:t>4</a:t>
            </a:r>
            <a:r>
              <a:rPr lang="en-US">
                <a:solidFill>
                  <a:srgbClr val="FF0000"/>
                </a:solidFill>
              </a:rPr>
              <a:t> Ohm/m</a:t>
            </a:r>
            <a:r>
              <a:rPr lang="en-US" baseline="30000">
                <a:solidFill>
                  <a:srgbClr val="FF0000"/>
                </a:solidFill>
              </a:rPr>
              <a:t>2 </a:t>
            </a:r>
          </a:p>
          <a:p>
            <a:r>
              <a:rPr lang="en-US" baseline="30000">
                <a:solidFill>
                  <a:srgbClr val="FF0000"/>
                </a:solidFill>
              </a:rPr>
              <a:t> </a:t>
            </a:r>
            <a:r>
              <a:rPr lang="en-US">
                <a:solidFill>
                  <a:srgbClr val="FF0000"/>
                </a:solidFill>
              </a:rPr>
              <a:t>(F=974, 978.6 and 1293 MHz);</a:t>
            </a:r>
          </a:p>
          <a:p>
            <a:endParaRPr lang="en-US">
              <a:solidFill>
                <a:srgbClr val="FF0000"/>
              </a:solidFill>
            </a:endParaRPr>
          </a:p>
          <a:p>
            <a:pPr>
              <a:buFont typeface="Arial" charset="0"/>
              <a:buChar char="•"/>
            </a:pPr>
            <a:r>
              <a:rPr lang="en-US">
                <a:solidFill>
                  <a:srgbClr val="FF0000"/>
                </a:solidFill>
              </a:rPr>
              <a:t>For β = 0.90 four modes have (r/Q) above 10</a:t>
            </a:r>
            <a:r>
              <a:rPr lang="en-US" baseline="30000">
                <a:solidFill>
                  <a:srgbClr val="FF0000"/>
                </a:solidFill>
              </a:rPr>
              <a:t>4</a:t>
            </a:r>
            <a:r>
              <a:rPr lang="en-US">
                <a:solidFill>
                  <a:srgbClr val="FF0000"/>
                </a:solidFill>
              </a:rPr>
              <a:t> Ohm/m</a:t>
            </a:r>
            <a:r>
              <a:rPr lang="en-US" baseline="30000">
                <a:solidFill>
                  <a:srgbClr val="FF0000"/>
                </a:solidFill>
              </a:rPr>
              <a:t>2</a:t>
            </a:r>
            <a:r>
              <a:rPr lang="en-US">
                <a:solidFill>
                  <a:srgbClr val="FF0000"/>
                </a:solidFill>
              </a:rPr>
              <a:t> </a:t>
            </a:r>
          </a:p>
          <a:p>
            <a:r>
              <a:rPr lang="en-US">
                <a:solidFill>
                  <a:srgbClr val="FF0000"/>
                </a:solidFill>
              </a:rPr>
              <a:t> (F=946.6, 950.3, 1376 and 1383 MHz).</a:t>
            </a:r>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0" y="0"/>
            <a:ext cx="9105900" cy="954088"/>
          </a:xfrm>
          <a:prstGeom prst="rect">
            <a:avLst/>
          </a:prstGeom>
          <a:noFill/>
          <a:ln w="9525">
            <a:noFill/>
            <a:miter lim="800000"/>
            <a:headEnd/>
            <a:tailEnd/>
          </a:ln>
        </p:spPr>
        <p:txBody>
          <a:bodyPr wrap="none">
            <a:spAutoFit/>
          </a:bodyPr>
          <a:lstStyle/>
          <a:p>
            <a:r>
              <a:rPr lang="en-US" sz="2800" dirty="0">
                <a:solidFill>
                  <a:srgbClr val="FF0000"/>
                </a:solidFill>
              </a:rPr>
              <a:t>(r/Q) for HOM modes depends on the particle velocity </a:t>
            </a:r>
            <a:r>
              <a:rPr lang="el-GR" sz="2800" dirty="0">
                <a:solidFill>
                  <a:srgbClr val="FF0000"/>
                </a:solidFill>
              </a:rPr>
              <a:t>β</a:t>
            </a:r>
            <a:r>
              <a:rPr lang="en-US" sz="2800" dirty="0"/>
              <a:t>:</a:t>
            </a:r>
          </a:p>
          <a:p>
            <a:pPr algn="ctr"/>
            <a:r>
              <a:rPr lang="en-US" sz="2800" dirty="0">
                <a:solidFill>
                  <a:srgbClr val="FF0000"/>
                </a:solidFill>
              </a:rPr>
              <a:t>650 MHz, </a:t>
            </a:r>
            <a:r>
              <a:rPr lang="el-GR" sz="2800" dirty="0">
                <a:solidFill>
                  <a:srgbClr val="FF0000"/>
                </a:solidFill>
              </a:rPr>
              <a:t>β</a:t>
            </a:r>
            <a:r>
              <a:rPr lang="en-US" sz="2800" dirty="0">
                <a:solidFill>
                  <a:srgbClr val="FF0000"/>
                </a:solidFill>
              </a:rPr>
              <a:t>=0.9 cavity</a:t>
            </a:r>
          </a:p>
        </p:txBody>
      </p:sp>
      <p:pic>
        <p:nvPicPr>
          <p:cNvPr id="28674" name="Picture 2"/>
          <p:cNvPicPr>
            <a:picLocks noChangeAspect="1" noChangeArrowheads="1"/>
          </p:cNvPicPr>
          <p:nvPr/>
        </p:nvPicPr>
        <p:blipFill>
          <a:blip r:embed="rId2" cstate="print"/>
          <a:srcRect/>
          <a:stretch>
            <a:fillRect/>
          </a:stretch>
        </p:blipFill>
        <p:spPr bwMode="auto">
          <a:xfrm>
            <a:off x="152400" y="1143000"/>
            <a:ext cx="4389437" cy="3081337"/>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4572000" y="1095375"/>
            <a:ext cx="4389438" cy="3117850"/>
          </a:xfrm>
          <a:prstGeom prst="rect">
            <a:avLst/>
          </a:prstGeom>
          <a:noFill/>
          <a:ln w="9525">
            <a:noFill/>
            <a:miter lim="800000"/>
            <a:headEnd/>
            <a:tailEnd/>
          </a:ln>
        </p:spPr>
      </p:pic>
      <p:sp>
        <p:nvSpPr>
          <p:cNvPr id="28676" name="Rectangle 1"/>
          <p:cNvSpPr>
            <a:spLocks noChangeArrowheads="1"/>
          </p:cNvSpPr>
          <p:nvPr/>
        </p:nvSpPr>
        <p:spPr bwMode="auto">
          <a:xfrm>
            <a:off x="152400" y="4191000"/>
            <a:ext cx="8763000" cy="1723549"/>
          </a:xfrm>
          <a:prstGeom prst="rect">
            <a:avLst/>
          </a:prstGeom>
          <a:noFill/>
          <a:ln w="9525">
            <a:noFill/>
            <a:miter lim="800000"/>
            <a:headEnd/>
            <a:tailEnd/>
          </a:ln>
        </p:spPr>
        <p:txBody>
          <a:bodyPr anchor="ctr">
            <a:spAutoFit/>
          </a:bodyPr>
          <a:lstStyle/>
          <a:p>
            <a:pPr algn="ctr"/>
            <a:endParaRPr lang="en-US" sz="1000" dirty="0">
              <a:cs typeface="Times New Roman" pitchFamily="18" charset="0"/>
            </a:endParaRPr>
          </a:p>
          <a:p>
            <a:pPr algn="just"/>
            <a:r>
              <a:rPr lang="en-US" sz="2400" dirty="0">
                <a:solidFill>
                  <a:srgbClr val="0000FF"/>
                </a:solidFill>
                <a:cs typeface="Times New Roman" pitchFamily="18" charset="0"/>
              </a:rPr>
              <a:t>                      a)                                                       b)</a:t>
            </a:r>
          </a:p>
          <a:p>
            <a:pPr algn="just"/>
            <a:r>
              <a:rPr lang="en-US" sz="2400" dirty="0" smtClean="0">
                <a:solidFill>
                  <a:srgbClr val="0000FF"/>
                </a:solidFill>
                <a:cs typeface="Times New Roman" pitchFamily="18" charset="0"/>
              </a:rPr>
              <a:t>Monopole</a:t>
            </a:r>
            <a:r>
              <a:rPr lang="en-US" sz="2400" dirty="0">
                <a:solidFill>
                  <a:srgbClr val="0000FF"/>
                </a:solidFill>
                <a:cs typeface="Times New Roman" pitchFamily="18" charset="0"/>
              </a:rPr>
              <a:t> (a) and dipole (b) impedances of “the most dangerous” modes for beta=0.9 cavity versus accelerated particle velocity</a:t>
            </a:r>
            <a:r>
              <a:rPr lang="en-US" sz="2400" dirty="0">
                <a:cs typeface="Times New Roman" pitchFamily="18" charset="0"/>
              </a:rPr>
              <a:t>.</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0" y="762000"/>
            <a:ext cx="9144000" cy="5540375"/>
          </a:xfrm>
          <a:prstGeom prst="rect">
            <a:avLst/>
          </a:prstGeom>
          <a:noFill/>
          <a:ln w="9525">
            <a:noFill/>
            <a:miter lim="800000"/>
            <a:headEnd/>
            <a:tailEnd/>
          </a:ln>
        </p:spPr>
        <p:txBody>
          <a:bodyPr>
            <a:spAutoFit/>
          </a:bodyPr>
          <a:lstStyle/>
          <a:p>
            <a:pPr algn="ctr"/>
            <a:r>
              <a:rPr lang="en-US" sz="2800">
                <a:solidFill>
                  <a:srgbClr val="0000FF"/>
                </a:solidFill>
              </a:rPr>
              <a:t>HOM have frequency spread caused by manufacturing errors.</a:t>
            </a:r>
          </a:p>
          <a:p>
            <a:endParaRPr lang="en-US"/>
          </a:p>
          <a:p>
            <a:pPr>
              <a:buFont typeface="Wingdings" pitchFamily="2" charset="2"/>
              <a:buChar char="v"/>
            </a:pPr>
            <a:r>
              <a:rPr lang="en-US" sz="2400">
                <a:solidFill>
                  <a:srgbClr val="FF3300"/>
                </a:solidFill>
              </a:rPr>
              <a:t>For ILC cavity r.m.s. spread </a:t>
            </a:r>
            <a:r>
              <a:rPr lang="el-GR" sz="2400">
                <a:solidFill>
                  <a:srgbClr val="FF3300"/>
                </a:solidFill>
              </a:rPr>
              <a:t>σ</a:t>
            </a:r>
            <a:r>
              <a:rPr lang="en-US" sz="2400" baseline="-25000">
                <a:solidFill>
                  <a:srgbClr val="FF3300"/>
                </a:solidFill>
              </a:rPr>
              <a:t>f</a:t>
            </a:r>
            <a:r>
              <a:rPr lang="en-US" sz="2400">
                <a:solidFill>
                  <a:srgbClr val="FF3300"/>
                </a:solidFill>
              </a:rPr>
              <a:t> of the resonance frequencies is 6-9 MHz depending on the pass band, according to DESY measurement statistics: </a:t>
            </a:r>
            <a:r>
              <a:rPr lang="en-US" sz="2400" i="1">
                <a:solidFill>
                  <a:srgbClr val="FF0000"/>
                </a:solidFill>
              </a:rPr>
              <a:t>J. Sekutowicz, HOM damping,” ILC Workshop, KEK, November 13-15, 2004. </a:t>
            </a:r>
            <a:r>
              <a:rPr lang="en-US" sz="2400">
                <a:solidFill>
                  <a:srgbClr val="FF3300"/>
                </a:solidFill>
              </a:rPr>
              <a:t>However, in a process of “technology improvement” </a:t>
            </a:r>
            <a:r>
              <a:rPr lang="el-GR" sz="2400">
                <a:solidFill>
                  <a:srgbClr val="FF3300"/>
                </a:solidFill>
              </a:rPr>
              <a:t>σ</a:t>
            </a:r>
            <a:r>
              <a:rPr lang="en-US" sz="2400" baseline="-25000">
                <a:solidFill>
                  <a:srgbClr val="FF3300"/>
                </a:solidFill>
              </a:rPr>
              <a:t>f  </a:t>
            </a:r>
            <a:r>
              <a:rPr lang="en-US" sz="2400">
                <a:solidFill>
                  <a:srgbClr val="FF3300"/>
                </a:solidFill>
              </a:rPr>
              <a:t>reduced to ~1 MHz;</a:t>
            </a:r>
          </a:p>
          <a:p>
            <a:pPr>
              <a:buFont typeface="Wingdings" pitchFamily="2" charset="2"/>
              <a:buChar char="v"/>
            </a:pPr>
            <a:endParaRPr lang="en-US" sz="2400">
              <a:solidFill>
                <a:srgbClr val="FF3300"/>
              </a:solidFill>
            </a:endParaRPr>
          </a:p>
          <a:p>
            <a:pPr>
              <a:buFont typeface="Wingdings" pitchFamily="2" charset="2"/>
              <a:buChar char="v"/>
            </a:pPr>
            <a:r>
              <a:rPr lang="en-US" sz="2400">
                <a:solidFill>
                  <a:srgbClr val="0000FF"/>
                </a:solidFill>
              </a:rPr>
              <a:t>Cornell: </a:t>
            </a:r>
            <a:r>
              <a:rPr lang="el-GR" sz="2400">
                <a:solidFill>
                  <a:srgbClr val="0000FF"/>
                </a:solidFill>
              </a:rPr>
              <a:t>σ</a:t>
            </a:r>
            <a:r>
              <a:rPr lang="en-US" sz="2400" baseline="-25000">
                <a:solidFill>
                  <a:srgbClr val="0000FF"/>
                </a:solidFill>
              </a:rPr>
              <a:t>f </a:t>
            </a:r>
            <a:r>
              <a:rPr lang="en-US" sz="2400">
                <a:solidFill>
                  <a:srgbClr val="0000FF"/>
                </a:solidFill>
              </a:rPr>
              <a:t>≈ 10.9·10</a:t>
            </a:r>
            <a:r>
              <a:rPr lang="en-US" sz="2400" baseline="30000">
                <a:solidFill>
                  <a:srgbClr val="0000FF"/>
                </a:solidFill>
              </a:rPr>
              <a:t>-4</a:t>
            </a:r>
            <a:r>
              <a:rPr lang="en-US" sz="2400">
                <a:solidFill>
                  <a:srgbClr val="0000FF"/>
                </a:solidFill>
              </a:rPr>
              <a:t>×(f</a:t>
            </a:r>
            <a:r>
              <a:rPr lang="en-US" sz="2400" baseline="-25000">
                <a:solidFill>
                  <a:srgbClr val="0000FF"/>
                </a:solidFill>
              </a:rPr>
              <a:t>HOM</a:t>
            </a:r>
            <a:r>
              <a:rPr lang="en-US" sz="2400">
                <a:solidFill>
                  <a:srgbClr val="0000FF"/>
                </a:solidFill>
              </a:rPr>
              <a:t>-f</a:t>
            </a:r>
            <a:r>
              <a:rPr lang="en-US" sz="2400" baseline="-25000">
                <a:solidFill>
                  <a:srgbClr val="0000FF"/>
                </a:solidFill>
              </a:rPr>
              <a:t>0</a:t>
            </a:r>
            <a:r>
              <a:rPr lang="en-US" sz="2400">
                <a:solidFill>
                  <a:srgbClr val="0000FF"/>
                </a:solidFill>
              </a:rPr>
              <a:t>), for PX </a:t>
            </a:r>
            <a:r>
              <a:rPr lang="el-GR" sz="2400">
                <a:solidFill>
                  <a:srgbClr val="0000FF"/>
                </a:solidFill>
              </a:rPr>
              <a:t>σ</a:t>
            </a:r>
            <a:r>
              <a:rPr lang="en-US" sz="2400" baseline="-25000">
                <a:solidFill>
                  <a:srgbClr val="0000FF"/>
                </a:solidFill>
              </a:rPr>
              <a:t>f </a:t>
            </a:r>
            <a:r>
              <a:rPr lang="en-US" sz="2400">
                <a:solidFill>
                  <a:srgbClr val="0000FF"/>
                </a:solidFill>
              </a:rPr>
              <a:t>= 1-2 MHz;</a:t>
            </a:r>
          </a:p>
          <a:p>
            <a:pPr>
              <a:buFont typeface="Wingdings" pitchFamily="2" charset="2"/>
              <a:buChar char="v"/>
            </a:pPr>
            <a:endParaRPr lang="en-US" sz="2400" baseline="-25000">
              <a:solidFill>
                <a:srgbClr val="FF3300"/>
              </a:solidFill>
            </a:endParaRPr>
          </a:p>
          <a:p>
            <a:pPr>
              <a:buFont typeface="Wingdings" pitchFamily="2" charset="2"/>
              <a:buChar char="v"/>
            </a:pPr>
            <a:r>
              <a:rPr lang="en-US" sz="2400">
                <a:solidFill>
                  <a:srgbClr val="CC0099"/>
                </a:solidFill>
              </a:rPr>
              <a:t>SNS: </a:t>
            </a:r>
            <a:r>
              <a:rPr lang="el-GR" sz="2400">
                <a:solidFill>
                  <a:srgbClr val="CC0099"/>
                </a:solidFill>
              </a:rPr>
              <a:t>σ</a:t>
            </a:r>
            <a:r>
              <a:rPr lang="en-US" sz="2400" baseline="-25000">
                <a:solidFill>
                  <a:srgbClr val="CC0099"/>
                </a:solidFill>
              </a:rPr>
              <a:t>f </a:t>
            </a:r>
            <a:r>
              <a:rPr lang="en-US" sz="2400">
                <a:solidFill>
                  <a:srgbClr val="CC0099"/>
                </a:solidFill>
              </a:rPr>
              <a:t>≈ (9.6·10</a:t>
            </a:r>
            <a:r>
              <a:rPr lang="en-US" sz="2400" baseline="30000">
                <a:solidFill>
                  <a:srgbClr val="CC0099"/>
                </a:solidFill>
              </a:rPr>
              <a:t>-4 </a:t>
            </a:r>
            <a:r>
              <a:rPr lang="en-US" sz="2400">
                <a:solidFill>
                  <a:srgbClr val="CC0099"/>
                </a:solidFill>
              </a:rPr>
              <a:t>- 13.4·10</a:t>
            </a:r>
            <a:r>
              <a:rPr lang="en-US" sz="2400" baseline="30000">
                <a:solidFill>
                  <a:srgbClr val="CC0099"/>
                </a:solidFill>
              </a:rPr>
              <a:t>-4 </a:t>
            </a:r>
            <a:r>
              <a:rPr lang="en-US" sz="2400">
                <a:solidFill>
                  <a:srgbClr val="CC0099"/>
                </a:solidFill>
              </a:rPr>
              <a:t>)×(f</a:t>
            </a:r>
            <a:r>
              <a:rPr lang="en-US" sz="2400" baseline="-25000">
                <a:solidFill>
                  <a:srgbClr val="CC0099"/>
                </a:solidFill>
              </a:rPr>
              <a:t>HOM</a:t>
            </a:r>
            <a:r>
              <a:rPr lang="en-US" sz="2400">
                <a:solidFill>
                  <a:srgbClr val="CC0099"/>
                </a:solidFill>
              </a:rPr>
              <a:t>-f</a:t>
            </a:r>
            <a:r>
              <a:rPr lang="en-US" sz="2400" baseline="-25000">
                <a:solidFill>
                  <a:srgbClr val="CC0099"/>
                </a:solidFill>
              </a:rPr>
              <a:t>0</a:t>
            </a:r>
            <a:r>
              <a:rPr lang="en-US" sz="2400">
                <a:solidFill>
                  <a:srgbClr val="CC0099"/>
                </a:solidFill>
              </a:rPr>
              <a:t>); </a:t>
            </a:r>
          </a:p>
          <a:p>
            <a:r>
              <a:rPr lang="en-US" sz="2400">
                <a:solidFill>
                  <a:srgbClr val="CC0099"/>
                </a:solidFill>
              </a:rPr>
              <a:t>             </a:t>
            </a:r>
            <a:r>
              <a:rPr lang="el-GR" sz="2400">
                <a:solidFill>
                  <a:srgbClr val="CC0099"/>
                </a:solidFill>
              </a:rPr>
              <a:t>Δ</a:t>
            </a:r>
            <a:r>
              <a:rPr lang="en-US" sz="2400">
                <a:solidFill>
                  <a:srgbClr val="CC0099"/>
                </a:solidFill>
              </a:rPr>
              <a:t>f</a:t>
            </a:r>
            <a:r>
              <a:rPr lang="en-US" sz="2400" baseline="-25000">
                <a:solidFill>
                  <a:srgbClr val="CC0099"/>
                </a:solidFill>
              </a:rPr>
              <a:t>max</a:t>
            </a:r>
            <a:r>
              <a:rPr lang="en-US" sz="2400">
                <a:solidFill>
                  <a:srgbClr val="CC0099"/>
                </a:solidFill>
              </a:rPr>
              <a:t>=|f</a:t>
            </a:r>
            <a:r>
              <a:rPr lang="en-US" sz="2400" baseline="-25000">
                <a:solidFill>
                  <a:srgbClr val="CC0099"/>
                </a:solidFill>
              </a:rPr>
              <a:t>HOM,calculated</a:t>
            </a:r>
            <a:r>
              <a:rPr lang="en-US" sz="2400">
                <a:solidFill>
                  <a:srgbClr val="CC0099"/>
                </a:solidFill>
              </a:rPr>
              <a:t>-f</a:t>
            </a:r>
            <a:r>
              <a:rPr lang="en-US" sz="2400" baseline="-25000">
                <a:solidFill>
                  <a:srgbClr val="CC0099"/>
                </a:solidFill>
              </a:rPr>
              <a:t>HOM,measured</a:t>
            </a:r>
            <a:r>
              <a:rPr lang="en-US" sz="2400">
                <a:solidFill>
                  <a:srgbClr val="CC0099"/>
                </a:solidFill>
              </a:rPr>
              <a:t>|</a:t>
            </a:r>
            <a:r>
              <a:rPr lang="el-GR" sz="2400">
                <a:solidFill>
                  <a:srgbClr val="CC0099"/>
                </a:solidFill>
              </a:rPr>
              <a:t> </a:t>
            </a:r>
            <a:r>
              <a:rPr lang="en-US" sz="2400">
                <a:solidFill>
                  <a:srgbClr val="CC0099"/>
                </a:solidFill>
              </a:rPr>
              <a:t>~ </a:t>
            </a:r>
            <a:r>
              <a:rPr lang="el-GR" sz="2400">
                <a:solidFill>
                  <a:srgbClr val="CC0099"/>
                </a:solidFill>
              </a:rPr>
              <a:t>σ</a:t>
            </a:r>
            <a:r>
              <a:rPr lang="en-US" sz="2400" baseline="-25000">
                <a:solidFill>
                  <a:srgbClr val="CC0099"/>
                </a:solidFill>
              </a:rPr>
              <a:t>f </a:t>
            </a:r>
            <a:endParaRPr lang="en-US" sz="2400">
              <a:solidFill>
                <a:srgbClr val="CC0099"/>
              </a:solidFill>
            </a:endParaRPr>
          </a:p>
          <a:p>
            <a:endParaRPr lang="en-US" sz="2400">
              <a:solidFill>
                <a:srgbClr val="0000FF"/>
              </a:solidFill>
            </a:endParaRPr>
          </a:p>
          <a:p>
            <a:r>
              <a:rPr lang="en-US" sz="2400">
                <a:solidFill>
                  <a:srgbClr val="FF3300"/>
                </a:solidFill>
              </a:rPr>
              <a:t>  </a:t>
            </a: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0" name="TextBox 1"/>
          <p:cNvSpPr txBox="1">
            <a:spLocks noChangeArrowheads="1"/>
          </p:cNvSpPr>
          <p:nvPr/>
        </p:nvSpPr>
        <p:spPr bwMode="auto">
          <a:xfrm>
            <a:off x="228600" y="152400"/>
            <a:ext cx="8458200" cy="6545263"/>
          </a:xfrm>
          <a:prstGeom prst="rect">
            <a:avLst/>
          </a:prstGeom>
          <a:noFill/>
          <a:ln w="9525">
            <a:noFill/>
            <a:miter lim="800000"/>
            <a:headEnd/>
            <a:tailEnd/>
          </a:ln>
        </p:spPr>
        <p:txBody>
          <a:bodyPr>
            <a:spAutoFit/>
          </a:bodyPr>
          <a:lstStyle/>
          <a:p>
            <a:r>
              <a:rPr lang="en-US" sz="2800">
                <a:solidFill>
                  <a:srgbClr val="0000FF"/>
                </a:solidFill>
              </a:rPr>
              <a:t>Effect of the HOMs:</a:t>
            </a:r>
          </a:p>
          <a:p>
            <a:endParaRPr lang="en-US" sz="2400">
              <a:solidFill>
                <a:srgbClr val="FF0000"/>
              </a:solidFill>
            </a:endParaRPr>
          </a:p>
          <a:p>
            <a:pPr>
              <a:buFont typeface="Wingdings" pitchFamily="2" charset="2"/>
              <a:buChar char="Ø"/>
            </a:pPr>
            <a:r>
              <a:rPr lang="en-US" sz="2400">
                <a:solidFill>
                  <a:srgbClr val="008000"/>
                </a:solidFill>
              </a:rPr>
              <a:t>Resonance excitation;</a:t>
            </a:r>
          </a:p>
          <a:p>
            <a:pPr>
              <a:buFont typeface="Wingdings" pitchFamily="2" charset="2"/>
              <a:buChar char="Ø"/>
            </a:pPr>
            <a:r>
              <a:rPr lang="en-US" sz="2400">
                <a:solidFill>
                  <a:srgbClr val="008000"/>
                </a:solidFill>
              </a:rPr>
              <a:t>Collective effects.</a:t>
            </a:r>
          </a:p>
          <a:p>
            <a:pPr>
              <a:buFont typeface="Wingdings" pitchFamily="2" charset="2"/>
              <a:buChar char="Ø"/>
            </a:pPr>
            <a:endParaRPr lang="en-US" sz="2400">
              <a:solidFill>
                <a:srgbClr val="0000FF"/>
              </a:solidFill>
            </a:endParaRPr>
          </a:p>
          <a:p>
            <a:pPr>
              <a:buFont typeface="Wingdings" pitchFamily="2" charset="2"/>
              <a:buChar char="v"/>
            </a:pPr>
            <a:r>
              <a:rPr lang="en-US" sz="2400" b="1">
                <a:solidFill>
                  <a:srgbClr val="0000FF"/>
                </a:solidFill>
              </a:rPr>
              <a:t>Resonance excitation, monopole modes.</a:t>
            </a:r>
          </a:p>
          <a:p>
            <a:endParaRPr lang="en-US" sz="2400">
              <a:solidFill>
                <a:srgbClr val="FF0000"/>
              </a:solidFill>
            </a:endParaRPr>
          </a:p>
          <a:p>
            <a:r>
              <a:rPr lang="en-US" sz="2400">
                <a:solidFill>
                  <a:srgbClr val="FF0000"/>
                </a:solidFill>
              </a:rPr>
              <a:t>Monopole modes should not increase the beam longitudinal emittance     (    = 1.6 keV*nsec): </a:t>
            </a:r>
          </a:p>
          <a:p>
            <a:endParaRPr lang="en-US" sz="2400">
              <a:solidFill>
                <a:srgbClr val="FF0000"/>
              </a:solidFill>
            </a:endParaRPr>
          </a:p>
          <a:p>
            <a:endParaRPr lang="en-US" sz="2400">
              <a:solidFill>
                <a:srgbClr val="FF0000"/>
              </a:solidFill>
            </a:endParaRPr>
          </a:p>
          <a:p>
            <a:r>
              <a:rPr lang="en-US" sz="2400">
                <a:solidFill>
                  <a:srgbClr val="FF0000"/>
                </a:solidFill>
              </a:rPr>
              <a:t>                is average energy gain caused by HOM,     is a bunch length. For high-Q resonances</a:t>
            </a:r>
          </a:p>
          <a:p>
            <a:endParaRPr lang="en-US" sz="2400">
              <a:solidFill>
                <a:srgbClr val="FF0000"/>
              </a:solidFill>
            </a:endParaRPr>
          </a:p>
          <a:p>
            <a:r>
              <a:rPr lang="en-US" sz="2400">
                <a:solidFill>
                  <a:srgbClr val="FF0000"/>
                </a:solidFill>
              </a:rPr>
              <a:t>                                       and  thus, </a:t>
            </a:r>
          </a:p>
          <a:p>
            <a:r>
              <a:rPr lang="en-US" sz="2400">
                <a:solidFill>
                  <a:srgbClr val="FF0000"/>
                </a:solidFill>
              </a:rPr>
              <a:t>  </a:t>
            </a:r>
          </a:p>
          <a:p>
            <a:r>
              <a:rPr lang="en-GB" i="1">
                <a:solidFill>
                  <a:srgbClr val="FF0000"/>
                </a:solidFill>
              </a:rPr>
              <a:t>    </a:t>
            </a:r>
            <a:r>
              <a:rPr lang="en-GB">
                <a:solidFill>
                  <a:srgbClr val="FF0000"/>
                </a:solidFill>
              </a:rPr>
              <a:t> is the deference between the HOM frequency   and the beam spectrum line frequency (               </a:t>
            </a:r>
            <a:r>
              <a:rPr lang="en-GB" i="1">
                <a:solidFill>
                  <a:srgbClr val="FF0000"/>
                </a:solidFill>
              </a:rPr>
              <a:t>           </a:t>
            </a:r>
            <a:r>
              <a:rPr lang="en-GB">
                <a:solidFill>
                  <a:srgbClr val="FF0000"/>
                </a:solidFill>
              </a:rPr>
              <a:t>).    Is a beam spectrum line amplitude. </a:t>
            </a:r>
            <a:endParaRPr lang="en-US"/>
          </a:p>
        </p:txBody>
      </p:sp>
      <p:sp>
        <p:nvSpPr>
          <p:cNvPr id="3178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178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1783" name="Rectangle 7"/>
          <p:cNvSpPr>
            <a:spLocks noChangeArrowheads="1"/>
          </p:cNvSpPr>
          <p:nvPr/>
        </p:nvSpPr>
        <p:spPr bwMode="auto">
          <a:xfrm>
            <a:off x="0" y="1133475"/>
            <a:ext cx="9144000" cy="0"/>
          </a:xfrm>
          <a:prstGeom prst="rect">
            <a:avLst/>
          </a:prstGeom>
          <a:noFill/>
          <a:ln w="9525">
            <a:noFill/>
            <a:miter lim="800000"/>
            <a:headEnd/>
            <a:tailEnd/>
          </a:ln>
        </p:spPr>
        <p:txBody>
          <a:bodyPr wrap="none" anchor="ctr">
            <a:spAutoFit/>
          </a:bodyPr>
          <a:lstStyle/>
          <a:p>
            <a:endParaRPr lang="en-US"/>
          </a:p>
        </p:txBody>
      </p:sp>
      <p:sp>
        <p:nvSpPr>
          <p:cNvPr id="3178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1785" name="Rectangle 3"/>
          <p:cNvSpPr>
            <a:spLocks noChangeArrowheads="1"/>
          </p:cNvSpPr>
          <p:nvPr/>
        </p:nvSpPr>
        <p:spPr bwMode="auto">
          <a:xfrm>
            <a:off x="0" y="819150"/>
            <a:ext cx="9144000" cy="0"/>
          </a:xfrm>
          <a:prstGeom prst="rect">
            <a:avLst/>
          </a:prstGeom>
          <a:noFill/>
          <a:ln w="9525">
            <a:noFill/>
            <a:miter lim="800000"/>
            <a:headEnd/>
            <a:tailEnd/>
          </a:ln>
        </p:spPr>
        <p:txBody>
          <a:bodyPr wrap="none" anchor="ctr">
            <a:spAutoFit/>
          </a:bodyPr>
          <a:lstStyle/>
          <a:p>
            <a:endParaRPr lang="en-US"/>
          </a:p>
        </p:txBody>
      </p:sp>
      <p:sp>
        <p:nvSpPr>
          <p:cNvPr id="3178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8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1788"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4316413"/>
            <a:ext cx="723900" cy="428625"/>
          </a:xfrm>
          <a:prstGeom prst="rect">
            <a:avLst/>
          </a:prstGeom>
          <a:noFill/>
          <a:ln w="9525">
            <a:noFill/>
            <a:miter lim="800000"/>
            <a:headEnd/>
            <a:tailEnd/>
          </a:ln>
        </p:spPr>
      </p:pic>
      <p:sp>
        <p:nvSpPr>
          <p:cNvPr id="31789"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1790"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3733800"/>
            <a:ext cx="1771650" cy="428625"/>
          </a:xfrm>
          <a:prstGeom prst="rect">
            <a:avLst/>
          </a:prstGeom>
          <a:noFill/>
          <a:ln w="9525">
            <a:noFill/>
            <a:miter lim="800000"/>
            <a:headEnd/>
            <a:tailEnd/>
          </a:ln>
        </p:spPr>
      </p:pic>
      <p:sp>
        <p:nvSpPr>
          <p:cNvPr id="31791" name="Rectangle 10"/>
          <p:cNvSpPr>
            <a:spLocks noChangeArrowheads="1"/>
          </p:cNvSpPr>
          <p:nvPr/>
        </p:nvSpPr>
        <p:spPr bwMode="auto">
          <a:xfrm>
            <a:off x="0" y="885825"/>
            <a:ext cx="9144000" cy="0"/>
          </a:xfrm>
          <a:prstGeom prst="rect">
            <a:avLst/>
          </a:prstGeom>
          <a:noFill/>
          <a:ln w="9525">
            <a:noFill/>
            <a:miter lim="800000"/>
            <a:headEnd/>
            <a:tailEnd/>
          </a:ln>
        </p:spPr>
        <p:txBody>
          <a:bodyPr wrap="none" anchor="ctr">
            <a:spAutoFit/>
          </a:bodyPr>
          <a:lstStyle/>
          <a:p>
            <a:endParaRPr lang="en-US"/>
          </a:p>
        </p:txBody>
      </p:sp>
      <p:sp>
        <p:nvSpPr>
          <p:cNvPr id="3179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1793"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62800" y="4287838"/>
            <a:ext cx="276225" cy="409575"/>
          </a:xfrm>
          <a:prstGeom prst="rect">
            <a:avLst/>
          </a:prstGeom>
          <a:noFill/>
          <a:ln w="9525">
            <a:noFill/>
            <a:miter lim="800000"/>
            <a:headEnd/>
            <a:tailEnd/>
          </a:ln>
        </p:spPr>
      </p:pic>
      <p:sp>
        <p:nvSpPr>
          <p:cNvPr id="31794"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1795"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76400" y="3181350"/>
            <a:ext cx="266700" cy="409575"/>
          </a:xfrm>
          <a:prstGeom prst="rect">
            <a:avLst/>
          </a:prstGeom>
          <a:noFill/>
          <a:ln w="9525">
            <a:noFill/>
            <a:miter lim="800000"/>
            <a:headEnd/>
            <a:tailEnd/>
          </a:ln>
        </p:spPr>
      </p:pic>
      <p:sp>
        <p:nvSpPr>
          <p:cNvPr id="31796"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1797" name="Rectangle 17"/>
          <p:cNvSpPr>
            <a:spLocks noChangeArrowheads="1"/>
          </p:cNvSpPr>
          <p:nvPr/>
        </p:nvSpPr>
        <p:spPr bwMode="auto">
          <a:xfrm>
            <a:off x="0" y="1343025"/>
            <a:ext cx="9144000" cy="0"/>
          </a:xfrm>
          <a:prstGeom prst="rect">
            <a:avLst/>
          </a:prstGeom>
          <a:noFill/>
          <a:ln w="9525">
            <a:noFill/>
            <a:miter lim="800000"/>
            <a:headEnd/>
            <a:tailEnd/>
          </a:ln>
        </p:spPr>
        <p:txBody>
          <a:bodyPr wrap="none" anchor="ctr">
            <a:spAutoFit/>
          </a:bodyPr>
          <a:lstStyle/>
          <a:p>
            <a:endParaRPr lang="en-US"/>
          </a:p>
        </p:txBody>
      </p:sp>
      <p:sp>
        <p:nvSpPr>
          <p:cNvPr id="3179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799"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1800"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4800" y="6046788"/>
            <a:ext cx="342900" cy="409575"/>
          </a:xfrm>
          <a:prstGeom prst="rect">
            <a:avLst/>
          </a:prstGeom>
          <a:noFill/>
          <a:ln w="9525">
            <a:noFill/>
            <a:miter lim="800000"/>
            <a:headEnd/>
            <a:tailEnd/>
          </a:ln>
        </p:spPr>
      </p:pic>
      <p:sp>
        <p:nvSpPr>
          <p:cNvPr id="31801"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1802" name="Picture 2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257800" y="6076950"/>
            <a:ext cx="180975" cy="409575"/>
          </a:xfrm>
          <a:prstGeom prst="rect">
            <a:avLst/>
          </a:prstGeom>
          <a:noFill/>
          <a:ln w="9525">
            <a:noFill/>
            <a:miter lim="800000"/>
            <a:headEnd/>
            <a:tailEnd/>
          </a:ln>
        </p:spPr>
      </p:pic>
      <p:sp>
        <p:nvSpPr>
          <p:cNvPr id="31803" name="Rectangle 2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1804"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447800" y="6351588"/>
            <a:ext cx="1638300" cy="409575"/>
          </a:xfrm>
          <a:prstGeom prst="rect">
            <a:avLst/>
          </a:prstGeom>
          <a:noFill/>
          <a:ln w="9525">
            <a:noFill/>
            <a:miter lim="800000"/>
            <a:headEnd/>
            <a:tailEnd/>
          </a:ln>
        </p:spPr>
      </p:pic>
      <p:sp>
        <p:nvSpPr>
          <p:cNvPr id="31805" name="Rectangle 26"/>
          <p:cNvSpPr>
            <a:spLocks noChangeArrowheads="1"/>
          </p:cNvSpPr>
          <p:nvPr/>
        </p:nvSpPr>
        <p:spPr bwMode="auto">
          <a:xfrm>
            <a:off x="0" y="866775"/>
            <a:ext cx="9144000" cy="0"/>
          </a:xfrm>
          <a:prstGeom prst="rect">
            <a:avLst/>
          </a:prstGeom>
          <a:noFill/>
          <a:ln w="9525">
            <a:noFill/>
            <a:miter lim="800000"/>
            <a:headEnd/>
            <a:tailEnd/>
          </a:ln>
        </p:spPr>
        <p:txBody>
          <a:bodyPr wrap="none" anchor="ctr">
            <a:spAutoFit/>
          </a:bodyPr>
          <a:lstStyle/>
          <a:p>
            <a:endParaRPr lang="en-US"/>
          </a:p>
        </p:txBody>
      </p:sp>
      <p:pic>
        <p:nvPicPr>
          <p:cNvPr id="31806"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09800" y="3181350"/>
            <a:ext cx="266700" cy="409575"/>
          </a:xfrm>
          <a:prstGeom prst="rect">
            <a:avLst/>
          </a:prstGeom>
          <a:noFill/>
          <a:ln w="9525">
            <a:noFill/>
            <a:miter lim="800000"/>
            <a:headEnd/>
            <a:tailEnd/>
          </a:ln>
        </p:spPr>
      </p:pic>
      <p:sp>
        <p:nvSpPr>
          <p:cNvPr id="31807" name="Rectangle 32"/>
          <p:cNvSpPr>
            <a:spLocks noChangeArrowheads="1"/>
          </p:cNvSpPr>
          <p:nvPr/>
        </p:nvSpPr>
        <p:spPr bwMode="auto">
          <a:xfrm>
            <a:off x="0" y="2957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75" name="Object 31"/>
          <p:cNvGraphicFramePr>
            <a:graphicFrameLocks noChangeAspect="1"/>
          </p:cNvGraphicFramePr>
          <p:nvPr/>
        </p:nvGraphicFramePr>
        <p:xfrm>
          <a:off x="762000" y="5105400"/>
          <a:ext cx="2514600" cy="942975"/>
        </p:xfrm>
        <a:graphic>
          <a:graphicData uri="http://schemas.openxmlformats.org/presentationml/2006/ole">
            <p:oleObj spid="_x0000_s31775" name="Equation" r:id="rId10" imgW="1244600" imgH="469900" progId="Equation.3">
              <p:embed/>
            </p:oleObj>
          </a:graphicData>
        </a:graphic>
      </p:graphicFrame>
      <p:sp>
        <p:nvSpPr>
          <p:cNvPr id="31808" name="Rectangle 34"/>
          <p:cNvSpPr>
            <a:spLocks noChangeArrowheads="1"/>
          </p:cNvSpPr>
          <p:nvPr/>
        </p:nvSpPr>
        <p:spPr bwMode="auto">
          <a:xfrm>
            <a:off x="0" y="2962275"/>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77" name="Object 33"/>
          <p:cNvGraphicFramePr>
            <a:graphicFrameLocks noChangeAspect="1"/>
          </p:cNvGraphicFramePr>
          <p:nvPr/>
        </p:nvGraphicFramePr>
        <p:xfrm>
          <a:off x="5181600" y="5029200"/>
          <a:ext cx="2400300" cy="933450"/>
        </p:xfrm>
        <a:graphic>
          <a:graphicData uri="http://schemas.openxmlformats.org/presentationml/2006/ole">
            <p:oleObj spid="_x0000_s31777" name="Equation" r:id="rId11" imgW="1244600" imgH="482600" progId="Equation.3">
              <p:embed/>
            </p:oleObj>
          </a:graphicData>
        </a:graphic>
      </p:graphicFrame>
      <p:graphicFrame>
        <p:nvGraphicFramePr>
          <p:cNvPr id="31779" name="Object 35"/>
          <p:cNvGraphicFramePr>
            <a:graphicFrameLocks noChangeAspect="1"/>
          </p:cNvGraphicFramePr>
          <p:nvPr/>
        </p:nvGraphicFramePr>
        <p:xfrm>
          <a:off x="3276600" y="6348413"/>
          <a:ext cx="209550" cy="304800"/>
        </p:xfrm>
        <a:graphic>
          <a:graphicData uri="http://schemas.openxmlformats.org/presentationml/2006/ole">
            <p:oleObj spid="_x0000_s31779" name="Equation" r:id="rId12" imgW="139680" imgH="20304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Rectangle 1"/>
          <p:cNvSpPr>
            <a:spLocks noChangeArrowheads="1"/>
          </p:cNvSpPr>
          <p:nvPr/>
        </p:nvSpPr>
        <p:spPr bwMode="auto">
          <a:xfrm>
            <a:off x="76200" y="228600"/>
            <a:ext cx="9067800" cy="7102475"/>
          </a:xfrm>
          <a:prstGeom prst="rect">
            <a:avLst/>
          </a:prstGeom>
          <a:noFill/>
          <a:ln w="9525">
            <a:noFill/>
            <a:miter lim="800000"/>
            <a:headEnd/>
            <a:tailEnd/>
          </a:ln>
        </p:spPr>
        <p:txBody>
          <a:bodyPr>
            <a:spAutoFit/>
          </a:bodyPr>
          <a:lstStyle/>
          <a:p>
            <a:r>
              <a:rPr lang="en-GB" sz="2000" i="1" dirty="0">
                <a:solidFill>
                  <a:srgbClr val="FF0000"/>
                </a:solidFill>
              </a:rPr>
              <a:t>The worst case:  beginning of the high-beta 650 MHz section.</a:t>
            </a:r>
          </a:p>
          <a:p>
            <a:r>
              <a:rPr lang="en-GB" sz="2000" i="1" dirty="0">
                <a:solidFill>
                  <a:srgbClr val="FF0000"/>
                </a:solidFill>
              </a:rPr>
              <a:t>     = 7.7e-3 </a:t>
            </a:r>
            <a:r>
              <a:rPr lang="en-GB" sz="2000" i="1" dirty="0" err="1">
                <a:solidFill>
                  <a:srgbClr val="FF0000"/>
                </a:solidFill>
              </a:rPr>
              <a:t>nsec</a:t>
            </a:r>
            <a:r>
              <a:rPr lang="en-GB" sz="2000" i="1" dirty="0">
                <a:solidFill>
                  <a:srgbClr val="FF0000"/>
                </a:solidFill>
              </a:rPr>
              <a:t> (or 1.8 deg). For  = 0.5 </a:t>
            </a:r>
            <a:r>
              <a:rPr lang="en-GB" sz="2000" i="1" dirty="0" err="1">
                <a:solidFill>
                  <a:srgbClr val="FF0000"/>
                </a:solidFill>
              </a:rPr>
              <a:t>mA</a:t>
            </a:r>
            <a:r>
              <a:rPr lang="en-GB" sz="2000" i="1" dirty="0">
                <a:solidFill>
                  <a:srgbClr val="FF0000"/>
                </a:solidFill>
              </a:rPr>
              <a:t> and (R/Q)= 130 Ohm (HOM with the frequency of 1241 MHz) one has</a:t>
            </a:r>
          </a:p>
          <a:p>
            <a:endParaRPr lang="en-GB" sz="2000" i="1" dirty="0">
              <a:solidFill>
                <a:srgbClr val="FF0000"/>
              </a:solidFill>
            </a:endParaRPr>
          </a:p>
          <a:p>
            <a:r>
              <a:rPr lang="en-GB" sz="2000" i="1" dirty="0">
                <a:solidFill>
                  <a:srgbClr val="FF0000"/>
                </a:solidFill>
              </a:rPr>
              <a:t>                   &gt;&gt; 70 Hz</a:t>
            </a:r>
          </a:p>
          <a:p>
            <a:endParaRPr lang="en-GB" sz="2000" i="1" dirty="0">
              <a:solidFill>
                <a:srgbClr val="FF0000"/>
              </a:solidFill>
            </a:endParaRPr>
          </a:p>
          <a:p>
            <a:pPr>
              <a:buFont typeface="Wingdings" pitchFamily="2" charset="2"/>
              <a:buChar char="Ø"/>
            </a:pPr>
            <a:r>
              <a:rPr lang="en-GB" sz="2000" i="1" dirty="0">
                <a:solidFill>
                  <a:srgbClr val="FF0000"/>
                </a:solidFill>
              </a:rPr>
              <a:t>When the distance between  the beam spectrum </a:t>
            </a:r>
            <a:r>
              <a:rPr lang="en-GB" sz="2000" i="1" dirty="0" smtClean="0">
                <a:solidFill>
                  <a:srgbClr val="FF0000"/>
                </a:solidFill>
              </a:rPr>
              <a:t>lines is </a:t>
            </a:r>
            <a:r>
              <a:rPr lang="en-GB" sz="2000" i="1" dirty="0">
                <a:solidFill>
                  <a:srgbClr val="FF0000"/>
                </a:solidFill>
              </a:rPr>
              <a:t>5 MHz, and the frequency spread is </a:t>
            </a:r>
            <a:r>
              <a:rPr lang="en-GB" sz="2000" i="1" dirty="0" smtClean="0">
                <a:solidFill>
                  <a:srgbClr val="FF0000"/>
                </a:solidFill>
              </a:rPr>
              <a:t>1 MHz, </a:t>
            </a:r>
            <a:r>
              <a:rPr lang="en-GB" sz="2000" i="1" dirty="0">
                <a:solidFill>
                  <a:srgbClr val="FF0000"/>
                </a:solidFill>
              </a:rPr>
              <a:t>the probability that the cavity has the resonant frequency close enough to the beam spectrum line is </a:t>
            </a:r>
            <a:r>
              <a:rPr lang="en-GB" sz="2000" i="1" dirty="0" smtClean="0">
                <a:solidFill>
                  <a:srgbClr val="FF0000"/>
                </a:solidFill>
              </a:rPr>
              <a:t>&lt;1e-4. </a:t>
            </a:r>
          </a:p>
          <a:p>
            <a:endParaRPr lang="en-GB" sz="2000" i="1" dirty="0">
              <a:solidFill>
                <a:srgbClr val="FF0000"/>
              </a:solidFill>
            </a:endParaRPr>
          </a:p>
          <a:p>
            <a:pPr>
              <a:buFont typeface="Wingdings" pitchFamily="2" charset="2"/>
              <a:buChar char="Ø"/>
            </a:pPr>
            <a:r>
              <a:rPr lang="en-GB" sz="2000" i="1" dirty="0">
                <a:solidFill>
                  <a:srgbClr val="0000FF"/>
                </a:solidFill>
              </a:rPr>
              <a:t>The gain caused by the HOM is &lt;300 </a:t>
            </a:r>
            <a:r>
              <a:rPr lang="en-GB" sz="2000" i="1" dirty="0" err="1">
                <a:solidFill>
                  <a:srgbClr val="0000FF"/>
                </a:solidFill>
              </a:rPr>
              <a:t>keV</a:t>
            </a:r>
            <a:r>
              <a:rPr lang="en-GB" sz="2000" i="1" dirty="0">
                <a:solidFill>
                  <a:srgbClr val="0000FF"/>
                </a:solidFill>
              </a:rPr>
              <a:t>,   that is small compared to the operating mode gain, ~20 </a:t>
            </a:r>
            <a:r>
              <a:rPr lang="en-GB" sz="2000" i="1" dirty="0" err="1">
                <a:solidFill>
                  <a:srgbClr val="0000FF"/>
                </a:solidFill>
              </a:rPr>
              <a:t>MeV</a:t>
            </a:r>
            <a:r>
              <a:rPr lang="en-GB" sz="2000" i="1" dirty="0">
                <a:solidFill>
                  <a:srgbClr val="0000FF"/>
                </a:solidFill>
              </a:rPr>
              <a:t>, and does not contribute to the cryogenic  losses </a:t>
            </a:r>
          </a:p>
          <a:p>
            <a:endParaRPr lang="en-GB" sz="2000" i="1" dirty="0">
              <a:solidFill>
                <a:srgbClr val="0000FF"/>
              </a:solidFill>
            </a:endParaRPr>
          </a:p>
          <a:p>
            <a:endParaRPr lang="en-GB" sz="2000" i="1" dirty="0">
              <a:solidFill>
                <a:srgbClr val="FF0000"/>
              </a:solidFill>
            </a:endParaRPr>
          </a:p>
          <a:p>
            <a:r>
              <a:rPr lang="en-GB" sz="2000" dirty="0">
                <a:solidFill>
                  <a:srgbClr val="0000FF"/>
                </a:solidFill>
              </a:rPr>
              <a:t>because 1241 MHz mode is TM</a:t>
            </a:r>
            <a:r>
              <a:rPr lang="en-GB" sz="2000" baseline="-25000" dirty="0">
                <a:solidFill>
                  <a:srgbClr val="0000FF"/>
                </a:solidFill>
              </a:rPr>
              <a:t>011</a:t>
            </a:r>
            <a:r>
              <a:rPr lang="en-GB" sz="2000" dirty="0">
                <a:solidFill>
                  <a:srgbClr val="0000FF"/>
                </a:solidFill>
              </a:rPr>
              <a:t> mode in a cell, and, thus, it’s surface distribution is “orthogonal” to one of the operating mode. </a:t>
            </a:r>
            <a:r>
              <a:rPr lang="en-GB" sz="2000" i="1" dirty="0">
                <a:solidFill>
                  <a:srgbClr val="0000FF"/>
                </a:solidFill>
              </a:rPr>
              <a:t>Q</a:t>
            </a:r>
            <a:r>
              <a:rPr lang="en-GB" sz="2000" i="1" baseline="-25000" dirty="0">
                <a:solidFill>
                  <a:srgbClr val="0000FF"/>
                </a:solidFill>
              </a:rPr>
              <a:t>0</a:t>
            </a:r>
            <a:r>
              <a:rPr lang="en-GB" sz="2000" dirty="0">
                <a:solidFill>
                  <a:srgbClr val="0000FF"/>
                </a:solidFill>
              </a:rPr>
              <a:t> ~ 5e9.</a:t>
            </a:r>
          </a:p>
          <a:p>
            <a:endParaRPr lang="en-GB" sz="2000" i="1" dirty="0">
              <a:solidFill>
                <a:srgbClr val="0000FF"/>
              </a:solidFill>
            </a:endParaRPr>
          </a:p>
          <a:p>
            <a:pPr>
              <a:buFont typeface="Wingdings" pitchFamily="2" charset="2"/>
              <a:buChar char="Ø"/>
            </a:pPr>
            <a:r>
              <a:rPr lang="en-GB" sz="2000" dirty="0">
                <a:solidFill>
                  <a:srgbClr val="FF0000"/>
                </a:solidFill>
              </a:rPr>
              <a:t>If the HOM mode is in resonance, it’s </a:t>
            </a:r>
            <a:r>
              <a:rPr lang="en-GB" sz="2000" dirty="0" err="1">
                <a:solidFill>
                  <a:srgbClr val="FF0000"/>
                </a:solidFill>
              </a:rPr>
              <a:t>Q</a:t>
            </a:r>
            <a:r>
              <a:rPr lang="en-GB" sz="2000" baseline="-25000" dirty="0" err="1">
                <a:solidFill>
                  <a:srgbClr val="FF0000"/>
                </a:solidFill>
              </a:rPr>
              <a:t>loaded</a:t>
            </a:r>
            <a:r>
              <a:rPr lang="en-GB" sz="2000" dirty="0">
                <a:solidFill>
                  <a:srgbClr val="FF0000"/>
                </a:solidFill>
              </a:rPr>
              <a:t> &lt;&lt; 2e7.</a:t>
            </a:r>
          </a:p>
          <a:p>
            <a:endParaRPr lang="en-GB" sz="2000" i="1" dirty="0">
              <a:solidFill>
                <a:srgbClr val="FF0000"/>
              </a:solidFill>
            </a:endParaRPr>
          </a:p>
          <a:p>
            <a:endParaRPr lang="en-GB" sz="2000" i="1" dirty="0">
              <a:solidFill>
                <a:srgbClr val="FF0000"/>
              </a:solidFill>
            </a:endParaRPr>
          </a:p>
          <a:p>
            <a:endParaRPr lang="en-GB" sz="2000" dirty="0">
              <a:solidFill>
                <a:srgbClr val="0000FF"/>
              </a:solidFill>
            </a:endParaRPr>
          </a:p>
          <a:p>
            <a:endParaRPr lang="en-US" sz="2000" dirty="0">
              <a:solidFill>
                <a:srgbClr val="0000FF"/>
              </a:solidFill>
            </a:endParaRPr>
          </a:p>
        </p:txBody>
      </p:sp>
      <p:pic>
        <p:nvPicPr>
          <p:cNvPr id="32784"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533400"/>
            <a:ext cx="276225" cy="409575"/>
          </a:xfrm>
          <a:prstGeom prst="rect">
            <a:avLst/>
          </a:prstGeom>
          <a:noFill/>
          <a:ln w="9525">
            <a:noFill/>
            <a:miter lim="800000"/>
            <a:headEnd/>
            <a:tailEnd/>
          </a:ln>
        </p:spPr>
      </p:pic>
      <p:pic>
        <p:nvPicPr>
          <p:cNvPr id="32785"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1447800"/>
            <a:ext cx="342900" cy="409575"/>
          </a:xfrm>
          <a:prstGeom prst="rect">
            <a:avLst/>
          </a:prstGeom>
          <a:noFill/>
          <a:ln w="9525">
            <a:noFill/>
            <a:miter lim="800000"/>
            <a:headEnd/>
            <a:tailEnd/>
          </a:ln>
        </p:spPr>
      </p:pic>
      <p:sp>
        <p:nvSpPr>
          <p:cNvPr id="3278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2787" name="Rectangle 3"/>
          <p:cNvSpPr>
            <a:spLocks noChangeArrowheads="1"/>
          </p:cNvSpPr>
          <p:nvPr/>
        </p:nvSpPr>
        <p:spPr bwMode="auto">
          <a:xfrm>
            <a:off x="0" y="1314450"/>
            <a:ext cx="9144000" cy="0"/>
          </a:xfrm>
          <a:prstGeom prst="rect">
            <a:avLst/>
          </a:prstGeom>
          <a:noFill/>
          <a:ln w="9525">
            <a:noFill/>
            <a:miter lim="800000"/>
            <a:headEnd/>
            <a:tailEnd/>
          </a:ln>
        </p:spPr>
        <p:txBody>
          <a:bodyPr wrap="none" anchor="ctr">
            <a:spAutoFit/>
          </a:bodyPr>
          <a:lstStyle/>
          <a:p>
            <a:endParaRPr lang="en-US"/>
          </a:p>
        </p:txBody>
      </p:sp>
      <p:sp>
        <p:nvSpPr>
          <p:cNvPr id="32788"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2789" name="Rectangle 6"/>
          <p:cNvSpPr>
            <a:spLocks noChangeArrowheads="1"/>
          </p:cNvSpPr>
          <p:nvPr/>
        </p:nvSpPr>
        <p:spPr bwMode="auto">
          <a:xfrm>
            <a:off x="0" y="1314450"/>
            <a:ext cx="9144000" cy="0"/>
          </a:xfrm>
          <a:prstGeom prst="rect">
            <a:avLst/>
          </a:prstGeom>
          <a:noFill/>
          <a:ln w="9525">
            <a:noFill/>
            <a:miter lim="800000"/>
            <a:headEnd/>
            <a:tailEnd/>
          </a:ln>
        </p:spPr>
        <p:txBody>
          <a:bodyPr wrap="none" anchor="ctr">
            <a:spAutoFit/>
          </a:bodyPr>
          <a:lstStyle/>
          <a:p>
            <a:endParaRPr lang="en-US"/>
          </a:p>
        </p:txBody>
      </p:sp>
      <p:sp>
        <p:nvSpPr>
          <p:cNvPr id="10" name="Rectangle 9"/>
          <p:cNvSpPr/>
          <p:nvPr/>
        </p:nvSpPr>
        <p:spPr>
          <a:xfrm>
            <a:off x="838200" y="1371600"/>
            <a:ext cx="1828800" cy="533400"/>
          </a:xfrm>
          <a:prstGeom prst="rect">
            <a:avLst/>
          </a:prstGeom>
          <a:solidFill>
            <a:schemeClr val="accent1">
              <a:alpha val="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91" name="TextBox 10"/>
          <p:cNvSpPr txBox="1">
            <a:spLocks noChangeArrowheads="1"/>
          </p:cNvSpPr>
          <p:nvPr/>
        </p:nvSpPr>
        <p:spPr bwMode="auto">
          <a:xfrm>
            <a:off x="152400" y="6248400"/>
            <a:ext cx="8763000" cy="646113"/>
          </a:xfrm>
          <a:prstGeom prst="rect">
            <a:avLst/>
          </a:prstGeom>
          <a:noFill/>
          <a:ln w="9525">
            <a:noFill/>
            <a:miter lim="800000"/>
            <a:headEnd/>
            <a:tailEnd/>
          </a:ln>
        </p:spPr>
        <p:txBody>
          <a:bodyPr>
            <a:spAutoFit/>
          </a:bodyPr>
          <a:lstStyle/>
          <a:p>
            <a:pPr algn="ctr"/>
            <a:r>
              <a:rPr lang="en-US" b="1">
                <a:solidFill>
                  <a:srgbClr val="FF0000"/>
                </a:solidFill>
              </a:rPr>
              <a:t>One should take care on the 2d band monopole HOMs in order to avoid resonance  accidental excitation!</a:t>
            </a:r>
          </a:p>
        </p:txBody>
      </p:sp>
      <p:sp>
        <p:nvSpPr>
          <p:cNvPr id="32792" name="Rectangle 13"/>
          <p:cNvSpPr>
            <a:spLocks noChangeArrowheads="1"/>
          </p:cNvSpPr>
          <p:nvPr/>
        </p:nvSpPr>
        <p:spPr bwMode="auto">
          <a:xfrm>
            <a:off x="0" y="3052763"/>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82" name="Object 14"/>
          <p:cNvGraphicFramePr>
            <a:graphicFrameLocks noChangeAspect="1"/>
          </p:cNvGraphicFramePr>
          <p:nvPr/>
        </p:nvGraphicFramePr>
        <p:xfrm>
          <a:off x="3962400" y="554038"/>
          <a:ext cx="209550" cy="304800"/>
        </p:xfrm>
        <a:graphic>
          <a:graphicData uri="http://schemas.openxmlformats.org/presentationml/2006/ole">
            <p:oleObj spid="_x0000_s32782" name="Equation" r:id="rId5" imgW="139680" imgH="203040" progId="Equation.3">
              <p:embed/>
            </p:oleObj>
          </a:graphicData>
        </a:graphic>
      </p:graphicFrame>
      <p:pic>
        <p:nvPicPr>
          <p:cNvPr id="32793"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43000" y="3962400"/>
            <a:ext cx="367665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04800" y="117475"/>
            <a:ext cx="8077200" cy="6878806"/>
          </a:xfrm>
          <a:prstGeom prst="rect">
            <a:avLst/>
          </a:prstGeom>
          <a:noFill/>
          <a:ln w="9525">
            <a:noFill/>
            <a:miter lim="800000"/>
            <a:headEnd/>
            <a:tailEnd/>
          </a:ln>
        </p:spPr>
        <p:txBody>
          <a:bodyPr>
            <a:spAutoFit/>
          </a:bodyPr>
          <a:lstStyle/>
          <a:p>
            <a:pPr>
              <a:buFont typeface="Wingdings" pitchFamily="2" charset="2"/>
              <a:buChar char="v"/>
            </a:pPr>
            <a:r>
              <a:rPr lang="en-US" sz="2400" b="1" dirty="0">
                <a:solidFill>
                  <a:srgbClr val="0000FF"/>
                </a:solidFill>
              </a:rPr>
              <a:t>Resonance excitation, dipole modes.</a:t>
            </a:r>
          </a:p>
          <a:p>
            <a:pPr>
              <a:buFont typeface="Wingdings" pitchFamily="2" charset="2"/>
              <a:buChar char="Ø"/>
            </a:pPr>
            <a:r>
              <a:rPr lang="en-US" sz="2400" dirty="0">
                <a:solidFill>
                  <a:srgbClr val="FF0000"/>
                </a:solidFill>
              </a:rPr>
              <a:t>Dipole modes should not increase the beam transverse </a:t>
            </a:r>
            <a:r>
              <a:rPr lang="en-US" sz="2400" dirty="0" err="1">
                <a:solidFill>
                  <a:srgbClr val="FF0000"/>
                </a:solidFill>
              </a:rPr>
              <a:t>emittance</a:t>
            </a:r>
            <a:endParaRPr lang="en-US" sz="2400" dirty="0">
              <a:solidFill>
                <a:srgbClr val="FF0000"/>
              </a:solidFill>
            </a:endParaRPr>
          </a:p>
          <a:p>
            <a:pPr>
              <a:buFont typeface="Wingdings" pitchFamily="2" charset="2"/>
              <a:buChar char="Ø"/>
            </a:pPr>
            <a:r>
              <a:rPr lang="en-US" sz="2400" dirty="0">
                <a:solidFill>
                  <a:srgbClr val="008000"/>
                </a:solidFill>
              </a:rPr>
              <a:t>Transverse kick caused by the HOM is:</a:t>
            </a:r>
          </a:p>
          <a:p>
            <a:pPr>
              <a:buFont typeface="Wingdings" pitchFamily="2" charset="2"/>
              <a:buChar char="Ø"/>
            </a:pPr>
            <a:endParaRPr lang="en-US" sz="2400" dirty="0">
              <a:solidFill>
                <a:srgbClr val="008000"/>
              </a:solidFill>
            </a:endParaRPr>
          </a:p>
          <a:p>
            <a:r>
              <a:rPr lang="en-US" sz="2400" dirty="0">
                <a:solidFill>
                  <a:srgbClr val="FF0000"/>
                </a:solidFill>
              </a:rPr>
              <a:t>                                                                          </a:t>
            </a:r>
            <a:r>
              <a:rPr lang="en-US" sz="2400" dirty="0">
                <a:solidFill>
                  <a:srgbClr val="008000"/>
                </a:solidFill>
              </a:rPr>
              <a:t>(</a:t>
            </a:r>
            <a:r>
              <a:rPr lang="en-US" sz="2400" i="1" dirty="0"/>
              <a:t>k=2</a:t>
            </a:r>
            <a:r>
              <a:rPr lang="el-GR" sz="2400" i="1" dirty="0"/>
              <a:t>π</a:t>
            </a:r>
            <a:r>
              <a:rPr lang="en-US" sz="2400" i="1" dirty="0"/>
              <a:t>/</a:t>
            </a:r>
            <a:r>
              <a:rPr lang="el-GR" sz="2400" i="1" dirty="0"/>
              <a:t>λ</a:t>
            </a:r>
            <a:r>
              <a:rPr lang="en-US" sz="2400" dirty="0">
                <a:solidFill>
                  <a:srgbClr val="008000"/>
                </a:solidFill>
              </a:rPr>
              <a:t>)</a:t>
            </a:r>
            <a:endParaRPr lang="en-US" sz="2400" dirty="0">
              <a:solidFill>
                <a:srgbClr val="FF0000"/>
              </a:solidFill>
            </a:endParaRPr>
          </a:p>
          <a:p>
            <a:pPr>
              <a:buFont typeface="Wingdings" pitchFamily="2" charset="2"/>
              <a:buChar char="Ø"/>
            </a:pPr>
            <a:r>
              <a:rPr lang="en-US" sz="2400" dirty="0" err="1">
                <a:solidFill>
                  <a:srgbClr val="FF0000"/>
                </a:solidFill>
              </a:rPr>
              <a:t>Emittance</a:t>
            </a:r>
            <a:r>
              <a:rPr lang="en-US" sz="2400" dirty="0">
                <a:solidFill>
                  <a:srgbClr val="FF0000"/>
                </a:solidFill>
              </a:rPr>
              <a:t> increase     may be estimated the following way:</a:t>
            </a:r>
          </a:p>
          <a:p>
            <a:r>
              <a:rPr lang="en-US" sz="2400" dirty="0">
                <a:solidFill>
                  <a:srgbClr val="FF0000"/>
                </a:solidFill>
              </a:rPr>
              <a:t>                                                     is beta-function near the cavity.</a:t>
            </a:r>
          </a:p>
          <a:p>
            <a:pPr>
              <a:buFont typeface="Wingdings" pitchFamily="2" charset="2"/>
              <a:buChar char="Ø"/>
            </a:pPr>
            <a:r>
              <a:rPr lang="en-US" sz="2400" dirty="0">
                <a:solidFill>
                  <a:srgbClr val="008000"/>
                </a:solidFill>
              </a:rPr>
              <a:t>Thus, </a:t>
            </a:r>
          </a:p>
          <a:p>
            <a:r>
              <a:rPr lang="en-US" sz="2400" dirty="0">
                <a:solidFill>
                  <a:srgbClr val="008000"/>
                </a:solidFill>
              </a:rPr>
              <a:t>                                                is proton rest mass in </a:t>
            </a:r>
            <a:r>
              <a:rPr lang="en-US" sz="2400" i="1" dirty="0" err="1">
                <a:solidFill>
                  <a:srgbClr val="008000"/>
                </a:solidFill>
              </a:rPr>
              <a:t>eV</a:t>
            </a:r>
            <a:r>
              <a:rPr lang="en-US" sz="2400" dirty="0">
                <a:solidFill>
                  <a:srgbClr val="008000"/>
                </a:solidFill>
              </a:rPr>
              <a:t>.</a:t>
            </a:r>
          </a:p>
          <a:p>
            <a:endParaRPr lang="en-US" sz="2400" dirty="0">
              <a:solidFill>
                <a:srgbClr val="FF0000"/>
              </a:solidFill>
            </a:endParaRPr>
          </a:p>
          <a:p>
            <a:pPr>
              <a:buFont typeface="Wingdings" pitchFamily="2" charset="2"/>
              <a:buChar char="Ø"/>
            </a:pPr>
            <a:r>
              <a:rPr lang="en-GB" sz="2400" dirty="0">
                <a:solidFill>
                  <a:srgbClr val="FF0000"/>
                </a:solidFill>
              </a:rPr>
              <a:t>For </a:t>
            </a:r>
            <a:r>
              <a:rPr lang="en-GB" sz="2400" i="1" dirty="0">
                <a:latin typeface="Times New Roman" pitchFamily="18" charset="0"/>
                <a:cs typeface="Times New Roman" pitchFamily="18" charset="0"/>
              </a:rPr>
              <a:t>f</a:t>
            </a:r>
            <a:r>
              <a:rPr lang="en-GB" sz="2400" dirty="0">
                <a:solidFill>
                  <a:srgbClr val="FF0000"/>
                </a:solidFill>
              </a:rPr>
              <a:t>=1376 MHz, </a:t>
            </a:r>
            <a:r>
              <a:rPr lang="en-GB" sz="2400" dirty="0">
                <a:latin typeface="Times New Roman" pitchFamily="18" charset="0"/>
                <a:cs typeface="Times New Roman" pitchFamily="18" charset="0"/>
              </a:rPr>
              <a:t>(</a:t>
            </a:r>
            <a:r>
              <a:rPr lang="en-GB" sz="2400" i="1" dirty="0">
                <a:latin typeface="Times New Roman" pitchFamily="18" charset="0"/>
                <a:cs typeface="Times New Roman" pitchFamily="18" charset="0"/>
              </a:rPr>
              <a:t>R/Q)</a:t>
            </a:r>
            <a:r>
              <a:rPr lang="en-GB" sz="2400" i="1" baseline="-25000" dirty="0">
                <a:latin typeface="Times New Roman" pitchFamily="18" charset="0"/>
                <a:cs typeface="Times New Roman" pitchFamily="18" charset="0"/>
              </a:rPr>
              <a:t>1</a:t>
            </a:r>
            <a:r>
              <a:rPr lang="en-GB" sz="2400" i="1" dirty="0">
                <a:solidFill>
                  <a:srgbClr val="FF0000"/>
                </a:solidFill>
              </a:rPr>
              <a:t>=</a:t>
            </a:r>
            <a:r>
              <a:rPr lang="en-GB" sz="2400" dirty="0">
                <a:solidFill>
                  <a:srgbClr val="FF0000"/>
                </a:solidFill>
              </a:rPr>
              <a:t>60 </a:t>
            </a:r>
            <a:r>
              <a:rPr lang="en-GB" sz="2400" dirty="0" err="1">
                <a:solidFill>
                  <a:srgbClr val="FF0000"/>
                </a:solidFill>
              </a:rPr>
              <a:t>kOhm</a:t>
            </a:r>
            <a:r>
              <a:rPr lang="en-GB" sz="2400" dirty="0">
                <a:solidFill>
                  <a:srgbClr val="FF0000"/>
                </a:solidFill>
              </a:rPr>
              <a:t>/m</a:t>
            </a:r>
            <a:r>
              <a:rPr lang="en-GB" sz="2400" baseline="30000" dirty="0">
                <a:solidFill>
                  <a:srgbClr val="FF0000"/>
                </a:solidFill>
              </a:rPr>
              <a:t>2 </a:t>
            </a:r>
            <a:r>
              <a:rPr lang="en-GB" sz="2400" dirty="0">
                <a:solidFill>
                  <a:srgbClr val="FF0000"/>
                </a:solidFill>
              </a:rPr>
              <a:t>(worst case), proton energy of 500 </a:t>
            </a:r>
            <a:r>
              <a:rPr lang="en-GB" sz="2400" dirty="0" err="1">
                <a:solidFill>
                  <a:srgbClr val="FF0000"/>
                </a:solidFill>
              </a:rPr>
              <a:t>MeV</a:t>
            </a:r>
            <a:r>
              <a:rPr lang="en-GB" sz="2400" dirty="0">
                <a:solidFill>
                  <a:srgbClr val="FF0000"/>
                </a:solidFill>
              </a:rPr>
              <a:t>, </a:t>
            </a:r>
            <a:r>
              <a:rPr lang="en-US" sz="2400" i="1" dirty="0" err="1">
                <a:latin typeface="Times New Roman" pitchFamily="18" charset="0"/>
                <a:cs typeface="Times New Roman" pitchFamily="18" charset="0"/>
              </a:rPr>
              <a:t>β</a:t>
            </a:r>
            <a:r>
              <a:rPr lang="en-US" sz="2400" i="1" baseline="-25000" dirty="0" err="1">
                <a:latin typeface="Times New Roman" pitchFamily="18" charset="0"/>
                <a:cs typeface="Times New Roman" pitchFamily="18" charset="0"/>
              </a:rPr>
              <a:t>f</a:t>
            </a:r>
            <a:r>
              <a:rPr lang="en-US" sz="2400" baseline="-25000" dirty="0"/>
              <a:t> </a:t>
            </a:r>
            <a:r>
              <a:rPr lang="en-US" sz="2400" dirty="0" smtClean="0">
                <a:solidFill>
                  <a:srgbClr val="FF0000"/>
                </a:solidFill>
              </a:rPr>
              <a:t>=15 </a:t>
            </a:r>
            <a:r>
              <a:rPr lang="en-US" sz="2400" dirty="0">
                <a:solidFill>
                  <a:srgbClr val="FF0000"/>
                </a:solidFill>
              </a:rPr>
              <a:t>m</a:t>
            </a:r>
            <a:r>
              <a:rPr lang="en-GB" sz="2400" baseline="30000" dirty="0">
                <a:solidFill>
                  <a:srgbClr val="FF0000"/>
                </a:solidFill>
              </a:rPr>
              <a:t> </a:t>
            </a:r>
            <a:r>
              <a:rPr lang="en-GB" sz="2400" dirty="0">
                <a:solidFill>
                  <a:srgbClr val="FF0000"/>
                </a:solidFill>
              </a:rPr>
              <a:t>and </a:t>
            </a:r>
            <a:r>
              <a:rPr lang="en-GB" sz="2400" i="1" dirty="0">
                <a:latin typeface="Times New Roman" pitchFamily="18" charset="0"/>
                <a:cs typeface="Times New Roman" pitchFamily="18" charset="0"/>
              </a:rPr>
              <a:t>x</a:t>
            </a:r>
            <a:r>
              <a:rPr lang="en-GB" sz="2400" i="1" baseline="-25000" dirty="0">
                <a:latin typeface="Times New Roman" pitchFamily="18" charset="0"/>
                <a:cs typeface="Times New Roman" pitchFamily="18" charset="0"/>
              </a:rPr>
              <a:t>0</a:t>
            </a:r>
            <a:r>
              <a:rPr lang="en-GB" sz="2400" dirty="0">
                <a:solidFill>
                  <a:srgbClr val="FF0000"/>
                </a:solidFill>
              </a:rPr>
              <a:t>=1 mm one has</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δf</a:t>
            </a:r>
            <a:r>
              <a:rPr lang="en-US" sz="2400" b="1" dirty="0"/>
              <a:t> </a:t>
            </a:r>
            <a:r>
              <a:rPr lang="en-US" sz="2400" b="1" dirty="0">
                <a:solidFill>
                  <a:srgbClr val="FF0000"/>
                </a:solidFill>
              </a:rPr>
              <a:t> &gt;&gt; </a:t>
            </a:r>
            <a:r>
              <a:rPr lang="en-US" sz="2400" b="1" dirty="0" smtClean="0">
                <a:solidFill>
                  <a:srgbClr val="FF0000"/>
                </a:solidFill>
              </a:rPr>
              <a:t>2.5 </a:t>
            </a:r>
            <a:r>
              <a:rPr lang="en-US" sz="2400" b="1" dirty="0">
                <a:solidFill>
                  <a:srgbClr val="FF0000"/>
                </a:solidFill>
              </a:rPr>
              <a:t>Hz.</a:t>
            </a:r>
            <a:r>
              <a:rPr lang="en-US" sz="2400" b="1" dirty="0"/>
              <a:t>   </a:t>
            </a:r>
          </a:p>
          <a:p>
            <a:endParaRPr lang="en-US" sz="900" b="1" dirty="0"/>
          </a:p>
          <a:p>
            <a:pPr>
              <a:buFont typeface="Wingdings" pitchFamily="2" charset="2"/>
              <a:buChar char="Ø"/>
            </a:pPr>
            <a:r>
              <a:rPr lang="en-US" sz="2400" dirty="0">
                <a:solidFill>
                  <a:srgbClr val="008000"/>
                </a:solidFill>
              </a:rPr>
              <a:t>If the HOM is in resonance, </a:t>
            </a:r>
            <a:r>
              <a:rPr lang="en-US" sz="2400" dirty="0"/>
              <a:t>Q</a:t>
            </a:r>
            <a:r>
              <a:rPr lang="en-US" sz="2400" dirty="0">
                <a:solidFill>
                  <a:srgbClr val="008000"/>
                </a:solidFill>
              </a:rPr>
              <a:t> &lt;&lt; 1.4e9.</a:t>
            </a:r>
          </a:p>
          <a:p>
            <a:endParaRPr lang="en-US" sz="2400" b="1" dirty="0">
              <a:solidFill>
                <a:srgbClr val="0000FF"/>
              </a:solidFill>
            </a:endParaRP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37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379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6600" y="2374900"/>
            <a:ext cx="314325" cy="409575"/>
          </a:xfrm>
          <a:prstGeom prst="rect">
            <a:avLst/>
          </a:prstGeom>
          <a:noFill/>
          <a:ln w="9525">
            <a:noFill/>
            <a:miter lim="800000"/>
            <a:headEnd/>
            <a:tailEnd/>
          </a:ln>
        </p:spPr>
      </p:pic>
      <p:sp>
        <p:nvSpPr>
          <p:cNvPr id="3379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798" name="Rectangle 3"/>
          <p:cNvSpPr>
            <a:spLocks noChangeArrowheads="1"/>
          </p:cNvSpPr>
          <p:nvPr/>
        </p:nvSpPr>
        <p:spPr bwMode="auto">
          <a:xfrm>
            <a:off x="0" y="1200150"/>
            <a:ext cx="9144000" cy="0"/>
          </a:xfrm>
          <a:prstGeom prst="rect">
            <a:avLst/>
          </a:prstGeom>
          <a:noFill/>
          <a:ln w="9525">
            <a:noFill/>
            <a:miter lim="800000"/>
            <a:headEnd/>
            <a:tailEnd/>
          </a:ln>
        </p:spPr>
        <p:txBody>
          <a:bodyPr wrap="none" anchor="ctr">
            <a:spAutoFit/>
          </a:bodyPr>
          <a:lstStyle/>
          <a:p>
            <a:endParaRPr lang="en-US"/>
          </a:p>
        </p:txBody>
      </p:sp>
      <p:sp>
        <p:nvSpPr>
          <p:cNvPr id="3379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800" name="Rectangle 6"/>
          <p:cNvSpPr>
            <a:spLocks noChangeArrowheads="1"/>
          </p:cNvSpPr>
          <p:nvPr/>
        </p:nvSpPr>
        <p:spPr bwMode="auto">
          <a:xfrm>
            <a:off x="0" y="1200150"/>
            <a:ext cx="9144000" cy="0"/>
          </a:xfrm>
          <a:prstGeom prst="rect">
            <a:avLst/>
          </a:prstGeom>
          <a:noFill/>
          <a:ln w="9525">
            <a:noFill/>
            <a:miter lim="800000"/>
            <a:headEnd/>
            <a:tailEnd/>
          </a:ln>
        </p:spPr>
        <p:txBody>
          <a:bodyPr wrap="none" anchor="ctr">
            <a:spAutoFit/>
          </a:bodyPr>
          <a:lstStyle/>
          <a:p>
            <a:endParaRPr lang="en-US"/>
          </a:p>
        </p:txBody>
      </p:sp>
      <p:pic>
        <p:nvPicPr>
          <p:cNvPr id="33801" name="Picture 2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43400" y="1828800"/>
            <a:ext cx="1638300" cy="409575"/>
          </a:xfrm>
          <a:prstGeom prst="rect">
            <a:avLst/>
          </a:prstGeom>
          <a:noFill/>
          <a:ln w="9525">
            <a:noFill/>
            <a:miter lim="800000"/>
            <a:headEnd/>
            <a:tailEnd/>
          </a:ln>
        </p:spPr>
      </p:pic>
      <p:sp>
        <p:nvSpPr>
          <p:cNvPr id="3380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803" name="Rectangle 9"/>
          <p:cNvSpPr>
            <a:spLocks noChangeArrowheads="1"/>
          </p:cNvSpPr>
          <p:nvPr/>
        </p:nvSpPr>
        <p:spPr bwMode="auto">
          <a:xfrm>
            <a:off x="0" y="1257300"/>
            <a:ext cx="9144000" cy="0"/>
          </a:xfrm>
          <a:prstGeom prst="rect">
            <a:avLst/>
          </a:prstGeom>
          <a:noFill/>
          <a:ln w="9525">
            <a:noFill/>
            <a:miter lim="800000"/>
            <a:headEnd/>
            <a:tailEnd/>
          </a:ln>
        </p:spPr>
        <p:txBody>
          <a:bodyPr wrap="none" anchor="ctr">
            <a:spAutoFit/>
          </a:bodyPr>
          <a:lstStyle/>
          <a:p>
            <a:endParaRPr lang="en-US"/>
          </a:p>
        </p:txBody>
      </p:sp>
      <p:sp>
        <p:nvSpPr>
          <p:cNvPr id="3380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805" name="Rectangle 6"/>
          <p:cNvSpPr>
            <a:spLocks noChangeArrowheads="1"/>
          </p:cNvSpPr>
          <p:nvPr/>
        </p:nvSpPr>
        <p:spPr bwMode="auto">
          <a:xfrm>
            <a:off x="0" y="1123950"/>
            <a:ext cx="242888" cy="400050"/>
          </a:xfrm>
          <a:prstGeom prst="rect">
            <a:avLst/>
          </a:prstGeom>
          <a:noFill/>
          <a:ln w="9525">
            <a:noFill/>
            <a:miter lim="800000"/>
            <a:headEnd/>
            <a:tailEnd/>
          </a:ln>
        </p:spPr>
        <p:txBody>
          <a:bodyPr wrap="none" anchor="ctr">
            <a:spAutoFit/>
          </a:bodyPr>
          <a:lstStyle/>
          <a:p>
            <a:r>
              <a:rPr lang="en-US" sz="2000">
                <a:latin typeface="Calibri" pitchFamily="34" charset="0"/>
                <a:cs typeface="Times New Roman" pitchFamily="18" charset="0"/>
              </a:rPr>
              <a:t> </a:t>
            </a:r>
            <a:endParaRPr lang="en-US"/>
          </a:p>
        </p:txBody>
      </p:sp>
      <p:sp>
        <p:nvSpPr>
          <p:cNvPr id="33806" name="Rectangle 1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807" name="Rectangle 15"/>
          <p:cNvSpPr>
            <a:spLocks noChangeArrowheads="1"/>
          </p:cNvSpPr>
          <p:nvPr/>
        </p:nvSpPr>
        <p:spPr bwMode="auto">
          <a:xfrm>
            <a:off x="0" y="1257300"/>
            <a:ext cx="9144000" cy="0"/>
          </a:xfrm>
          <a:prstGeom prst="rect">
            <a:avLst/>
          </a:prstGeom>
          <a:noFill/>
          <a:ln w="9525">
            <a:noFill/>
            <a:miter lim="800000"/>
            <a:headEnd/>
            <a:tailEnd/>
          </a:ln>
        </p:spPr>
        <p:txBody>
          <a:bodyPr wrap="none" anchor="ctr">
            <a:spAutoFit/>
          </a:bodyPr>
          <a:lstStyle/>
          <a:p>
            <a:endParaRPr lang="en-US"/>
          </a:p>
        </p:txBody>
      </p:sp>
      <p:sp>
        <p:nvSpPr>
          <p:cNvPr id="3380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3809"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0" y="3124200"/>
            <a:ext cx="257175" cy="371475"/>
          </a:xfrm>
          <a:prstGeom prst="rect">
            <a:avLst/>
          </a:prstGeom>
          <a:noFill/>
          <a:ln w="9525">
            <a:noFill/>
            <a:miter lim="800000"/>
            <a:headEnd/>
            <a:tailEnd/>
          </a:ln>
        </p:spPr>
      </p:pic>
      <p:sp>
        <p:nvSpPr>
          <p:cNvPr id="33810" name="Rectangle 1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811" name="Rectangle 20"/>
          <p:cNvSpPr>
            <a:spLocks noChangeArrowheads="1"/>
          </p:cNvSpPr>
          <p:nvPr/>
        </p:nvSpPr>
        <p:spPr bwMode="auto">
          <a:xfrm>
            <a:off x="0" y="1257300"/>
            <a:ext cx="9144000" cy="0"/>
          </a:xfrm>
          <a:prstGeom prst="rect">
            <a:avLst/>
          </a:prstGeom>
          <a:noFill/>
          <a:ln w="9525">
            <a:noFill/>
            <a:miter lim="800000"/>
            <a:headEnd/>
            <a:tailEnd/>
          </a:ln>
        </p:spPr>
        <p:txBody>
          <a:bodyPr wrap="none" anchor="ctr">
            <a:spAutoFit/>
          </a:bodyPr>
          <a:lstStyle/>
          <a:p>
            <a:endParaRPr lang="en-US"/>
          </a:p>
        </p:txBody>
      </p:sp>
      <p:sp>
        <p:nvSpPr>
          <p:cNvPr id="33812"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3813"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14800" y="4267200"/>
            <a:ext cx="276225" cy="342900"/>
          </a:xfrm>
          <a:prstGeom prst="rect">
            <a:avLst/>
          </a:prstGeom>
          <a:noFill/>
          <a:ln w="9525">
            <a:noFill/>
            <a:miter lim="800000"/>
            <a:headEnd/>
            <a:tailEnd/>
          </a:ln>
        </p:spPr>
      </p:pic>
      <p:sp>
        <p:nvSpPr>
          <p:cNvPr id="39" name="Rectangle 38"/>
          <p:cNvSpPr/>
          <p:nvPr/>
        </p:nvSpPr>
        <p:spPr>
          <a:xfrm>
            <a:off x="304800" y="5638800"/>
            <a:ext cx="2057400" cy="4572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.5</a:t>
            </a:r>
            <a:endParaRPr lang="en-US" dirty="0"/>
          </a:p>
        </p:txBody>
      </p:sp>
      <p:sp>
        <p:nvSpPr>
          <p:cNvPr id="33815" name="TextBox 27"/>
          <p:cNvSpPr txBox="1">
            <a:spLocks noChangeArrowheads="1"/>
          </p:cNvSpPr>
          <p:nvPr/>
        </p:nvSpPr>
        <p:spPr bwMode="auto">
          <a:xfrm>
            <a:off x="3505200" y="5562600"/>
            <a:ext cx="5202238" cy="519113"/>
          </a:xfrm>
          <a:prstGeom prst="rect">
            <a:avLst/>
          </a:prstGeom>
          <a:noFill/>
          <a:ln w="9525">
            <a:noFill/>
            <a:miter lim="800000"/>
            <a:headEnd/>
            <a:tailEnd/>
          </a:ln>
        </p:spPr>
        <p:txBody>
          <a:bodyPr wrap="none">
            <a:spAutoFit/>
          </a:bodyPr>
          <a:lstStyle/>
          <a:p>
            <a:r>
              <a:rPr lang="en-US" sz="2800">
                <a:solidFill>
                  <a:srgbClr val="CC0099"/>
                </a:solidFill>
                <a:latin typeface="Comic Sans MS" pitchFamily="66" charset="0"/>
              </a:rPr>
              <a:t>Does not look to be a problem.</a:t>
            </a:r>
          </a:p>
        </p:txBody>
      </p:sp>
      <p:sp>
        <p:nvSpPr>
          <p:cNvPr id="3381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381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3818"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62000" y="2971800"/>
            <a:ext cx="3409950" cy="895350"/>
          </a:xfrm>
          <a:prstGeom prst="rect">
            <a:avLst/>
          </a:prstGeom>
          <a:noFill/>
          <a:ln w="9525">
            <a:noFill/>
            <a:miter lim="800000"/>
            <a:headEnd/>
            <a:tailEnd/>
          </a:ln>
        </p:spPr>
      </p:pic>
      <p:sp>
        <p:nvSpPr>
          <p:cNvPr id="3381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3820"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600200"/>
            <a:ext cx="3286125" cy="752475"/>
          </a:xfrm>
          <a:prstGeom prst="rect">
            <a:avLst/>
          </a:prstGeom>
          <a:noFill/>
          <a:ln w="9525">
            <a:noFill/>
            <a:miter lim="800000"/>
            <a:headEnd/>
            <a:tailEnd/>
          </a:ln>
        </p:spPr>
      </p:pic>
      <p:sp>
        <p:nvSpPr>
          <p:cNvPr id="3382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3822"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8200" y="3962400"/>
            <a:ext cx="2867025" cy="942975"/>
          </a:xfrm>
          <a:prstGeom prst="rect">
            <a:avLst/>
          </a:prstGeom>
          <a:noFill/>
          <a:ln w="9525">
            <a:noFill/>
            <a:miter lim="800000"/>
            <a:headEnd/>
            <a:tailEnd/>
          </a:ln>
        </p:spPr>
      </p:pic>
      <p:sp>
        <p:nvSpPr>
          <p:cNvPr id="33823" name="Rectangle 32"/>
          <p:cNvSpPr>
            <a:spLocks noChangeArrowheads="1"/>
          </p:cNvSpPr>
          <p:nvPr/>
        </p:nvSpPr>
        <p:spPr bwMode="auto">
          <a:xfrm>
            <a:off x="1752600" y="838200"/>
            <a:ext cx="2547938" cy="461963"/>
          </a:xfrm>
          <a:prstGeom prst="rect">
            <a:avLst/>
          </a:prstGeom>
          <a:noFill/>
          <a:ln w="9525">
            <a:noFill/>
            <a:miter lim="800000"/>
            <a:headEnd/>
            <a:tailEnd/>
          </a:ln>
        </p:spPr>
        <p:txBody>
          <a:bodyPr wrap="none">
            <a:spAutoFit/>
          </a:bodyPr>
          <a:lstStyle/>
          <a:p>
            <a:r>
              <a:rPr lang="en-US" sz="2400">
                <a:solidFill>
                  <a:srgbClr val="FF0000"/>
                </a:solidFill>
              </a:rPr>
              <a:t>(</a:t>
            </a:r>
            <a:r>
              <a:rPr lang="el-GR" sz="2400">
                <a:solidFill>
                  <a:srgbClr val="FF0000"/>
                </a:solidFill>
                <a:latin typeface="Times New Roman" pitchFamily="18" charset="0"/>
                <a:cs typeface="Times New Roman" pitchFamily="18" charset="0"/>
              </a:rPr>
              <a:t>ε</a:t>
            </a:r>
            <a:r>
              <a:rPr lang="en-US" sz="2400">
                <a:solidFill>
                  <a:srgbClr val="FF0000"/>
                </a:solidFill>
              </a:rPr>
              <a:t>= 2.5e-7/</a:t>
            </a:r>
            <a:r>
              <a:rPr lang="el-GR" sz="2400">
                <a:solidFill>
                  <a:srgbClr val="FF0000"/>
                </a:solidFill>
                <a:latin typeface="Times New Roman" pitchFamily="18" charset="0"/>
                <a:cs typeface="Times New Roman" pitchFamily="18" charset="0"/>
              </a:rPr>
              <a:t>βγ</a:t>
            </a:r>
            <a:r>
              <a:rPr lang="en-US" sz="2400">
                <a:solidFill>
                  <a:srgbClr val="FF0000"/>
                </a:solidFill>
              </a:rPr>
              <a:t> m).</a:t>
            </a:r>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461665"/>
          </a:xfrm>
          <a:prstGeom prst="rect">
            <a:avLst/>
          </a:prstGeom>
          <a:noFill/>
        </p:spPr>
        <p:txBody>
          <a:bodyPr wrap="square" rtlCol="0">
            <a:spAutoFit/>
          </a:bodyPr>
          <a:lstStyle/>
          <a:p>
            <a:pPr algn="ctr"/>
            <a:r>
              <a:rPr lang="en-US" sz="2400" dirty="0" smtClean="0"/>
              <a:t>Calculations of the power losses in the HE 650 MHz cavities:</a:t>
            </a:r>
            <a:endParaRPr lang="en-US" sz="2400" dirty="0"/>
          </a:p>
        </p:txBody>
      </p:sp>
      <p:pic>
        <p:nvPicPr>
          <p:cNvPr id="3" name="Picture 2" descr="HE.bmp"/>
          <p:cNvPicPr/>
          <p:nvPr/>
        </p:nvPicPr>
        <p:blipFill>
          <a:blip r:embed="rId2" cstate="print"/>
          <a:stretch>
            <a:fillRect/>
          </a:stretch>
        </p:blipFill>
        <p:spPr>
          <a:xfrm>
            <a:off x="152400" y="1295400"/>
            <a:ext cx="4167041" cy="3246120"/>
          </a:xfrm>
          <a:prstGeom prst="rect">
            <a:avLst/>
          </a:prstGeom>
        </p:spPr>
      </p:pic>
      <p:pic>
        <p:nvPicPr>
          <p:cNvPr id="4" name="Picture 3" descr="HE.bmp"/>
          <p:cNvPicPr/>
          <p:nvPr/>
        </p:nvPicPr>
        <p:blipFill>
          <a:blip r:embed="rId3" cstate="print"/>
          <a:stretch>
            <a:fillRect/>
          </a:stretch>
        </p:blipFill>
        <p:spPr>
          <a:xfrm>
            <a:off x="4572000" y="1295400"/>
            <a:ext cx="4471325" cy="3276600"/>
          </a:xfrm>
          <a:prstGeom prst="rect">
            <a:avLst/>
          </a:prstGeom>
        </p:spPr>
      </p:pic>
      <p:sp>
        <p:nvSpPr>
          <p:cNvPr id="5" name="TextBox 4"/>
          <p:cNvSpPr txBox="1"/>
          <p:nvPr/>
        </p:nvSpPr>
        <p:spPr>
          <a:xfrm>
            <a:off x="1524000" y="4953000"/>
            <a:ext cx="6006773" cy="369332"/>
          </a:xfrm>
          <a:prstGeom prst="rect">
            <a:avLst/>
          </a:prstGeom>
          <a:noFill/>
        </p:spPr>
        <p:txBody>
          <a:bodyPr wrap="none" rtlCol="0">
            <a:spAutoFit/>
          </a:bodyPr>
          <a:lstStyle/>
          <a:p>
            <a:r>
              <a:rPr lang="en-US" dirty="0" smtClean="0"/>
              <a:t>Q=1.e7                                                                 Q=1.e10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228600" y="228600"/>
            <a:ext cx="8610600" cy="6832600"/>
          </a:xfrm>
          <a:prstGeom prst="rect">
            <a:avLst/>
          </a:prstGeom>
          <a:noFill/>
          <a:ln w="9525">
            <a:noFill/>
            <a:miter lim="800000"/>
            <a:headEnd/>
            <a:tailEnd/>
          </a:ln>
        </p:spPr>
        <p:txBody>
          <a:bodyPr>
            <a:spAutoFit/>
          </a:bodyPr>
          <a:lstStyle/>
          <a:p>
            <a:pPr algn="ctr"/>
            <a:r>
              <a:rPr lang="en-US" sz="3600">
                <a:solidFill>
                  <a:srgbClr val="C00000"/>
                </a:solidFill>
              </a:rPr>
              <a:t>Motivation:</a:t>
            </a:r>
          </a:p>
          <a:p>
            <a:pPr>
              <a:buFont typeface="Arial" charset="0"/>
              <a:buChar char="•"/>
            </a:pPr>
            <a:r>
              <a:rPr lang="en-US" sz="2400">
                <a:solidFill>
                  <a:srgbClr val="0000FF"/>
                </a:solidFill>
              </a:rPr>
              <a:t>HOM damper is </a:t>
            </a:r>
            <a:r>
              <a:rPr lang="en-US" sz="2400">
                <a:solidFill>
                  <a:srgbClr val="0000FF"/>
                </a:solidFill>
                <a:cs typeface="Arial" charset="0"/>
              </a:rPr>
              <a:t>a vulnerable, expensive </a:t>
            </a:r>
            <a:r>
              <a:rPr lang="en-US" sz="2400">
                <a:solidFill>
                  <a:srgbClr val="0000FF"/>
                </a:solidFill>
              </a:rPr>
              <a:t>and complicated part of SC acceleration structure (problems – multipactoring, damage of feed-through, etc;</a:t>
            </a:r>
            <a:r>
              <a:rPr lang="en-US" sz="2400"/>
              <a:t> </a:t>
            </a:r>
            <a:r>
              <a:rPr lang="en-US" sz="2400">
                <a:solidFill>
                  <a:srgbClr val="0000FF"/>
                </a:solidFill>
              </a:rPr>
              <a:t>additional hardware – cables, feed-through, connectors, loads);  </a:t>
            </a:r>
          </a:p>
          <a:p>
            <a:pPr>
              <a:buFont typeface="Arial" charset="0"/>
              <a:buChar char="•"/>
            </a:pPr>
            <a:endParaRPr lang="en-US" sz="2400">
              <a:solidFill>
                <a:srgbClr val="0000FF"/>
              </a:solidFill>
            </a:endParaRPr>
          </a:p>
          <a:p>
            <a:pPr>
              <a:buFont typeface="Arial" charset="0"/>
              <a:buChar char="•"/>
            </a:pPr>
            <a:r>
              <a:rPr lang="en-US" sz="2400">
                <a:solidFill>
                  <a:srgbClr val="0000FF"/>
                </a:solidFill>
              </a:rPr>
              <a:t>SNS SC linac experience shows that HOM dampers may limit  a cavity  performance and reduce operation reliability;</a:t>
            </a:r>
          </a:p>
          <a:p>
            <a:pPr>
              <a:buFont typeface="Arial" charset="0"/>
              <a:buChar char="•"/>
            </a:pPr>
            <a:endParaRPr lang="en-US" sz="2400">
              <a:solidFill>
                <a:srgbClr val="0000FF"/>
              </a:solidFill>
            </a:endParaRPr>
          </a:p>
          <a:p>
            <a:pPr>
              <a:buFont typeface="Arial" charset="0"/>
              <a:buChar char="•"/>
            </a:pPr>
            <a:r>
              <a:rPr lang="en-US" sz="2400">
                <a:solidFill>
                  <a:srgbClr val="0000FF"/>
                </a:solidFill>
              </a:rPr>
              <a:t>SNS linac experience doesn’t show necessity of the HOM couplers.</a:t>
            </a:r>
          </a:p>
          <a:p>
            <a:pPr>
              <a:buFont typeface="Arial" charset="0"/>
              <a:buChar char="•"/>
            </a:pPr>
            <a:endParaRPr lang="en-US" sz="2400">
              <a:solidFill>
                <a:srgbClr val="0000FF"/>
              </a:solidFill>
            </a:endParaRPr>
          </a:p>
          <a:p>
            <a:pPr>
              <a:buFont typeface="Arial" charset="0"/>
              <a:buChar char="•"/>
            </a:pPr>
            <a:r>
              <a:rPr lang="en-GB" sz="2400">
                <a:solidFill>
                  <a:srgbClr val="0000FF"/>
                </a:solidFill>
              </a:rPr>
              <a:t>The 5-cell 650 MHz cavities are under development and it is necessary to understand necessity of HOM dampers for these cavities.</a:t>
            </a:r>
            <a:endParaRPr lang="en-US" sz="2400">
              <a:solidFill>
                <a:srgbClr val="0000FF"/>
              </a:solidFill>
            </a:endParaRPr>
          </a:p>
          <a:p>
            <a:endParaRPr lang="en-US" sz="2400">
              <a:solidFill>
                <a:srgbClr val="0000FF"/>
              </a:solidFill>
            </a:endParaRPr>
          </a:p>
          <a:p>
            <a:endParaRPr lang="en-US" sz="2400">
              <a:solidFill>
                <a:srgbClr val="0000FF"/>
              </a:solidFill>
            </a:endParaRPr>
          </a:p>
          <a:p>
            <a:pPr>
              <a:buFont typeface="Arial" charset="0"/>
              <a:buChar char="•"/>
            </a:pPr>
            <a:endParaRPr lang="en-US">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152400" y="228600"/>
            <a:ext cx="8991600" cy="1754188"/>
          </a:xfrm>
          <a:prstGeom prst="rect">
            <a:avLst/>
          </a:prstGeom>
          <a:noFill/>
          <a:ln w="9525">
            <a:noFill/>
            <a:miter lim="800000"/>
            <a:headEnd/>
            <a:tailEnd/>
          </a:ln>
        </p:spPr>
        <p:txBody>
          <a:bodyPr>
            <a:spAutoFit/>
          </a:bodyPr>
          <a:lstStyle/>
          <a:p>
            <a:r>
              <a:rPr lang="en-US" sz="2800">
                <a:solidFill>
                  <a:srgbClr val="FF0000"/>
                </a:solidFill>
              </a:rPr>
              <a:t>HOM damping through the main coupler.</a:t>
            </a:r>
          </a:p>
          <a:p>
            <a:endParaRPr lang="en-US" sz="2800">
              <a:solidFill>
                <a:srgbClr val="FF0000"/>
              </a:solidFill>
            </a:endParaRPr>
          </a:p>
          <a:p>
            <a:r>
              <a:rPr lang="en-US" sz="2400">
                <a:solidFill>
                  <a:srgbClr val="0000FF"/>
                </a:solidFill>
              </a:rPr>
              <a:t>Main coupler should provide Q</a:t>
            </a:r>
            <a:r>
              <a:rPr lang="en-US" sz="2400" baseline="-25000">
                <a:solidFill>
                  <a:srgbClr val="0000FF"/>
                </a:solidFill>
              </a:rPr>
              <a:t>ext</a:t>
            </a:r>
            <a:r>
              <a:rPr lang="en-US" sz="2400">
                <a:solidFill>
                  <a:srgbClr val="0000FF"/>
                </a:solidFill>
              </a:rPr>
              <a:t> ~ 2-3e7 for the operating mode. </a:t>
            </a:r>
          </a:p>
          <a:p>
            <a:endParaRPr lang="en-US" sz="2800">
              <a:solidFill>
                <a:srgbClr val="FF0000"/>
              </a:solidFill>
            </a:endParaRPr>
          </a:p>
        </p:txBody>
      </p:sp>
      <p:grpSp>
        <p:nvGrpSpPr>
          <p:cNvPr id="35842" name="Group 2"/>
          <p:cNvGrpSpPr>
            <a:grpSpLocks/>
          </p:cNvGrpSpPr>
          <p:nvPr/>
        </p:nvGrpSpPr>
        <p:grpSpPr bwMode="auto">
          <a:xfrm>
            <a:off x="457200" y="1981200"/>
            <a:ext cx="3733800" cy="4419600"/>
            <a:chOff x="1600200" y="533400"/>
            <a:chExt cx="4810125" cy="5905500"/>
          </a:xfrm>
        </p:grpSpPr>
        <p:pic>
          <p:nvPicPr>
            <p:cNvPr id="35854" name="Picture 4"/>
            <p:cNvPicPr>
              <a:picLocks noChangeAspect="1" noChangeArrowheads="1"/>
            </p:cNvPicPr>
            <p:nvPr/>
          </p:nvPicPr>
          <p:blipFill>
            <a:blip r:embed="rId2" cstate="print"/>
            <a:srcRect/>
            <a:stretch>
              <a:fillRect/>
            </a:stretch>
          </p:blipFill>
          <p:spPr bwMode="auto">
            <a:xfrm>
              <a:off x="1600200" y="533400"/>
              <a:ext cx="4810125" cy="5905500"/>
            </a:xfrm>
            <a:prstGeom prst="rect">
              <a:avLst/>
            </a:prstGeom>
            <a:noFill/>
            <a:ln w="9525">
              <a:noFill/>
              <a:miter lim="800000"/>
              <a:headEnd/>
              <a:tailEnd/>
            </a:ln>
          </p:spPr>
        </p:pic>
        <p:sp>
          <p:nvSpPr>
            <p:cNvPr id="35855" name="Line 5"/>
            <p:cNvSpPr>
              <a:spLocks noChangeShapeType="1"/>
            </p:cNvSpPr>
            <p:nvPr/>
          </p:nvSpPr>
          <p:spPr bwMode="auto">
            <a:xfrm>
              <a:off x="3738563" y="3429000"/>
              <a:ext cx="0" cy="1524000"/>
            </a:xfrm>
            <a:prstGeom prst="line">
              <a:avLst/>
            </a:prstGeom>
            <a:noFill/>
            <a:ln w="9525">
              <a:solidFill>
                <a:schemeClr val="tx1"/>
              </a:solidFill>
              <a:round/>
              <a:headEnd/>
              <a:tailEnd/>
            </a:ln>
          </p:spPr>
          <p:txBody>
            <a:bodyPr/>
            <a:lstStyle/>
            <a:p>
              <a:endParaRPr lang="en-US"/>
            </a:p>
          </p:txBody>
        </p:sp>
        <p:sp>
          <p:nvSpPr>
            <p:cNvPr id="35856" name="Line 6"/>
            <p:cNvSpPr>
              <a:spLocks noChangeShapeType="1"/>
            </p:cNvSpPr>
            <p:nvPr/>
          </p:nvSpPr>
          <p:spPr bwMode="auto">
            <a:xfrm>
              <a:off x="4017963" y="3429000"/>
              <a:ext cx="0" cy="1524000"/>
            </a:xfrm>
            <a:prstGeom prst="line">
              <a:avLst/>
            </a:prstGeom>
            <a:noFill/>
            <a:ln w="9525">
              <a:solidFill>
                <a:schemeClr val="tx1"/>
              </a:solidFill>
              <a:round/>
              <a:headEnd/>
              <a:tailEnd/>
            </a:ln>
          </p:spPr>
          <p:txBody>
            <a:bodyPr/>
            <a:lstStyle/>
            <a:p>
              <a:endParaRPr lang="en-US"/>
            </a:p>
          </p:txBody>
        </p:sp>
        <p:sp>
          <p:nvSpPr>
            <p:cNvPr id="35857" name="Line 7"/>
            <p:cNvSpPr>
              <a:spLocks noChangeShapeType="1"/>
            </p:cNvSpPr>
            <p:nvPr/>
          </p:nvSpPr>
          <p:spPr bwMode="auto">
            <a:xfrm>
              <a:off x="3725863" y="4114800"/>
              <a:ext cx="304800" cy="0"/>
            </a:xfrm>
            <a:prstGeom prst="line">
              <a:avLst/>
            </a:prstGeom>
            <a:noFill/>
            <a:ln w="9525">
              <a:solidFill>
                <a:schemeClr val="tx1"/>
              </a:solidFill>
              <a:round/>
              <a:headEnd type="triangle" w="med" len="med"/>
              <a:tailEnd type="triangle" w="med" len="med"/>
            </a:ln>
          </p:spPr>
          <p:txBody>
            <a:bodyPr/>
            <a:lstStyle/>
            <a:p>
              <a:endParaRPr lang="en-US"/>
            </a:p>
          </p:txBody>
        </p:sp>
        <p:sp>
          <p:nvSpPr>
            <p:cNvPr id="35858" name="Text Box 8"/>
            <p:cNvSpPr txBox="1">
              <a:spLocks noChangeArrowheads="1"/>
            </p:cNvSpPr>
            <p:nvPr/>
          </p:nvSpPr>
          <p:spPr bwMode="auto">
            <a:xfrm>
              <a:off x="3158700" y="4191000"/>
              <a:ext cx="1344775" cy="372699"/>
            </a:xfrm>
            <a:prstGeom prst="rect">
              <a:avLst/>
            </a:prstGeom>
            <a:noFill/>
            <a:ln w="9525">
              <a:noFill/>
              <a:miter lim="800000"/>
              <a:headEnd/>
              <a:tailEnd/>
            </a:ln>
          </p:spPr>
          <p:txBody>
            <a:bodyPr>
              <a:spAutoFit/>
            </a:bodyPr>
            <a:lstStyle/>
            <a:p>
              <a:pPr>
                <a:spcBef>
                  <a:spcPct val="50000"/>
                </a:spcBef>
              </a:pPr>
              <a:r>
                <a:rPr lang="en-US" sz="1400"/>
                <a:t>D=17mm</a:t>
              </a:r>
            </a:p>
          </p:txBody>
        </p:sp>
        <p:cxnSp>
          <p:nvCxnSpPr>
            <p:cNvPr id="9" name="Straight Arrow Connector 8"/>
            <p:cNvCxnSpPr/>
            <p:nvPr/>
          </p:nvCxnSpPr>
          <p:spPr>
            <a:xfrm rot="5400000" flipH="1" flipV="1">
              <a:off x="4496339" y="2437242"/>
              <a:ext cx="1981227" cy="204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860" name="Text Box 8"/>
            <p:cNvSpPr txBox="1">
              <a:spLocks noChangeArrowheads="1"/>
            </p:cNvSpPr>
            <p:nvPr/>
          </p:nvSpPr>
          <p:spPr bwMode="auto">
            <a:xfrm>
              <a:off x="4495800" y="2286000"/>
              <a:ext cx="1423695" cy="372699"/>
            </a:xfrm>
            <a:prstGeom prst="rect">
              <a:avLst/>
            </a:prstGeom>
            <a:noFill/>
            <a:ln w="9525">
              <a:noFill/>
              <a:miter lim="800000"/>
              <a:headEnd/>
              <a:tailEnd/>
            </a:ln>
          </p:spPr>
          <p:txBody>
            <a:bodyPr>
              <a:spAutoFit/>
            </a:bodyPr>
            <a:lstStyle/>
            <a:p>
              <a:pPr>
                <a:spcBef>
                  <a:spcPct val="50000"/>
                </a:spcBef>
              </a:pPr>
              <a:r>
                <a:rPr lang="en-US" sz="1400"/>
                <a:t>D</a:t>
              </a:r>
              <a:r>
                <a:rPr lang="en-US" sz="1100"/>
                <a:t>t</a:t>
              </a:r>
              <a:r>
                <a:rPr lang="en-US" sz="1400"/>
                <a:t>=100mm</a:t>
              </a:r>
            </a:p>
          </p:txBody>
        </p:sp>
        <p:cxnSp>
          <p:nvCxnSpPr>
            <p:cNvPr id="11" name="Straight Arrow Connector 10"/>
            <p:cNvCxnSpPr/>
            <p:nvPr/>
          </p:nvCxnSpPr>
          <p:spPr>
            <a:xfrm>
              <a:off x="4130016" y="4495855"/>
              <a:ext cx="762830" cy="212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 Box 8"/>
            <p:cNvSpPr txBox="1">
              <a:spLocks noChangeArrowheads="1"/>
            </p:cNvSpPr>
            <p:nvPr/>
          </p:nvSpPr>
          <p:spPr bwMode="auto">
            <a:xfrm>
              <a:off x="4115699" y="4572219"/>
              <a:ext cx="1312968" cy="373336"/>
            </a:xfrm>
            <a:prstGeom prst="rect">
              <a:avLst/>
            </a:prstGeom>
            <a:noFill/>
            <a:ln w="9525">
              <a:noFill/>
              <a:miter lim="800000"/>
              <a:headEnd/>
              <a:tailEnd/>
            </a:ln>
            <a:effectLst/>
          </p:spPr>
          <p:txBody>
            <a:bodyPr>
              <a:spAutoFit/>
            </a:bodyPr>
            <a:lstStyle/>
            <a:p>
              <a:pPr>
                <a:spcBef>
                  <a:spcPct val="50000"/>
                </a:spcBef>
                <a:defRPr/>
              </a:pPr>
              <a:r>
                <a:rPr lang="en-US" sz="1400" dirty="0"/>
                <a:t>D</a:t>
              </a:r>
              <a:r>
                <a:rPr lang="en-US" sz="1050" dirty="0"/>
                <a:t>c</a:t>
              </a:r>
              <a:r>
                <a:rPr lang="en-US" sz="1400" dirty="0"/>
                <a:t>=40mm</a:t>
              </a:r>
            </a:p>
          </p:txBody>
        </p:sp>
      </p:grpSp>
      <p:graphicFrame>
        <p:nvGraphicFramePr>
          <p:cNvPr id="13" name="Chart 12"/>
          <p:cNvGraphicFramePr>
            <a:graphicFrameLocks/>
          </p:cNvGraphicFramePr>
          <p:nvPr/>
        </p:nvGraphicFramePr>
        <p:xfrm>
          <a:off x="4648200" y="4267200"/>
          <a:ext cx="4038600" cy="2362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5844" name="Group 13"/>
          <p:cNvGrpSpPr>
            <a:grpSpLocks/>
          </p:cNvGrpSpPr>
          <p:nvPr/>
        </p:nvGrpSpPr>
        <p:grpSpPr bwMode="auto">
          <a:xfrm>
            <a:off x="5638800" y="1676400"/>
            <a:ext cx="1981200" cy="2362200"/>
            <a:chOff x="4953000" y="685800"/>
            <a:chExt cx="3276600" cy="3829050"/>
          </a:xfrm>
        </p:grpSpPr>
        <p:pic>
          <p:nvPicPr>
            <p:cNvPr id="35848" name="Picture 2"/>
            <p:cNvPicPr>
              <a:picLocks noChangeAspect="1" noChangeArrowheads="1"/>
            </p:cNvPicPr>
            <p:nvPr/>
          </p:nvPicPr>
          <p:blipFill>
            <a:blip r:embed="rId4" cstate="print"/>
            <a:srcRect/>
            <a:stretch>
              <a:fillRect/>
            </a:stretch>
          </p:blipFill>
          <p:spPr bwMode="auto">
            <a:xfrm rot="10800000" flipH="1">
              <a:off x="4953000" y="685800"/>
              <a:ext cx="2590800" cy="3829050"/>
            </a:xfrm>
            <a:prstGeom prst="rect">
              <a:avLst/>
            </a:prstGeom>
            <a:noFill/>
            <a:ln w="9525">
              <a:noFill/>
              <a:miter lim="800000"/>
              <a:headEnd/>
              <a:tailEnd/>
            </a:ln>
          </p:spPr>
        </p:pic>
        <p:cxnSp>
          <p:nvCxnSpPr>
            <p:cNvPr id="16" name="Straight Connector 15"/>
            <p:cNvCxnSpPr/>
            <p:nvPr/>
          </p:nvCxnSpPr>
          <p:spPr>
            <a:xfrm>
              <a:off x="7011377" y="2335277"/>
              <a:ext cx="12182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23501" y="2245211"/>
              <a:ext cx="1906099" cy="2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7808917" y="2330131"/>
              <a:ext cx="4580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7999341" y="2216906"/>
              <a:ext cx="771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999341" y="2368731"/>
              <a:ext cx="771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 Box 8"/>
          <p:cNvSpPr txBox="1">
            <a:spLocks noChangeArrowheads="1"/>
          </p:cNvSpPr>
          <p:nvPr/>
        </p:nvSpPr>
        <p:spPr bwMode="auto">
          <a:xfrm>
            <a:off x="8458200" y="6324600"/>
            <a:ext cx="533400" cy="307975"/>
          </a:xfrm>
          <a:prstGeom prst="rect">
            <a:avLst/>
          </a:prstGeom>
          <a:noFill/>
          <a:ln w="9525">
            <a:noFill/>
            <a:miter lim="800000"/>
            <a:headEnd/>
            <a:tailEnd/>
          </a:ln>
          <a:effectLst/>
        </p:spPr>
        <p:txBody>
          <a:bodyPr>
            <a:spAutoFit/>
          </a:bodyPr>
          <a:lstStyle/>
          <a:p>
            <a:pPr>
              <a:spcBef>
                <a:spcPct val="50000"/>
              </a:spcBef>
              <a:defRPr/>
            </a:pPr>
            <a:r>
              <a:rPr lang="en-US" sz="1400" dirty="0" err="1"/>
              <a:t>D</a:t>
            </a:r>
            <a:r>
              <a:rPr lang="en-US" sz="1050" dirty="0" err="1"/>
              <a:t>a</a:t>
            </a:r>
            <a:endParaRPr lang="en-US" sz="1400" dirty="0"/>
          </a:p>
        </p:txBody>
      </p:sp>
      <p:sp>
        <p:nvSpPr>
          <p:cNvPr id="22" name="Text Box 8"/>
          <p:cNvSpPr txBox="1">
            <a:spLocks noChangeArrowheads="1"/>
          </p:cNvSpPr>
          <p:nvPr/>
        </p:nvSpPr>
        <p:spPr bwMode="auto">
          <a:xfrm>
            <a:off x="7696200" y="2514600"/>
            <a:ext cx="533400" cy="307975"/>
          </a:xfrm>
          <a:prstGeom prst="rect">
            <a:avLst/>
          </a:prstGeom>
          <a:noFill/>
          <a:ln w="9525">
            <a:noFill/>
            <a:miter lim="800000"/>
            <a:headEnd/>
            <a:tailEnd/>
          </a:ln>
          <a:effectLst/>
        </p:spPr>
        <p:txBody>
          <a:bodyPr>
            <a:spAutoFit/>
          </a:bodyPr>
          <a:lstStyle/>
          <a:p>
            <a:pPr>
              <a:spcBef>
                <a:spcPct val="50000"/>
              </a:spcBef>
              <a:defRPr/>
            </a:pPr>
            <a:r>
              <a:rPr lang="en-US" sz="1400" dirty="0" err="1"/>
              <a:t>D</a:t>
            </a:r>
            <a:r>
              <a:rPr lang="en-US" sz="1050" dirty="0" err="1"/>
              <a:t>a</a:t>
            </a:r>
            <a:endParaRPr lang="en-US" sz="1400" dirty="0"/>
          </a:p>
        </p:txBody>
      </p:sp>
      <p:sp>
        <p:nvSpPr>
          <p:cNvPr id="35847" name="Rectangle 22"/>
          <p:cNvSpPr>
            <a:spLocks noChangeArrowheads="1"/>
          </p:cNvSpPr>
          <p:nvPr/>
        </p:nvSpPr>
        <p:spPr bwMode="auto">
          <a:xfrm>
            <a:off x="4419600" y="3962400"/>
            <a:ext cx="736600" cy="369888"/>
          </a:xfrm>
          <a:prstGeom prst="rect">
            <a:avLst/>
          </a:prstGeom>
          <a:noFill/>
          <a:ln w="9525">
            <a:noFill/>
            <a:miter lim="800000"/>
            <a:headEnd/>
            <a:tailEnd/>
          </a:ln>
        </p:spPr>
        <p:txBody>
          <a:bodyPr wrap="none">
            <a:spAutoFit/>
          </a:bodyPr>
          <a:lstStyle/>
          <a:p>
            <a:r>
              <a:rPr lang="en-US"/>
              <a:t>Qext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a:stretch>
            <a:fillRect/>
          </a:stretch>
        </p:blipFill>
        <p:spPr bwMode="auto">
          <a:xfrm>
            <a:off x="762000" y="609600"/>
            <a:ext cx="7920038" cy="5410200"/>
          </a:xfrm>
          <a:prstGeom prst="rect">
            <a:avLst/>
          </a:prstGeom>
          <a:noFill/>
          <a:ln w="9525">
            <a:noFill/>
            <a:miter lim="800000"/>
            <a:headEnd/>
            <a:tailEnd/>
          </a:ln>
        </p:spPr>
      </p:pic>
      <p:sp>
        <p:nvSpPr>
          <p:cNvPr id="36866" name="Rectangle 2"/>
          <p:cNvSpPr>
            <a:spLocks noChangeArrowheads="1"/>
          </p:cNvSpPr>
          <p:nvPr/>
        </p:nvSpPr>
        <p:spPr bwMode="auto">
          <a:xfrm>
            <a:off x="914400" y="228600"/>
            <a:ext cx="7469188" cy="369888"/>
          </a:xfrm>
          <a:prstGeom prst="rect">
            <a:avLst/>
          </a:prstGeom>
          <a:noFill/>
          <a:ln w="9525">
            <a:noFill/>
            <a:miter lim="800000"/>
            <a:headEnd/>
            <a:tailEnd/>
          </a:ln>
        </p:spPr>
        <p:txBody>
          <a:bodyPr wrap="none">
            <a:spAutoFit/>
          </a:bodyPr>
          <a:lstStyle/>
          <a:p>
            <a:r>
              <a:rPr lang="en-US">
                <a:solidFill>
                  <a:srgbClr val="FF0000"/>
                </a:solidFill>
              </a:rPr>
              <a:t>HOM damping through the main coupler (perfect window transmission).</a:t>
            </a:r>
          </a:p>
        </p:txBody>
      </p:sp>
      <p:sp>
        <p:nvSpPr>
          <p:cNvPr id="36867" name="TextBox 3"/>
          <p:cNvSpPr txBox="1">
            <a:spLocks noChangeArrowheads="1"/>
          </p:cNvSpPr>
          <p:nvPr/>
        </p:nvSpPr>
        <p:spPr bwMode="auto">
          <a:xfrm>
            <a:off x="381000" y="6324600"/>
            <a:ext cx="8956675" cy="369888"/>
          </a:xfrm>
          <a:prstGeom prst="rect">
            <a:avLst/>
          </a:prstGeom>
          <a:noFill/>
          <a:ln w="9525">
            <a:noFill/>
            <a:miter lim="800000"/>
            <a:headEnd/>
            <a:tailEnd/>
          </a:ln>
        </p:spPr>
        <p:txBody>
          <a:bodyPr wrap="none">
            <a:spAutoFit/>
          </a:bodyPr>
          <a:lstStyle/>
          <a:p>
            <a:r>
              <a:rPr lang="en-US"/>
              <a:t>The coupler window is optimized to provide a good transmission for the 2d pass band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cstate="print"/>
          <a:srcRect/>
          <a:stretch>
            <a:fillRect/>
          </a:stretch>
        </p:blipFill>
        <p:spPr bwMode="auto">
          <a:xfrm>
            <a:off x="1905000" y="2819400"/>
            <a:ext cx="6329363" cy="1033463"/>
          </a:xfrm>
          <a:prstGeom prst="rect">
            <a:avLst/>
          </a:prstGeom>
          <a:noFill/>
          <a:ln w="9525">
            <a:noFill/>
            <a:miter lim="800000"/>
            <a:headEnd/>
            <a:tailEnd/>
          </a:ln>
        </p:spPr>
      </p:pic>
      <p:pic>
        <p:nvPicPr>
          <p:cNvPr id="37890" name="Picture 2"/>
          <p:cNvPicPr>
            <a:picLocks noChangeAspect="1" noChangeArrowheads="1"/>
          </p:cNvPicPr>
          <p:nvPr/>
        </p:nvPicPr>
        <p:blipFill>
          <a:blip r:embed="rId3" cstate="print"/>
          <a:srcRect/>
          <a:stretch>
            <a:fillRect/>
          </a:stretch>
        </p:blipFill>
        <p:spPr bwMode="auto">
          <a:xfrm>
            <a:off x="838200" y="3810000"/>
            <a:ext cx="7772400" cy="2692400"/>
          </a:xfrm>
          <a:prstGeom prst="rect">
            <a:avLst/>
          </a:prstGeom>
          <a:noFill/>
          <a:ln w="9525">
            <a:noFill/>
            <a:miter lim="800000"/>
            <a:headEnd/>
            <a:tailEnd/>
          </a:ln>
        </p:spPr>
      </p:pic>
      <p:sp>
        <p:nvSpPr>
          <p:cNvPr id="37891" name="TextBox 20"/>
          <p:cNvSpPr txBox="1">
            <a:spLocks noChangeArrowheads="1"/>
          </p:cNvSpPr>
          <p:nvPr/>
        </p:nvSpPr>
        <p:spPr bwMode="auto">
          <a:xfrm>
            <a:off x="1828800" y="76200"/>
            <a:ext cx="2003425" cy="369888"/>
          </a:xfrm>
          <a:prstGeom prst="rect">
            <a:avLst/>
          </a:prstGeom>
          <a:noFill/>
          <a:ln w="9525">
            <a:noFill/>
            <a:miter lim="800000"/>
            <a:headEnd/>
            <a:tailEnd/>
          </a:ln>
        </p:spPr>
        <p:txBody>
          <a:bodyPr wrap="none">
            <a:spAutoFit/>
          </a:bodyPr>
          <a:lstStyle/>
          <a:p>
            <a:r>
              <a:rPr lang="en-US" b="1"/>
              <a:t>Monopole Band #2</a:t>
            </a:r>
          </a:p>
        </p:txBody>
      </p:sp>
      <p:sp>
        <p:nvSpPr>
          <p:cNvPr id="22" name="TextBox 21"/>
          <p:cNvSpPr txBox="1"/>
          <p:nvPr/>
        </p:nvSpPr>
        <p:spPr>
          <a:xfrm>
            <a:off x="7620000" y="3886200"/>
            <a:ext cx="866775" cy="276225"/>
          </a:xfrm>
          <a:prstGeom prst="rect">
            <a:avLst/>
          </a:prstGeom>
          <a:ln w="3175"/>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200" dirty="0" err="1"/>
              <a:t>Ez</a:t>
            </a:r>
            <a:r>
              <a:rPr lang="en-US" sz="1200" dirty="0"/>
              <a:t>* on axis</a:t>
            </a:r>
          </a:p>
        </p:txBody>
      </p:sp>
      <p:graphicFrame>
        <p:nvGraphicFramePr>
          <p:cNvPr id="16" name="Table 15"/>
          <p:cNvGraphicFramePr>
            <a:graphicFrameLocks noGrp="1"/>
          </p:cNvGraphicFramePr>
          <p:nvPr/>
        </p:nvGraphicFramePr>
        <p:xfrm>
          <a:off x="609600" y="381000"/>
          <a:ext cx="4648200" cy="2744893"/>
        </p:xfrm>
        <a:graphic>
          <a:graphicData uri="http://schemas.openxmlformats.org/drawingml/2006/table">
            <a:tbl>
              <a:tblPr firstRow="1" bandRow="1">
                <a:tableStyleId>{5C22544A-7EE6-4342-B048-85BDC9FD1C3A}</a:tableStyleId>
              </a:tblPr>
              <a:tblGrid>
                <a:gridCol w="762000"/>
                <a:gridCol w="990600"/>
                <a:gridCol w="990600"/>
                <a:gridCol w="1066800"/>
                <a:gridCol w="838200"/>
              </a:tblGrid>
              <a:tr h="601287">
                <a:tc>
                  <a:txBody>
                    <a:bodyPr/>
                    <a:lstStyle/>
                    <a:p>
                      <a:r>
                        <a:rPr lang="en-US" sz="1600" dirty="0" smtClean="0"/>
                        <a:t>Mode </a:t>
                      </a:r>
                    </a:p>
                    <a:p>
                      <a:r>
                        <a:rPr lang="en-US" sz="1600" dirty="0" smtClean="0"/>
                        <a:t>#</a:t>
                      </a:r>
                      <a:endParaRPr lang="en-US" sz="1600" dirty="0"/>
                    </a:p>
                  </a:txBody>
                  <a:tcPr/>
                </a:tc>
                <a:tc>
                  <a:txBody>
                    <a:bodyPr/>
                    <a:lstStyle/>
                    <a:p>
                      <a:r>
                        <a:rPr lang="en-US" sz="1600" dirty="0" smtClean="0"/>
                        <a:t>Freq </a:t>
                      </a:r>
                    </a:p>
                    <a:p>
                      <a:r>
                        <a:rPr lang="en-US" sz="1600" dirty="0" smtClean="0"/>
                        <a:t>[GHz]</a:t>
                      </a:r>
                      <a:endParaRPr lang="en-US" sz="1600" dirty="0"/>
                    </a:p>
                  </a:txBody>
                  <a:tcPr/>
                </a:tc>
                <a:tc>
                  <a:txBody>
                    <a:bodyPr/>
                    <a:lstStyle/>
                    <a:p>
                      <a:r>
                        <a:rPr lang="en-US" sz="1600" dirty="0" smtClean="0"/>
                        <a:t>Q_ext</a:t>
                      </a:r>
                      <a:endParaRPr lang="en-US" sz="1600" dirty="0"/>
                    </a:p>
                  </a:txBody>
                  <a:tcPr/>
                </a:tc>
                <a:tc>
                  <a:txBody>
                    <a:bodyPr/>
                    <a:lstStyle/>
                    <a:p>
                      <a:r>
                        <a:rPr lang="en-US" sz="1600" dirty="0" smtClean="0"/>
                        <a:t>R/Q  max</a:t>
                      </a:r>
                    </a:p>
                    <a:p>
                      <a:r>
                        <a:rPr lang="en-US" sz="1600" dirty="0" smtClean="0"/>
                        <a:t> [</a:t>
                      </a:r>
                      <a:r>
                        <a:rPr lang="el-GR" sz="1600" dirty="0" smtClean="0"/>
                        <a:t>Ω</a:t>
                      </a:r>
                      <a:r>
                        <a:rPr lang="en-US" sz="1600" dirty="0" smtClean="0"/>
                        <a: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β</a:t>
                      </a:r>
                      <a:r>
                        <a:rPr lang="en-US" baseline="0" dirty="0" smtClean="0"/>
                        <a:t> </a:t>
                      </a:r>
                      <a:r>
                        <a:rPr lang="en-US" dirty="0" smtClean="0"/>
                        <a:t>max</a:t>
                      </a:r>
                    </a:p>
                    <a:p>
                      <a:endParaRPr lang="en-US" dirty="0"/>
                    </a:p>
                  </a:txBody>
                  <a:tcPr/>
                </a:tc>
              </a:tr>
              <a:tr h="367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a:t>
                      </a:r>
                      <a:r>
                        <a:rPr lang="el-GR" dirty="0" smtClean="0"/>
                        <a:t>π</a:t>
                      </a:r>
                      <a:endParaRPr lang="en-US" dirty="0" smtClean="0"/>
                    </a:p>
                  </a:txBody>
                  <a:tcPr/>
                </a:tc>
                <a:tc>
                  <a:txBody>
                    <a:bodyPr/>
                    <a:lstStyle/>
                    <a:p>
                      <a:pPr algn="l" fontAlgn="b"/>
                      <a:r>
                        <a:rPr lang="en-US" sz="1600" b="0" i="0" u="none" strike="noStrike" dirty="0">
                          <a:solidFill>
                            <a:srgbClr val="000000"/>
                          </a:solidFill>
                          <a:latin typeface="Calibri"/>
                        </a:rPr>
                        <a:t>1.229017</a:t>
                      </a:r>
                    </a:p>
                  </a:txBody>
                  <a:tcPr marT="9525" marB="0" anchor="ctr"/>
                </a:tc>
                <a:tc>
                  <a:txBody>
                    <a:bodyPr/>
                    <a:lstStyle/>
                    <a:p>
                      <a:pPr algn="l" fontAlgn="b"/>
                      <a:r>
                        <a:rPr lang="en-US" sz="1600" b="0" i="0" u="none" strike="noStrike">
                          <a:solidFill>
                            <a:srgbClr val="000000"/>
                          </a:solidFill>
                          <a:latin typeface="Calibri"/>
                        </a:rPr>
                        <a:t>2.27E+07</a:t>
                      </a:r>
                    </a:p>
                  </a:txBody>
                  <a:tcPr marT="9525" marB="0" anchor="ctr"/>
                </a:tc>
                <a:tc>
                  <a:txBody>
                    <a:bodyPr/>
                    <a:lstStyle/>
                    <a:p>
                      <a:pPr algn="l" fontAlgn="b"/>
                      <a:r>
                        <a:rPr lang="en-US" sz="1600" b="0" i="0" u="none" strike="noStrike">
                          <a:solidFill>
                            <a:srgbClr val="000000"/>
                          </a:solidFill>
                          <a:latin typeface="Calibri"/>
                        </a:rPr>
                        <a:t>1.0</a:t>
                      </a:r>
                    </a:p>
                  </a:txBody>
                  <a:tcPr marT="9525" marB="0" anchor="ctr"/>
                </a:tc>
                <a:tc>
                  <a:txBody>
                    <a:bodyPr/>
                    <a:lstStyle/>
                    <a:p>
                      <a:pPr algn="l" fontAlgn="b"/>
                      <a:r>
                        <a:rPr lang="en-US" sz="1600" b="0" i="0" u="none" strike="noStrike">
                          <a:solidFill>
                            <a:srgbClr val="000000"/>
                          </a:solidFill>
                          <a:latin typeface="Calibri"/>
                        </a:rPr>
                        <a:t>1</a:t>
                      </a:r>
                    </a:p>
                  </a:txBody>
                  <a:tcPr marT="9525" marB="0" anchor="ctr"/>
                </a:tc>
              </a:tr>
              <a:tr h="348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2/5</a:t>
                      </a:r>
                      <a:r>
                        <a:rPr lang="el-GR" dirty="0" smtClean="0"/>
                        <a:t>π</a:t>
                      </a:r>
                      <a:endParaRPr lang="en-US" dirty="0" smtClean="0"/>
                    </a:p>
                  </a:txBody>
                  <a:tcPr/>
                </a:tc>
                <a:tc>
                  <a:txBody>
                    <a:bodyPr/>
                    <a:lstStyle/>
                    <a:p>
                      <a:pPr algn="l" fontAlgn="b"/>
                      <a:r>
                        <a:rPr lang="en-US" sz="1600" b="0" i="0" u="none" strike="noStrike">
                          <a:solidFill>
                            <a:srgbClr val="000000"/>
                          </a:solidFill>
                          <a:latin typeface="Calibri"/>
                        </a:rPr>
                        <a:t>1.231639</a:t>
                      </a:r>
                    </a:p>
                  </a:txBody>
                  <a:tcPr marT="9525" marB="0" anchor="ctr"/>
                </a:tc>
                <a:tc>
                  <a:txBody>
                    <a:bodyPr/>
                    <a:lstStyle/>
                    <a:p>
                      <a:pPr algn="l" fontAlgn="b"/>
                      <a:r>
                        <a:rPr lang="en-US" sz="1600" b="0" i="0" u="none" strike="noStrike">
                          <a:solidFill>
                            <a:srgbClr val="000000"/>
                          </a:solidFill>
                          <a:latin typeface="Calibri"/>
                        </a:rPr>
                        <a:t>6.83E+06</a:t>
                      </a:r>
                    </a:p>
                  </a:txBody>
                  <a:tcPr marT="9525" marB="0" anchor="ctr"/>
                </a:tc>
                <a:tc>
                  <a:txBody>
                    <a:bodyPr/>
                    <a:lstStyle/>
                    <a:p>
                      <a:pPr algn="l" fontAlgn="b"/>
                      <a:r>
                        <a:rPr lang="en-US" sz="1600" b="0" i="0" u="none" strike="noStrike">
                          <a:solidFill>
                            <a:srgbClr val="000000"/>
                          </a:solidFill>
                          <a:latin typeface="Calibri"/>
                        </a:rPr>
                        <a:t>3.4</a:t>
                      </a:r>
                    </a:p>
                  </a:txBody>
                  <a:tcPr marT="9525" marB="0" anchor="ctr"/>
                </a:tc>
                <a:tc>
                  <a:txBody>
                    <a:bodyPr/>
                    <a:lstStyle/>
                    <a:p>
                      <a:pPr algn="l" fontAlgn="b"/>
                      <a:r>
                        <a:rPr lang="en-US" sz="1600" b="0" i="0" u="none" strike="noStrike" dirty="0">
                          <a:solidFill>
                            <a:srgbClr val="000000"/>
                          </a:solidFill>
                          <a:latin typeface="Calibri"/>
                        </a:rPr>
                        <a:t>0.941</a:t>
                      </a:r>
                    </a:p>
                  </a:txBody>
                  <a:tcPr marT="9525" marB="0" anchor="ctr"/>
                </a:tc>
              </a:tr>
              <a:tr h="348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a:t>
                      </a:r>
                      <a:r>
                        <a:rPr lang="el-GR" dirty="0" smtClean="0"/>
                        <a:t>π</a:t>
                      </a:r>
                      <a:endParaRPr lang="en-US" dirty="0" smtClean="0"/>
                    </a:p>
                  </a:txBody>
                  <a:tcPr/>
                </a:tc>
                <a:tc>
                  <a:txBody>
                    <a:bodyPr/>
                    <a:lstStyle/>
                    <a:p>
                      <a:pPr algn="l" fontAlgn="b"/>
                      <a:r>
                        <a:rPr lang="en-US" sz="1600" b="0" i="0" u="none" strike="noStrike">
                          <a:solidFill>
                            <a:srgbClr val="000000"/>
                          </a:solidFill>
                          <a:latin typeface="Calibri"/>
                        </a:rPr>
                        <a:t>1.235158</a:t>
                      </a:r>
                    </a:p>
                  </a:txBody>
                  <a:tcPr marT="9525" marB="0" anchor="ctr"/>
                </a:tc>
                <a:tc>
                  <a:txBody>
                    <a:bodyPr/>
                    <a:lstStyle/>
                    <a:p>
                      <a:pPr algn="l" fontAlgn="b"/>
                      <a:r>
                        <a:rPr lang="en-US" sz="1600" b="0" i="0" u="none" strike="noStrike">
                          <a:solidFill>
                            <a:srgbClr val="000000"/>
                          </a:solidFill>
                          <a:latin typeface="Calibri"/>
                        </a:rPr>
                        <a:t>4.46E+06</a:t>
                      </a:r>
                    </a:p>
                  </a:txBody>
                  <a:tcPr marT="9525" marB="0" anchor="ctr"/>
                </a:tc>
                <a:tc>
                  <a:txBody>
                    <a:bodyPr/>
                    <a:lstStyle/>
                    <a:p>
                      <a:pPr algn="l" fontAlgn="b"/>
                      <a:r>
                        <a:rPr lang="en-US" sz="1600" b="0" i="0" u="none" strike="noStrike">
                          <a:solidFill>
                            <a:srgbClr val="000000"/>
                          </a:solidFill>
                          <a:latin typeface="Calibri"/>
                        </a:rPr>
                        <a:t>32.8</a:t>
                      </a:r>
                    </a:p>
                  </a:txBody>
                  <a:tcPr marT="9525" marB="0" anchor="ctr"/>
                </a:tc>
                <a:tc>
                  <a:txBody>
                    <a:bodyPr/>
                    <a:lstStyle/>
                    <a:p>
                      <a:pPr algn="l" fontAlgn="b"/>
                      <a:r>
                        <a:rPr lang="en-US" sz="1600" b="0" i="0" u="none" strike="noStrike">
                          <a:solidFill>
                            <a:srgbClr val="000000"/>
                          </a:solidFill>
                          <a:latin typeface="Calibri"/>
                        </a:rPr>
                        <a:t>1</a:t>
                      </a:r>
                    </a:p>
                  </a:txBody>
                  <a:tcPr marT="9525" marB="0" anchor="ctr"/>
                </a:tc>
              </a:tr>
              <a:tr h="3483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4/5</a:t>
                      </a:r>
                      <a:r>
                        <a:rPr lang="el-GR" dirty="0" smtClean="0"/>
                        <a:t>π</a:t>
                      </a:r>
                      <a:endParaRPr lang="en-US" dirty="0" smtClean="0"/>
                    </a:p>
                  </a:txBody>
                  <a:tcPr/>
                </a:tc>
                <a:tc>
                  <a:txBody>
                    <a:bodyPr/>
                    <a:lstStyle/>
                    <a:p>
                      <a:pPr algn="l" fontAlgn="b"/>
                      <a:r>
                        <a:rPr lang="en-US" sz="1600" b="0" i="0" u="none" strike="noStrike">
                          <a:solidFill>
                            <a:srgbClr val="000000"/>
                          </a:solidFill>
                          <a:latin typeface="Calibri"/>
                        </a:rPr>
                        <a:t>1.238620</a:t>
                      </a:r>
                    </a:p>
                  </a:txBody>
                  <a:tcPr marT="9525" marB="0" anchor="ctr"/>
                </a:tc>
                <a:tc>
                  <a:txBody>
                    <a:bodyPr/>
                    <a:lstStyle/>
                    <a:p>
                      <a:pPr algn="l" fontAlgn="b"/>
                      <a:r>
                        <a:rPr lang="en-US" sz="1600" b="0" i="0" u="none" strike="noStrike">
                          <a:solidFill>
                            <a:srgbClr val="000000"/>
                          </a:solidFill>
                          <a:latin typeface="Calibri"/>
                        </a:rPr>
                        <a:t>5.19E+06</a:t>
                      </a:r>
                    </a:p>
                  </a:txBody>
                  <a:tcPr marT="9525" marB="0" anchor="ctr"/>
                </a:tc>
                <a:tc>
                  <a:txBody>
                    <a:bodyPr/>
                    <a:lstStyle/>
                    <a:p>
                      <a:pPr algn="l" fontAlgn="b"/>
                      <a:r>
                        <a:rPr lang="en-US" sz="1600" b="0" i="0" u="none" strike="noStrike">
                          <a:solidFill>
                            <a:srgbClr val="000000"/>
                          </a:solidFill>
                          <a:latin typeface="Calibri"/>
                        </a:rPr>
                        <a:t>132.6</a:t>
                      </a:r>
                    </a:p>
                  </a:txBody>
                  <a:tcPr marT="9525" marB="0" anchor="ctr"/>
                </a:tc>
                <a:tc>
                  <a:txBody>
                    <a:bodyPr/>
                    <a:lstStyle/>
                    <a:p>
                      <a:pPr algn="l" fontAlgn="b"/>
                      <a:r>
                        <a:rPr lang="en-US" sz="1600" b="0" i="0" u="none" strike="noStrike">
                          <a:solidFill>
                            <a:srgbClr val="000000"/>
                          </a:solidFill>
                          <a:latin typeface="Calibri"/>
                        </a:rPr>
                        <a:t>1</a:t>
                      </a:r>
                    </a:p>
                  </a:txBody>
                  <a:tcPr marT="9525" marB="0" anchor="ctr"/>
                </a:tc>
              </a:tr>
              <a:tr h="348365">
                <a:tc>
                  <a:txBody>
                    <a:bodyPr/>
                    <a:lstStyle/>
                    <a:p>
                      <a:r>
                        <a:rPr lang="el-GR" dirty="0" smtClean="0"/>
                        <a:t>π</a:t>
                      </a:r>
                      <a:endParaRPr lang="en-US" dirty="0"/>
                    </a:p>
                  </a:txBody>
                  <a:tcPr/>
                </a:tc>
                <a:tc>
                  <a:txBody>
                    <a:bodyPr/>
                    <a:lstStyle/>
                    <a:p>
                      <a:pPr algn="l" fontAlgn="b"/>
                      <a:r>
                        <a:rPr lang="en-US" sz="1600" b="0" i="0" u="none" strike="noStrike">
                          <a:solidFill>
                            <a:srgbClr val="000000"/>
                          </a:solidFill>
                          <a:latin typeface="Calibri"/>
                        </a:rPr>
                        <a:t>1.241131</a:t>
                      </a:r>
                    </a:p>
                  </a:txBody>
                  <a:tcPr marT="9525" marB="0" anchor="ctr"/>
                </a:tc>
                <a:tc>
                  <a:txBody>
                    <a:bodyPr/>
                    <a:lstStyle/>
                    <a:p>
                      <a:pPr algn="l" fontAlgn="b"/>
                      <a:r>
                        <a:rPr lang="en-US" sz="1600" b="0" i="0" u="none" strike="noStrike">
                          <a:solidFill>
                            <a:srgbClr val="000000"/>
                          </a:solidFill>
                          <a:latin typeface="Calibri"/>
                        </a:rPr>
                        <a:t>1.41E+07</a:t>
                      </a:r>
                    </a:p>
                  </a:txBody>
                  <a:tcPr marT="9525" marB="0" anchor="ctr"/>
                </a:tc>
                <a:tc>
                  <a:txBody>
                    <a:bodyPr/>
                    <a:lstStyle/>
                    <a:p>
                      <a:pPr algn="l" fontAlgn="b"/>
                      <a:r>
                        <a:rPr lang="en-US" sz="1600" b="0" i="0" u="none" strike="noStrike">
                          <a:solidFill>
                            <a:srgbClr val="000000"/>
                          </a:solidFill>
                          <a:latin typeface="Calibri"/>
                        </a:rPr>
                        <a:t>130.9</a:t>
                      </a:r>
                    </a:p>
                  </a:txBody>
                  <a:tcPr marT="9525" marB="0" anchor="ctr"/>
                </a:tc>
                <a:tc>
                  <a:txBody>
                    <a:bodyPr/>
                    <a:lstStyle/>
                    <a:p>
                      <a:pPr algn="l" fontAlgn="b"/>
                      <a:r>
                        <a:rPr lang="en-US" sz="1600" b="0" i="0" u="none" strike="noStrike" dirty="0">
                          <a:solidFill>
                            <a:srgbClr val="000000"/>
                          </a:solidFill>
                          <a:latin typeface="Calibri"/>
                        </a:rPr>
                        <a:t>0.887</a:t>
                      </a:r>
                    </a:p>
                  </a:txBody>
                  <a:tcPr marT="9525" marB="0" anchor="ctr"/>
                </a:tc>
              </a:tr>
            </a:tbl>
          </a:graphicData>
        </a:graphic>
      </p:graphicFrame>
      <p:grpSp>
        <p:nvGrpSpPr>
          <p:cNvPr id="37937" name="Group 16"/>
          <p:cNvGrpSpPr>
            <a:grpSpLocks/>
          </p:cNvGrpSpPr>
          <p:nvPr/>
        </p:nvGrpSpPr>
        <p:grpSpPr bwMode="auto">
          <a:xfrm>
            <a:off x="5181600" y="304800"/>
            <a:ext cx="3733800" cy="2514600"/>
            <a:chOff x="5257800" y="304800"/>
            <a:chExt cx="3733800" cy="2514600"/>
          </a:xfrm>
        </p:grpSpPr>
        <p:pic>
          <p:nvPicPr>
            <p:cNvPr id="37938" name="Picture 3"/>
            <p:cNvPicPr>
              <a:picLocks noChangeAspect="1" noChangeArrowheads="1"/>
            </p:cNvPicPr>
            <p:nvPr/>
          </p:nvPicPr>
          <p:blipFill>
            <a:blip r:embed="rId4" cstate="print"/>
            <a:srcRect/>
            <a:stretch>
              <a:fillRect/>
            </a:stretch>
          </p:blipFill>
          <p:spPr bwMode="auto">
            <a:xfrm>
              <a:off x="5257800" y="381000"/>
              <a:ext cx="3733800" cy="2438400"/>
            </a:xfrm>
            <a:prstGeom prst="rect">
              <a:avLst/>
            </a:prstGeom>
            <a:noFill/>
            <a:ln w="9525">
              <a:solidFill>
                <a:schemeClr val="tx1"/>
              </a:solidFill>
              <a:miter lim="800000"/>
              <a:headEnd/>
              <a:tailEnd/>
            </a:ln>
          </p:spPr>
        </p:pic>
        <p:sp>
          <p:nvSpPr>
            <p:cNvPr id="25" name="TextBox 24"/>
            <p:cNvSpPr txBox="1"/>
            <p:nvPr/>
          </p:nvSpPr>
          <p:spPr>
            <a:xfrm>
              <a:off x="6019800" y="304800"/>
              <a:ext cx="758825" cy="276225"/>
            </a:xfrm>
            <a:prstGeom prst="rect">
              <a:avLst/>
            </a:prstGeom>
            <a:ln w="3175"/>
          </p:spPr>
          <p:style>
            <a:lnRef idx="2">
              <a:schemeClr val="dk1"/>
            </a:lnRef>
            <a:fillRef idx="1">
              <a:schemeClr val="lt1"/>
            </a:fillRef>
            <a:effectRef idx="0">
              <a:schemeClr val="dk1"/>
            </a:effectRef>
            <a:fontRef idx="minor">
              <a:schemeClr val="dk1"/>
            </a:fontRef>
          </p:style>
          <p:txBody>
            <a:bodyPr>
              <a:spAutoFit/>
            </a:bodyPr>
            <a:lstStyle/>
            <a:p>
              <a:pPr>
                <a:defRPr/>
              </a:pPr>
              <a:r>
                <a:rPr lang="en-US" sz="1200" dirty="0"/>
                <a:t>R/Q vs </a:t>
              </a:r>
              <a:r>
                <a:rPr lang="el-GR" sz="1200" dirty="0"/>
                <a:t>β</a:t>
              </a:r>
              <a:endParaRPr lang="en-US" sz="1200" dirty="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304800" y="1524000"/>
          <a:ext cx="6324600" cy="4267200"/>
        </p:xfrm>
        <a:graphic>
          <a:graphicData uri="http://schemas.openxmlformats.org/presentationml/2006/ole">
            <p:oleObj spid="_x0000_s50178" name="Worksheet" r:id="rId3" imgW="7486717" imgH="5048079" progId="Excel.Sheet.12">
              <p:embed/>
            </p:oleObj>
          </a:graphicData>
        </a:graphic>
      </p:graphicFrame>
      <p:grpSp>
        <p:nvGrpSpPr>
          <p:cNvPr id="50179" name="Group 2"/>
          <p:cNvGrpSpPr>
            <a:grpSpLocks/>
          </p:cNvGrpSpPr>
          <p:nvPr/>
        </p:nvGrpSpPr>
        <p:grpSpPr bwMode="auto">
          <a:xfrm>
            <a:off x="6705600" y="1981200"/>
            <a:ext cx="2209800" cy="2444750"/>
            <a:chOff x="381000" y="914400"/>
            <a:chExt cx="3415284" cy="3438144"/>
          </a:xfrm>
        </p:grpSpPr>
        <p:pic>
          <p:nvPicPr>
            <p:cNvPr id="50180" name="Picture 3" descr="1a.jpg"/>
            <p:cNvPicPr>
              <a:picLocks noChangeAspect="1"/>
            </p:cNvPicPr>
            <p:nvPr/>
          </p:nvPicPr>
          <p:blipFill>
            <a:blip r:embed="rId4" cstate="print"/>
            <a:srcRect/>
            <a:stretch>
              <a:fillRect/>
            </a:stretch>
          </p:blipFill>
          <p:spPr bwMode="auto">
            <a:xfrm>
              <a:off x="381000" y="914400"/>
              <a:ext cx="3415284" cy="3438144"/>
            </a:xfrm>
            <a:prstGeom prst="rect">
              <a:avLst/>
            </a:prstGeom>
            <a:noFill/>
            <a:ln w="9525">
              <a:noFill/>
              <a:miter lim="800000"/>
              <a:headEnd/>
              <a:tailEnd/>
            </a:ln>
          </p:spPr>
        </p:pic>
        <p:sp>
          <p:nvSpPr>
            <p:cNvPr id="50181" name="TextBox 4"/>
            <p:cNvSpPr txBox="1">
              <a:spLocks noChangeArrowheads="1"/>
            </p:cNvSpPr>
            <p:nvPr/>
          </p:nvSpPr>
          <p:spPr bwMode="auto">
            <a:xfrm>
              <a:off x="3200401" y="2209801"/>
              <a:ext cx="293273" cy="410678"/>
            </a:xfrm>
            <a:prstGeom prst="rect">
              <a:avLst/>
            </a:prstGeom>
            <a:noFill/>
            <a:ln w="9525">
              <a:noFill/>
              <a:miter lim="800000"/>
              <a:headEnd/>
              <a:tailEnd/>
            </a:ln>
          </p:spPr>
          <p:txBody>
            <a:bodyPr wrap="none">
              <a:spAutoFit/>
            </a:bodyPr>
            <a:lstStyle/>
            <a:p>
              <a:endParaRPr lang="en-US" sz="1400" b="1"/>
            </a:p>
          </p:txBody>
        </p:sp>
      </p:grpSp>
      <p:sp>
        <p:nvSpPr>
          <p:cNvPr id="50182" name="TextBox 5"/>
          <p:cNvSpPr txBox="1">
            <a:spLocks noChangeArrowheads="1"/>
          </p:cNvSpPr>
          <p:nvPr/>
        </p:nvSpPr>
        <p:spPr bwMode="auto">
          <a:xfrm>
            <a:off x="1447800" y="609600"/>
            <a:ext cx="6249988" cy="369888"/>
          </a:xfrm>
          <a:prstGeom prst="rect">
            <a:avLst/>
          </a:prstGeom>
          <a:noFill/>
          <a:ln w="9525">
            <a:noFill/>
            <a:miter lim="800000"/>
            <a:headEnd/>
            <a:tailEnd/>
          </a:ln>
        </p:spPr>
        <p:txBody>
          <a:bodyPr wrap="none">
            <a:spAutoFit/>
          </a:bodyPr>
          <a:lstStyle/>
          <a:p>
            <a:r>
              <a:rPr lang="en-US"/>
              <a:t>650 MHz coupler , coupler window and WG-coax transition:</a:t>
            </a:r>
          </a:p>
        </p:txBody>
      </p:sp>
      <p:sp>
        <p:nvSpPr>
          <p:cNvPr id="50183" name="TextBox 6"/>
          <p:cNvSpPr txBox="1">
            <a:spLocks noChangeArrowheads="1"/>
          </p:cNvSpPr>
          <p:nvPr/>
        </p:nvSpPr>
        <p:spPr bwMode="auto">
          <a:xfrm>
            <a:off x="762000" y="1143000"/>
            <a:ext cx="6324600" cy="369888"/>
          </a:xfrm>
          <a:prstGeom prst="rect">
            <a:avLst/>
          </a:prstGeom>
          <a:noFill/>
          <a:ln w="9525">
            <a:noFill/>
            <a:miter lim="800000"/>
            <a:headEnd/>
            <a:tailEnd/>
          </a:ln>
        </p:spPr>
        <p:txBody>
          <a:bodyPr>
            <a:spAutoFit/>
          </a:bodyPr>
          <a:lstStyle/>
          <a:p>
            <a:r>
              <a:rPr lang="en-US">
                <a:solidFill>
                  <a:srgbClr val="FF0000"/>
                </a:solidFill>
              </a:rPr>
              <a:t>1</a:t>
            </a:r>
            <a:r>
              <a:rPr lang="en-US" baseline="30000">
                <a:solidFill>
                  <a:srgbClr val="FF0000"/>
                </a:solidFill>
              </a:rPr>
              <a:t>st</a:t>
            </a:r>
            <a:r>
              <a:rPr lang="en-US">
                <a:solidFill>
                  <a:srgbClr val="FF0000"/>
                </a:solidFill>
              </a:rPr>
              <a:t> PB                        2d PB    </a:t>
            </a:r>
            <a:r>
              <a:rPr lang="en-US">
                <a:solidFill>
                  <a:srgbClr val="0000FF"/>
                </a:solidFill>
              </a:rPr>
              <a:t>3d PB         4</a:t>
            </a:r>
            <a:r>
              <a:rPr lang="en-US" baseline="30000">
                <a:solidFill>
                  <a:srgbClr val="0000FF"/>
                </a:solidFill>
              </a:rPr>
              <a:t>th</a:t>
            </a:r>
            <a:r>
              <a:rPr lang="en-US">
                <a:solidFill>
                  <a:srgbClr val="0000FF"/>
                </a:solidFill>
              </a:rPr>
              <a:t> BP    5</a:t>
            </a:r>
            <a:r>
              <a:rPr lang="en-US" baseline="30000">
                <a:solidFill>
                  <a:srgbClr val="0000FF"/>
                </a:solidFill>
              </a:rPr>
              <a:t>th</a:t>
            </a:r>
            <a:r>
              <a:rPr lang="en-US">
                <a:solidFill>
                  <a:srgbClr val="0000FF"/>
                </a:solidFill>
              </a:rPr>
              <a:t> PB  </a:t>
            </a:r>
          </a:p>
        </p:txBody>
      </p:sp>
      <p:cxnSp>
        <p:nvCxnSpPr>
          <p:cNvPr id="9" name="Straight Arrow Connector 8"/>
          <p:cNvCxnSpPr/>
          <p:nvPr/>
        </p:nvCxnSpPr>
        <p:spPr>
          <a:xfrm rot="5400000">
            <a:off x="874713" y="1866900"/>
            <a:ext cx="839788"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972594" y="1904206"/>
            <a:ext cx="9144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765800" y="1905000"/>
            <a:ext cx="9144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477294" y="3085306"/>
            <a:ext cx="32766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534694" y="2551906"/>
            <a:ext cx="220980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9" name="TextBox 12"/>
          <p:cNvSpPr txBox="1">
            <a:spLocks noChangeArrowheads="1"/>
          </p:cNvSpPr>
          <p:nvPr/>
        </p:nvSpPr>
        <p:spPr bwMode="auto">
          <a:xfrm>
            <a:off x="457200" y="5715000"/>
            <a:ext cx="7323138" cy="923925"/>
          </a:xfrm>
          <a:prstGeom prst="rect">
            <a:avLst/>
          </a:prstGeom>
          <a:noFill/>
          <a:ln w="9525">
            <a:noFill/>
            <a:miter lim="800000"/>
            <a:headEnd/>
            <a:tailEnd/>
          </a:ln>
        </p:spPr>
        <p:txBody>
          <a:bodyPr wrap="none">
            <a:spAutoFit/>
          </a:bodyPr>
          <a:lstStyle/>
          <a:p>
            <a:r>
              <a:rPr lang="en-US">
                <a:solidFill>
                  <a:srgbClr val="FF0000"/>
                </a:solidFill>
              </a:rPr>
              <a:t>1</a:t>
            </a:r>
            <a:r>
              <a:rPr lang="en-US" baseline="30000">
                <a:solidFill>
                  <a:srgbClr val="FF0000"/>
                </a:solidFill>
              </a:rPr>
              <a:t>st</a:t>
            </a:r>
            <a:r>
              <a:rPr lang="en-US">
                <a:solidFill>
                  <a:srgbClr val="FF0000"/>
                </a:solidFill>
              </a:rPr>
              <a:t> and 2d BPs have high (r/Q), </a:t>
            </a:r>
          </a:p>
          <a:p>
            <a:r>
              <a:rPr lang="en-US">
                <a:solidFill>
                  <a:srgbClr val="0000FF"/>
                </a:solidFill>
              </a:rPr>
              <a:t>3d and 4</a:t>
            </a:r>
            <a:r>
              <a:rPr lang="en-US" baseline="30000">
                <a:solidFill>
                  <a:srgbClr val="0000FF"/>
                </a:solidFill>
              </a:rPr>
              <a:t>th</a:t>
            </a:r>
            <a:r>
              <a:rPr lang="en-US">
                <a:solidFill>
                  <a:srgbClr val="0000FF"/>
                </a:solidFill>
              </a:rPr>
              <a:t> BPs have modest (r/Q) and good damping;</a:t>
            </a:r>
          </a:p>
          <a:p>
            <a:r>
              <a:rPr lang="en-US">
                <a:solidFill>
                  <a:srgbClr val="0000FF"/>
                </a:solidFill>
              </a:rPr>
              <a:t>5</a:t>
            </a:r>
            <a:r>
              <a:rPr lang="en-US" baseline="30000">
                <a:solidFill>
                  <a:srgbClr val="0000FF"/>
                </a:solidFill>
              </a:rPr>
              <a:t>th</a:t>
            </a:r>
            <a:r>
              <a:rPr lang="en-US">
                <a:solidFill>
                  <a:srgbClr val="0000FF"/>
                </a:solidFill>
              </a:rPr>
              <a:t> BP has modest (r/Q)  and poor damping – may need improvement.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1828800" y="304800"/>
            <a:ext cx="5375275" cy="523875"/>
          </a:xfrm>
          <a:prstGeom prst="rect">
            <a:avLst/>
          </a:prstGeom>
          <a:noFill/>
          <a:ln w="9525">
            <a:noFill/>
            <a:miter lim="800000"/>
            <a:headEnd/>
            <a:tailEnd/>
          </a:ln>
        </p:spPr>
        <p:txBody>
          <a:bodyPr wrap="none">
            <a:spAutoFit/>
          </a:bodyPr>
          <a:lstStyle/>
          <a:p>
            <a:r>
              <a:rPr lang="en-US" sz="2800">
                <a:solidFill>
                  <a:srgbClr val="FF0000"/>
                </a:solidFill>
              </a:rPr>
              <a:t>Project X versus SNS (HE parts)</a:t>
            </a:r>
          </a:p>
        </p:txBody>
      </p:sp>
      <p:sp>
        <p:nvSpPr>
          <p:cNvPr id="40962" name="TextBox 4"/>
          <p:cNvSpPr txBox="1">
            <a:spLocks noChangeArrowheads="1"/>
          </p:cNvSpPr>
          <p:nvPr/>
        </p:nvSpPr>
        <p:spPr bwMode="auto">
          <a:xfrm>
            <a:off x="1905000" y="4267200"/>
            <a:ext cx="947738" cy="369888"/>
          </a:xfrm>
          <a:prstGeom prst="rect">
            <a:avLst/>
          </a:prstGeom>
          <a:noFill/>
          <a:ln w="9525">
            <a:noFill/>
            <a:miter lim="800000"/>
            <a:headEnd/>
            <a:tailEnd/>
          </a:ln>
        </p:spPr>
        <p:txBody>
          <a:bodyPr wrap="none">
            <a:spAutoFit/>
          </a:bodyPr>
          <a:lstStyle/>
          <a:p>
            <a:r>
              <a:rPr lang="en-US"/>
              <a:t>Q=1.e8</a:t>
            </a:r>
          </a:p>
        </p:txBody>
      </p:sp>
      <p:sp>
        <p:nvSpPr>
          <p:cNvPr id="40963" name="TextBox 5"/>
          <p:cNvSpPr txBox="1">
            <a:spLocks noChangeArrowheads="1"/>
          </p:cNvSpPr>
          <p:nvPr/>
        </p:nvSpPr>
        <p:spPr bwMode="auto">
          <a:xfrm>
            <a:off x="6324600" y="4267200"/>
            <a:ext cx="947738" cy="369888"/>
          </a:xfrm>
          <a:prstGeom prst="rect">
            <a:avLst/>
          </a:prstGeom>
          <a:noFill/>
          <a:ln w="9525">
            <a:noFill/>
            <a:miter lim="800000"/>
            <a:headEnd/>
            <a:tailEnd/>
          </a:ln>
        </p:spPr>
        <p:txBody>
          <a:bodyPr wrap="none">
            <a:spAutoFit/>
          </a:bodyPr>
          <a:lstStyle/>
          <a:p>
            <a:r>
              <a:rPr lang="en-US"/>
              <a:t>Q=1.e9</a:t>
            </a:r>
          </a:p>
        </p:txBody>
      </p:sp>
      <p:sp>
        <p:nvSpPr>
          <p:cNvPr id="40964" name="Rectangle 7"/>
          <p:cNvSpPr>
            <a:spLocks noChangeArrowheads="1"/>
          </p:cNvSpPr>
          <p:nvPr/>
        </p:nvSpPr>
        <p:spPr bwMode="auto">
          <a:xfrm>
            <a:off x="0" y="4876800"/>
            <a:ext cx="9144000" cy="1600200"/>
          </a:xfrm>
          <a:prstGeom prst="rect">
            <a:avLst/>
          </a:prstGeom>
          <a:noFill/>
          <a:ln w="9525">
            <a:noFill/>
            <a:miter lim="800000"/>
            <a:headEnd/>
            <a:tailEnd/>
          </a:ln>
        </p:spPr>
        <p:txBody>
          <a:bodyPr>
            <a:spAutoFit/>
          </a:bodyPr>
          <a:lstStyle/>
          <a:p>
            <a:pPr algn="ctr"/>
            <a:r>
              <a:rPr lang="en-US" sz="2000">
                <a:solidFill>
                  <a:srgbClr val="0000FF"/>
                </a:solidFill>
              </a:rPr>
              <a:t>Power of losses (per cavity) distribution for high energy cavities </a:t>
            </a:r>
          </a:p>
          <a:p>
            <a:pPr algn="ctr"/>
            <a:r>
              <a:rPr lang="en-US" sz="2000">
                <a:solidFill>
                  <a:srgbClr val="0000FF"/>
                </a:solidFill>
              </a:rPr>
              <a:t>for beta=0.9 (</a:t>
            </a:r>
            <a:r>
              <a:rPr lang="en-US" sz="2000">
                <a:solidFill>
                  <a:srgbClr val="FF0000"/>
                </a:solidFill>
              </a:rPr>
              <a:t>PX</a:t>
            </a:r>
            <a:r>
              <a:rPr lang="en-US" sz="2000">
                <a:solidFill>
                  <a:srgbClr val="0000FF"/>
                </a:solidFill>
              </a:rPr>
              <a:t>) and beta=0.81 (</a:t>
            </a:r>
            <a:r>
              <a:rPr lang="en-US" sz="2000">
                <a:solidFill>
                  <a:srgbClr val="33CC33"/>
                </a:solidFill>
              </a:rPr>
              <a:t>SNS</a:t>
            </a:r>
            <a:r>
              <a:rPr lang="en-US" sz="2000">
                <a:solidFill>
                  <a:srgbClr val="0000FF"/>
                </a:solidFill>
              </a:rPr>
              <a:t>) </a:t>
            </a:r>
            <a:r>
              <a:rPr lang="en-US" sz="2000"/>
              <a:t>.</a:t>
            </a:r>
          </a:p>
          <a:p>
            <a:endParaRPr lang="en-US"/>
          </a:p>
          <a:p>
            <a:pPr>
              <a:buFont typeface="Arial" charset="0"/>
              <a:buChar char="•"/>
            </a:pPr>
            <a:r>
              <a:rPr lang="en-US" sz="2000">
                <a:solidFill>
                  <a:srgbClr val="FF0000"/>
                </a:solidFill>
              </a:rPr>
              <a:t>SNS: Lorentz detuning and pulse-to-pulse jitter may reduce the losses;</a:t>
            </a:r>
          </a:p>
          <a:p>
            <a:pPr>
              <a:buFont typeface="Arial" charset="0"/>
              <a:buChar char="•"/>
            </a:pPr>
            <a:r>
              <a:rPr lang="en-US" sz="2000">
                <a:solidFill>
                  <a:srgbClr val="FF0000"/>
                </a:solidFill>
              </a:rPr>
              <a:t>Project X: microphonics may reduce the losses.</a:t>
            </a:r>
          </a:p>
        </p:txBody>
      </p:sp>
      <p:pic>
        <p:nvPicPr>
          <p:cNvPr id="40965" name="Picture 2"/>
          <p:cNvPicPr>
            <a:picLocks noChangeAspect="1" noChangeArrowheads="1"/>
          </p:cNvPicPr>
          <p:nvPr/>
        </p:nvPicPr>
        <p:blipFill>
          <a:blip r:embed="rId2" cstate="print"/>
          <a:srcRect/>
          <a:stretch>
            <a:fillRect/>
          </a:stretch>
        </p:blipFill>
        <p:spPr bwMode="auto">
          <a:xfrm>
            <a:off x="152400" y="990600"/>
            <a:ext cx="4267200" cy="3308350"/>
          </a:xfrm>
          <a:prstGeom prst="rect">
            <a:avLst/>
          </a:prstGeom>
          <a:noFill/>
          <a:ln w="9525">
            <a:noFill/>
            <a:miter lim="800000"/>
            <a:headEnd/>
            <a:tailEnd/>
          </a:ln>
        </p:spPr>
      </p:pic>
      <p:pic>
        <p:nvPicPr>
          <p:cNvPr id="40966" name="Picture 3"/>
          <p:cNvPicPr>
            <a:picLocks noChangeAspect="1" noChangeArrowheads="1"/>
          </p:cNvPicPr>
          <p:nvPr/>
        </p:nvPicPr>
        <p:blipFill>
          <a:blip r:embed="rId3" cstate="print"/>
          <a:srcRect/>
          <a:stretch>
            <a:fillRect/>
          </a:stretch>
        </p:blipFill>
        <p:spPr bwMode="auto">
          <a:xfrm>
            <a:off x="4343400" y="1009650"/>
            <a:ext cx="4581525" cy="3276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2514600"/>
          <a:ext cx="7619999" cy="1854200"/>
        </p:xfrm>
        <a:graphic>
          <a:graphicData uri="http://schemas.openxmlformats.org/drawingml/2006/table">
            <a:tbl>
              <a:tblPr firstRow="1" bandRow="1">
                <a:effectLst/>
                <a:tableStyleId>{5C22544A-7EE6-4342-B048-85BDC9FD1C3A}</a:tableStyleId>
              </a:tblPr>
              <a:tblGrid>
                <a:gridCol w="381000"/>
                <a:gridCol w="762000"/>
                <a:gridCol w="457200"/>
                <a:gridCol w="838200"/>
                <a:gridCol w="457200"/>
                <a:gridCol w="838200"/>
                <a:gridCol w="457200"/>
                <a:gridCol w="838200"/>
                <a:gridCol w="457200"/>
                <a:gridCol w="838199"/>
                <a:gridCol w="457200"/>
                <a:gridCol w="838200"/>
              </a:tblGrid>
              <a:tr h="370840">
                <a:tc>
                  <a:txBody>
                    <a:bodyPr/>
                    <a:lstStyle/>
                    <a:p>
                      <a:pPr algn="ctr"/>
                      <a:r>
                        <a:rPr lang="en-US" b="0" dirty="0" smtClean="0">
                          <a:solidFill>
                            <a:schemeClr val="tx1"/>
                          </a:solidFill>
                        </a:rPr>
                        <a:t>1</a:t>
                      </a:r>
                      <a:endParaRPr lang="en-US" b="0" dirty="0">
                        <a:solidFill>
                          <a:schemeClr val="tx1"/>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baseline="0" dirty="0" smtClean="0">
                          <a:solidFill>
                            <a:srgbClr val="0070C0"/>
                          </a:solidFill>
                        </a:rPr>
                        <a:t>-0.9</a:t>
                      </a:r>
                      <a:endParaRPr lang="en-US" b="0"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dirty="0" smtClean="0">
                          <a:solidFill>
                            <a:schemeClr val="tx1"/>
                          </a:solidFill>
                        </a:rPr>
                        <a:t>6</a:t>
                      </a:r>
                      <a:endParaRPr lang="en-US" b="0" dirty="0">
                        <a:solidFill>
                          <a:schemeClr val="tx1"/>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baseline="0" dirty="0" smtClean="0">
                          <a:solidFill>
                            <a:srgbClr val="0070C0"/>
                          </a:solidFill>
                        </a:rPr>
                        <a:t>58.6</a:t>
                      </a:r>
                      <a:endParaRPr lang="en-US" b="0"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dirty="0" smtClean="0">
                          <a:solidFill>
                            <a:schemeClr val="tx1"/>
                          </a:solidFill>
                        </a:rPr>
                        <a:t>11</a:t>
                      </a:r>
                      <a:endParaRPr lang="en-US" b="0" dirty="0">
                        <a:solidFill>
                          <a:schemeClr val="tx1"/>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baseline="0" dirty="0" smtClean="0">
                          <a:solidFill>
                            <a:srgbClr val="0070C0"/>
                          </a:solidFill>
                        </a:rPr>
                        <a:t>120.0</a:t>
                      </a:r>
                      <a:endParaRPr lang="en-US" b="0"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dirty="0" smtClean="0">
                          <a:solidFill>
                            <a:schemeClr val="tx1"/>
                          </a:solidFill>
                        </a:rPr>
                        <a:t>16</a:t>
                      </a:r>
                      <a:endParaRPr lang="en-US" b="0" dirty="0">
                        <a:solidFill>
                          <a:schemeClr val="tx1"/>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baseline="0" dirty="0" smtClean="0">
                          <a:solidFill>
                            <a:srgbClr val="0070C0"/>
                          </a:solidFill>
                        </a:rPr>
                        <a:t>25.3</a:t>
                      </a:r>
                      <a:endParaRPr lang="en-US" b="0"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dirty="0" smtClean="0">
                          <a:solidFill>
                            <a:schemeClr val="tx1"/>
                          </a:solidFill>
                        </a:rPr>
                        <a:t>21</a:t>
                      </a:r>
                      <a:endParaRPr lang="en-US" b="0" dirty="0">
                        <a:solidFill>
                          <a:schemeClr val="tx1"/>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baseline="0" dirty="0" smtClean="0">
                          <a:solidFill>
                            <a:srgbClr val="0070C0"/>
                          </a:solidFill>
                        </a:rPr>
                        <a:t>-93.3</a:t>
                      </a:r>
                      <a:endParaRPr lang="en-US" b="0"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dirty="0" smtClean="0">
                          <a:solidFill>
                            <a:schemeClr val="tx1"/>
                          </a:solidFill>
                        </a:rPr>
                        <a:t>26</a:t>
                      </a:r>
                      <a:endParaRPr lang="en-US" b="0" dirty="0">
                        <a:solidFill>
                          <a:schemeClr val="tx1"/>
                        </a:solidFill>
                      </a:endParaRPr>
                    </a:p>
                  </a:txBody>
                  <a:tcPr>
                    <a:gradFill>
                      <a:gsLst>
                        <a:gs pos="0">
                          <a:srgbClr val="FFEFD1"/>
                        </a:gs>
                        <a:gs pos="64999">
                          <a:srgbClr val="F0EBD5"/>
                        </a:gs>
                        <a:gs pos="100000">
                          <a:srgbClr val="D1C39F"/>
                        </a:gs>
                      </a:gsLst>
                      <a:lin ang="5400000" scaled="0"/>
                    </a:gradFill>
                  </a:tcPr>
                </a:tc>
                <a:tc>
                  <a:txBody>
                    <a:bodyPr/>
                    <a:lstStyle/>
                    <a:p>
                      <a:pPr algn="ctr"/>
                      <a:r>
                        <a:rPr lang="en-US" b="0" baseline="0" dirty="0" smtClean="0">
                          <a:solidFill>
                            <a:srgbClr val="0070C0"/>
                          </a:solidFill>
                        </a:rPr>
                        <a:t>54.6</a:t>
                      </a:r>
                      <a:endParaRPr lang="en-US" b="0" baseline="0" dirty="0">
                        <a:solidFill>
                          <a:srgbClr val="0070C0"/>
                        </a:solidFill>
                      </a:endParaRPr>
                    </a:p>
                  </a:txBody>
                  <a:tcPr>
                    <a:gradFill>
                      <a:gsLst>
                        <a:gs pos="0">
                          <a:srgbClr val="FFEFD1"/>
                        </a:gs>
                        <a:gs pos="64999">
                          <a:srgbClr val="F0EBD5"/>
                        </a:gs>
                        <a:gs pos="100000">
                          <a:srgbClr val="D1C39F"/>
                        </a:gs>
                      </a:gsLst>
                      <a:lin ang="5400000" scaled="0"/>
                    </a:gradFill>
                  </a:tcPr>
                </a:tc>
              </a:tr>
              <a:tr h="370840">
                <a:tc>
                  <a:txBody>
                    <a:bodyPr/>
                    <a:lstStyle/>
                    <a:p>
                      <a:pPr algn="ctr"/>
                      <a:r>
                        <a:rPr lang="en-US" dirty="0" smtClean="0"/>
                        <a:t>2</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4.7</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7</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26.6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12</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98.6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17</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46.6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22</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-57.3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27</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26.6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r>
              <a:tr h="370840">
                <a:tc>
                  <a:txBody>
                    <a:bodyPr/>
                    <a:lstStyle/>
                    <a:p>
                      <a:pPr algn="ctr"/>
                      <a:r>
                        <a:rPr lang="en-US" dirty="0" smtClean="0"/>
                        <a:t>3</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11.6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8</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-1.3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13</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96.0</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18</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49.3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23</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64.0</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28</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50.6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r>
              <a:tr h="370840">
                <a:tc>
                  <a:txBody>
                    <a:bodyPr/>
                    <a:lstStyle/>
                    <a:p>
                      <a:pPr algn="ctr"/>
                      <a:r>
                        <a:rPr lang="en-US" dirty="0" smtClean="0"/>
                        <a:t>4</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16.5</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9</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5.3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14</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109.3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19</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64.0</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24</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77.3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29</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74.6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r>
              <a:tr h="370840">
                <a:tc>
                  <a:txBody>
                    <a:bodyPr/>
                    <a:lstStyle/>
                    <a:p>
                      <a:pPr algn="ctr"/>
                      <a:r>
                        <a:rPr lang="en-US" dirty="0" smtClean="0"/>
                        <a:t>5</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5.2</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10</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36.0</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15</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124.0</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20</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89.3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25</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85.3</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c>
                  <a:txBody>
                    <a:bodyPr/>
                    <a:lstStyle/>
                    <a:p>
                      <a:pPr algn="ctr"/>
                      <a:r>
                        <a:rPr lang="en-US" dirty="0" smtClean="0"/>
                        <a:t>30</a:t>
                      </a:r>
                      <a:endParaRPr lang="en-US" dirty="0"/>
                    </a:p>
                  </a:txBody>
                  <a:tcPr>
                    <a:gradFill>
                      <a:gsLst>
                        <a:gs pos="0">
                          <a:srgbClr val="FFEFD1"/>
                        </a:gs>
                        <a:gs pos="64999">
                          <a:srgbClr val="F0EBD5"/>
                        </a:gs>
                        <a:gs pos="100000">
                          <a:srgbClr val="D1C39F"/>
                        </a:gs>
                      </a:gsLst>
                      <a:lin ang="5400000" scaled="0"/>
                    </a:gradFill>
                  </a:tcPr>
                </a:tc>
                <a:tc>
                  <a:txBody>
                    <a:bodyPr/>
                    <a:lstStyle/>
                    <a:p>
                      <a:pPr algn="ctr"/>
                      <a:r>
                        <a:rPr lang="en-US" baseline="0" dirty="0" smtClean="0">
                          <a:solidFill>
                            <a:srgbClr val="0070C0"/>
                          </a:solidFill>
                        </a:rPr>
                        <a:t>158.6</a:t>
                      </a:r>
                      <a:endParaRPr lang="en-US" baseline="0" dirty="0">
                        <a:solidFill>
                          <a:srgbClr val="0070C0"/>
                        </a:solidFill>
                      </a:endParaRPr>
                    </a:p>
                  </a:txBody>
                  <a:tcPr>
                    <a:gradFill>
                      <a:gsLst>
                        <a:gs pos="0">
                          <a:srgbClr val="FFEFD1"/>
                        </a:gs>
                        <a:gs pos="64999">
                          <a:srgbClr val="F0EBD5"/>
                        </a:gs>
                        <a:gs pos="100000">
                          <a:srgbClr val="D1C39F"/>
                        </a:gs>
                      </a:gsLst>
                      <a:lin ang="5400000" scaled="0"/>
                    </a:gradFill>
                  </a:tcPr>
                </a:tc>
              </a:tr>
            </a:tbl>
          </a:graphicData>
        </a:graphic>
      </p:graphicFrame>
      <p:sp>
        <p:nvSpPr>
          <p:cNvPr id="3" name="TextBox 2"/>
          <p:cNvSpPr txBox="1"/>
          <p:nvPr/>
        </p:nvSpPr>
        <p:spPr>
          <a:xfrm>
            <a:off x="0" y="838200"/>
            <a:ext cx="8618065" cy="461665"/>
          </a:xfrm>
          <a:prstGeom prst="rect">
            <a:avLst/>
          </a:prstGeom>
          <a:noFill/>
        </p:spPr>
        <p:txBody>
          <a:bodyPr wrap="none" rtlCol="0">
            <a:spAutoFit/>
          </a:bodyPr>
          <a:lstStyle/>
          <a:p>
            <a:r>
              <a:rPr lang="en-US" sz="2400" dirty="0" err="1" smtClean="0">
                <a:solidFill>
                  <a:srgbClr val="FF0000"/>
                </a:solidFill>
              </a:rPr>
              <a:t>Microphonics</a:t>
            </a:r>
            <a:r>
              <a:rPr lang="en-US" sz="2400" dirty="0" smtClean="0">
                <a:solidFill>
                  <a:srgbClr val="FF0000"/>
                </a:solidFill>
              </a:rPr>
              <a:t> for HOMs in HE 650 MHZ cavity of the PX </a:t>
            </a:r>
            <a:r>
              <a:rPr lang="en-US" sz="2400" dirty="0" err="1" smtClean="0">
                <a:solidFill>
                  <a:srgbClr val="FF0000"/>
                </a:solidFill>
              </a:rPr>
              <a:t>linac</a:t>
            </a:r>
            <a:r>
              <a:rPr lang="en-US" sz="2400" dirty="0" smtClean="0">
                <a:solidFill>
                  <a:srgbClr val="FF0000"/>
                </a:solidFill>
              </a:rPr>
              <a:t>.</a:t>
            </a:r>
            <a:endParaRPr lang="en-US" sz="2400" dirty="0">
              <a:solidFill>
                <a:srgbClr val="FF0000"/>
              </a:solidFill>
            </a:endParaRPr>
          </a:p>
        </p:txBody>
      </p:sp>
      <p:sp>
        <p:nvSpPr>
          <p:cNvPr id="4" name="TextBox 3"/>
          <p:cNvSpPr txBox="1"/>
          <p:nvPr/>
        </p:nvSpPr>
        <p:spPr>
          <a:xfrm>
            <a:off x="457200" y="1905000"/>
            <a:ext cx="7229543" cy="369332"/>
          </a:xfrm>
          <a:prstGeom prst="rect">
            <a:avLst/>
          </a:prstGeom>
          <a:noFill/>
        </p:spPr>
        <p:txBody>
          <a:bodyPr wrap="none" rtlCol="0">
            <a:spAutoFit/>
          </a:bodyPr>
          <a:lstStyle/>
          <a:p>
            <a:r>
              <a:rPr lang="en-US" dirty="0" err="1" smtClean="0"/>
              <a:t>df</a:t>
            </a:r>
            <a:r>
              <a:rPr lang="en-US" dirty="0" smtClean="0"/>
              <a:t>/</a:t>
            </a:r>
            <a:r>
              <a:rPr lang="en-US" dirty="0" err="1" smtClean="0"/>
              <a:t>dP</a:t>
            </a:r>
            <a:r>
              <a:rPr lang="en-US" dirty="0" smtClean="0"/>
              <a:t> in Hz/mbar (blue) for different cavity modes; mode # is in black.</a:t>
            </a:r>
            <a:endParaRPr lang="en-US" dirty="0"/>
          </a:p>
        </p:txBody>
      </p:sp>
      <p:pic>
        <p:nvPicPr>
          <p:cNvPr id="5" name="Picture 4"/>
          <p:cNvPicPr/>
          <p:nvPr/>
        </p:nvPicPr>
        <p:blipFill>
          <a:blip r:embed="rId2" cstate="print"/>
          <a:srcRect/>
          <a:stretch>
            <a:fillRect/>
          </a:stretch>
        </p:blipFill>
        <p:spPr bwMode="auto">
          <a:xfrm>
            <a:off x="2819400" y="5029200"/>
            <a:ext cx="3505200" cy="1600200"/>
          </a:xfrm>
          <a:prstGeom prst="rect">
            <a:avLst/>
          </a:prstGeom>
          <a:noFill/>
          <a:ln w="9525">
            <a:noFill/>
            <a:miter lim="800000"/>
            <a:headEnd/>
            <a:tailEnd/>
          </a:ln>
        </p:spPr>
      </p:pic>
      <p:sp>
        <p:nvSpPr>
          <p:cNvPr id="6" name="TextBox 5"/>
          <p:cNvSpPr txBox="1"/>
          <p:nvPr/>
        </p:nvSpPr>
        <p:spPr>
          <a:xfrm>
            <a:off x="152400" y="4572000"/>
            <a:ext cx="13199574" cy="646331"/>
          </a:xfrm>
          <a:prstGeom prst="rect">
            <a:avLst/>
          </a:prstGeom>
          <a:noFill/>
        </p:spPr>
        <p:txBody>
          <a:bodyPr wrap="square" rtlCol="0">
            <a:spAutoFit/>
          </a:bodyPr>
          <a:lstStyle/>
          <a:p>
            <a:r>
              <a:rPr lang="en-US" dirty="0" smtClean="0"/>
              <a:t>The cavity + He vessel are optimized in order to minimize </a:t>
            </a:r>
            <a:r>
              <a:rPr lang="en-US" dirty="0" err="1" smtClean="0"/>
              <a:t>df</a:t>
            </a:r>
            <a:r>
              <a:rPr lang="en-US" dirty="0" smtClean="0"/>
              <a:t>/</a:t>
            </a:r>
            <a:r>
              <a:rPr lang="en-US" dirty="0" err="1" smtClean="0"/>
              <a:t>dP</a:t>
            </a:r>
            <a:r>
              <a:rPr lang="en-US" dirty="0" smtClean="0"/>
              <a:t> for the operating mode</a:t>
            </a:r>
          </a:p>
          <a:p>
            <a:r>
              <a:rPr lang="en-US" dirty="0" smtClean="0"/>
              <a:t> #5, but not HOMs.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228600" y="1295400"/>
            <a:ext cx="4038600" cy="5908675"/>
          </a:xfrm>
          <a:prstGeom prst="rect">
            <a:avLst/>
          </a:prstGeom>
          <a:noFill/>
          <a:ln w="9525">
            <a:noFill/>
            <a:miter lim="800000"/>
            <a:headEnd/>
            <a:tailEnd/>
          </a:ln>
        </p:spPr>
        <p:txBody>
          <a:bodyPr>
            <a:spAutoFit/>
          </a:bodyPr>
          <a:lstStyle/>
          <a:p>
            <a:pPr>
              <a:buFont typeface="Wingdings" pitchFamily="2" charset="2"/>
              <a:buChar char="Ø"/>
            </a:pPr>
            <a:r>
              <a:rPr lang="en-GB">
                <a:solidFill>
                  <a:srgbClr val="0000FF"/>
                </a:solidFill>
              </a:rPr>
              <a:t>Even in the case when it happens, it is possible to move the HOM frequency away from the spectrum line simply detuning the cavity by tens of kHz, and then tune the operating mode back to the resonance.</a:t>
            </a:r>
          </a:p>
          <a:p>
            <a:endParaRPr lang="en-GB">
              <a:solidFill>
                <a:srgbClr val="0000FF"/>
              </a:solidFill>
            </a:endParaRPr>
          </a:p>
          <a:p>
            <a:pPr>
              <a:buFont typeface="Wingdings" pitchFamily="2" charset="2"/>
              <a:buChar char="Ø"/>
            </a:pPr>
            <a:r>
              <a:rPr lang="en-GB">
                <a:solidFill>
                  <a:srgbClr val="FF0000"/>
                </a:solidFill>
              </a:rPr>
              <a:t> A special test was made with the 1.3 GHz, 9-cell ILC cavity.  The cavity was tested </a:t>
            </a:r>
            <a:r>
              <a:rPr lang="en-GB" b="1" u="sng">
                <a:solidFill>
                  <a:srgbClr val="FF0000"/>
                </a:solidFill>
              </a:rPr>
              <a:t>at 2 K</a:t>
            </a:r>
            <a:r>
              <a:rPr lang="en-GB">
                <a:solidFill>
                  <a:srgbClr val="FF0000"/>
                </a:solidFill>
              </a:rPr>
              <a:t>.</a:t>
            </a:r>
          </a:p>
          <a:p>
            <a:endParaRPr lang="en-GB">
              <a:solidFill>
                <a:srgbClr val="FF0000"/>
              </a:solidFill>
            </a:endParaRPr>
          </a:p>
          <a:p>
            <a:pPr>
              <a:buFont typeface="Wingdings" pitchFamily="2" charset="2"/>
              <a:buChar char="Ø"/>
            </a:pPr>
            <a:r>
              <a:rPr lang="en-GB">
                <a:solidFill>
                  <a:srgbClr val="0000FF"/>
                </a:solidFill>
              </a:rPr>
              <a:t>The operating mode was detuned by </a:t>
            </a:r>
            <a:r>
              <a:rPr lang="en-GB">
                <a:solidFill>
                  <a:srgbClr val="0000FF"/>
                </a:solidFill>
                <a:latin typeface="Times New Roman" pitchFamily="18" charset="0"/>
                <a:cs typeface="Times New Roman" pitchFamily="18" charset="0"/>
              </a:rPr>
              <a:t>Δf</a:t>
            </a:r>
            <a:r>
              <a:rPr lang="en-GB">
                <a:solidFill>
                  <a:srgbClr val="0000FF"/>
                </a:solidFill>
              </a:rPr>
              <a:t>=90 kHz, and then was tuned back. </a:t>
            </a:r>
          </a:p>
          <a:p>
            <a:endParaRPr lang="en-GB">
              <a:solidFill>
                <a:srgbClr val="0000FF"/>
              </a:solidFill>
            </a:endParaRPr>
          </a:p>
          <a:p>
            <a:pPr>
              <a:buFont typeface="Wingdings" pitchFamily="2" charset="2"/>
              <a:buChar char="Ø"/>
            </a:pPr>
            <a:r>
              <a:rPr lang="en-GB">
                <a:solidFill>
                  <a:srgbClr val="FF0000"/>
                </a:solidFill>
              </a:rPr>
              <a:t>The frequencies of HOMs moved after this procedure by </a:t>
            </a:r>
            <a:r>
              <a:rPr lang="en-GB">
                <a:solidFill>
                  <a:srgbClr val="FF0000"/>
                </a:solidFill>
                <a:latin typeface="Times New Roman" pitchFamily="18" charset="0"/>
                <a:cs typeface="Times New Roman" pitchFamily="18" charset="0"/>
              </a:rPr>
              <a:t>δf</a:t>
            </a:r>
            <a:r>
              <a:rPr lang="en-GB">
                <a:solidFill>
                  <a:srgbClr val="FF0000"/>
                </a:solidFill>
              </a:rPr>
              <a:t>=100-500 Hz because of small residual deformation of the cavity.</a:t>
            </a:r>
            <a:endParaRPr lang="en-US">
              <a:solidFill>
                <a:srgbClr val="FF0000"/>
              </a:solidFill>
            </a:endParaRPr>
          </a:p>
          <a:p>
            <a:endParaRPr lang="en-US"/>
          </a:p>
          <a:p>
            <a:endParaRPr lang="en-US"/>
          </a:p>
        </p:txBody>
      </p:sp>
      <p:sp>
        <p:nvSpPr>
          <p:cNvPr id="34818" name="Rectangle 2"/>
          <p:cNvSpPr>
            <a:spLocks noChangeArrowheads="1"/>
          </p:cNvSpPr>
          <p:nvPr/>
        </p:nvSpPr>
        <p:spPr bwMode="auto">
          <a:xfrm>
            <a:off x="152400" y="304800"/>
            <a:ext cx="8686800" cy="830263"/>
          </a:xfrm>
          <a:prstGeom prst="rect">
            <a:avLst/>
          </a:prstGeom>
          <a:noFill/>
          <a:ln w="9525">
            <a:noFill/>
            <a:miter lim="800000"/>
            <a:headEnd/>
            <a:tailEnd/>
          </a:ln>
        </p:spPr>
        <p:txBody>
          <a:bodyPr>
            <a:spAutoFit/>
          </a:bodyPr>
          <a:lstStyle/>
          <a:p>
            <a:r>
              <a:rPr lang="en-US" sz="2400">
                <a:solidFill>
                  <a:srgbClr val="FF0000"/>
                </a:solidFill>
              </a:rPr>
              <a:t>What to do if the HOM has resonance frequency close to the beam spectrum line*?</a:t>
            </a:r>
          </a:p>
        </p:txBody>
      </p:sp>
      <p:graphicFrame>
        <p:nvGraphicFramePr>
          <p:cNvPr id="4" name="Table 3"/>
          <p:cNvGraphicFramePr>
            <a:graphicFrameLocks noGrp="1"/>
          </p:cNvGraphicFramePr>
          <p:nvPr/>
        </p:nvGraphicFramePr>
        <p:xfrm>
          <a:off x="4343400" y="1143000"/>
          <a:ext cx="4572000" cy="4648208"/>
        </p:xfrm>
        <a:graphic>
          <a:graphicData uri="http://schemas.openxmlformats.org/drawingml/2006/table">
            <a:tbl>
              <a:tblPr/>
              <a:tblGrid>
                <a:gridCol w="1089025"/>
                <a:gridCol w="1047750"/>
                <a:gridCol w="912813"/>
                <a:gridCol w="1522412"/>
              </a:tblGrid>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f, MHz</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Δf, kHz</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δf, Hz</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Passband</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1300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1Monopole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1600.093</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-218</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360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1Dipole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1604.536</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-215</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240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1Dipole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1607.951</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-214</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360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1Dipole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1612.189</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360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1Dipole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1621.344</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-211</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240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1Dipole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1625.458</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-208</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370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1Dipole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1830.836</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-185</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370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2Dipople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1859.882</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-36</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120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2Dipople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2298.807</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-278</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480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1Quadrupole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2299.346</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-278</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490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1Quadrupole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2372.333</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-224</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490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2Monopole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2377.333</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-221</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490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2Monopole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2383.575</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-213</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240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2Monopole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2399.289</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-210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490</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000000"/>
                          </a:solidFill>
                          <a:effectLst/>
                          <a:latin typeface="Times New Roman" pitchFamily="18" charset="0"/>
                          <a:cs typeface="Times New Roman" pitchFamily="18" charset="0"/>
                        </a:rPr>
                        <a:t>2Monopole</a:t>
                      </a:r>
                      <a:endParaRPr kumimoji="0" lang="en-US" sz="1800" b="0" i="0" u="none" strike="noStrike" cap="none" normalizeH="0" baseline="0" smtClean="0">
                        <a:ln>
                          <a:noFill/>
                        </a:ln>
                        <a:solidFill>
                          <a:schemeClr val="tx1"/>
                        </a:solidFill>
                        <a:effectLst/>
                        <a:latin typeface="Times" pitchFamily="18"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906" name="TextBox 4"/>
          <p:cNvSpPr txBox="1">
            <a:spLocks noChangeArrowheads="1"/>
          </p:cNvSpPr>
          <p:nvPr/>
        </p:nvSpPr>
        <p:spPr bwMode="auto">
          <a:xfrm>
            <a:off x="4419600" y="6096000"/>
            <a:ext cx="4660900" cy="400050"/>
          </a:xfrm>
          <a:prstGeom prst="rect">
            <a:avLst/>
          </a:prstGeom>
          <a:noFill/>
          <a:ln w="9525">
            <a:noFill/>
            <a:miter lim="800000"/>
            <a:headEnd/>
            <a:tailEnd/>
          </a:ln>
        </p:spPr>
        <p:txBody>
          <a:bodyPr wrap="none">
            <a:spAutoFit/>
          </a:bodyPr>
          <a:lstStyle/>
          <a:p>
            <a:r>
              <a:rPr lang="en-US" sz="2000" i="1">
                <a:solidFill>
                  <a:srgbClr val="FF0000"/>
                </a:solidFill>
              </a:rPr>
              <a:t>*Timergali Khabiboulline, this workshop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839200" cy="5354638"/>
          </a:xfrm>
          <a:prstGeom prst="rect">
            <a:avLst/>
          </a:prstGeom>
          <a:noFill/>
        </p:spPr>
        <p:txBody>
          <a:bodyPr>
            <a:spAutoFit/>
          </a:bodyPr>
          <a:lstStyle/>
          <a:p>
            <a:pPr>
              <a:defRPr/>
            </a:pPr>
            <a:r>
              <a:rPr lang="en-US" sz="2800" b="1" dirty="0">
                <a:solidFill>
                  <a:srgbClr val="FF0000"/>
                </a:solidFill>
              </a:rPr>
              <a:t>Collective effects:</a:t>
            </a:r>
          </a:p>
          <a:p>
            <a:pPr>
              <a:defRPr/>
            </a:pPr>
            <a:endParaRPr lang="en-US" dirty="0"/>
          </a:p>
          <a:p>
            <a:pPr>
              <a:buFont typeface="Wingdings" pitchFamily="2" charset="2"/>
              <a:buChar char="Ø"/>
              <a:defRPr/>
            </a:pPr>
            <a:r>
              <a:rPr lang="en-US" sz="2000" dirty="0">
                <a:solidFill>
                  <a:srgbClr val="0000FF"/>
                </a:solidFill>
              </a:rPr>
              <a:t>Beam break –up (BBU) , transverse.</a:t>
            </a:r>
          </a:p>
          <a:p>
            <a:pPr>
              <a:buFont typeface="Wingdings" pitchFamily="2" charset="2"/>
              <a:buChar char="Ø"/>
              <a:defRPr/>
            </a:pPr>
            <a:endParaRPr lang="en-US" sz="2000" dirty="0">
              <a:solidFill>
                <a:srgbClr val="0000FF"/>
              </a:solidFill>
            </a:endParaRPr>
          </a:p>
          <a:p>
            <a:pPr>
              <a:buFont typeface="Wingdings" pitchFamily="2" charset="2"/>
              <a:buChar char="Ø"/>
              <a:defRPr/>
            </a:pPr>
            <a:r>
              <a:rPr lang="en-US" sz="2000" dirty="0">
                <a:solidFill>
                  <a:srgbClr val="0000FF"/>
                </a:solidFill>
              </a:rPr>
              <a:t>“Klystron-type” , longitudinal.</a:t>
            </a:r>
          </a:p>
          <a:p>
            <a:pPr>
              <a:buFont typeface="Wingdings" pitchFamily="2" charset="2"/>
              <a:buChar char="Ø"/>
              <a:defRPr/>
            </a:pPr>
            <a:endParaRPr lang="en-US" dirty="0">
              <a:solidFill>
                <a:srgbClr val="0000FF"/>
              </a:solidFill>
            </a:endParaRPr>
          </a:p>
          <a:p>
            <a:pPr>
              <a:defRPr/>
            </a:pPr>
            <a:r>
              <a:rPr lang="en-US" sz="2400" dirty="0">
                <a:solidFill>
                  <a:srgbClr val="FF0000"/>
                </a:solidFill>
              </a:rPr>
              <a:t>Why collective effects may not be an issue:</a:t>
            </a:r>
          </a:p>
          <a:p>
            <a:pPr>
              <a:defRPr/>
            </a:pPr>
            <a:endParaRPr lang="en-US" dirty="0">
              <a:solidFill>
                <a:srgbClr val="0000FF"/>
              </a:solidFill>
            </a:endParaRPr>
          </a:p>
          <a:p>
            <a:pPr marL="342900" indent="-342900">
              <a:buFontTx/>
              <a:buAutoNum type="arabicPeriod"/>
              <a:defRPr/>
            </a:pPr>
            <a:r>
              <a:rPr lang="en-US" sz="2000" dirty="0">
                <a:solidFill>
                  <a:srgbClr val="0000FF"/>
                </a:solidFill>
              </a:rPr>
              <a:t>No feedback as in CEBAF;</a:t>
            </a:r>
          </a:p>
          <a:p>
            <a:pPr marL="342900" indent="-342900">
              <a:buFontTx/>
              <a:buAutoNum type="arabicPeriod"/>
              <a:defRPr/>
            </a:pPr>
            <a:r>
              <a:rPr lang="en-US" sz="2000" dirty="0">
                <a:solidFill>
                  <a:srgbClr val="0000FF"/>
                </a:solidFill>
              </a:rPr>
              <a:t>Different cavity types with different frequencies and different HOM spectrum are used;</a:t>
            </a:r>
          </a:p>
          <a:p>
            <a:pPr marL="342900" indent="-342900">
              <a:buFontTx/>
              <a:buAutoNum type="arabicPeriod"/>
              <a:defRPr/>
            </a:pPr>
            <a:r>
              <a:rPr lang="en-US" sz="2000" dirty="0">
                <a:solidFill>
                  <a:srgbClr val="0000FF"/>
                </a:solidFill>
              </a:rPr>
              <a:t>Frequency spread of HOMs in each cavity type, caused by manufacturing errors;</a:t>
            </a:r>
          </a:p>
          <a:p>
            <a:pPr marL="342900" indent="-342900">
              <a:buFontTx/>
              <a:buAutoNum type="arabicPeriod"/>
              <a:defRPr/>
            </a:pPr>
            <a:r>
              <a:rPr lang="en-US" sz="2000" dirty="0">
                <a:solidFill>
                  <a:srgbClr val="0000FF"/>
                </a:solidFill>
              </a:rPr>
              <a:t>Velocity dependence of the (R/Q);</a:t>
            </a:r>
          </a:p>
          <a:p>
            <a:pPr marL="342900" indent="-342900">
              <a:buFontTx/>
              <a:buAutoNum type="arabicPeriod"/>
              <a:defRPr/>
            </a:pPr>
            <a:r>
              <a:rPr lang="en-US" sz="2000" dirty="0">
                <a:solidFill>
                  <a:srgbClr val="0000FF"/>
                </a:solidFill>
              </a:rPr>
              <a:t>Small beam current.</a:t>
            </a:r>
          </a:p>
          <a:p>
            <a:pPr marL="342900" indent="-342900">
              <a:buFontTx/>
              <a:buAutoNum type="arabicPeriod"/>
              <a:defRPr/>
            </a:pPr>
            <a:endParaRPr lang="en-US" dirty="0">
              <a:solidFill>
                <a:srgbClr val="0000FF"/>
              </a:solidFill>
            </a:endParaRPr>
          </a:p>
          <a:p>
            <a:pPr marL="342900" indent="-342900">
              <a:buFontTx/>
              <a:buAutoNum type="arabicPeriod"/>
              <a:defRPr/>
            </a:pPr>
            <a:endParaRPr lang="en-US" dirty="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228600" y="609600"/>
            <a:ext cx="8763000" cy="4308475"/>
          </a:xfrm>
          <a:prstGeom prst="rect">
            <a:avLst/>
          </a:prstGeom>
          <a:noFill/>
          <a:ln w="9525">
            <a:noFill/>
            <a:miter lim="800000"/>
            <a:headEnd/>
            <a:tailEnd/>
          </a:ln>
        </p:spPr>
        <p:txBody>
          <a:bodyPr>
            <a:spAutoFit/>
          </a:bodyPr>
          <a:lstStyle/>
          <a:p>
            <a:pPr indent="396875"/>
            <a:r>
              <a:rPr lang="en-US" sz="2000">
                <a:solidFill>
                  <a:srgbClr val="0000FF"/>
                </a:solidFill>
              </a:rPr>
              <a:t>BBU estimations for 650 MHz part of the Project – X linac:</a:t>
            </a:r>
          </a:p>
          <a:p>
            <a:pPr indent="396875"/>
            <a:endParaRPr lang="en-US" sz="2000">
              <a:solidFill>
                <a:srgbClr val="0000FF"/>
              </a:solidFill>
            </a:endParaRPr>
          </a:p>
          <a:p>
            <a:pPr indent="396875"/>
            <a:r>
              <a:rPr lang="en-US">
                <a:solidFill>
                  <a:srgbClr val="FF3300"/>
                </a:solidFill>
              </a:rPr>
              <a:t>Simple model:</a:t>
            </a:r>
          </a:p>
          <a:p>
            <a:pPr indent="396875">
              <a:buFont typeface="Wingdings" pitchFamily="2" charset="2"/>
              <a:buChar char="Ø"/>
            </a:pPr>
            <a:r>
              <a:rPr lang="en-US">
                <a:solidFill>
                  <a:srgbClr val="0000FF"/>
                </a:solidFill>
              </a:rPr>
              <a:t>Short bunches;</a:t>
            </a:r>
          </a:p>
          <a:p>
            <a:pPr indent="396875">
              <a:buFont typeface="Wingdings" pitchFamily="2" charset="2"/>
              <a:buChar char="Ø"/>
            </a:pPr>
            <a:r>
              <a:rPr lang="en-US">
                <a:solidFill>
                  <a:srgbClr val="0000FF"/>
                </a:solidFill>
              </a:rPr>
              <a:t>Current lattice design - N. Solyak, et al;</a:t>
            </a:r>
          </a:p>
          <a:p>
            <a:pPr indent="396875">
              <a:buFont typeface="Wingdings" pitchFamily="2" charset="2"/>
              <a:buChar char="Ø"/>
            </a:pPr>
            <a:r>
              <a:rPr lang="en-US">
                <a:solidFill>
                  <a:srgbClr val="0000FF"/>
                </a:solidFill>
              </a:rPr>
              <a:t>Two types of the 650 MHz cavities, beta=0.61 and beta=0.9;</a:t>
            </a:r>
          </a:p>
          <a:p>
            <a:pPr indent="396875">
              <a:buFont typeface="Wingdings" pitchFamily="2" charset="2"/>
              <a:buChar char="Ø"/>
            </a:pPr>
            <a:r>
              <a:rPr lang="en-US">
                <a:solidFill>
                  <a:srgbClr val="0000FF"/>
                </a:solidFill>
              </a:rPr>
              <a:t>Five dipole pass bands are taking into account;</a:t>
            </a:r>
          </a:p>
          <a:p>
            <a:pPr indent="396875">
              <a:buFont typeface="Wingdings" pitchFamily="2" charset="2"/>
              <a:buChar char="Ø"/>
            </a:pPr>
            <a:r>
              <a:rPr lang="en-US">
                <a:solidFill>
                  <a:srgbClr val="0000FF"/>
                </a:solidFill>
              </a:rPr>
              <a:t>Random transverse misalignment of the cavities;</a:t>
            </a:r>
          </a:p>
          <a:p>
            <a:pPr indent="396875">
              <a:buFont typeface="Wingdings" pitchFamily="2" charset="2"/>
              <a:buChar char="Ø"/>
            </a:pPr>
            <a:r>
              <a:rPr lang="en-US">
                <a:solidFill>
                  <a:srgbClr val="0000FF"/>
                </a:solidFill>
              </a:rPr>
              <a:t>Beam  time structure – S. Nagaitsev (see above)</a:t>
            </a:r>
          </a:p>
          <a:p>
            <a:pPr indent="396875">
              <a:buFont typeface="Wingdings" pitchFamily="2" charset="2"/>
              <a:buChar char="Ø"/>
            </a:pPr>
            <a:r>
              <a:rPr lang="en-US">
                <a:solidFill>
                  <a:srgbClr val="0000FF"/>
                </a:solidFill>
              </a:rPr>
              <a:t>Model:</a:t>
            </a:r>
          </a:p>
          <a:p>
            <a:pPr indent="396875"/>
            <a:endParaRPr lang="en-US"/>
          </a:p>
          <a:p>
            <a:pPr indent="396875">
              <a:buFont typeface="Wingdings" pitchFamily="2" charset="2"/>
              <a:buChar char="q"/>
            </a:pPr>
            <a:endParaRPr lang="en-US"/>
          </a:p>
          <a:p>
            <a:pPr indent="396875"/>
            <a:r>
              <a:rPr lang="en-US"/>
              <a:t> </a:t>
            </a:r>
          </a:p>
          <a:p>
            <a:pPr indent="396875"/>
            <a:endParaRPr lang="en-US"/>
          </a:p>
          <a:p>
            <a:pPr indent="396875"/>
            <a:endParaRPr lang="en-US"/>
          </a:p>
        </p:txBody>
      </p:sp>
      <p:sp>
        <p:nvSpPr>
          <p:cNvPr id="43010" name="Text Box 6"/>
          <p:cNvSpPr txBox="1">
            <a:spLocks noChangeArrowheads="1"/>
          </p:cNvSpPr>
          <p:nvPr/>
        </p:nvSpPr>
        <p:spPr bwMode="auto">
          <a:xfrm flipH="1">
            <a:off x="5181600" y="4419600"/>
            <a:ext cx="1123950" cy="366713"/>
          </a:xfrm>
          <a:prstGeom prst="rect">
            <a:avLst/>
          </a:prstGeom>
          <a:noFill/>
          <a:ln w="9525">
            <a:noFill/>
            <a:miter lim="800000"/>
            <a:headEnd/>
            <a:tailEnd/>
          </a:ln>
        </p:spPr>
        <p:txBody>
          <a:bodyPr>
            <a:spAutoFit/>
          </a:bodyPr>
          <a:lstStyle/>
          <a:p>
            <a:r>
              <a:rPr lang="en-US"/>
              <a:t>(P-W)</a:t>
            </a:r>
          </a:p>
        </p:txBody>
      </p:sp>
      <p:sp>
        <p:nvSpPr>
          <p:cNvPr id="43011" name="Text Box 7"/>
          <p:cNvSpPr txBox="1">
            <a:spLocks noChangeArrowheads="1"/>
          </p:cNvSpPr>
          <p:nvPr/>
        </p:nvSpPr>
        <p:spPr bwMode="auto">
          <a:xfrm>
            <a:off x="304800" y="5103813"/>
            <a:ext cx="4816475" cy="1754187"/>
          </a:xfrm>
          <a:prstGeom prst="rect">
            <a:avLst/>
          </a:prstGeom>
          <a:noFill/>
          <a:ln w="9525">
            <a:noFill/>
            <a:miter lim="800000"/>
            <a:headEnd/>
            <a:tailEnd/>
          </a:ln>
        </p:spPr>
        <p:txBody>
          <a:bodyPr>
            <a:spAutoFit/>
          </a:bodyPr>
          <a:lstStyle/>
          <a:p>
            <a:pPr indent="396875"/>
            <a:r>
              <a:rPr lang="en-US">
                <a:solidFill>
                  <a:srgbClr val="FF3300"/>
                </a:solidFill>
              </a:rPr>
              <a:t>Parameters:</a:t>
            </a:r>
          </a:p>
          <a:p>
            <a:pPr indent="396875">
              <a:buFont typeface="Wingdings" pitchFamily="2" charset="2"/>
              <a:buChar char="Ø"/>
            </a:pPr>
            <a:r>
              <a:rPr lang="en-US">
                <a:solidFill>
                  <a:srgbClr val="0000FF"/>
                </a:solidFill>
              </a:rPr>
              <a:t>Beam current:       1 mA;</a:t>
            </a:r>
          </a:p>
          <a:p>
            <a:pPr indent="396875">
              <a:buFont typeface="Wingdings" pitchFamily="2" charset="2"/>
              <a:buChar char="Ø"/>
            </a:pPr>
            <a:r>
              <a:rPr lang="en-US">
                <a:solidFill>
                  <a:srgbClr val="0000FF"/>
                </a:solidFill>
              </a:rPr>
              <a:t>RFQ frequency:  325 MHz;</a:t>
            </a:r>
          </a:p>
          <a:p>
            <a:pPr indent="396875">
              <a:buFont typeface="Wingdings" pitchFamily="2" charset="2"/>
              <a:buChar char="Ø"/>
            </a:pPr>
            <a:r>
              <a:rPr lang="en-US">
                <a:solidFill>
                  <a:srgbClr val="0000FF"/>
                </a:solidFill>
              </a:rPr>
              <a:t>r.m.s cavity off-set: 0.5 mm;</a:t>
            </a:r>
          </a:p>
          <a:p>
            <a:pPr indent="396875">
              <a:buFont typeface="Wingdings" pitchFamily="2" charset="2"/>
              <a:buChar char="q"/>
            </a:pPr>
            <a:endParaRPr lang="en-US">
              <a:solidFill>
                <a:srgbClr val="0000FF"/>
              </a:solidFill>
            </a:endParaRPr>
          </a:p>
          <a:p>
            <a:pPr indent="396875"/>
            <a:endParaRPr lang="en-US"/>
          </a:p>
        </p:txBody>
      </p:sp>
      <p:pic>
        <p:nvPicPr>
          <p:cNvPr id="43012" name="Picture 11"/>
          <p:cNvPicPr>
            <a:picLocks noChangeAspect="1" noChangeArrowheads="1"/>
          </p:cNvPicPr>
          <p:nvPr/>
        </p:nvPicPr>
        <p:blipFill>
          <a:blip r:embed="rId2" cstate="print"/>
          <a:srcRect/>
          <a:stretch>
            <a:fillRect/>
          </a:stretch>
        </p:blipFill>
        <p:spPr bwMode="auto">
          <a:xfrm>
            <a:off x="381000" y="3810000"/>
            <a:ext cx="4719638" cy="1371600"/>
          </a:xfrm>
          <a:prstGeom prst="rect">
            <a:avLst/>
          </a:prstGeom>
          <a:noFill/>
          <a:ln w="9525">
            <a:noFill/>
            <a:miter lim="800000"/>
            <a:headEnd/>
            <a:tailEnd/>
          </a:ln>
        </p:spPr>
      </p:pic>
      <p:sp>
        <p:nvSpPr>
          <p:cNvPr id="43013" name="TextBox 6"/>
          <p:cNvSpPr txBox="1">
            <a:spLocks noChangeArrowheads="1"/>
          </p:cNvSpPr>
          <p:nvPr/>
        </p:nvSpPr>
        <p:spPr bwMode="auto">
          <a:xfrm>
            <a:off x="3124200" y="228600"/>
            <a:ext cx="2682875" cy="400050"/>
          </a:xfrm>
          <a:prstGeom prst="rect">
            <a:avLst/>
          </a:prstGeom>
          <a:noFill/>
          <a:ln w="9525">
            <a:noFill/>
            <a:miter lim="800000"/>
            <a:headEnd/>
            <a:tailEnd/>
          </a:ln>
        </p:spPr>
        <p:txBody>
          <a:bodyPr wrap="none">
            <a:spAutoFit/>
          </a:bodyPr>
          <a:lstStyle/>
          <a:p>
            <a:r>
              <a:rPr lang="en-US" sz="2000">
                <a:solidFill>
                  <a:srgbClr val="FF0000"/>
                </a:solidFill>
              </a:rPr>
              <a:t>Transverse dynamics.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9"/>
          <p:cNvGrpSpPr>
            <a:grpSpLocks/>
          </p:cNvGrpSpPr>
          <p:nvPr/>
        </p:nvGrpSpPr>
        <p:grpSpPr bwMode="auto">
          <a:xfrm>
            <a:off x="381000" y="1646238"/>
            <a:ext cx="7667625" cy="5211762"/>
            <a:chOff x="304800" y="1447800"/>
            <a:chExt cx="7666990" cy="5212080"/>
          </a:xfrm>
        </p:grpSpPr>
        <p:pic>
          <p:nvPicPr>
            <p:cNvPr id="44037" name="Content Placeholder 6" descr="Long#5_x.jpg"/>
            <p:cNvPicPr>
              <a:picLocks noChangeAspect="1"/>
            </p:cNvPicPr>
            <p:nvPr/>
          </p:nvPicPr>
          <p:blipFill>
            <a:blip r:embed="rId2" cstate="print"/>
            <a:srcRect/>
            <a:stretch>
              <a:fillRect/>
            </a:stretch>
          </p:blipFill>
          <p:spPr bwMode="auto">
            <a:xfrm>
              <a:off x="304800" y="1447800"/>
              <a:ext cx="3552190" cy="2560320"/>
            </a:xfrm>
            <a:prstGeom prst="rect">
              <a:avLst/>
            </a:prstGeom>
            <a:noFill/>
            <a:ln w="9525">
              <a:noFill/>
              <a:miter lim="800000"/>
              <a:headEnd/>
              <a:tailEnd/>
            </a:ln>
          </p:spPr>
        </p:pic>
        <p:pic>
          <p:nvPicPr>
            <p:cNvPr id="44038" name="Content Placeholder 7" descr="1e8_sample_x.jpg"/>
            <p:cNvPicPr>
              <a:picLocks noChangeAspect="1"/>
            </p:cNvPicPr>
            <p:nvPr/>
          </p:nvPicPr>
          <p:blipFill>
            <a:blip r:embed="rId3" cstate="print"/>
            <a:srcRect/>
            <a:stretch>
              <a:fillRect/>
            </a:stretch>
          </p:blipFill>
          <p:spPr bwMode="auto">
            <a:xfrm>
              <a:off x="4419600" y="1447800"/>
              <a:ext cx="3552190" cy="2560320"/>
            </a:xfrm>
            <a:prstGeom prst="rect">
              <a:avLst/>
            </a:prstGeom>
            <a:noFill/>
            <a:ln w="9525">
              <a:noFill/>
              <a:miter lim="800000"/>
              <a:headEnd/>
              <a:tailEnd/>
            </a:ln>
          </p:spPr>
        </p:pic>
        <p:pic>
          <p:nvPicPr>
            <p:cNvPr id="44039" name="Content Placeholder 6" descr="Long#5_x.jpg"/>
            <p:cNvPicPr>
              <a:picLocks noChangeAspect="1"/>
            </p:cNvPicPr>
            <p:nvPr/>
          </p:nvPicPr>
          <p:blipFill>
            <a:blip r:embed="rId4" cstate="print"/>
            <a:srcRect/>
            <a:stretch>
              <a:fillRect/>
            </a:stretch>
          </p:blipFill>
          <p:spPr bwMode="auto">
            <a:xfrm>
              <a:off x="304800" y="4099560"/>
              <a:ext cx="3552190" cy="2560320"/>
            </a:xfrm>
            <a:prstGeom prst="rect">
              <a:avLst/>
            </a:prstGeom>
            <a:noFill/>
            <a:ln w="9525">
              <a:noFill/>
              <a:miter lim="800000"/>
              <a:headEnd/>
              <a:tailEnd/>
            </a:ln>
          </p:spPr>
        </p:pic>
        <p:pic>
          <p:nvPicPr>
            <p:cNvPr id="44040" name="Content Placeholder 6" descr="Long#5_x.jpg"/>
            <p:cNvPicPr>
              <a:picLocks noChangeAspect="1"/>
            </p:cNvPicPr>
            <p:nvPr/>
          </p:nvPicPr>
          <p:blipFill>
            <a:blip r:embed="rId5" cstate="print"/>
            <a:srcRect/>
            <a:stretch>
              <a:fillRect/>
            </a:stretch>
          </p:blipFill>
          <p:spPr bwMode="auto">
            <a:xfrm>
              <a:off x="4419600" y="4099560"/>
              <a:ext cx="3552190" cy="2560320"/>
            </a:xfrm>
            <a:prstGeom prst="rect">
              <a:avLst/>
            </a:prstGeom>
            <a:noFill/>
            <a:ln w="9525">
              <a:noFill/>
              <a:miter lim="800000"/>
              <a:headEnd/>
              <a:tailEnd/>
            </a:ln>
          </p:spPr>
        </p:pic>
        <p:sp>
          <p:nvSpPr>
            <p:cNvPr id="44041" name="TextBox 5"/>
            <p:cNvSpPr txBox="1">
              <a:spLocks noChangeArrowheads="1"/>
            </p:cNvSpPr>
            <p:nvPr/>
          </p:nvSpPr>
          <p:spPr bwMode="auto">
            <a:xfrm>
              <a:off x="1173480" y="1447800"/>
              <a:ext cx="990600" cy="369332"/>
            </a:xfrm>
            <a:prstGeom prst="rect">
              <a:avLst/>
            </a:prstGeom>
            <a:noFill/>
            <a:ln w="9525">
              <a:noFill/>
              <a:miter lim="800000"/>
              <a:headEnd/>
              <a:tailEnd/>
            </a:ln>
          </p:spPr>
          <p:txBody>
            <a:bodyPr>
              <a:spAutoFit/>
            </a:bodyPr>
            <a:lstStyle/>
            <a:p>
              <a:r>
                <a:rPr lang="en-US"/>
                <a:t>Q = 10</a:t>
              </a:r>
              <a:r>
                <a:rPr lang="en-US" baseline="30000"/>
                <a:t>7</a:t>
              </a:r>
            </a:p>
          </p:txBody>
        </p:sp>
        <p:sp>
          <p:nvSpPr>
            <p:cNvPr id="44042" name="TextBox 6"/>
            <p:cNvSpPr txBox="1">
              <a:spLocks noChangeArrowheads="1"/>
            </p:cNvSpPr>
            <p:nvPr/>
          </p:nvSpPr>
          <p:spPr bwMode="auto">
            <a:xfrm>
              <a:off x="5288280" y="1447800"/>
              <a:ext cx="990600" cy="369332"/>
            </a:xfrm>
            <a:prstGeom prst="rect">
              <a:avLst/>
            </a:prstGeom>
            <a:noFill/>
            <a:ln w="9525">
              <a:noFill/>
              <a:miter lim="800000"/>
              <a:headEnd/>
              <a:tailEnd/>
            </a:ln>
          </p:spPr>
          <p:txBody>
            <a:bodyPr>
              <a:spAutoFit/>
            </a:bodyPr>
            <a:lstStyle/>
            <a:p>
              <a:r>
                <a:rPr lang="en-US"/>
                <a:t>Q = 10</a:t>
              </a:r>
              <a:r>
                <a:rPr lang="en-US" baseline="30000"/>
                <a:t>8</a:t>
              </a:r>
            </a:p>
          </p:txBody>
        </p:sp>
        <p:sp>
          <p:nvSpPr>
            <p:cNvPr id="44043" name="TextBox 7"/>
            <p:cNvSpPr txBox="1">
              <a:spLocks noChangeArrowheads="1"/>
            </p:cNvSpPr>
            <p:nvPr/>
          </p:nvSpPr>
          <p:spPr bwMode="auto">
            <a:xfrm>
              <a:off x="1173480" y="4099560"/>
              <a:ext cx="990600" cy="369332"/>
            </a:xfrm>
            <a:prstGeom prst="rect">
              <a:avLst/>
            </a:prstGeom>
            <a:noFill/>
            <a:ln w="9525">
              <a:noFill/>
              <a:miter lim="800000"/>
              <a:headEnd/>
              <a:tailEnd/>
            </a:ln>
          </p:spPr>
          <p:txBody>
            <a:bodyPr>
              <a:spAutoFit/>
            </a:bodyPr>
            <a:lstStyle/>
            <a:p>
              <a:r>
                <a:rPr lang="en-US"/>
                <a:t>Q = 10</a:t>
              </a:r>
              <a:r>
                <a:rPr lang="en-US" baseline="30000"/>
                <a:t>9</a:t>
              </a:r>
            </a:p>
          </p:txBody>
        </p:sp>
      </p:grpSp>
      <p:sp>
        <p:nvSpPr>
          <p:cNvPr id="44034" name="TextBox 8"/>
          <p:cNvSpPr txBox="1">
            <a:spLocks noChangeArrowheads="1"/>
          </p:cNvSpPr>
          <p:nvPr/>
        </p:nvSpPr>
        <p:spPr bwMode="auto">
          <a:xfrm>
            <a:off x="228600" y="381000"/>
            <a:ext cx="8001000" cy="1200150"/>
          </a:xfrm>
          <a:prstGeom prst="rect">
            <a:avLst/>
          </a:prstGeom>
          <a:noFill/>
          <a:ln w="9525">
            <a:noFill/>
            <a:miter lim="800000"/>
            <a:headEnd/>
            <a:tailEnd/>
          </a:ln>
        </p:spPr>
        <p:txBody>
          <a:bodyPr>
            <a:spAutoFit/>
          </a:bodyPr>
          <a:lstStyle/>
          <a:p>
            <a:pPr>
              <a:buFont typeface="Arial" charset="0"/>
              <a:buChar char="•"/>
            </a:pPr>
            <a:r>
              <a:rPr lang="en-US">
                <a:solidFill>
                  <a:srgbClr val="0000FF"/>
                </a:solidFill>
              </a:rPr>
              <a:t>Low beta section, </a:t>
            </a:r>
          </a:p>
          <a:p>
            <a:pPr>
              <a:buFont typeface="Arial" charset="0"/>
              <a:buChar char="•"/>
            </a:pPr>
            <a:r>
              <a:rPr lang="en-US">
                <a:solidFill>
                  <a:srgbClr val="0000FF"/>
                </a:solidFill>
              </a:rPr>
              <a:t>Resonance case,                                                                </a:t>
            </a:r>
            <a:endParaRPr lang="en-US" baseline="30000">
              <a:solidFill>
                <a:srgbClr val="0000FF"/>
              </a:solidFill>
            </a:endParaRPr>
          </a:p>
          <a:p>
            <a:pPr>
              <a:buFont typeface="Arial" charset="0"/>
              <a:buChar char="•"/>
            </a:pPr>
            <a:r>
              <a:rPr lang="en-US">
                <a:solidFill>
                  <a:srgbClr val="0000FF"/>
                </a:solidFill>
              </a:rPr>
              <a:t>One HOM only, ( 978.5 MHz, 24 kOHm/m</a:t>
            </a:r>
            <a:r>
              <a:rPr lang="en-US" baseline="30000">
                <a:solidFill>
                  <a:srgbClr val="0000FF"/>
                </a:solidFill>
              </a:rPr>
              <a:t>2</a:t>
            </a:r>
            <a:r>
              <a:rPr lang="en-US">
                <a:solidFill>
                  <a:srgbClr val="0000FF"/>
                </a:solidFill>
              </a:rPr>
              <a:t> )</a:t>
            </a:r>
          </a:p>
          <a:p>
            <a:pPr>
              <a:buFont typeface="Arial" charset="0"/>
              <a:buChar char="•"/>
            </a:pPr>
            <a:r>
              <a:rPr lang="en-US">
                <a:solidFill>
                  <a:srgbClr val="0000FF"/>
                </a:solidFill>
              </a:rPr>
              <a:t>No dependence of (R/Q) on beta.</a:t>
            </a:r>
            <a:endParaRPr lang="en-US" baseline="30000">
              <a:solidFill>
                <a:srgbClr val="0000FF"/>
              </a:solidFill>
            </a:endParaRPr>
          </a:p>
        </p:txBody>
      </p:sp>
      <p:sp>
        <p:nvSpPr>
          <p:cNvPr id="44035" name="TextBox 10"/>
          <p:cNvSpPr txBox="1">
            <a:spLocks noChangeArrowheads="1"/>
          </p:cNvSpPr>
          <p:nvPr/>
        </p:nvSpPr>
        <p:spPr bwMode="auto">
          <a:xfrm>
            <a:off x="6400800" y="533400"/>
            <a:ext cx="1428750" cy="523875"/>
          </a:xfrm>
          <a:prstGeom prst="rect">
            <a:avLst/>
          </a:prstGeom>
          <a:noFill/>
          <a:ln w="9525">
            <a:noFill/>
            <a:miter lim="800000"/>
            <a:headEnd/>
            <a:tailEnd/>
          </a:ln>
        </p:spPr>
        <p:txBody>
          <a:bodyPr wrap="none">
            <a:spAutoFit/>
          </a:bodyPr>
          <a:lstStyle/>
          <a:p>
            <a:r>
              <a:rPr lang="en-US" sz="2800">
                <a:solidFill>
                  <a:srgbClr val="FF0000"/>
                </a:solidFill>
              </a:rPr>
              <a:t> </a:t>
            </a:r>
            <a:r>
              <a:rPr lang="el-GR" sz="2800">
                <a:solidFill>
                  <a:srgbClr val="FF0000"/>
                </a:solidFill>
              </a:rPr>
              <a:t>Δε</a:t>
            </a:r>
            <a:r>
              <a:rPr lang="en-US" sz="2800">
                <a:solidFill>
                  <a:srgbClr val="FF0000"/>
                </a:solidFill>
              </a:rPr>
              <a:t>~</a:t>
            </a:r>
            <a:r>
              <a:rPr lang="el-GR" sz="2800">
                <a:solidFill>
                  <a:srgbClr val="FF0000"/>
                </a:solidFill>
              </a:rPr>
              <a:t>Δ</a:t>
            </a:r>
            <a:r>
              <a:rPr lang="en-US" sz="2800">
                <a:solidFill>
                  <a:srgbClr val="FF0000"/>
                </a:solidFill>
              </a:rPr>
              <a:t>f</a:t>
            </a:r>
            <a:r>
              <a:rPr lang="en-US" sz="2800" baseline="30000">
                <a:solidFill>
                  <a:srgbClr val="FF0000"/>
                </a:solidFill>
              </a:rPr>
              <a:t>-2</a:t>
            </a:r>
            <a:endParaRPr lang="en-US" sz="2800">
              <a:solidFill>
                <a:srgbClr val="FF0000"/>
              </a:solidFill>
            </a:endParaRPr>
          </a:p>
        </p:txBody>
      </p:sp>
      <p:sp>
        <p:nvSpPr>
          <p:cNvPr id="44036" name="Rectangle 12"/>
          <p:cNvSpPr>
            <a:spLocks noChangeArrowheads="1"/>
          </p:cNvSpPr>
          <p:nvPr/>
        </p:nvSpPr>
        <p:spPr bwMode="auto">
          <a:xfrm>
            <a:off x="762000" y="0"/>
            <a:ext cx="7543800" cy="400050"/>
          </a:xfrm>
          <a:prstGeom prst="rect">
            <a:avLst/>
          </a:prstGeom>
          <a:noFill/>
          <a:ln w="9525">
            <a:noFill/>
            <a:miter lim="800000"/>
            <a:headEnd/>
            <a:tailEnd/>
          </a:ln>
        </p:spPr>
        <p:txBody>
          <a:bodyPr>
            <a:spAutoFit/>
          </a:bodyPr>
          <a:lstStyle/>
          <a:p>
            <a:r>
              <a:rPr lang="en-US" sz="2000">
                <a:solidFill>
                  <a:srgbClr val="FF0000"/>
                </a:solidFill>
              </a:rPr>
              <a:t>Transverse emittance dilution vs. HOM frequency spread </a:t>
            </a:r>
            <a:r>
              <a:rPr lang="el-GR" sz="2000">
                <a:solidFill>
                  <a:srgbClr val="FF0000"/>
                </a:solidFill>
              </a:rPr>
              <a:t>Δ</a:t>
            </a:r>
            <a:r>
              <a:rPr lang="en-US" sz="2000">
                <a:solidFill>
                  <a:srgbClr val="FF0000"/>
                </a:solidFill>
              </a:rPr>
              <a:t>f.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152400"/>
            <a:ext cx="9144000" cy="2000548"/>
          </a:xfrm>
          <a:prstGeom prst="rect">
            <a:avLst/>
          </a:prstGeom>
          <a:noFill/>
          <a:ln w="9525">
            <a:noFill/>
            <a:miter lim="800000"/>
            <a:headEnd/>
            <a:tailEnd/>
          </a:ln>
        </p:spPr>
        <p:txBody>
          <a:bodyPr>
            <a:spAutoFit/>
          </a:bodyPr>
          <a:lstStyle/>
          <a:p>
            <a:pPr algn="just">
              <a:buFont typeface="Arial" pitchFamily="34" charset="0"/>
              <a:buChar char="•"/>
            </a:pPr>
            <a:r>
              <a:rPr lang="en-US" sz="2400" dirty="0" smtClean="0">
                <a:solidFill>
                  <a:srgbClr val="0000FF"/>
                </a:solidFill>
              </a:rPr>
              <a:t>Effects of HOMs (collective instabilities, cavity heating) depend on the beam current, beam spectrum (chopping!) and cavity HOM spectrum.</a:t>
            </a:r>
          </a:p>
          <a:p>
            <a:pPr algn="just">
              <a:buFont typeface="Arial" pitchFamily="34" charset="0"/>
              <a:buChar char="•"/>
            </a:pPr>
            <a:r>
              <a:rPr lang="en-US" sz="2400" dirty="0" smtClean="0">
                <a:solidFill>
                  <a:srgbClr val="0000FF"/>
                </a:solidFill>
              </a:rPr>
              <a:t>“</a:t>
            </a:r>
            <a:r>
              <a:rPr lang="en-US" sz="2400" dirty="0">
                <a:solidFill>
                  <a:srgbClr val="0000FF"/>
                </a:solidFill>
              </a:rPr>
              <a:t>Average” HOM power per cavity (incoherent losses): </a:t>
            </a:r>
          </a:p>
          <a:p>
            <a:pPr algn="ctr"/>
            <a:r>
              <a:rPr lang="en-US" sz="2800" dirty="0"/>
              <a:t>          </a:t>
            </a:r>
            <a:r>
              <a:rPr lang="en-US" sz="2800" dirty="0" err="1"/>
              <a:t>P</a:t>
            </a:r>
            <a:r>
              <a:rPr lang="en-US" sz="2800" baseline="-25000" dirty="0" err="1"/>
              <a:t>av</a:t>
            </a:r>
            <a:r>
              <a:rPr lang="en-US" sz="2800" dirty="0"/>
              <a:t> = </a:t>
            </a:r>
            <a:r>
              <a:rPr lang="en-US" sz="2800" dirty="0" err="1"/>
              <a:t>k</a:t>
            </a:r>
            <a:r>
              <a:rPr lang="en-US" sz="2800" baseline="-25000" dirty="0" err="1"/>
              <a:t>loss</a:t>
            </a:r>
            <a:r>
              <a:rPr lang="en-US" sz="2800" dirty="0" err="1"/>
              <a:t>Q</a:t>
            </a:r>
            <a:r>
              <a:rPr lang="en-US" sz="2800" baseline="-25000" dirty="0" err="1"/>
              <a:t>b</a:t>
            </a:r>
            <a:r>
              <a:rPr lang="en-US" sz="2800" dirty="0" err="1"/>
              <a:t>I</a:t>
            </a:r>
            <a:r>
              <a:rPr lang="en-US" sz="2800" baseline="-25000" dirty="0" err="1"/>
              <a:t>av</a:t>
            </a:r>
            <a:endParaRPr lang="en-US" sz="2800" baseline="-25000" dirty="0"/>
          </a:p>
        </p:txBody>
      </p:sp>
      <p:graphicFrame>
        <p:nvGraphicFramePr>
          <p:cNvPr id="17444" name="Group 36"/>
          <p:cNvGraphicFramePr>
            <a:graphicFrameLocks noGrp="1"/>
          </p:cNvGraphicFramePr>
          <p:nvPr/>
        </p:nvGraphicFramePr>
        <p:xfrm>
          <a:off x="914400" y="2438400"/>
          <a:ext cx="7696200" cy="1981200"/>
        </p:xfrm>
        <a:graphic>
          <a:graphicData uri="http://schemas.openxmlformats.org/drawingml/2006/table">
            <a:tbl>
              <a:tblPr/>
              <a:tblGrid>
                <a:gridCol w="1924050"/>
                <a:gridCol w="1924050"/>
                <a:gridCol w="1924050"/>
                <a:gridCol w="1924050"/>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Project 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ILC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I</a:t>
                      </a:r>
                      <a:r>
                        <a:rPr kumimoji="0" lang="en-US" sz="2000" b="0" i="0" u="none" strike="noStrike" cap="none" normalizeH="0" baseline="-25000" smtClean="0">
                          <a:ln>
                            <a:noFill/>
                          </a:ln>
                          <a:solidFill>
                            <a:srgbClr val="000000"/>
                          </a:solidFill>
                          <a:effectLst/>
                          <a:latin typeface="Arial" charset="0"/>
                        </a:rPr>
                        <a:t>av</a:t>
                      </a:r>
                      <a:r>
                        <a:rPr kumimoji="0" lang="en-US" sz="2000" b="0" i="0" u="none" strike="noStrike" cap="none" normalizeH="0" baseline="0" smtClean="0">
                          <a:ln>
                            <a:noFill/>
                          </a:ln>
                          <a:solidFill>
                            <a:srgbClr val="000000"/>
                          </a:solidFill>
                          <a:effectLst/>
                          <a:latin typeface="Arial" charset="0"/>
                        </a:rPr>
                        <a:t>, 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4.8e-2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Q</a:t>
                      </a:r>
                      <a:r>
                        <a:rPr kumimoji="0" lang="en-US" sz="2000" b="0" i="0" u="none" strike="noStrike" cap="none" normalizeH="0" baseline="-25000" dirty="0" err="1" smtClean="0">
                          <a:ln>
                            <a:noFill/>
                          </a:ln>
                          <a:solidFill>
                            <a:schemeClr val="tx1"/>
                          </a:solidFill>
                          <a:effectLst/>
                          <a:latin typeface="Arial" charset="0"/>
                        </a:rPr>
                        <a:t>b</a:t>
                      </a:r>
                      <a:r>
                        <a:rPr kumimoji="0" lang="en-US" sz="2000" b="0" i="0" u="none" strike="noStrike" cap="none" normalizeH="0" baseline="0" dirty="0" smtClean="0">
                          <a:ln>
                            <a:noFill/>
                          </a:ln>
                          <a:solidFill>
                            <a:schemeClr val="tx1"/>
                          </a:solidFill>
                          <a:effectLst/>
                          <a:latin typeface="Arial" charset="0"/>
                        </a:rPr>
                        <a:t>, </a:t>
                      </a:r>
                      <a:r>
                        <a:rPr kumimoji="0" lang="en-US" sz="2000" b="0" i="0" u="none" strike="noStrike" cap="none" normalizeH="0" baseline="0" dirty="0" err="1" smtClean="0">
                          <a:ln>
                            <a:noFill/>
                          </a:ln>
                          <a:solidFill>
                            <a:schemeClr val="tx1"/>
                          </a:solidFill>
                          <a:effectLst/>
                          <a:latin typeface="Arial" charset="0"/>
                        </a:rPr>
                        <a:t>pC</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3200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k</a:t>
                      </a:r>
                      <a:r>
                        <a:rPr kumimoji="0" lang="en-US" sz="2000" b="0" i="0" u="none" strike="noStrike" cap="none" normalizeH="0" baseline="-25000" smtClean="0">
                          <a:ln>
                            <a:noFill/>
                          </a:ln>
                          <a:solidFill>
                            <a:srgbClr val="000000"/>
                          </a:solidFill>
                          <a:effectLst/>
                          <a:latin typeface="Arial" charset="0"/>
                        </a:rPr>
                        <a:t>loss</a:t>
                      </a:r>
                      <a:r>
                        <a:rPr kumimoji="0" lang="en-US" sz="2000" b="0" i="0" u="none" strike="noStrike" cap="none" normalizeH="0" baseline="0" smtClean="0">
                          <a:ln>
                            <a:noFill/>
                          </a:ln>
                          <a:solidFill>
                            <a:srgbClr val="000000"/>
                          </a:solidFill>
                          <a:effectLst/>
                          <a:latin typeface="Arial" charset="0"/>
                        </a:rPr>
                        <a:t>, V/pC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2</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1.1</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13.4</a:t>
                      </a: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P</a:t>
                      </a:r>
                      <a:r>
                        <a:rPr kumimoji="0" lang="en-US" sz="2000" b="0" i="0" u="none" strike="noStrike" cap="none" normalizeH="0" baseline="-25000" smtClean="0">
                          <a:ln>
                            <a:noFill/>
                          </a:ln>
                          <a:solidFill>
                            <a:srgbClr val="000000"/>
                          </a:solidFill>
                          <a:effectLst/>
                          <a:latin typeface="Arial" charset="0"/>
                        </a:rPr>
                        <a:t>av</a:t>
                      </a:r>
                      <a:r>
                        <a:rPr kumimoji="0" lang="en-US" sz="2000" b="0" i="0" u="none" strike="noStrike" cap="none" normalizeH="0" baseline="0" smtClean="0">
                          <a:ln>
                            <a:noFill/>
                          </a:ln>
                          <a:solidFill>
                            <a:srgbClr val="000000"/>
                          </a:solidFill>
                          <a:effectLst/>
                          <a:latin typeface="Arial" charset="0"/>
                        </a:rPr>
                        <a:t>,mW/cavity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51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2065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17442" name="Rectangle 3"/>
          <p:cNvSpPr>
            <a:spLocks noChangeArrowheads="1"/>
          </p:cNvSpPr>
          <p:nvPr/>
        </p:nvSpPr>
        <p:spPr bwMode="auto">
          <a:xfrm>
            <a:off x="0" y="4572000"/>
            <a:ext cx="9144000" cy="1815882"/>
          </a:xfrm>
          <a:prstGeom prst="rect">
            <a:avLst/>
          </a:prstGeom>
          <a:noFill/>
          <a:ln w="9525">
            <a:noFill/>
            <a:miter lim="800000"/>
            <a:headEnd/>
            <a:tailEnd/>
          </a:ln>
        </p:spPr>
        <p:txBody>
          <a:bodyPr>
            <a:spAutoFit/>
          </a:bodyPr>
          <a:lstStyle/>
          <a:p>
            <a:pPr>
              <a:buFont typeface="Arial" charset="0"/>
              <a:buChar char="•"/>
            </a:pPr>
            <a:r>
              <a:rPr lang="en-GB" sz="2200" dirty="0">
                <a:solidFill>
                  <a:srgbClr val="FF0000"/>
                </a:solidFill>
              </a:rPr>
              <a:t>The ILC-type 1.3 GHz cavities contain HOM couplers that reduce the loaded Q-factors for transverse and longitudinal HOMs down to 10</a:t>
            </a:r>
            <a:r>
              <a:rPr lang="en-GB" sz="2200" baseline="30000" dirty="0">
                <a:solidFill>
                  <a:srgbClr val="FF0000"/>
                </a:solidFill>
              </a:rPr>
              <a:t>5</a:t>
            </a:r>
            <a:r>
              <a:rPr lang="en-GB" sz="2200" dirty="0">
                <a:solidFill>
                  <a:srgbClr val="FF0000"/>
                </a:solidFill>
              </a:rPr>
              <a:t>. </a:t>
            </a:r>
          </a:p>
          <a:p>
            <a:pPr>
              <a:buFont typeface="Arial" charset="0"/>
              <a:buChar char="•"/>
            </a:pPr>
            <a:r>
              <a:rPr lang="en-US" altLang="ko-KR" sz="2200" dirty="0">
                <a:solidFill>
                  <a:srgbClr val="FF0000"/>
                </a:solidFill>
                <a:ea typeface="굴림"/>
                <a:cs typeface="굴림"/>
              </a:rPr>
              <a:t>For SNS cavities no measureable HOM signals from beam observed</a:t>
            </a:r>
            <a:r>
              <a:rPr lang="en-US" altLang="ko-KR" sz="2200" dirty="0" smtClean="0">
                <a:solidFill>
                  <a:srgbClr val="FF0000"/>
                </a:solidFill>
                <a:ea typeface="굴림"/>
                <a:cs typeface="굴림"/>
              </a:rPr>
              <a:t>.</a:t>
            </a:r>
          </a:p>
          <a:p>
            <a:r>
              <a:rPr lang="en-US" altLang="ko-KR" sz="2200" dirty="0" smtClean="0">
                <a:solidFill>
                  <a:srgbClr val="FF0000"/>
                </a:solidFill>
                <a:ea typeface="굴림"/>
                <a:cs typeface="굴림"/>
              </a:rPr>
              <a:t> </a:t>
            </a:r>
            <a:endParaRPr lang="en-US" altLang="ko-KR" sz="2200" dirty="0">
              <a:solidFill>
                <a:srgbClr val="FF0000"/>
              </a:solidFill>
              <a:ea typeface="굴림"/>
              <a:cs typeface="굴림"/>
            </a:endParaRPr>
          </a:p>
          <a:p>
            <a:r>
              <a:rPr lang="en-GB" sz="2400" dirty="0" smtClean="0">
                <a:latin typeface="Times New Roman" pitchFamily="18" charset="0"/>
                <a:cs typeface="Times New Roman" pitchFamily="18" charset="0"/>
              </a:rPr>
              <a:t>*</a:t>
            </a:r>
            <a:r>
              <a:rPr lang="en-GB" sz="2400" dirty="0">
                <a:latin typeface="Times New Roman" pitchFamily="18" charset="0"/>
                <a:cs typeface="Times New Roman" pitchFamily="18" charset="0"/>
              </a:rPr>
              <a:t>162.5 MHz beam sequence frequency.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304800" y="304800"/>
            <a:ext cx="8678863" cy="523875"/>
          </a:xfrm>
          <a:prstGeom prst="rect">
            <a:avLst/>
          </a:prstGeom>
          <a:noFill/>
          <a:ln w="9525">
            <a:noFill/>
            <a:miter lim="800000"/>
            <a:headEnd/>
            <a:tailEnd/>
          </a:ln>
        </p:spPr>
        <p:txBody>
          <a:bodyPr wrap="none">
            <a:spAutoFit/>
          </a:bodyPr>
          <a:lstStyle/>
          <a:p>
            <a:r>
              <a:rPr lang="en-US" sz="2800"/>
              <a:t>“Realistic” linac. Transverse emittance dilution vs. </a:t>
            </a:r>
            <a:r>
              <a:rPr lang="el-GR" sz="2800"/>
              <a:t>Δ</a:t>
            </a:r>
            <a:r>
              <a:rPr lang="en-US" sz="2800"/>
              <a:t>f. </a:t>
            </a:r>
          </a:p>
        </p:txBody>
      </p:sp>
      <p:grpSp>
        <p:nvGrpSpPr>
          <p:cNvPr id="45058" name="Group 9"/>
          <p:cNvGrpSpPr>
            <a:grpSpLocks/>
          </p:cNvGrpSpPr>
          <p:nvPr/>
        </p:nvGrpSpPr>
        <p:grpSpPr bwMode="auto">
          <a:xfrm>
            <a:off x="685800" y="1295400"/>
            <a:ext cx="7667625" cy="5211763"/>
            <a:chOff x="731520" y="1463040"/>
            <a:chExt cx="7666991" cy="5212080"/>
          </a:xfrm>
        </p:grpSpPr>
        <p:pic>
          <p:nvPicPr>
            <p:cNvPr id="45060" name="Content Placeholder 6" descr="Long#5_x.jpg"/>
            <p:cNvPicPr>
              <a:picLocks noChangeAspect="1"/>
            </p:cNvPicPr>
            <p:nvPr/>
          </p:nvPicPr>
          <p:blipFill>
            <a:blip r:embed="rId2" cstate="print"/>
            <a:srcRect/>
            <a:stretch>
              <a:fillRect/>
            </a:stretch>
          </p:blipFill>
          <p:spPr bwMode="auto">
            <a:xfrm>
              <a:off x="731520" y="1463040"/>
              <a:ext cx="3552190" cy="2560320"/>
            </a:xfrm>
            <a:prstGeom prst="rect">
              <a:avLst/>
            </a:prstGeom>
            <a:noFill/>
            <a:ln w="9525">
              <a:noFill/>
              <a:miter lim="800000"/>
              <a:headEnd/>
              <a:tailEnd/>
            </a:ln>
          </p:spPr>
        </p:pic>
        <p:pic>
          <p:nvPicPr>
            <p:cNvPr id="45061" name="Content Placeholder 7" descr="1e8_sample_x.jpg"/>
            <p:cNvPicPr>
              <a:picLocks noChangeAspect="1"/>
            </p:cNvPicPr>
            <p:nvPr/>
          </p:nvPicPr>
          <p:blipFill>
            <a:blip r:embed="rId3" cstate="print"/>
            <a:srcRect/>
            <a:stretch>
              <a:fillRect/>
            </a:stretch>
          </p:blipFill>
          <p:spPr bwMode="auto">
            <a:xfrm>
              <a:off x="4846320" y="1463040"/>
              <a:ext cx="3552190" cy="2560320"/>
            </a:xfrm>
            <a:prstGeom prst="rect">
              <a:avLst/>
            </a:prstGeom>
            <a:noFill/>
            <a:ln w="9525">
              <a:noFill/>
              <a:miter lim="800000"/>
              <a:headEnd/>
              <a:tailEnd/>
            </a:ln>
          </p:spPr>
        </p:pic>
        <p:pic>
          <p:nvPicPr>
            <p:cNvPr id="45062" name="Content Placeholder 6" descr="Long#5_x.jpg"/>
            <p:cNvPicPr>
              <a:picLocks noChangeAspect="1"/>
            </p:cNvPicPr>
            <p:nvPr/>
          </p:nvPicPr>
          <p:blipFill>
            <a:blip r:embed="rId4" cstate="print"/>
            <a:srcRect/>
            <a:stretch>
              <a:fillRect/>
            </a:stretch>
          </p:blipFill>
          <p:spPr bwMode="auto">
            <a:xfrm>
              <a:off x="731520" y="4114800"/>
              <a:ext cx="3552191" cy="2560320"/>
            </a:xfrm>
            <a:prstGeom prst="rect">
              <a:avLst/>
            </a:prstGeom>
            <a:noFill/>
            <a:ln w="9525">
              <a:noFill/>
              <a:miter lim="800000"/>
              <a:headEnd/>
              <a:tailEnd/>
            </a:ln>
          </p:spPr>
        </p:pic>
        <p:pic>
          <p:nvPicPr>
            <p:cNvPr id="45063" name="Content Placeholder 6" descr="Long#5_x.jpg"/>
            <p:cNvPicPr>
              <a:picLocks noChangeAspect="1"/>
            </p:cNvPicPr>
            <p:nvPr/>
          </p:nvPicPr>
          <p:blipFill>
            <a:blip r:embed="rId5" cstate="print"/>
            <a:srcRect/>
            <a:stretch>
              <a:fillRect/>
            </a:stretch>
          </p:blipFill>
          <p:spPr bwMode="auto">
            <a:xfrm>
              <a:off x="4846320" y="4114800"/>
              <a:ext cx="3552191" cy="2560320"/>
            </a:xfrm>
            <a:prstGeom prst="rect">
              <a:avLst/>
            </a:prstGeom>
            <a:noFill/>
            <a:ln w="9525">
              <a:noFill/>
              <a:miter lim="800000"/>
              <a:headEnd/>
              <a:tailEnd/>
            </a:ln>
          </p:spPr>
        </p:pic>
        <p:sp>
          <p:nvSpPr>
            <p:cNvPr id="45064" name="TextBox 6"/>
            <p:cNvSpPr txBox="1">
              <a:spLocks noChangeArrowheads="1"/>
            </p:cNvSpPr>
            <p:nvPr/>
          </p:nvSpPr>
          <p:spPr bwMode="auto">
            <a:xfrm>
              <a:off x="1600200" y="1463040"/>
              <a:ext cx="990600" cy="369332"/>
            </a:xfrm>
            <a:prstGeom prst="rect">
              <a:avLst/>
            </a:prstGeom>
            <a:noFill/>
            <a:ln w="9525">
              <a:noFill/>
              <a:miter lim="800000"/>
              <a:headEnd/>
              <a:tailEnd/>
            </a:ln>
          </p:spPr>
          <p:txBody>
            <a:bodyPr>
              <a:spAutoFit/>
            </a:bodyPr>
            <a:lstStyle/>
            <a:p>
              <a:r>
                <a:rPr lang="en-US"/>
                <a:t>Q = 10</a:t>
              </a:r>
              <a:r>
                <a:rPr lang="en-US" baseline="30000"/>
                <a:t>7</a:t>
              </a:r>
            </a:p>
          </p:txBody>
        </p:sp>
        <p:sp>
          <p:nvSpPr>
            <p:cNvPr id="45065" name="TextBox 7"/>
            <p:cNvSpPr txBox="1">
              <a:spLocks noChangeArrowheads="1"/>
            </p:cNvSpPr>
            <p:nvPr/>
          </p:nvSpPr>
          <p:spPr bwMode="auto">
            <a:xfrm>
              <a:off x="5715000" y="1463040"/>
              <a:ext cx="990600" cy="369332"/>
            </a:xfrm>
            <a:prstGeom prst="rect">
              <a:avLst/>
            </a:prstGeom>
            <a:noFill/>
            <a:ln w="9525">
              <a:noFill/>
              <a:miter lim="800000"/>
              <a:headEnd/>
              <a:tailEnd/>
            </a:ln>
          </p:spPr>
          <p:txBody>
            <a:bodyPr>
              <a:spAutoFit/>
            </a:bodyPr>
            <a:lstStyle/>
            <a:p>
              <a:r>
                <a:rPr lang="en-US"/>
                <a:t>Q = 10</a:t>
              </a:r>
              <a:r>
                <a:rPr lang="en-US" baseline="30000"/>
                <a:t>8</a:t>
              </a:r>
            </a:p>
          </p:txBody>
        </p:sp>
        <p:sp>
          <p:nvSpPr>
            <p:cNvPr id="45066" name="TextBox 8"/>
            <p:cNvSpPr txBox="1">
              <a:spLocks noChangeArrowheads="1"/>
            </p:cNvSpPr>
            <p:nvPr/>
          </p:nvSpPr>
          <p:spPr bwMode="auto">
            <a:xfrm>
              <a:off x="1600200" y="4114800"/>
              <a:ext cx="990600" cy="369332"/>
            </a:xfrm>
            <a:prstGeom prst="rect">
              <a:avLst/>
            </a:prstGeom>
            <a:noFill/>
            <a:ln w="9525">
              <a:noFill/>
              <a:miter lim="800000"/>
              <a:headEnd/>
              <a:tailEnd/>
            </a:ln>
          </p:spPr>
          <p:txBody>
            <a:bodyPr>
              <a:spAutoFit/>
            </a:bodyPr>
            <a:lstStyle/>
            <a:p>
              <a:r>
                <a:rPr lang="en-US"/>
                <a:t>Q = 10</a:t>
              </a:r>
              <a:r>
                <a:rPr lang="en-US" baseline="30000"/>
                <a:t>9</a:t>
              </a:r>
            </a:p>
          </p:txBody>
        </p:sp>
      </p:grpSp>
      <p:sp>
        <p:nvSpPr>
          <p:cNvPr id="45059" name="TextBox 10"/>
          <p:cNvSpPr txBox="1">
            <a:spLocks noChangeArrowheads="1"/>
          </p:cNvSpPr>
          <p:nvPr/>
        </p:nvSpPr>
        <p:spPr bwMode="auto">
          <a:xfrm>
            <a:off x="3429000" y="6488113"/>
            <a:ext cx="2284413" cy="369887"/>
          </a:xfrm>
          <a:prstGeom prst="rect">
            <a:avLst/>
          </a:prstGeom>
          <a:noFill/>
          <a:ln w="9525">
            <a:noFill/>
            <a:miter lim="800000"/>
            <a:headEnd/>
            <a:tailEnd/>
          </a:ln>
        </p:spPr>
        <p:txBody>
          <a:bodyPr wrap="none">
            <a:spAutoFit/>
          </a:bodyPr>
          <a:lstStyle/>
          <a:p>
            <a:r>
              <a:rPr lang="en-US"/>
              <a:t>No noticeable effect.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381000" y="152400"/>
            <a:ext cx="7696200" cy="646113"/>
          </a:xfrm>
          <a:prstGeom prst="rect">
            <a:avLst/>
          </a:prstGeom>
          <a:noFill/>
          <a:ln w="9525">
            <a:noFill/>
            <a:miter lim="800000"/>
            <a:headEnd/>
            <a:tailEnd/>
          </a:ln>
        </p:spPr>
        <p:txBody>
          <a:bodyPr>
            <a:spAutoFit/>
          </a:bodyPr>
          <a:lstStyle/>
          <a:p>
            <a:pPr algn="ctr"/>
            <a:r>
              <a:rPr lang="en-US"/>
              <a:t>Klystron-type longitudinal instability*, </a:t>
            </a:r>
          </a:p>
          <a:p>
            <a:pPr algn="ctr"/>
            <a:r>
              <a:rPr lang="en-US"/>
              <a:t>longitudinal emittance dilution caused by monopole HOMs</a:t>
            </a:r>
          </a:p>
        </p:txBody>
      </p:sp>
      <p:sp>
        <p:nvSpPr>
          <p:cNvPr id="3" name="TextBox 2"/>
          <p:cNvSpPr txBox="1"/>
          <p:nvPr/>
        </p:nvSpPr>
        <p:spPr>
          <a:xfrm>
            <a:off x="152400" y="6019800"/>
            <a:ext cx="8991600" cy="646113"/>
          </a:xfrm>
          <a:prstGeom prst="rect">
            <a:avLst/>
          </a:prstGeom>
          <a:noFill/>
        </p:spPr>
        <p:txBody>
          <a:bodyPr>
            <a:spAutoFit/>
          </a:bodyPr>
          <a:lstStyle/>
          <a:p>
            <a:pPr>
              <a:defRPr/>
            </a:pPr>
            <a:r>
              <a:rPr lang="en-US" dirty="0">
                <a:effectLst>
                  <a:outerShdw blurRad="38100" dist="38100" dir="2700000" algn="tl">
                    <a:srgbClr val="000000">
                      <a:alpha val="43137"/>
                    </a:srgbClr>
                  </a:outerShdw>
                </a:effectLst>
                <a:latin typeface="+mn-lt"/>
              </a:rPr>
              <a:t>J. </a:t>
            </a:r>
            <a:r>
              <a:rPr lang="en-US" dirty="0" err="1">
                <a:effectLst>
                  <a:outerShdw blurRad="38100" dist="38100" dir="2700000" algn="tl">
                    <a:srgbClr val="000000">
                      <a:alpha val="43137"/>
                    </a:srgbClr>
                  </a:outerShdw>
                </a:effectLst>
                <a:latin typeface="+mn-lt"/>
              </a:rPr>
              <a:t>Tuckmantel</a:t>
            </a:r>
            <a:r>
              <a:rPr lang="en-US" dirty="0">
                <a:effectLst>
                  <a:outerShdw blurRad="38100" dist="38100" dir="2700000" algn="tl">
                    <a:srgbClr val="000000">
                      <a:alpha val="43137"/>
                    </a:srgbClr>
                  </a:outerShdw>
                </a:effectLst>
                <a:latin typeface="+mn-lt"/>
              </a:rPr>
              <a:t>, “Do we need HOM dampers on superconducting cavities  </a:t>
            </a:r>
            <a:br>
              <a:rPr lang="en-US" dirty="0">
                <a:effectLst>
                  <a:outerShdw blurRad="38100" dist="38100" dir="2700000" algn="tl">
                    <a:srgbClr val="000000">
                      <a:alpha val="43137"/>
                    </a:srgbClr>
                  </a:outerShdw>
                </a:effectLst>
                <a:latin typeface="+mn-lt"/>
              </a:rPr>
            </a:br>
            <a:r>
              <a:rPr lang="en-US" dirty="0">
                <a:effectLst>
                  <a:outerShdw blurRad="38100" dist="38100" dir="2700000" algn="tl">
                    <a:srgbClr val="000000">
                      <a:alpha val="43137"/>
                    </a:srgbClr>
                  </a:outerShdw>
                </a:effectLst>
                <a:latin typeface="+mn-lt"/>
              </a:rPr>
              <a:t>in proton </a:t>
            </a:r>
            <a:r>
              <a:rPr lang="en-US" dirty="0" err="1">
                <a:effectLst>
                  <a:outerShdw blurRad="38100" dist="38100" dir="2700000" algn="tl">
                    <a:srgbClr val="000000">
                      <a:alpha val="43137"/>
                    </a:srgbClr>
                  </a:outerShdw>
                </a:effectLst>
                <a:latin typeface="+mn-lt"/>
              </a:rPr>
              <a:t>linacs</a:t>
            </a:r>
            <a:r>
              <a:rPr lang="en-US" dirty="0">
                <a:effectLst>
                  <a:outerShdw blurRad="38100" dist="38100" dir="2700000" algn="tl">
                    <a:srgbClr val="000000">
                      <a:alpha val="43137"/>
                    </a:srgbClr>
                  </a:outerShdw>
                </a:effectLst>
                <a:latin typeface="+mn-lt"/>
              </a:rPr>
              <a:t>?”, HOM Workshop, CERN, July 2009</a:t>
            </a:r>
          </a:p>
        </p:txBody>
      </p:sp>
      <p:pic>
        <p:nvPicPr>
          <p:cNvPr id="46083" name="Content Placeholder 6" descr="Long#5_x.jpg"/>
          <p:cNvPicPr>
            <a:picLocks noChangeAspect="1"/>
          </p:cNvPicPr>
          <p:nvPr/>
        </p:nvPicPr>
        <p:blipFill>
          <a:blip r:embed="rId2" cstate="print"/>
          <a:srcRect/>
          <a:stretch>
            <a:fillRect/>
          </a:stretch>
        </p:blipFill>
        <p:spPr bwMode="auto">
          <a:xfrm>
            <a:off x="533400" y="838200"/>
            <a:ext cx="3552825" cy="2560638"/>
          </a:xfrm>
          <a:prstGeom prst="rect">
            <a:avLst/>
          </a:prstGeom>
          <a:noFill/>
          <a:ln w="9525">
            <a:noFill/>
            <a:miter lim="800000"/>
            <a:headEnd/>
            <a:tailEnd/>
          </a:ln>
        </p:spPr>
      </p:pic>
      <p:pic>
        <p:nvPicPr>
          <p:cNvPr id="46084" name="Content Placeholder 7" descr="1e8_sample_x.jpg"/>
          <p:cNvPicPr>
            <a:picLocks noChangeAspect="1"/>
          </p:cNvPicPr>
          <p:nvPr/>
        </p:nvPicPr>
        <p:blipFill>
          <a:blip r:embed="rId3" cstate="print"/>
          <a:srcRect/>
          <a:stretch>
            <a:fillRect/>
          </a:stretch>
        </p:blipFill>
        <p:spPr bwMode="auto">
          <a:xfrm>
            <a:off x="4648200" y="838200"/>
            <a:ext cx="3552825" cy="2560638"/>
          </a:xfrm>
          <a:prstGeom prst="rect">
            <a:avLst/>
          </a:prstGeom>
          <a:noFill/>
          <a:ln w="9525">
            <a:noFill/>
            <a:miter lim="800000"/>
            <a:headEnd/>
            <a:tailEnd/>
          </a:ln>
        </p:spPr>
      </p:pic>
      <p:pic>
        <p:nvPicPr>
          <p:cNvPr id="46085" name="Content Placeholder 6" descr="Long#5_x.jpg"/>
          <p:cNvPicPr>
            <a:picLocks noChangeAspect="1"/>
          </p:cNvPicPr>
          <p:nvPr/>
        </p:nvPicPr>
        <p:blipFill>
          <a:blip r:embed="rId4" cstate="print"/>
          <a:srcRect/>
          <a:stretch>
            <a:fillRect/>
          </a:stretch>
        </p:blipFill>
        <p:spPr bwMode="auto">
          <a:xfrm>
            <a:off x="533400" y="3489325"/>
            <a:ext cx="3552825" cy="2560638"/>
          </a:xfrm>
          <a:prstGeom prst="rect">
            <a:avLst/>
          </a:prstGeom>
          <a:noFill/>
          <a:ln w="9525">
            <a:noFill/>
            <a:miter lim="800000"/>
            <a:headEnd/>
            <a:tailEnd/>
          </a:ln>
        </p:spPr>
      </p:pic>
      <p:pic>
        <p:nvPicPr>
          <p:cNvPr id="46086" name="Content Placeholder 6" descr="Long#5_x.jpg"/>
          <p:cNvPicPr>
            <a:picLocks noChangeAspect="1"/>
          </p:cNvPicPr>
          <p:nvPr/>
        </p:nvPicPr>
        <p:blipFill>
          <a:blip r:embed="rId5" cstate="print"/>
          <a:srcRect/>
          <a:stretch>
            <a:fillRect/>
          </a:stretch>
        </p:blipFill>
        <p:spPr bwMode="auto">
          <a:xfrm>
            <a:off x="4648200" y="3489325"/>
            <a:ext cx="3552825" cy="2560638"/>
          </a:xfrm>
          <a:prstGeom prst="rect">
            <a:avLst/>
          </a:prstGeom>
          <a:noFill/>
          <a:ln w="9525">
            <a:noFill/>
            <a:miter lim="800000"/>
            <a:headEnd/>
            <a:tailEnd/>
          </a:ln>
        </p:spPr>
      </p:pic>
      <p:sp>
        <p:nvSpPr>
          <p:cNvPr id="46087" name="TextBox 7"/>
          <p:cNvSpPr txBox="1">
            <a:spLocks noChangeArrowheads="1"/>
          </p:cNvSpPr>
          <p:nvPr/>
        </p:nvSpPr>
        <p:spPr bwMode="auto">
          <a:xfrm>
            <a:off x="1401763" y="838200"/>
            <a:ext cx="990600" cy="369888"/>
          </a:xfrm>
          <a:prstGeom prst="rect">
            <a:avLst/>
          </a:prstGeom>
          <a:noFill/>
          <a:ln w="9525">
            <a:noFill/>
            <a:miter lim="800000"/>
            <a:headEnd/>
            <a:tailEnd/>
          </a:ln>
        </p:spPr>
        <p:txBody>
          <a:bodyPr>
            <a:spAutoFit/>
          </a:bodyPr>
          <a:lstStyle/>
          <a:p>
            <a:r>
              <a:rPr lang="en-US"/>
              <a:t>Q = 10</a:t>
            </a:r>
            <a:r>
              <a:rPr lang="en-US" baseline="30000"/>
              <a:t>7</a:t>
            </a:r>
          </a:p>
        </p:txBody>
      </p:sp>
      <p:sp>
        <p:nvSpPr>
          <p:cNvPr id="46088" name="TextBox 8"/>
          <p:cNvSpPr txBox="1">
            <a:spLocks noChangeArrowheads="1"/>
          </p:cNvSpPr>
          <p:nvPr/>
        </p:nvSpPr>
        <p:spPr bwMode="auto">
          <a:xfrm>
            <a:off x="5516563" y="838200"/>
            <a:ext cx="990600" cy="369888"/>
          </a:xfrm>
          <a:prstGeom prst="rect">
            <a:avLst/>
          </a:prstGeom>
          <a:noFill/>
          <a:ln w="9525">
            <a:noFill/>
            <a:miter lim="800000"/>
            <a:headEnd/>
            <a:tailEnd/>
          </a:ln>
        </p:spPr>
        <p:txBody>
          <a:bodyPr>
            <a:spAutoFit/>
          </a:bodyPr>
          <a:lstStyle/>
          <a:p>
            <a:r>
              <a:rPr lang="en-US"/>
              <a:t>Q = 10</a:t>
            </a:r>
            <a:r>
              <a:rPr lang="en-US" baseline="30000"/>
              <a:t>8</a:t>
            </a:r>
          </a:p>
        </p:txBody>
      </p:sp>
      <p:sp>
        <p:nvSpPr>
          <p:cNvPr id="46089" name="TextBox 9"/>
          <p:cNvSpPr txBox="1">
            <a:spLocks noChangeArrowheads="1"/>
          </p:cNvSpPr>
          <p:nvPr/>
        </p:nvSpPr>
        <p:spPr bwMode="auto">
          <a:xfrm>
            <a:off x="1401763" y="3489325"/>
            <a:ext cx="990600" cy="369888"/>
          </a:xfrm>
          <a:prstGeom prst="rect">
            <a:avLst/>
          </a:prstGeom>
          <a:noFill/>
          <a:ln w="9525">
            <a:noFill/>
            <a:miter lim="800000"/>
            <a:headEnd/>
            <a:tailEnd/>
          </a:ln>
        </p:spPr>
        <p:txBody>
          <a:bodyPr>
            <a:spAutoFit/>
          </a:bodyPr>
          <a:lstStyle/>
          <a:p>
            <a:r>
              <a:rPr lang="en-US"/>
              <a:t>Q = 10</a:t>
            </a:r>
            <a:r>
              <a:rPr lang="en-US" baseline="30000"/>
              <a:t>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6" descr="Long#5_x.jpg"/>
          <p:cNvPicPr>
            <a:picLocks noChangeAspect="1"/>
          </p:cNvPicPr>
          <p:nvPr/>
        </p:nvPicPr>
        <p:blipFill>
          <a:blip r:embed="rId2" cstate="print"/>
          <a:srcRect/>
          <a:stretch>
            <a:fillRect/>
          </a:stretch>
        </p:blipFill>
        <p:spPr bwMode="auto">
          <a:xfrm>
            <a:off x="762000" y="1143000"/>
            <a:ext cx="3552825" cy="2501900"/>
          </a:xfrm>
          <a:prstGeom prst="rect">
            <a:avLst/>
          </a:prstGeom>
          <a:noFill/>
          <a:ln w="9525">
            <a:noFill/>
            <a:miter lim="800000"/>
            <a:headEnd/>
            <a:tailEnd/>
          </a:ln>
        </p:spPr>
      </p:pic>
      <p:pic>
        <p:nvPicPr>
          <p:cNvPr id="47106" name="Content Placeholder 7" descr="1e8_sample_x.jpg"/>
          <p:cNvPicPr>
            <a:picLocks noChangeAspect="1"/>
          </p:cNvPicPr>
          <p:nvPr/>
        </p:nvPicPr>
        <p:blipFill>
          <a:blip r:embed="rId3" cstate="print"/>
          <a:srcRect/>
          <a:stretch>
            <a:fillRect/>
          </a:stretch>
        </p:blipFill>
        <p:spPr bwMode="auto">
          <a:xfrm>
            <a:off x="4876800" y="1143000"/>
            <a:ext cx="3552825" cy="2501900"/>
          </a:xfrm>
          <a:prstGeom prst="rect">
            <a:avLst/>
          </a:prstGeom>
          <a:noFill/>
          <a:ln w="9525">
            <a:noFill/>
            <a:miter lim="800000"/>
            <a:headEnd/>
            <a:tailEnd/>
          </a:ln>
        </p:spPr>
      </p:pic>
      <p:pic>
        <p:nvPicPr>
          <p:cNvPr id="47107" name="Content Placeholder 6" descr="Long#5_x.jpg"/>
          <p:cNvPicPr>
            <a:picLocks noChangeAspect="1"/>
          </p:cNvPicPr>
          <p:nvPr/>
        </p:nvPicPr>
        <p:blipFill>
          <a:blip r:embed="rId4" cstate="print"/>
          <a:srcRect/>
          <a:stretch>
            <a:fillRect/>
          </a:stretch>
        </p:blipFill>
        <p:spPr bwMode="auto">
          <a:xfrm>
            <a:off x="762000" y="3794125"/>
            <a:ext cx="3552825" cy="2501900"/>
          </a:xfrm>
          <a:prstGeom prst="rect">
            <a:avLst/>
          </a:prstGeom>
          <a:noFill/>
          <a:ln w="9525">
            <a:noFill/>
            <a:miter lim="800000"/>
            <a:headEnd/>
            <a:tailEnd/>
          </a:ln>
        </p:spPr>
      </p:pic>
      <p:pic>
        <p:nvPicPr>
          <p:cNvPr id="47108" name="Content Placeholder 6" descr="Long#5_x.jpg"/>
          <p:cNvPicPr>
            <a:picLocks noChangeAspect="1"/>
          </p:cNvPicPr>
          <p:nvPr/>
        </p:nvPicPr>
        <p:blipFill>
          <a:blip r:embed="rId5" cstate="print"/>
          <a:srcRect/>
          <a:stretch>
            <a:fillRect/>
          </a:stretch>
        </p:blipFill>
        <p:spPr bwMode="auto">
          <a:xfrm>
            <a:off x="4876800" y="3794125"/>
            <a:ext cx="3552825" cy="2501900"/>
          </a:xfrm>
          <a:prstGeom prst="rect">
            <a:avLst/>
          </a:prstGeom>
          <a:noFill/>
          <a:ln w="9525">
            <a:noFill/>
            <a:miter lim="800000"/>
            <a:headEnd/>
            <a:tailEnd/>
          </a:ln>
        </p:spPr>
      </p:pic>
      <p:sp>
        <p:nvSpPr>
          <p:cNvPr id="47109" name="TextBox 12"/>
          <p:cNvSpPr txBox="1">
            <a:spLocks noChangeArrowheads="1"/>
          </p:cNvSpPr>
          <p:nvPr/>
        </p:nvSpPr>
        <p:spPr bwMode="auto">
          <a:xfrm>
            <a:off x="1630363" y="1204913"/>
            <a:ext cx="1219200" cy="369887"/>
          </a:xfrm>
          <a:prstGeom prst="rect">
            <a:avLst/>
          </a:prstGeom>
          <a:noFill/>
          <a:ln w="9525">
            <a:noFill/>
            <a:miter lim="800000"/>
            <a:headEnd/>
            <a:tailEnd/>
          </a:ln>
        </p:spPr>
        <p:txBody>
          <a:bodyPr>
            <a:spAutoFit/>
          </a:bodyPr>
          <a:lstStyle/>
          <a:p>
            <a:r>
              <a:rPr lang="en-US">
                <a:latin typeface="Calibri" pitchFamily="34" charset="0"/>
              </a:rPr>
              <a:t>σ</a:t>
            </a:r>
            <a:r>
              <a:rPr lang="en-US" baseline="-25000">
                <a:latin typeface="Calibri" pitchFamily="34" charset="0"/>
              </a:rPr>
              <a:t>f</a:t>
            </a:r>
            <a:r>
              <a:rPr lang="en-US"/>
              <a:t> = 10 kHz</a:t>
            </a:r>
            <a:endParaRPr lang="en-US" baseline="30000"/>
          </a:p>
        </p:txBody>
      </p:sp>
      <p:sp>
        <p:nvSpPr>
          <p:cNvPr id="47110" name="TextBox 13"/>
          <p:cNvSpPr txBox="1">
            <a:spLocks noChangeArrowheads="1"/>
          </p:cNvSpPr>
          <p:nvPr/>
        </p:nvSpPr>
        <p:spPr bwMode="auto">
          <a:xfrm>
            <a:off x="5745163" y="1204913"/>
            <a:ext cx="1371600" cy="369887"/>
          </a:xfrm>
          <a:prstGeom prst="rect">
            <a:avLst/>
          </a:prstGeom>
          <a:noFill/>
          <a:ln w="9525">
            <a:noFill/>
            <a:miter lim="800000"/>
            <a:headEnd/>
            <a:tailEnd/>
          </a:ln>
        </p:spPr>
        <p:txBody>
          <a:bodyPr>
            <a:spAutoFit/>
          </a:bodyPr>
          <a:lstStyle/>
          <a:p>
            <a:r>
              <a:rPr lang="en-US"/>
              <a:t>σ</a:t>
            </a:r>
            <a:r>
              <a:rPr lang="en-US" baseline="-25000"/>
              <a:t>f</a:t>
            </a:r>
            <a:r>
              <a:rPr lang="en-US"/>
              <a:t> = 100 kHz</a:t>
            </a:r>
            <a:endParaRPr lang="en-US" baseline="30000"/>
          </a:p>
        </p:txBody>
      </p:sp>
      <p:sp>
        <p:nvSpPr>
          <p:cNvPr id="47111" name="TextBox 14"/>
          <p:cNvSpPr txBox="1">
            <a:spLocks noChangeArrowheads="1"/>
          </p:cNvSpPr>
          <p:nvPr/>
        </p:nvSpPr>
        <p:spPr bwMode="auto">
          <a:xfrm>
            <a:off x="1630363" y="3857625"/>
            <a:ext cx="1219200" cy="368300"/>
          </a:xfrm>
          <a:prstGeom prst="rect">
            <a:avLst/>
          </a:prstGeom>
          <a:noFill/>
          <a:ln w="9525">
            <a:noFill/>
            <a:miter lim="800000"/>
            <a:headEnd/>
            <a:tailEnd/>
          </a:ln>
        </p:spPr>
        <p:txBody>
          <a:bodyPr>
            <a:spAutoFit/>
          </a:bodyPr>
          <a:lstStyle/>
          <a:p>
            <a:r>
              <a:rPr lang="en-US"/>
              <a:t>σ</a:t>
            </a:r>
            <a:r>
              <a:rPr lang="en-US" baseline="-25000"/>
              <a:t>f</a:t>
            </a:r>
            <a:r>
              <a:rPr lang="en-US"/>
              <a:t> = 1 MHz</a:t>
            </a:r>
            <a:endParaRPr lang="en-US" baseline="30000"/>
          </a:p>
        </p:txBody>
      </p:sp>
      <p:sp>
        <p:nvSpPr>
          <p:cNvPr id="47112" name="TextBox 15"/>
          <p:cNvSpPr txBox="1">
            <a:spLocks noChangeArrowheads="1"/>
          </p:cNvSpPr>
          <p:nvPr/>
        </p:nvSpPr>
        <p:spPr bwMode="auto">
          <a:xfrm>
            <a:off x="5745163" y="3857625"/>
            <a:ext cx="1371600" cy="368300"/>
          </a:xfrm>
          <a:prstGeom prst="rect">
            <a:avLst/>
          </a:prstGeom>
          <a:noFill/>
          <a:ln w="9525">
            <a:noFill/>
            <a:miter lim="800000"/>
            <a:headEnd/>
            <a:tailEnd/>
          </a:ln>
        </p:spPr>
        <p:txBody>
          <a:bodyPr>
            <a:spAutoFit/>
          </a:bodyPr>
          <a:lstStyle/>
          <a:p>
            <a:r>
              <a:rPr lang="en-US"/>
              <a:t>σ</a:t>
            </a:r>
            <a:r>
              <a:rPr lang="en-US" baseline="-25000"/>
              <a:t>f</a:t>
            </a:r>
            <a:r>
              <a:rPr lang="en-US"/>
              <a:t> = 10 MHz</a:t>
            </a:r>
            <a:endParaRPr lang="en-US" baseline="30000"/>
          </a:p>
        </p:txBody>
      </p:sp>
      <p:sp>
        <p:nvSpPr>
          <p:cNvPr id="47113" name="TextBox 16"/>
          <p:cNvSpPr txBox="1">
            <a:spLocks noChangeArrowheads="1"/>
          </p:cNvSpPr>
          <p:nvPr/>
        </p:nvSpPr>
        <p:spPr bwMode="auto">
          <a:xfrm>
            <a:off x="1524000" y="381000"/>
            <a:ext cx="6489700" cy="369888"/>
          </a:xfrm>
          <a:prstGeom prst="rect">
            <a:avLst/>
          </a:prstGeom>
          <a:noFill/>
          <a:ln w="9525">
            <a:noFill/>
            <a:miter lim="800000"/>
            <a:headEnd/>
            <a:tailEnd/>
          </a:ln>
        </p:spPr>
        <p:txBody>
          <a:bodyPr wrap="none">
            <a:spAutoFit/>
          </a:bodyPr>
          <a:lstStyle/>
          <a:p>
            <a:r>
              <a:rPr lang="en-US"/>
              <a:t>Cavity voltage distribution for different HOM frequency spread</a:t>
            </a:r>
          </a:p>
        </p:txBody>
      </p:sp>
      <p:sp>
        <p:nvSpPr>
          <p:cNvPr id="47114" name="TextBox 17"/>
          <p:cNvSpPr txBox="1">
            <a:spLocks noChangeArrowheads="1"/>
          </p:cNvSpPr>
          <p:nvPr/>
        </p:nvSpPr>
        <p:spPr bwMode="auto">
          <a:xfrm>
            <a:off x="3429000" y="6324600"/>
            <a:ext cx="2284413" cy="369888"/>
          </a:xfrm>
          <a:prstGeom prst="rect">
            <a:avLst/>
          </a:prstGeom>
          <a:noFill/>
          <a:ln w="9525">
            <a:noFill/>
            <a:miter lim="800000"/>
            <a:headEnd/>
            <a:tailEnd/>
          </a:ln>
        </p:spPr>
        <p:txBody>
          <a:bodyPr wrap="none">
            <a:spAutoFit/>
          </a:bodyPr>
          <a:lstStyle/>
          <a:p>
            <a:r>
              <a:rPr lang="en-US"/>
              <a:t>No noticeable effect.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6" descr="Long#5_x.jpg"/>
          <p:cNvPicPr>
            <a:picLocks noChangeAspect="1"/>
          </p:cNvPicPr>
          <p:nvPr/>
        </p:nvPicPr>
        <p:blipFill>
          <a:blip r:embed="rId2" cstate="print"/>
          <a:srcRect/>
          <a:stretch>
            <a:fillRect/>
          </a:stretch>
        </p:blipFill>
        <p:spPr bwMode="auto">
          <a:xfrm>
            <a:off x="731838" y="1538288"/>
            <a:ext cx="3551237" cy="2409825"/>
          </a:xfrm>
          <a:prstGeom prst="rect">
            <a:avLst/>
          </a:prstGeom>
          <a:noFill/>
          <a:ln w="9525">
            <a:noFill/>
            <a:miter lim="800000"/>
            <a:headEnd/>
            <a:tailEnd/>
          </a:ln>
        </p:spPr>
      </p:pic>
      <p:pic>
        <p:nvPicPr>
          <p:cNvPr id="48130" name="Content Placeholder 7" descr="1e8_sample_x.jpg"/>
          <p:cNvPicPr>
            <a:picLocks noChangeAspect="1"/>
          </p:cNvPicPr>
          <p:nvPr/>
        </p:nvPicPr>
        <p:blipFill>
          <a:blip r:embed="rId3" cstate="print"/>
          <a:srcRect/>
          <a:stretch>
            <a:fillRect/>
          </a:stretch>
        </p:blipFill>
        <p:spPr bwMode="auto">
          <a:xfrm>
            <a:off x="4846638" y="1538288"/>
            <a:ext cx="3551237" cy="2409825"/>
          </a:xfrm>
          <a:prstGeom prst="rect">
            <a:avLst/>
          </a:prstGeom>
          <a:noFill/>
          <a:ln w="9525">
            <a:noFill/>
            <a:miter lim="800000"/>
            <a:headEnd/>
            <a:tailEnd/>
          </a:ln>
        </p:spPr>
      </p:pic>
      <p:pic>
        <p:nvPicPr>
          <p:cNvPr id="48131" name="Content Placeholder 6" descr="Long#5_x.jpg"/>
          <p:cNvPicPr>
            <a:picLocks noChangeAspect="1"/>
          </p:cNvPicPr>
          <p:nvPr/>
        </p:nvPicPr>
        <p:blipFill>
          <a:blip r:embed="rId4" cstate="print"/>
          <a:srcRect/>
          <a:stretch>
            <a:fillRect/>
          </a:stretch>
        </p:blipFill>
        <p:spPr bwMode="auto">
          <a:xfrm>
            <a:off x="731838" y="4191000"/>
            <a:ext cx="3551237" cy="2408238"/>
          </a:xfrm>
          <a:prstGeom prst="rect">
            <a:avLst/>
          </a:prstGeom>
          <a:noFill/>
          <a:ln w="9525">
            <a:noFill/>
            <a:miter lim="800000"/>
            <a:headEnd/>
            <a:tailEnd/>
          </a:ln>
        </p:spPr>
      </p:pic>
      <p:pic>
        <p:nvPicPr>
          <p:cNvPr id="48132" name="Content Placeholder 6" descr="Long#5_x.jpg"/>
          <p:cNvPicPr>
            <a:picLocks noChangeAspect="1"/>
          </p:cNvPicPr>
          <p:nvPr/>
        </p:nvPicPr>
        <p:blipFill>
          <a:blip r:embed="rId5" cstate="print"/>
          <a:srcRect/>
          <a:stretch>
            <a:fillRect/>
          </a:stretch>
        </p:blipFill>
        <p:spPr bwMode="auto">
          <a:xfrm>
            <a:off x="4846638" y="4191000"/>
            <a:ext cx="3551237" cy="2408238"/>
          </a:xfrm>
          <a:prstGeom prst="rect">
            <a:avLst/>
          </a:prstGeom>
          <a:noFill/>
          <a:ln w="9525">
            <a:noFill/>
            <a:miter lim="800000"/>
            <a:headEnd/>
            <a:tailEnd/>
          </a:ln>
        </p:spPr>
      </p:pic>
      <p:sp>
        <p:nvSpPr>
          <p:cNvPr id="48133" name="TextBox 5"/>
          <p:cNvSpPr txBox="1">
            <a:spLocks noChangeArrowheads="1"/>
          </p:cNvSpPr>
          <p:nvPr/>
        </p:nvSpPr>
        <p:spPr bwMode="auto">
          <a:xfrm>
            <a:off x="1143000" y="1828800"/>
            <a:ext cx="1219200" cy="369888"/>
          </a:xfrm>
          <a:prstGeom prst="rect">
            <a:avLst/>
          </a:prstGeom>
          <a:noFill/>
          <a:ln w="9525">
            <a:noFill/>
            <a:miter lim="800000"/>
            <a:headEnd/>
            <a:tailEnd/>
          </a:ln>
        </p:spPr>
        <p:txBody>
          <a:bodyPr>
            <a:spAutoFit/>
          </a:bodyPr>
          <a:lstStyle/>
          <a:p>
            <a:r>
              <a:rPr lang="en-US">
                <a:latin typeface="Calibri" pitchFamily="34" charset="0"/>
              </a:rPr>
              <a:t>σ</a:t>
            </a:r>
            <a:r>
              <a:rPr lang="en-US" baseline="-25000">
                <a:latin typeface="Calibri" pitchFamily="34" charset="0"/>
              </a:rPr>
              <a:t>f</a:t>
            </a:r>
            <a:r>
              <a:rPr lang="en-US"/>
              <a:t> = 10 kHz</a:t>
            </a:r>
            <a:endParaRPr lang="en-US" baseline="30000"/>
          </a:p>
        </p:txBody>
      </p:sp>
      <p:sp>
        <p:nvSpPr>
          <p:cNvPr id="48134" name="TextBox 6"/>
          <p:cNvSpPr txBox="1">
            <a:spLocks noChangeArrowheads="1"/>
          </p:cNvSpPr>
          <p:nvPr/>
        </p:nvSpPr>
        <p:spPr bwMode="auto">
          <a:xfrm>
            <a:off x="5181600" y="1828800"/>
            <a:ext cx="1371600" cy="369888"/>
          </a:xfrm>
          <a:prstGeom prst="rect">
            <a:avLst/>
          </a:prstGeom>
          <a:noFill/>
          <a:ln w="9525">
            <a:noFill/>
            <a:miter lim="800000"/>
            <a:headEnd/>
            <a:tailEnd/>
          </a:ln>
        </p:spPr>
        <p:txBody>
          <a:bodyPr>
            <a:spAutoFit/>
          </a:bodyPr>
          <a:lstStyle/>
          <a:p>
            <a:r>
              <a:rPr lang="en-US">
                <a:latin typeface="Calibri" pitchFamily="34" charset="0"/>
              </a:rPr>
              <a:t>σ</a:t>
            </a:r>
            <a:r>
              <a:rPr lang="en-US" baseline="-25000">
                <a:latin typeface="Calibri" pitchFamily="34" charset="0"/>
              </a:rPr>
              <a:t>f</a:t>
            </a:r>
            <a:r>
              <a:rPr lang="en-US"/>
              <a:t> = 100 kHz</a:t>
            </a:r>
            <a:endParaRPr lang="en-US" baseline="30000"/>
          </a:p>
        </p:txBody>
      </p:sp>
      <p:sp>
        <p:nvSpPr>
          <p:cNvPr id="48135" name="TextBox 7"/>
          <p:cNvSpPr txBox="1">
            <a:spLocks noChangeArrowheads="1"/>
          </p:cNvSpPr>
          <p:nvPr/>
        </p:nvSpPr>
        <p:spPr bwMode="auto">
          <a:xfrm>
            <a:off x="1143000" y="4495800"/>
            <a:ext cx="1219200" cy="369888"/>
          </a:xfrm>
          <a:prstGeom prst="rect">
            <a:avLst/>
          </a:prstGeom>
          <a:noFill/>
          <a:ln w="9525">
            <a:noFill/>
            <a:miter lim="800000"/>
            <a:headEnd/>
            <a:tailEnd/>
          </a:ln>
        </p:spPr>
        <p:txBody>
          <a:bodyPr>
            <a:spAutoFit/>
          </a:bodyPr>
          <a:lstStyle/>
          <a:p>
            <a:r>
              <a:rPr lang="en-US">
                <a:latin typeface="Calibri" pitchFamily="34" charset="0"/>
              </a:rPr>
              <a:t>σ</a:t>
            </a:r>
            <a:r>
              <a:rPr lang="en-US" baseline="-25000">
                <a:latin typeface="Calibri" pitchFamily="34" charset="0"/>
              </a:rPr>
              <a:t>f</a:t>
            </a:r>
            <a:r>
              <a:rPr lang="en-US"/>
              <a:t> = 1 MHz</a:t>
            </a:r>
            <a:endParaRPr lang="en-US" baseline="30000"/>
          </a:p>
        </p:txBody>
      </p:sp>
      <p:sp>
        <p:nvSpPr>
          <p:cNvPr id="48136" name="TextBox 8"/>
          <p:cNvSpPr txBox="1">
            <a:spLocks noChangeArrowheads="1"/>
          </p:cNvSpPr>
          <p:nvPr/>
        </p:nvSpPr>
        <p:spPr bwMode="auto">
          <a:xfrm>
            <a:off x="5257800" y="4419600"/>
            <a:ext cx="1295400" cy="369888"/>
          </a:xfrm>
          <a:prstGeom prst="rect">
            <a:avLst/>
          </a:prstGeom>
          <a:noFill/>
          <a:ln w="9525">
            <a:noFill/>
            <a:miter lim="800000"/>
            <a:headEnd/>
            <a:tailEnd/>
          </a:ln>
        </p:spPr>
        <p:txBody>
          <a:bodyPr>
            <a:spAutoFit/>
          </a:bodyPr>
          <a:lstStyle/>
          <a:p>
            <a:r>
              <a:rPr lang="en-US">
                <a:latin typeface="Calibri" pitchFamily="34" charset="0"/>
              </a:rPr>
              <a:t>σ</a:t>
            </a:r>
            <a:r>
              <a:rPr lang="en-US" baseline="-25000">
                <a:latin typeface="Calibri" pitchFamily="34" charset="0"/>
              </a:rPr>
              <a:t>f</a:t>
            </a:r>
            <a:r>
              <a:rPr lang="en-US"/>
              <a:t> = 10 MHz</a:t>
            </a:r>
            <a:endParaRPr lang="en-US" baseline="30000"/>
          </a:p>
        </p:txBody>
      </p:sp>
      <p:sp>
        <p:nvSpPr>
          <p:cNvPr id="10" name="Title 3"/>
          <p:cNvSpPr txBox="1">
            <a:spLocks/>
          </p:cNvSpPr>
          <p:nvPr/>
        </p:nvSpPr>
        <p:spPr>
          <a:xfrm>
            <a:off x="457200" y="274638"/>
            <a:ext cx="8229600" cy="1143000"/>
          </a:xfrm>
          <a:prstGeom prst="rect">
            <a:avLst/>
          </a:prstGeom>
        </p:spPr>
        <p:txBody>
          <a:bodyPr/>
          <a:lstStyle/>
          <a:p>
            <a:pPr algn="ctr" eaLnBrk="0" hangingPunct="0">
              <a:defRPr/>
            </a:pPr>
            <a:r>
              <a:rPr lang="en-US" sz="4400" kern="0">
                <a:solidFill>
                  <a:schemeClr val="tx2"/>
                </a:solidFill>
                <a:latin typeface="+mj-lt"/>
                <a:ea typeface="+mj-ea"/>
                <a:cs typeface="+mj-cs"/>
              </a:rPr>
              <a:t>HOM Voltage</a:t>
            </a:r>
            <a:endParaRPr lang="en-US" sz="4400" kern="0" dirty="0">
              <a:solidFill>
                <a:schemeClr val="tx2"/>
              </a:solidFill>
              <a:latin typeface="+mj-lt"/>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p:cNvSpPr txBox="1">
            <a:spLocks noChangeArrowheads="1"/>
          </p:cNvSpPr>
          <p:nvPr/>
        </p:nvSpPr>
        <p:spPr bwMode="auto">
          <a:xfrm>
            <a:off x="152400" y="152400"/>
            <a:ext cx="8915400" cy="6432530"/>
          </a:xfrm>
          <a:prstGeom prst="rect">
            <a:avLst/>
          </a:prstGeom>
          <a:noFill/>
          <a:ln w="9525">
            <a:noFill/>
            <a:miter lim="800000"/>
            <a:headEnd/>
            <a:tailEnd/>
          </a:ln>
        </p:spPr>
        <p:txBody>
          <a:bodyPr>
            <a:spAutoFit/>
          </a:bodyPr>
          <a:lstStyle/>
          <a:p>
            <a:pPr algn="ctr"/>
            <a:r>
              <a:rPr lang="en-US" sz="2800" dirty="0">
                <a:solidFill>
                  <a:srgbClr val="0000FF"/>
                </a:solidFill>
              </a:rPr>
              <a:t>Summary.</a:t>
            </a:r>
          </a:p>
          <a:p>
            <a:endParaRPr lang="en-US" sz="2400" dirty="0"/>
          </a:p>
          <a:p>
            <a:pPr algn="ctr"/>
            <a:r>
              <a:rPr lang="en-US" sz="2800" dirty="0">
                <a:solidFill>
                  <a:srgbClr val="008000"/>
                </a:solidFill>
                <a:latin typeface="Comic Sans MS" pitchFamily="66" charset="0"/>
              </a:rPr>
              <a:t>To damp or not to damp?</a:t>
            </a:r>
          </a:p>
          <a:p>
            <a:pPr>
              <a:buFont typeface="Wingdings" pitchFamily="2" charset="2"/>
              <a:buChar char="Ø"/>
            </a:pPr>
            <a:r>
              <a:rPr lang="en-US" sz="2400" dirty="0">
                <a:solidFill>
                  <a:srgbClr val="FF0000"/>
                </a:solidFill>
              </a:rPr>
              <a:t>BBU in 650 MHz section should not be a problem;</a:t>
            </a:r>
          </a:p>
          <a:p>
            <a:pPr>
              <a:buFont typeface="Wingdings" pitchFamily="2" charset="2"/>
              <a:buChar char="Ø"/>
            </a:pPr>
            <a:r>
              <a:rPr lang="en-US" sz="2400" dirty="0">
                <a:solidFill>
                  <a:srgbClr val="FF0000"/>
                </a:solidFill>
              </a:rPr>
              <a:t>“Klystron-type” longitudinal instability does not look to be a problem as well.</a:t>
            </a:r>
          </a:p>
          <a:p>
            <a:pPr>
              <a:buFont typeface="Wingdings" pitchFamily="2" charset="2"/>
              <a:buChar char="Ø"/>
            </a:pPr>
            <a:r>
              <a:rPr lang="en-US" sz="2400" dirty="0">
                <a:solidFill>
                  <a:srgbClr val="FF0000"/>
                </a:solidFill>
              </a:rPr>
              <a:t>Resonance excitation of the dipole modes does not look to be an issue;</a:t>
            </a:r>
          </a:p>
          <a:p>
            <a:pPr>
              <a:buFont typeface="Wingdings" pitchFamily="2" charset="2"/>
              <a:buChar char="Ø"/>
            </a:pPr>
            <a:r>
              <a:rPr lang="en-US" sz="2400" dirty="0">
                <a:solidFill>
                  <a:srgbClr val="FF0000"/>
                </a:solidFill>
              </a:rPr>
              <a:t>Accidental resonance excitation of the 2d monopole band in beta=0.9 section may lead to longitudinal emittance dilution, but probability is small. </a:t>
            </a:r>
          </a:p>
          <a:p>
            <a:r>
              <a:rPr lang="en-US" dirty="0" smtClean="0">
                <a:solidFill>
                  <a:srgbClr val="0000FF"/>
                </a:solidFill>
              </a:rPr>
              <a:t>However, it </a:t>
            </a:r>
            <a:r>
              <a:rPr lang="en-US" dirty="0">
                <a:solidFill>
                  <a:srgbClr val="0000FF"/>
                </a:solidFill>
              </a:rPr>
              <a:t>may be mitigated by</a:t>
            </a:r>
          </a:p>
          <a:p>
            <a:r>
              <a:rPr lang="en-US" dirty="0">
                <a:solidFill>
                  <a:srgbClr val="0000FF"/>
                </a:solidFill>
              </a:rPr>
              <a:t>- properly tuning of the cavities in order to remove the two “dangerous” HOMs from the beam spectrum line (&gt; few hundred of Hz);</a:t>
            </a:r>
          </a:p>
          <a:p>
            <a:pPr>
              <a:buFontTx/>
              <a:buChar char="-"/>
            </a:pPr>
            <a:r>
              <a:rPr lang="en-US" dirty="0">
                <a:solidFill>
                  <a:srgbClr val="0000FF"/>
                </a:solidFill>
              </a:rPr>
              <a:t>tuning-detuning of the operating mode that leads to HOM frequency change caused by residual deformation (needs further tests).</a:t>
            </a:r>
          </a:p>
          <a:p>
            <a:pPr>
              <a:buFontTx/>
              <a:buChar char="-"/>
            </a:pPr>
            <a:endParaRPr lang="en-US" dirty="0">
              <a:solidFill>
                <a:srgbClr val="0000FF"/>
              </a:solidFill>
            </a:endParaRPr>
          </a:p>
          <a:p>
            <a:pPr algn="ctr"/>
            <a:r>
              <a:rPr lang="en-US" sz="3200" dirty="0">
                <a:solidFill>
                  <a:srgbClr val="008000"/>
                </a:solidFill>
                <a:latin typeface="Comic Sans MS" pitchFamily="66" charset="0"/>
              </a:rPr>
              <a:t>No HOM dampers!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2"/>
          <p:cNvSpPr txBox="1">
            <a:spLocks noChangeArrowheads="1"/>
          </p:cNvSpPr>
          <p:nvPr/>
        </p:nvSpPr>
        <p:spPr bwMode="auto">
          <a:xfrm>
            <a:off x="4876800" y="1828800"/>
            <a:ext cx="2647950" cy="366713"/>
          </a:xfrm>
          <a:prstGeom prst="rect">
            <a:avLst/>
          </a:prstGeom>
          <a:noFill/>
          <a:ln w="9525">
            <a:noFill/>
            <a:miter lim="800000"/>
            <a:headEnd/>
            <a:tailEnd/>
          </a:ln>
        </p:spPr>
        <p:txBody>
          <a:bodyPr wrap="none">
            <a:spAutoFit/>
          </a:bodyPr>
          <a:lstStyle/>
          <a:p>
            <a:r>
              <a:rPr lang="en-US" dirty="0"/>
              <a:t>Flange for HOM damper</a:t>
            </a:r>
          </a:p>
        </p:txBody>
      </p:sp>
      <p:sp>
        <p:nvSpPr>
          <p:cNvPr id="52229" name="Rectangle 5"/>
          <p:cNvSpPr>
            <a:spLocks noChangeArrowheads="1"/>
          </p:cNvSpPr>
          <p:nvPr/>
        </p:nvSpPr>
        <p:spPr bwMode="auto">
          <a:xfrm>
            <a:off x="228600" y="381000"/>
            <a:ext cx="8686800" cy="1187450"/>
          </a:xfrm>
          <a:prstGeom prst="rect">
            <a:avLst/>
          </a:prstGeom>
          <a:noFill/>
          <a:ln w="9525">
            <a:noFill/>
            <a:miter lim="800000"/>
            <a:headEnd/>
            <a:tailEnd/>
          </a:ln>
        </p:spPr>
        <p:txBody>
          <a:bodyPr>
            <a:spAutoFit/>
          </a:bodyPr>
          <a:lstStyle/>
          <a:p>
            <a:r>
              <a:rPr lang="en-US" sz="2400">
                <a:solidFill>
                  <a:srgbClr val="FF0000"/>
                </a:solidFill>
              </a:rPr>
              <a:t>“Safe” option: make flanges (~40 mm)for HOM dampers, seal them and install the dampers in future for possible upgrade if necessary (as they discuss at SPL).</a:t>
            </a:r>
            <a:r>
              <a:rPr lang="en-US" sz="2400"/>
              <a:t> </a:t>
            </a:r>
          </a:p>
        </p:txBody>
      </p:sp>
      <p:pic>
        <p:nvPicPr>
          <p:cNvPr id="6" name="Picture 5"/>
          <p:cNvPicPr/>
          <p:nvPr/>
        </p:nvPicPr>
        <p:blipFill>
          <a:blip r:embed="rId2" cstate="print"/>
          <a:srcRect/>
          <a:stretch>
            <a:fillRect/>
          </a:stretch>
        </p:blipFill>
        <p:spPr bwMode="auto">
          <a:xfrm>
            <a:off x="0" y="2209800"/>
            <a:ext cx="8839200" cy="3352800"/>
          </a:xfrm>
          <a:prstGeom prst="rect">
            <a:avLst/>
          </a:prstGeom>
          <a:noFill/>
          <a:ln w="9525">
            <a:noFill/>
            <a:miter lim="800000"/>
            <a:headEnd/>
            <a:tailEnd/>
          </a:ln>
        </p:spPr>
      </p:pic>
      <p:cxnSp>
        <p:nvCxnSpPr>
          <p:cNvPr id="8" name="Straight Arrow Connector 7"/>
          <p:cNvCxnSpPr/>
          <p:nvPr/>
        </p:nvCxnSpPr>
        <p:spPr>
          <a:xfrm rot="16200000" flipH="1">
            <a:off x="5523706" y="3010694"/>
            <a:ext cx="2896394" cy="114220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152400" y="0"/>
            <a:ext cx="8991600" cy="6664325"/>
          </a:xfrm>
          <a:prstGeom prst="rect">
            <a:avLst/>
          </a:prstGeom>
          <a:noFill/>
          <a:ln w="9525">
            <a:noFill/>
            <a:miter lim="800000"/>
            <a:headEnd/>
            <a:tailEnd/>
          </a:ln>
        </p:spPr>
        <p:txBody>
          <a:bodyPr>
            <a:spAutoFit/>
          </a:bodyPr>
          <a:lstStyle/>
          <a:p>
            <a:pPr algn="just">
              <a:buFontTx/>
              <a:buChar char="•"/>
            </a:pPr>
            <a:r>
              <a:rPr lang="en-US" sz="2400">
                <a:solidFill>
                  <a:srgbClr val="0000FF"/>
                </a:solidFill>
              </a:rPr>
              <a:t>In ILC linac HOM dampers are necessary.  All the 1.3 GHz ILC cavities are equipped by HOM couplers, which  work successfully at DESY.  However, some problems with HOM couplers take place. </a:t>
            </a:r>
            <a:r>
              <a:rPr lang="en-US" sz="2400">
                <a:solidFill>
                  <a:srgbClr val="0000FF"/>
                </a:solidFill>
                <a:cs typeface="Arial" charset="0"/>
              </a:rPr>
              <a:t>Problem with long-pulse operation: “</a:t>
            </a:r>
            <a:r>
              <a:rPr lang="en-US" sz="2400" i="1">
                <a:solidFill>
                  <a:srgbClr val="0000FF"/>
                </a:solidFill>
                <a:cs typeface="Arial" charset="0"/>
              </a:rPr>
              <a:t>An insufficient heat conduction of the HOM feedthroughs, even after the alumina window has been replaced with sapphire window, caused heating of the Nb antennae above the T</a:t>
            </a:r>
            <a:r>
              <a:rPr lang="en-US" sz="2400" i="1" baseline="-25000">
                <a:solidFill>
                  <a:srgbClr val="0000FF"/>
                </a:solidFill>
                <a:cs typeface="Arial" charset="0"/>
              </a:rPr>
              <a:t>c</a:t>
            </a:r>
            <a:r>
              <a:rPr lang="en-US" sz="2400">
                <a:solidFill>
                  <a:srgbClr val="0000FF"/>
                </a:solidFill>
                <a:cs typeface="Arial" charset="0"/>
              </a:rPr>
              <a:t>” – J. Sekutowicz, HOM Workshop, Cornell, 2010.</a:t>
            </a:r>
            <a:r>
              <a:rPr lang="en-US" sz="2400">
                <a:cs typeface="Arial" charset="0"/>
              </a:rPr>
              <a:t>  </a:t>
            </a:r>
            <a:r>
              <a:rPr lang="en-US" sz="2400">
                <a:solidFill>
                  <a:srgbClr val="0000FF"/>
                </a:solidFill>
                <a:cs typeface="Arial" charset="0"/>
              </a:rPr>
              <a:t>Problem with MP at low gradient (D. Kostin, private communications).</a:t>
            </a:r>
            <a:endParaRPr lang="en-US" sz="2400">
              <a:solidFill>
                <a:srgbClr val="0000FF"/>
              </a:solidFill>
            </a:endParaRPr>
          </a:p>
          <a:p>
            <a:pPr algn="just"/>
            <a:r>
              <a:rPr lang="en-US" sz="2400">
                <a:solidFill>
                  <a:srgbClr val="0000FF"/>
                </a:solidFill>
              </a:rPr>
              <a:t> </a:t>
            </a:r>
          </a:p>
          <a:p>
            <a:pPr algn="just">
              <a:buFontTx/>
              <a:buChar char="•"/>
            </a:pPr>
            <a:r>
              <a:rPr lang="en-US" sz="2400">
                <a:solidFill>
                  <a:srgbClr val="0000FF"/>
                </a:solidFill>
              </a:rPr>
              <a:t>Analysis of the collective effects (BBU and klystron-type) in SNS linac does not show critical influence of the HOMs on the beam dynamics;</a:t>
            </a:r>
          </a:p>
          <a:p>
            <a:pPr algn="just">
              <a:buFontTx/>
              <a:buChar char="•"/>
            </a:pPr>
            <a:endParaRPr lang="en-US" sz="2400">
              <a:solidFill>
                <a:srgbClr val="0000FF"/>
              </a:solidFill>
            </a:endParaRPr>
          </a:p>
          <a:p>
            <a:pPr algn="just">
              <a:buFontTx/>
              <a:buChar char="•"/>
            </a:pPr>
            <a:r>
              <a:rPr lang="en-US" sz="2400">
                <a:solidFill>
                  <a:srgbClr val="0000FF"/>
                </a:solidFill>
              </a:rPr>
              <a:t>Our goal is to understand the HOM influence on the beam dynamics in Project X in order to decide whether we need the HPM dampers in high energy part of the linac and in the low energy part as well.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4191000"/>
            <a:ext cx="9144000" cy="2554288"/>
          </a:xfrm>
          <a:prstGeom prst="rect">
            <a:avLst/>
          </a:prstGeom>
          <a:noFill/>
          <a:ln w="9525">
            <a:noFill/>
            <a:miter lim="800000"/>
            <a:headEnd/>
            <a:tailEnd/>
          </a:ln>
        </p:spPr>
        <p:txBody>
          <a:bodyPr>
            <a:spAutoFit/>
          </a:bodyPr>
          <a:lstStyle/>
          <a:p>
            <a:pPr>
              <a:buFont typeface="Arial" charset="0"/>
              <a:buChar char="•"/>
            </a:pPr>
            <a:r>
              <a:rPr lang="en-GB" sz="2000"/>
              <a:t>Each bunch contains 1.6•10</a:t>
            </a:r>
            <a:r>
              <a:rPr lang="en-GB" sz="2000" baseline="30000"/>
              <a:t>8</a:t>
            </a:r>
            <a:r>
              <a:rPr lang="en-GB" sz="2000"/>
              <a:t> of H</a:t>
            </a:r>
            <a:r>
              <a:rPr lang="en-GB" sz="2000" baseline="30000"/>
              <a:t>-</a:t>
            </a:r>
            <a:r>
              <a:rPr lang="en-GB" sz="2000"/>
              <a:t>. </a:t>
            </a:r>
          </a:p>
          <a:p>
            <a:pPr>
              <a:buFont typeface="Arial" charset="0"/>
              <a:buChar char="•"/>
            </a:pPr>
            <a:r>
              <a:rPr lang="en-GB" sz="2000">
                <a:solidFill>
                  <a:srgbClr val="FF0000"/>
                </a:solidFill>
              </a:rPr>
              <a:t>The bunch sequence frequency for the Mu2e is 81.25 MHz, the bunch train width is 100 nsec, the train repetition rate is 1 MHz. The beam power is 700 kW. </a:t>
            </a:r>
          </a:p>
          <a:p>
            <a:pPr>
              <a:buFont typeface="Arial" charset="0"/>
              <a:buChar char="•"/>
            </a:pPr>
            <a:r>
              <a:rPr lang="en-GB" sz="2000">
                <a:solidFill>
                  <a:srgbClr val="0000FF"/>
                </a:solidFill>
              </a:rPr>
              <a:t>The bunch sequence frequency for Kaon experiment is 20.3 MHz, power is 1540 kW. </a:t>
            </a:r>
          </a:p>
          <a:p>
            <a:pPr>
              <a:buFont typeface="Arial" charset="0"/>
              <a:buChar char="•"/>
            </a:pPr>
            <a:r>
              <a:rPr lang="en-GB" sz="2000">
                <a:solidFill>
                  <a:srgbClr val="008000"/>
                </a:solidFill>
              </a:rPr>
              <a:t>The beam sequence  frequency for nuclear experiment is 10.15 MHz, power is 770 kW. </a:t>
            </a:r>
            <a:endParaRPr lang="en-US" sz="2000">
              <a:solidFill>
                <a:srgbClr val="008000"/>
              </a:solidFill>
            </a:endParaRPr>
          </a:p>
        </p:txBody>
      </p:sp>
      <p:sp>
        <p:nvSpPr>
          <p:cNvPr id="19458" name="TextBox 3"/>
          <p:cNvSpPr txBox="1">
            <a:spLocks noChangeArrowheads="1"/>
          </p:cNvSpPr>
          <p:nvPr/>
        </p:nvSpPr>
        <p:spPr bwMode="auto">
          <a:xfrm>
            <a:off x="76200" y="209550"/>
            <a:ext cx="8839200" cy="400050"/>
          </a:xfrm>
          <a:prstGeom prst="rect">
            <a:avLst/>
          </a:prstGeom>
          <a:noFill/>
          <a:ln w="9525">
            <a:noFill/>
            <a:miter lim="800000"/>
            <a:headEnd/>
            <a:tailEnd/>
          </a:ln>
        </p:spPr>
        <p:txBody>
          <a:bodyPr>
            <a:spAutoFit/>
          </a:bodyPr>
          <a:lstStyle/>
          <a:p>
            <a:r>
              <a:rPr lang="en-US" sz="2000">
                <a:solidFill>
                  <a:srgbClr val="FF0000"/>
                </a:solidFill>
              </a:rPr>
              <a:t>The beam time structure in the Project X CW linac (162.5 MHz front end):</a:t>
            </a:r>
          </a:p>
        </p:txBody>
      </p:sp>
      <p:pic>
        <p:nvPicPr>
          <p:cNvPr id="19459" name="Picture 1"/>
          <p:cNvPicPr>
            <a:picLocks noChangeAspect="1" noChangeArrowheads="1"/>
          </p:cNvPicPr>
          <p:nvPr/>
        </p:nvPicPr>
        <p:blipFill>
          <a:blip r:embed="rId2" cstate="print"/>
          <a:srcRect/>
          <a:stretch>
            <a:fillRect/>
          </a:stretch>
        </p:blipFill>
        <p:spPr bwMode="auto">
          <a:xfrm>
            <a:off x="1219200" y="609600"/>
            <a:ext cx="574516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5380038"/>
            <a:ext cx="9144000" cy="1477962"/>
          </a:xfrm>
          <a:prstGeom prst="rect">
            <a:avLst/>
          </a:prstGeom>
          <a:noFill/>
          <a:ln w="9525">
            <a:noFill/>
            <a:miter lim="800000"/>
            <a:headEnd/>
            <a:tailEnd/>
          </a:ln>
        </p:spPr>
        <p:txBody>
          <a:bodyPr>
            <a:spAutoFit/>
          </a:bodyPr>
          <a:lstStyle/>
          <a:p>
            <a:r>
              <a:rPr lang="en-GB" sz="2400">
                <a:solidFill>
                  <a:srgbClr val="0000FF"/>
                </a:solidFill>
              </a:rPr>
              <a:t>The beam current spectrum contains </a:t>
            </a:r>
          </a:p>
          <a:p>
            <a:r>
              <a:rPr lang="en-GB" sz="2400">
                <a:solidFill>
                  <a:srgbClr val="0000FF"/>
                </a:solidFill>
              </a:rPr>
              <a:t>● harmonics of the bunch sequence frequency of 10.15 MHz and </a:t>
            </a:r>
          </a:p>
          <a:p>
            <a:r>
              <a:rPr lang="en-GB" sz="2400">
                <a:solidFill>
                  <a:srgbClr val="0000FF"/>
                </a:solidFill>
              </a:rPr>
              <a:t>● sidebands of the harmonics of 81.25 MHz separated by 1 MHz</a:t>
            </a:r>
            <a:r>
              <a:rPr lang="en-GB"/>
              <a:t>.</a:t>
            </a:r>
          </a:p>
          <a:p>
            <a:endParaRPr lang="en-US"/>
          </a:p>
        </p:txBody>
      </p:sp>
      <p:sp>
        <p:nvSpPr>
          <p:cNvPr id="20482" name="TextBox 3"/>
          <p:cNvSpPr txBox="1">
            <a:spLocks noChangeArrowheads="1"/>
          </p:cNvSpPr>
          <p:nvPr/>
        </p:nvSpPr>
        <p:spPr bwMode="auto">
          <a:xfrm>
            <a:off x="3124200" y="152400"/>
            <a:ext cx="3048000" cy="400050"/>
          </a:xfrm>
          <a:prstGeom prst="rect">
            <a:avLst/>
          </a:prstGeom>
          <a:noFill/>
          <a:ln w="9525">
            <a:noFill/>
            <a:miter lim="800000"/>
            <a:headEnd/>
            <a:tailEnd/>
          </a:ln>
        </p:spPr>
        <p:txBody>
          <a:bodyPr wrap="none">
            <a:spAutoFit/>
          </a:bodyPr>
          <a:lstStyle/>
          <a:p>
            <a:r>
              <a:rPr lang="en-US" sz="2000">
                <a:solidFill>
                  <a:srgbClr val="FF0000"/>
                </a:solidFill>
              </a:rPr>
              <a:t>Idealized beam spectrum</a:t>
            </a:r>
          </a:p>
        </p:txBody>
      </p:sp>
      <p:pic>
        <p:nvPicPr>
          <p:cNvPr id="20483" name="Picture 1"/>
          <p:cNvPicPr>
            <a:picLocks noChangeAspect="1" noChangeArrowheads="1"/>
          </p:cNvPicPr>
          <p:nvPr/>
        </p:nvPicPr>
        <p:blipFill>
          <a:blip r:embed="rId2" cstate="print"/>
          <a:srcRect/>
          <a:stretch>
            <a:fillRect/>
          </a:stretch>
        </p:blipFill>
        <p:spPr bwMode="auto">
          <a:xfrm>
            <a:off x="1066800" y="533400"/>
            <a:ext cx="67341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1752600" y="304800"/>
            <a:ext cx="5867400" cy="4724400"/>
          </a:xfrm>
          <a:prstGeom prst="rect">
            <a:avLst/>
          </a:prstGeom>
          <a:noFill/>
          <a:ln w="9525">
            <a:noFill/>
            <a:miter lim="800000"/>
            <a:headEnd/>
            <a:tailEnd/>
          </a:ln>
        </p:spPr>
      </p:pic>
      <p:sp>
        <p:nvSpPr>
          <p:cNvPr id="21506" name="Rectangle 2"/>
          <p:cNvSpPr>
            <a:spLocks noChangeArrowheads="1"/>
          </p:cNvSpPr>
          <p:nvPr/>
        </p:nvSpPr>
        <p:spPr bwMode="auto">
          <a:xfrm>
            <a:off x="381000" y="5105400"/>
            <a:ext cx="8534400" cy="954088"/>
          </a:xfrm>
          <a:prstGeom prst="rect">
            <a:avLst/>
          </a:prstGeom>
          <a:noFill/>
          <a:ln w="9525">
            <a:noFill/>
            <a:miter lim="800000"/>
            <a:headEnd/>
            <a:tailEnd/>
          </a:ln>
        </p:spPr>
        <p:txBody>
          <a:bodyPr>
            <a:spAutoFit/>
          </a:bodyPr>
          <a:lstStyle/>
          <a:p>
            <a:pPr algn="ctr"/>
            <a:r>
              <a:rPr lang="en-US" sz="2800">
                <a:solidFill>
                  <a:srgbClr val="0000FF"/>
                </a:solidFill>
              </a:rPr>
              <a:t>Layout of 650 MHz cavities. </a:t>
            </a:r>
          </a:p>
          <a:p>
            <a:pPr algn="ctr"/>
            <a:r>
              <a:rPr lang="en-US" sz="2800">
                <a:solidFill>
                  <a:srgbClr val="0000FF"/>
                </a:solidFill>
              </a:rPr>
              <a:t>Beta=0.61 (top) and beta=0.9 (bottom).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1219200"/>
          <a:ext cx="6172200" cy="4509139"/>
        </p:xfrm>
        <a:graphic>
          <a:graphicData uri="http://schemas.openxmlformats.org/drawingml/2006/table">
            <a:tbl>
              <a:tblPr/>
              <a:tblGrid>
                <a:gridCol w="1636713"/>
                <a:gridCol w="1287462"/>
                <a:gridCol w="1160463"/>
                <a:gridCol w="1158875"/>
                <a:gridCol w="928687"/>
              </a:tblGrid>
              <a:tr h="414338">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Dimension</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Beta=0.61</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Beta=0.9</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8286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Regular cell</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End cell</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Regular cell</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End cell</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r, mm</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41.5</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41.5</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50</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50</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R, mm</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195</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195</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200.3</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200.3</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L, mm</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70.3</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71.4</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103.8</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107.0</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A, mm</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54</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54</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82.5</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82.5</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B, mm</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58</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58</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84</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84.5</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a, mm</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14</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14</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18</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20</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b, mm</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25</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25</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38</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39.5</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FF0000"/>
                          </a:solidFill>
                          <a:effectLst/>
                          <a:latin typeface="Times New Roman" pitchFamily="18" charset="0"/>
                          <a:cs typeface="Times New Roman" pitchFamily="18" charset="0"/>
                        </a:rPr>
                        <a:t>α,°</a:t>
                      </a:r>
                      <a:endParaRPr kumimoji="0" lang="en-US" sz="2400" b="0" i="0" u="none" strike="noStrike" cap="none" normalizeH="0" baseline="0" smtClean="0">
                        <a:ln>
                          <a:noFill/>
                        </a:ln>
                        <a:solidFill>
                          <a:srgbClr val="FF0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2</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FF"/>
                          </a:solidFill>
                          <a:effectLst/>
                          <a:latin typeface="Times New Roman" pitchFamily="18" charset="0"/>
                          <a:cs typeface="Times New Roman" pitchFamily="18" charset="0"/>
                        </a:rPr>
                        <a:t>2.7</a:t>
                      </a:r>
                      <a:endParaRPr kumimoji="0" lang="en-US" sz="2400" b="0" i="0" u="none" strike="noStrike" cap="none" normalizeH="0" baseline="0" smtClean="0">
                        <a:ln>
                          <a:noFill/>
                        </a:ln>
                        <a:solidFill>
                          <a:srgbClr val="0000FF"/>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5.2</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8000"/>
                          </a:solidFill>
                          <a:effectLst/>
                          <a:latin typeface="Times New Roman" pitchFamily="18" charset="0"/>
                          <a:cs typeface="Times New Roman" pitchFamily="18" charset="0"/>
                        </a:rPr>
                        <a:t>7</a:t>
                      </a:r>
                      <a:endParaRPr kumimoji="0" lang="en-US" sz="2400" b="0" i="0" u="none" strike="noStrike" cap="none" normalizeH="0" baseline="0" smtClean="0">
                        <a:ln>
                          <a:noFill/>
                        </a:ln>
                        <a:solidFill>
                          <a:srgbClr val="008000"/>
                        </a:solidFill>
                        <a:effectLst/>
                        <a:latin typeface="Times"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2594" name="Picture 1"/>
          <p:cNvPicPr>
            <a:picLocks noChangeAspect="1" noChangeArrowheads="1"/>
          </p:cNvPicPr>
          <p:nvPr/>
        </p:nvPicPr>
        <p:blipFill>
          <a:blip r:embed="rId2" cstate="print"/>
          <a:srcRect/>
          <a:stretch>
            <a:fillRect/>
          </a:stretch>
        </p:blipFill>
        <p:spPr bwMode="auto">
          <a:xfrm>
            <a:off x="6845300" y="1447800"/>
            <a:ext cx="2136775" cy="3810000"/>
          </a:xfrm>
          <a:prstGeom prst="rect">
            <a:avLst/>
          </a:prstGeom>
          <a:noFill/>
          <a:ln w="9525">
            <a:noFill/>
            <a:miter lim="800000"/>
            <a:headEnd/>
            <a:tailEnd/>
          </a:ln>
        </p:spPr>
      </p:pic>
      <p:sp>
        <p:nvSpPr>
          <p:cNvPr id="22595" name="Rectangle 3"/>
          <p:cNvSpPr>
            <a:spLocks noChangeArrowheads="1"/>
          </p:cNvSpPr>
          <p:nvPr/>
        </p:nvSpPr>
        <p:spPr bwMode="auto">
          <a:xfrm>
            <a:off x="2057400" y="457200"/>
            <a:ext cx="5165725" cy="461963"/>
          </a:xfrm>
          <a:prstGeom prst="rect">
            <a:avLst/>
          </a:prstGeom>
          <a:noFill/>
          <a:ln w="9525">
            <a:noFill/>
            <a:miter lim="800000"/>
            <a:headEnd/>
            <a:tailEnd/>
          </a:ln>
        </p:spPr>
        <p:txBody>
          <a:bodyPr wrap="none">
            <a:spAutoFit/>
          </a:bodyPr>
          <a:lstStyle/>
          <a:p>
            <a:r>
              <a:rPr lang="en-GB" sz="2400"/>
              <a:t>Dimensions of the 650 MHz cavities</a:t>
            </a:r>
            <a:endParaRPr 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76400" y="1371600"/>
          <a:ext cx="5791199" cy="4038600"/>
        </p:xfrm>
        <a:graphic>
          <a:graphicData uri="http://schemas.openxmlformats.org/drawingml/2006/table">
            <a:tbl>
              <a:tblPr/>
              <a:tblGrid>
                <a:gridCol w="4273691"/>
                <a:gridCol w="758754"/>
                <a:gridCol w="758754"/>
              </a:tblGrid>
              <a:tr h="403860">
                <a:tc>
                  <a:txBody>
                    <a:bodyPr/>
                    <a:lstStyle/>
                    <a:p>
                      <a:pPr marL="0" marR="0" algn="just">
                        <a:spcBef>
                          <a:spcPts val="0"/>
                        </a:spcBef>
                        <a:spcAft>
                          <a:spcPts val="0"/>
                        </a:spcAft>
                      </a:pPr>
                      <a:r>
                        <a:rPr lang="en-GB" sz="2000" dirty="0">
                          <a:solidFill>
                            <a:srgbClr val="FF0000"/>
                          </a:solidFill>
                          <a:latin typeface="Times New Roman"/>
                          <a:ea typeface="Times New Roman"/>
                          <a:cs typeface="Times New Roman"/>
                        </a:rPr>
                        <a:t>Beta</a:t>
                      </a:r>
                      <a:endParaRPr lang="en-US" sz="2000" dirty="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0.61</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0.9</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GB" sz="2000">
                          <a:solidFill>
                            <a:srgbClr val="FF0000"/>
                          </a:solidFill>
                          <a:latin typeface="Times New Roman"/>
                          <a:ea typeface="Times New Roman"/>
                          <a:cs typeface="Times New Roman"/>
                        </a:rPr>
                        <a:t>R/Q, Ohm</a:t>
                      </a:r>
                      <a:endParaRPr lang="en-US" sz="200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378</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638</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GB" sz="2000">
                          <a:solidFill>
                            <a:srgbClr val="FF0000"/>
                          </a:solidFill>
                          <a:latin typeface="Times New Roman"/>
                          <a:ea typeface="Times New Roman"/>
                          <a:cs typeface="Times New Roman"/>
                        </a:rPr>
                        <a:t>G-factor, Ohm</a:t>
                      </a:r>
                      <a:endParaRPr lang="en-US" sz="200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191</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255</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GB" sz="2000">
                          <a:solidFill>
                            <a:srgbClr val="FF0000"/>
                          </a:solidFill>
                          <a:latin typeface="Times New Roman"/>
                          <a:ea typeface="Times New Roman"/>
                          <a:cs typeface="Times New Roman"/>
                        </a:rPr>
                        <a:t>Max. gain per cavity, MeV(on crest)</a:t>
                      </a:r>
                      <a:endParaRPr lang="en-US" sz="200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11.7</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19.3</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GB" sz="2000">
                          <a:solidFill>
                            <a:srgbClr val="FF0000"/>
                          </a:solidFill>
                          <a:latin typeface="Times New Roman"/>
                          <a:ea typeface="Times New Roman"/>
                          <a:cs typeface="Times New Roman"/>
                        </a:rPr>
                        <a:t>Gradient, MeV/m</a:t>
                      </a:r>
                      <a:endParaRPr lang="en-US" sz="200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16.6</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18.7</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GB" sz="2000" dirty="0">
                          <a:solidFill>
                            <a:srgbClr val="FF0000"/>
                          </a:solidFill>
                          <a:latin typeface="Times New Roman"/>
                          <a:ea typeface="Times New Roman"/>
                          <a:cs typeface="Times New Roman"/>
                        </a:rPr>
                        <a:t>Max. </a:t>
                      </a:r>
                      <a:r>
                        <a:rPr lang="en-GB" sz="2000" dirty="0" smtClean="0">
                          <a:solidFill>
                            <a:srgbClr val="FF0000"/>
                          </a:solidFill>
                          <a:latin typeface="Times New Roman"/>
                          <a:ea typeface="Times New Roman"/>
                          <a:cs typeface="Times New Roman"/>
                        </a:rPr>
                        <a:t>Surface </a:t>
                      </a:r>
                      <a:r>
                        <a:rPr lang="en-GB" sz="2000" dirty="0">
                          <a:solidFill>
                            <a:srgbClr val="FF0000"/>
                          </a:solidFill>
                          <a:latin typeface="Times New Roman"/>
                          <a:ea typeface="Times New Roman"/>
                          <a:cs typeface="Times New Roman"/>
                        </a:rPr>
                        <a:t>electric field, MV/m</a:t>
                      </a:r>
                      <a:endParaRPr lang="en-US" sz="2000" dirty="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37.5</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37.3</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US" sz="2000">
                          <a:solidFill>
                            <a:srgbClr val="FF0000"/>
                          </a:solidFill>
                          <a:latin typeface="Times New Roman"/>
                          <a:ea typeface="Times New Roman"/>
                          <a:cs typeface="Times New Roman"/>
                        </a:rPr>
                        <a:t>E</a:t>
                      </a:r>
                      <a:r>
                        <a:rPr lang="en-US" sz="2000" baseline="-25000">
                          <a:solidFill>
                            <a:srgbClr val="FF0000"/>
                          </a:solidFill>
                          <a:latin typeface="Times New Roman"/>
                          <a:ea typeface="Times New Roman"/>
                          <a:cs typeface="Times New Roman"/>
                        </a:rPr>
                        <a:t>pk</a:t>
                      </a:r>
                      <a:r>
                        <a:rPr lang="en-US" sz="2000">
                          <a:solidFill>
                            <a:srgbClr val="FF0000"/>
                          </a:solidFill>
                          <a:latin typeface="Times New Roman"/>
                          <a:ea typeface="Times New Roman"/>
                          <a:cs typeface="Times New Roman"/>
                        </a:rPr>
                        <a:t>/E</a:t>
                      </a:r>
                      <a:r>
                        <a:rPr lang="en-US" sz="2000" baseline="-25000">
                          <a:solidFill>
                            <a:srgbClr val="FF0000"/>
                          </a:solidFill>
                          <a:latin typeface="Times New Roman"/>
                          <a:ea typeface="Times New Roman"/>
                          <a:cs typeface="Times New Roman"/>
                        </a:rPr>
                        <a:t>acc</a:t>
                      </a:r>
                      <a:endParaRPr lang="en-US" sz="200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2.26</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2</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US" sz="2000" dirty="0">
                          <a:solidFill>
                            <a:srgbClr val="FF0000"/>
                          </a:solidFill>
                          <a:latin typeface="Times New Roman"/>
                          <a:ea typeface="Times New Roman"/>
                          <a:cs typeface="Times New Roman"/>
                        </a:rPr>
                        <a:t>Max surf magnetic field, </a:t>
                      </a:r>
                      <a:r>
                        <a:rPr lang="en-US" sz="2000" dirty="0" err="1">
                          <a:solidFill>
                            <a:srgbClr val="FF0000"/>
                          </a:solidFill>
                          <a:latin typeface="Times New Roman"/>
                          <a:ea typeface="Times New Roman"/>
                          <a:cs typeface="Times New Roman"/>
                        </a:rPr>
                        <a:t>mT</a:t>
                      </a:r>
                      <a:endParaRPr lang="en-US" sz="2000" dirty="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00FF"/>
                          </a:solidFill>
                          <a:latin typeface="Times New Roman"/>
                          <a:ea typeface="Times New Roman"/>
                          <a:cs typeface="Times New Roman"/>
                        </a:rPr>
                        <a:t>70</a:t>
                      </a:r>
                      <a:endParaRPr lang="en-US" sz="200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a:solidFill>
                            <a:srgbClr val="008000"/>
                          </a:solidFill>
                          <a:latin typeface="Times New Roman"/>
                          <a:ea typeface="Times New Roman"/>
                          <a:cs typeface="Times New Roman"/>
                        </a:rPr>
                        <a:t>70</a:t>
                      </a:r>
                      <a:endParaRPr lang="en-US" sz="200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US" sz="2000" dirty="0" err="1">
                          <a:solidFill>
                            <a:srgbClr val="FF0000"/>
                          </a:solidFill>
                          <a:latin typeface="Times New Roman"/>
                          <a:ea typeface="Times New Roman"/>
                          <a:cs typeface="Times New Roman"/>
                        </a:rPr>
                        <a:t>B</a:t>
                      </a:r>
                      <a:r>
                        <a:rPr lang="en-US" sz="2000" baseline="-25000" dirty="0" err="1">
                          <a:solidFill>
                            <a:srgbClr val="FF0000"/>
                          </a:solidFill>
                          <a:latin typeface="Times New Roman"/>
                          <a:ea typeface="Times New Roman"/>
                          <a:cs typeface="Times New Roman"/>
                        </a:rPr>
                        <a:t>pk</a:t>
                      </a:r>
                      <a:r>
                        <a:rPr lang="en-US" sz="2000" dirty="0">
                          <a:solidFill>
                            <a:srgbClr val="FF0000"/>
                          </a:solidFill>
                          <a:latin typeface="Times New Roman"/>
                          <a:ea typeface="Times New Roman"/>
                          <a:cs typeface="Times New Roman"/>
                        </a:rPr>
                        <a:t>/</a:t>
                      </a:r>
                      <a:r>
                        <a:rPr lang="en-US" sz="2000" dirty="0" err="1">
                          <a:solidFill>
                            <a:srgbClr val="FF0000"/>
                          </a:solidFill>
                          <a:latin typeface="Times New Roman"/>
                          <a:ea typeface="Times New Roman"/>
                          <a:cs typeface="Times New Roman"/>
                        </a:rPr>
                        <a:t>E</a:t>
                      </a:r>
                      <a:r>
                        <a:rPr lang="en-US" sz="2000" baseline="-25000" dirty="0" err="1">
                          <a:solidFill>
                            <a:srgbClr val="FF0000"/>
                          </a:solidFill>
                          <a:latin typeface="Times New Roman"/>
                          <a:ea typeface="Times New Roman"/>
                          <a:cs typeface="Times New Roman"/>
                        </a:rPr>
                        <a:t>acc</a:t>
                      </a:r>
                      <a:endParaRPr lang="en-US" sz="2000" dirty="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dirty="0">
                          <a:solidFill>
                            <a:srgbClr val="0000FF"/>
                          </a:solidFill>
                          <a:latin typeface="Times New Roman"/>
                          <a:ea typeface="Times New Roman"/>
                          <a:cs typeface="Times New Roman"/>
                        </a:rPr>
                        <a:t>4.21</a:t>
                      </a:r>
                      <a:endParaRPr lang="en-US" sz="2000" dirty="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2000" dirty="0">
                          <a:solidFill>
                            <a:srgbClr val="008000"/>
                          </a:solidFill>
                          <a:latin typeface="Times New Roman"/>
                          <a:ea typeface="Times New Roman"/>
                          <a:cs typeface="Times New Roman"/>
                        </a:rPr>
                        <a:t>3.75</a:t>
                      </a:r>
                      <a:endParaRPr lang="en-US" sz="2000" dirty="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60">
                <a:tc>
                  <a:txBody>
                    <a:bodyPr/>
                    <a:lstStyle/>
                    <a:p>
                      <a:pPr marL="0" marR="0" algn="just">
                        <a:spcBef>
                          <a:spcPts val="0"/>
                        </a:spcBef>
                        <a:spcAft>
                          <a:spcPts val="0"/>
                        </a:spcAft>
                      </a:pPr>
                      <a:r>
                        <a:rPr lang="en-US" sz="2000" dirty="0" smtClean="0">
                          <a:solidFill>
                            <a:srgbClr val="FF0000"/>
                          </a:solidFill>
                          <a:latin typeface="Times"/>
                          <a:ea typeface="Times New Roman"/>
                          <a:cs typeface="Times New Roman"/>
                        </a:rPr>
                        <a:t>Coupling, %</a:t>
                      </a:r>
                      <a:endParaRPr lang="en-US" sz="2000" dirty="0">
                        <a:solidFill>
                          <a:srgbClr val="FF0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smtClean="0">
                          <a:solidFill>
                            <a:srgbClr val="0000FF"/>
                          </a:solidFill>
                          <a:latin typeface="Times"/>
                          <a:ea typeface="Times New Roman"/>
                          <a:cs typeface="Times New Roman"/>
                        </a:rPr>
                        <a:t>0.68</a:t>
                      </a:r>
                      <a:endParaRPr lang="en-US" sz="2000" dirty="0">
                        <a:solidFill>
                          <a:srgbClr val="0000FF"/>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dirty="0" smtClean="0">
                          <a:solidFill>
                            <a:srgbClr val="008000"/>
                          </a:solidFill>
                          <a:latin typeface="Times"/>
                          <a:ea typeface="Times New Roman"/>
                          <a:cs typeface="Times New Roman"/>
                        </a:rPr>
                        <a:t>0.75</a:t>
                      </a:r>
                      <a:endParaRPr lang="en-US" sz="2000" dirty="0">
                        <a:solidFill>
                          <a:srgbClr val="008000"/>
                        </a:solidFill>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99" name="Rectangle 2"/>
          <p:cNvSpPr>
            <a:spLocks noChangeArrowheads="1"/>
          </p:cNvSpPr>
          <p:nvPr/>
        </p:nvSpPr>
        <p:spPr bwMode="auto">
          <a:xfrm>
            <a:off x="1828800" y="609600"/>
            <a:ext cx="5522913" cy="461963"/>
          </a:xfrm>
          <a:prstGeom prst="rect">
            <a:avLst/>
          </a:prstGeom>
          <a:noFill/>
          <a:ln w="9525">
            <a:noFill/>
            <a:miter lim="800000"/>
            <a:headEnd/>
            <a:tailEnd/>
          </a:ln>
        </p:spPr>
        <p:txBody>
          <a:bodyPr wrap="none">
            <a:spAutoFit/>
          </a:bodyPr>
          <a:lstStyle/>
          <a:p>
            <a:r>
              <a:rPr lang="en-GB" sz="2400"/>
              <a:t>RF parameters of the 650 MHz cavities</a:t>
            </a:r>
            <a:endParaRPr 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5892</TotalTime>
  <Words>2184</Words>
  <Application>Microsoft Office PowerPoint</Application>
  <PresentationFormat>On-screen Show (4:3)</PresentationFormat>
  <Paragraphs>495</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Equation</vt:lpstr>
      <vt:lpstr>Worksheet</vt:lpstr>
      <vt:lpstr>Project X Collaboration Meeting, April 12-14, 2011  Spallation Neutron Source facility at Oak Ridge National Laboratory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X Technical Meeting Tuesday, Dec. 15 </dc:title>
  <dc:creator>yakovlev</dc:creator>
  <cp:lastModifiedBy>Administratr</cp:lastModifiedBy>
  <cp:revision>413</cp:revision>
  <dcterms:created xsi:type="dcterms:W3CDTF">2009-12-14T16:52:19Z</dcterms:created>
  <dcterms:modified xsi:type="dcterms:W3CDTF">2011-04-13T01:47:03Z</dcterms:modified>
</cp:coreProperties>
</file>