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3" r:id="rId27"/>
    <p:sldId id="284" r:id="rId28"/>
    <p:sldId id="281" r:id="rId29"/>
    <p:sldId id="289" r:id="rId30"/>
    <p:sldId id="288" r:id="rId31"/>
    <p:sldId id="290" r:id="rId32"/>
    <p:sldId id="286" r:id="rId33"/>
    <p:sldId id="285" r:id="rId34"/>
    <p:sldId id="287"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81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43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D1FDB7-B7F1-48FC-A896-9A9C10E069FD}"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1FDB7-B7F1-48FC-A896-9A9C10E069FD}"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1FDB7-B7F1-48FC-A896-9A9C10E069FD}"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1FDB7-B7F1-48FC-A896-9A9C10E069FD}"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1FDB7-B7F1-48FC-A896-9A9C10E069FD}"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D1FDB7-B7F1-48FC-A896-9A9C10E069FD}"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1FDB7-B7F1-48FC-A896-9A9C10E069FD}"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1FDB7-B7F1-48FC-A896-9A9C10E069FD}"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1FDB7-B7F1-48FC-A896-9A9C10E069FD}"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1FDB7-B7F1-48FC-A896-9A9C10E069FD}"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1FDB7-B7F1-48FC-A896-9A9C10E069FD}"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1AFF5-4584-4603-A3AB-0088DC77A9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FDB7-B7F1-48FC-A896-9A9C10E069FD}" type="datetimeFigureOut">
              <a:rPr lang="en-US" smtClean="0"/>
              <a:pPr/>
              <a:t>4/12/2011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1AFF5-4584-4603-A3AB-0088DC77A9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70.png"/><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Longitudinal dynamic analysis for the 3-8 </a:t>
            </a:r>
            <a:r>
              <a:rPr lang="en-US" dirty="0" err="1" smtClean="0"/>
              <a:t>GeV</a:t>
            </a:r>
            <a:r>
              <a:rPr lang="en-US" dirty="0" smtClean="0"/>
              <a:t> pulsed LINAC</a:t>
            </a:r>
            <a:endParaRPr lang="en-US" dirty="0"/>
          </a:p>
        </p:txBody>
      </p:sp>
      <p:sp>
        <p:nvSpPr>
          <p:cNvPr id="3" name="Subtitle 2"/>
          <p:cNvSpPr>
            <a:spLocks noGrp="1"/>
          </p:cNvSpPr>
          <p:nvPr>
            <p:ph type="subTitle" idx="1"/>
          </p:nvPr>
        </p:nvSpPr>
        <p:spPr>
          <a:xfrm>
            <a:off x="1371600" y="4876800"/>
            <a:ext cx="6400800" cy="762000"/>
          </a:xfrm>
        </p:spPr>
        <p:txBody>
          <a:bodyPr>
            <a:normAutofit/>
          </a:bodyPr>
          <a:lstStyle/>
          <a:p>
            <a:r>
              <a:rPr lang="en-US" sz="1800" dirty="0" smtClean="0"/>
              <a:t>G. </a:t>
            </a:r>
            <a:r>
              <a:rPr lang="en-US" sz="1800" dirty="0" err="1" smtClean="0"/>
              <a:t>Cancelo</a:t>
            </a:r>
            <a:r>
              <a:rPr lang="en-US" sz="1800" dirty="0" smtClean="0"/>
              <a:t>, B. Chase, </a:t>
            </a:r>
            <a:r>
              <a:rPr lang="en-US" sz="1800" dirty="0" err="1" smtClean="0"/>
              <a:t>Nikolay</a:t>
            </a:r>
            <a:r>
              <a:rPr lang="en-US" sz="1800" dirty="0" smtClean="0"/>
              <a:t> </a:t>
            </a:r>
            <a:r>
              <a:rPr lang="en-US" sz="1800" dirty="0" err="1" smtClean="0"/>
              <a:t>Solyak</a:t>
            </a:r>
            <a:r>
              <a:rPr lang="en-US" sz="1800" dirty="0" smtClean="0"/>
              <a:t>, </a:t>
            </a:r>
            <a:r>
              <a:rPr lang="en-US" sz="1800" dirty="0" err="1" smtClean="0"/>
              <a:t>Yury</a:t>
            </a:r>
            <a:r>
              <a:rPr lang="en-US" sz="1800" dirty="0" smtClean="0"/>
              <a:t> </a:t>
            </a:r>
            <a:r>
              <a:rPr lang="en-US" sz="1800" dirty="0" err="1" smtClean="0"/>
              <a:t>Eidelman</a:t>
            </a:r>
            <a:r>
              <a:rPr lang="en-US" sz="1800" dirty="0" smtClean="0"/>
              <a:t>, Sergei </a:t>
            </a:r>
            <a:r>
              <a:rPr lang="en-US" sz="1800" dirty="0" err="1" smtClean="0"/>
              <a:t>Nagaitsev</a:t>
            </a:r>
            <a:r>
              <a:rPr lang="en-US" sz="1800" dirty="0" smtClean="0"/>
              <a:t>, </a:t>
            </a:r>
            <a:r>
              <a:rPr lang="en-US" sz="1800" dirty="0" err="1" smtClean="0"/>
              <a:t>Julien</a:t>
            </a:r>
            <a:r>
              <a:rPr lang="en-US" sz="1800" dirty="0" smtClean="0"/>
              <a:t> </a:t>
            </a:r>
            <a:r>
              <a:rPr lang="en-US" sz="1800" dirty="0" err="1" smtClean="0"/>
              <a:t>Branlard</a:t>
            </a:r>
            <a:endParaRPr lang="en-US" sz="1800" dirty="0"/>
          </a:p>
        </p:txBody>
      </p:sp>
      <p:pic>
        <p:nvPicPr>
          <p:cNvPr id="4" name="Picture 3" descr="P X logo.JPG"/>
          <p:cNvPicPr>
            <a:picLocks noChangeAspect="1"/>
          </p:cNvPicPr>
          <p:nvPr/>
        </p:nvPicPr>
        <p:blipFill>
          <a:blip r:embed="rId2"/>
          <a:stretch>
            <a:fillRect/>
          </a:stretch>
        </p:blipFill>
        <p:spPr>
          <a:xfrm>
            <a:off x="-1" y="0"/>
            <a:ext cx="9151621" cy="838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nc_E_phi_pase_space_2.jpg"/>
          <p:cNvPicPr>
            <a:picLocks noChangeAspect="1"/>
          </p:cNvPicPr>
          <p:nvPr/>
        </p:nvPicPr>
        <p:blipFill>
          <a:blip r:embed="rId2"/>
          <a:stretch>
            <a:fillRect/>
          </a:stretch>
        </p:blipFill>
        <p:spPr>
          <a:xfrm>
            <a:off x="2011680" y="1508760"/>
            <a:ext cx="5120640" cy="3840480"/>
          </a:xfrm>
          <a:prstGeom prst="rect">
            <a:avLst/>
          </a:prstGeom>
        </p:spPr>
      </p:pic>
      <p:sp>
        <p:nvSpPr>
          <p:cNvPr id="3" name="Title 1"/>
          <p:cNvSpPr txBox="1">
            <a:spLocks/>
          </p:cNvSpPr>
          <p:nvPr/>
        </p:nvSpPr>
        <p:spPr>
          <a:xfrm>
            <a:off x="457200" y="152400"/>
            <a:ext cx="82296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Synchronous bunch simulations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228600" y="762000"/>
            <a:ext cx="8229600" cy="533400"/>
          </a:xfrm>
          <a:prstGeom prst="rect">
            <a:avLst/>
          </a:prstGeom>
        </p:spPr>
        <p:txBody>
          <a:bodyPr>
            <a:normAutofit/>
          </a:bodyPr>
          <a:lstStyle/>
          <a:p>
            <a:pPr marL="342900" lvl="0" indent="-342900">
              <a:spcBef>
                <a:spcPct val="200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For larger </a:t>
            </a:r>
            <a:r>
              <a:rPr lang="el-GR" sz="2000" dirty="0" smtClean="0"/>
              <a:t>σ</a:t>
            </a:r>
            <a:r>
              <a:rPr lang="en-US" sz="2000" baseline="-25000" dirty="0" smtClean="0"/>
              <a:t>E</a:t>
            </a:r>
            <a:r>
              <a:rPr lang="en-US" sz="2000" dirty="0" smtClean="0"/>
              <a:t>, </a:t>
            </a:r>
            <a:r>
              <a:rPr lang="el-GR" sz="2000" dirty="0" smtClean="0"/>
              <a:t>σ</a:t>
            </a:r>
            <a:r>
              <a:rPr lang="en-US" sz="2000" baseline="-25000" dirty="0" smtClean="0"/>
              <a:t>t</a:t>
            </a:r>
            <a:r>
              <a:rPr lang="en-US" sz="2000" dirty="0" smtClean="0"/>
              <a:t> the beam is unstable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200" dirty="0" smtClean="0"/>
              <a:t>3-8 </a:t>
            </a:r>
            <a:r>
              <a:rPr lang="en-US" sz="3200" dirty="0" err="1" smtClean="0"/>
              <a:t>GeV</a:t>
            </a:r>
            <a:r>
              <a:rPr lang="en-US" sz="3200" dirty="0" smtClean="0"/>
              <a:t> pulsed LINAC</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990600"/>
            <a:ext cx="8229600" cy="4495800"/>
          </a:xfrm>
          <a:prstGeom prst="rect">
            <a:avLst/>
          </a:prstGeom>
        </p:spPr>
        <p:txBody>
          <a:bodyPr>
            <a:normAutofit/>
          </a:bodyPr>
          <a:lstStyle/>
          <a:p>
            <a:pPr marL="342900" lvl="0" indent="-342900">
              <a:spcBef>
                <a:spcPct val="20000"/>
              </a:spcBef>
              <a:buFont typeface="Arial" pitchFamily="34" charset="0"/>
              <a:buChar char="•"/>
            </a:pPr>
            <a:r>
              <a:rPr lang="en-US" sz="2200" dirty="0" smtClean="0"/>
              <a:t>Requirements:</a:t>
            </a:r>
          </a:p>
          <a:p>
            <a:pPr marL="342900" lvl="0" indent="-342900">
              <a:spcBef>
                <a:spcPct val="20000"/>
              </a:spcBef>
              <a:buFont typeface="Arial" pitchFamily="34" charset="0"/>
              <a:buChar char="•"/>
            </a:pPr>
            <a:endParaRPr lang="en-US" sz="1600" dirty="0" smtClean="0"/>
          </a:p>
          <a:p>
            <a:pPr marL="800100" lvl="1" indent="-342900">
              <a:spcBef>
                <a:spcPct val="20000"/>
              </a:spcBef>
              <a:buFont typeface="Arial" pitchFamily="34" charset="0"/>
              <a:buChar char="•"/>
            </a:pPr>
            <a:r>
              <a:rPr lang="en-US" sz="1600" b="1" dirty="0" smtClean="0">
                <a:solidFill>
                  <a:srgbClr val="7030A0"/>
                </a:solidFill>
              </a:rPr>
              <a:t>Gradient amplitude 25 MV/m.</a:t>
            </a:r>
          </a:p>
          <a:p>
            <a:pPr marL="800100" lvl="1" indent="-342900">
              <a:spcBef>
                <a:spcPct val="20000"/>
              </a:spcBef>
              <a:buFont typeface="Arial" pitchFamily="34" charset="0"/>
              <a:buChar char="•"/>
            </a:pPr>
            <a:r>
              <a:rPr lang="en-US" sz="1600" b="1" dirty="0" smtClean="0">
                <a:solidFill>
                  <a:srgbClr val="7030A0"/>
                </a:solidFill>
              </a:rPr>
              <a:t>13 RF Stations: 2 </a:t>
            </a:r>
            <a:r>
              <a:rPr lang="en-US" sz="1600" b="1" dirty="0" err="1" smtClean="0">
                <a:solidFill>
                  <a:srgbClr val="7030A0"/>
                </a:solidFill>
              </a:rPr>
              <a:t>cryomodules</a:t>
            </a:r>
            <a:r>
              <a:rPr lang="en-US" sz="1600" b="1" dirty="0" smtClean="0">
                <a:solidFill>
                  <a:srgbClr val="7030A0"/>
                </a:solidFill>
              </a:rPr>
              <a:t> with 8 cavities/</a:t>
            </a:r>
            <a:r>
              <a:rPr lang="en-US" sz="1600" b="1" dirty="0" err="1" smtClean="0">
                <a:solidFill>
                  <a:srgbClr val="7030A0"/>
                </a:solidFill>
              </a:rPr>
              <a:t>cryomodule</a:t>
            </a:r>
            <a:r>
              <a:rPr lang="en-US" sz="1600" b="1" dirty="0" smtClean="0">
                <a:solidFill>
                  <a:srgbClr val="7030A0"/>
                </a:solidFill>
              </a:rPr>
              <a:t> for a total of 16 cavities/RF ST.</a:t>
            </a:r>
          </a:p>
          <a:p>
            <a:pPr marL="800100" lvl="1" indent="-342900">
              <a:spcBef>
                <a:spcPct val="20000"/>
              </a:spcBef>
              <a:buFont typeface="Arial" pitchFamily="34" charset="0"/>
              <a:buChar char="•"/>
            </a:pPr>
            <a:r>
              <a:rPr lang="en-US" sz="1600" b="1" dirty="0" smtClean="0">
                <a:solidFill>
                  <a:srgbClr val="7030A0"/>
                </a:solidFill>
              </a:rPr>
              <a:t>Total Energy gain ~5 </a:t>
            </a:r>
            <a:r>
              <a:rPr lang="en-US" sz="1600" b="1" dirty="0" err="1" smtClean="0">
                <a:solidFill>
                  <a:srgbClr val="7030A0"/>
                </a:solidFill>
              </a:rPr>
              <a:t>GeV</a:t>
            </a:r>
            <a:r>
              <a:rPr lang="en-US" sz="1600" b="1" dirty="0" smtClean="0">
                <a:solidFill>
                  <a:srgbClr val="7030A0"/>
                </a:solidFill>
              </a:rPr>
              <a:t>.</a:t>
            </a:r>
          </a:p>
          <a:p>
            <a:pPr marL="800100" lvl="1" indent="-342900">
              <a:spcBef>
                <a:spcPct val="20000"/>
              </a:spcBef>
              <a:buFont typeface="Arial" pitchFamily="34" charset="0"/>
              <a:buChar char="•"/>
            </a:pPr>
            <a:r>
              <a:rPr lang="en-US" sz="1600" b="1" dirty="0" smtClean="0">
                <a:solidFill>
                  <a:srgbClr val="7030A0"/>
                </a:solidFill>
              </a:rPr>
              <a:t>Beam current: 1 </a:t>
            </a:r>
            <a:r>
              <a:rPr lang="en-US" sz="1600" b="1" dirty="0" err="1" smtClean="0">
                <a:solidFill>
                  <a:srgbClr val="7030A0"/>
                </a:solidFill>
              </a:rPr>
              <a:t>mA</a:t>
            </a:r>
            <a:r>
              <a:rPr lang="en-US" sz="1600" b="1" dirty="0" smtClean="0">
                <a:solidFill>
                  <a:srgbClr val="7030A0"/>
                </a:solidFill>
              </a:rPr>
              <a:t>   (try also 2 </a:t>
            </a:r>
            <a:r>
              <a:rPr lang="en-US" sz="1600" b="1" dirty="0" err="1" smtClean="0">
                <a:solidFill>
                  <a:srgbClr val="7030A0"/>
                </a:solidFill>
              </a:rPr>
              <a:t>mA</a:t>
            </a:r>
            <a:r>
              <a:rPr lang="en-US" sz="1600" b="1" dirty="0" smtClean="0">
                <a:solidFill>
                  <a:srgbClr val="7030A0"/>
                </a:solidFill>
              </a:rPr>
              <a:t>).</a:t>
            </a:r>
          </a:p>
          <a:p>
            <a:pPr marL="800100" lvl="1" indent="-342900">
              <a:spcBef>
                <a:spcPct val="20000"/>
              </a:spcBef>
              <a:buFont typeface="Arial" pitchFamily="34" charset="0"/>
              <a:buChar char="•"/>
            </a:pPr>
            <a:r>
              <a:rPr lang="en-US" sz="1600" b="1" dirty="0" smtClean="0">
                <a:solidFill>
                  <a:srgbClr val="7030A0"/>
                </a:solidFill>
              </a:rPr>
              <a:t>Beam phase: -10 degrees.</a:t>
            </a:r>
          </a:p>
          <a:p>
            <a:pPr marL="800100" lvl="1" indent="-342900">
              <a:spcBef>
                <a:spcPct val="20000"/>
              </a:spcBef>
              <a:buFont typeface="Arial" pitchFamily="34" charset="0"/>
              <a:buChar char="•"/>
            </a:pPr>
            <a:r>
              <a:rPr lang="en-US" sz="1600" b="1" dirty="0" smtClean="0">
                <a:solidFill>
                  <a:srgbClr val="7030A0"/>
                </a:solidFill>
              </a:rPr>
              <a:t>RF pulse: 4.3 ms flattop. (try also 20 or 30 ms).</a:t>
            </a:r>
          </a:p>
          <a:p>
            <a:pPr marL="800100" lvl="1" indent="-342900">
              <a:spcBef>
                <a:spcPct val="20000"/>
              </a:spcBef>
              <a:buFont typeface="Arial" pitchFamily="34" charset="0"/>
              <a:buChar char="•"/>
            </a:pPr>
            <a:r>
              <a:rPr lang="en-US" sz="1600" b="1" dirty="0" smtClean="0">
                <a:solidFill>
                  <a:srgbClr val="7030A0"/>
                </a:solidFill>
              </a:rPr>
              <a:t>Fill Time: 4.243 </a:t>
            </a:r>
            <a:r>
              <a:rPr lang="en-US" sz="1600" b="1" dirty="0" err="1" smtClean="0">
                <a:solidFill>
                  <a:srgbClr val="7030A0"/>
                </a:solidFill>
              </a:rPr>
              <a:t>ms.</a:t>
            </a:r>
            <a:endParaRPr lang="en-US" sz="2000" b="1" dirty="0" smtClean="0">
              <a:solidFill>
                <a:srgbClr val="7030A0"/>
              </a:solidFill>
            </a:endParaRPr>
          </a:p>
          <a:p>
            <a:pPr marL="800100" lvl="1" indent="-342900">
              <a:spcBef>
                <a:spcPct val="20000"/>
              </a:spcBef>
              <a:buFont typeface="Arial" pitchFamily="34" charset="0"/>
              <a:buChar char="•"/>
            </a:pPr>
            <a:r>
              <a:rPr lang="en-US" sz="1600" b="1" dirty="0" err="1" smtClean="0">
                <a:solidFill>
                  <a:srgbClr val="7030A0"/>
                </a:solidFill>
              </a:rPr>
              <a:t>Qload</a:t>
            </a:r>
            <a:r>
              <a:rPr lang="en-US" sz="1600" b="1" dirty="0" smtClean="0">
                <a:solidFill>
                  <a:srgbClr val="7030A0"/>
                </a:solidFill>
              </a:rPr>
              <a:t>: max=1e7.</a:t>
            </a:r>
          </a:p>
          <a:p>
            <a:pPr marL="800100" lvl="1" indent="-342900">
              <a:spcBef>
                <a:spcPct val="20000"/>
              </a:spcBef>
              <a:buFont typeface="Arial" pitchFamily="34" charset="0"/>
              <a:buChar char="•"/>
            </a:pPr>
            <a:r>
              <a:rPr lang="en-US" sz="1600" b="1" dirty="0" smtClean="0">
                <a:solidFill>
                  <a:srgbClr val="7030A0"/>
                </a:solidFill>
              </a:rPr>
              <a:t>R/Q=1036 Ohm/cav.</a:t>
            </a:r>
          </a:p>
          <a:p>
            <a:pPr marL="800100" lvl="1" indent="-342900">
              <a:spcBef>
                <a:spcPct val="20000"/>
              </a:spcBef>
              <a:buFont typeface="Arial" pitchFamily="34" charset="0"/>
              <a:buChar char="•"/>
            </a:pPr>
            <a:r>
              <a:rPr lang="en-US" sz="1600" b="1" dirty="0" smtClean="0">
                <a:solidFill>
                  <a:srgbClr val="7030A0"/>
                </a:solidFill>
              </a:rPr>
              <a:t>16 cavities/</a:t>
            </a:r>
            <a:r>
              <a:rPr lang="en-US" sz="1600" b="1" dirty="0" err="1" smtClean="0">
                <a:solidFill>
                  <a:srgbClr val="7030A0"/>
                </a:solidFill>
              </a:rPr>
              <a:t>kly</a:t>
            </a:r>
            <a:r>
              <a:rPr lang="en-US" sz="1600" b="1" dirty="0" smtClean="0">
                <a:solidFill>
                  <a:srgbClr val="7030A0"/>
                </a:solidFill>
              </a:rPr>
              <a:t> and 32 cavities/</a:t>
            </a:r>
            <a:r>
              <a:rPr lang="en-US" sz="1600" b="1" dirty="0" err="1" smtClean="0">
                <a:solidFill>
                  <a:srgbClr val="7030A0"/>
                </a:solidFill>
              </a:rPr>
              <a:t>kly</a:t>
            </a:r>
            <a:r>
              <a:rPr lang="en-US" sz="1600" b="1" dirty="0" smtClean="0">
                <a:solidFill>
                  <a:srgbClr val="7030A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4.2 ms flattop pulse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609600" y="914400"/>
            <a:ext cx="8229600" cy="2819400"/>
          </a:xfrm>
          <a:prstGeom prst="rect">
            <a:avLst/>
          </a:prstGeom>
        </p:spPr>
        <p:txBody>
          <a:bodyPr>
            <a:normAutofit/>
          </a:bodyPr>
          <a:lstStyle/>
          <a:p>
            <a:pPr marL="342900" lvl="0" indent="-342900">
              <a:spcBef>
                <a:spcPct val="20000"/>
              </a:spcBef>
              <a:buFont typeface="Arial" pitchFamily="34" charset="0"/>
              <a:buChar char="•"/>
            </a:pPr>
            <a:r>
              <a:rPr lang="en-US" sz="2000" dirty="0" smtClean="0"/>
              <a:t>The klystron operated in feed forward mode, no feedback loop.</a:t>
            </a:r>
          </a:p>
          <a:p>
            <a:pPr marL="342900" lvl="0" indent="-342900">
              <a:spcBef>
                <a:spcPct val="20000"/>
              </a:spcBef>
              <a:buFont typeface="Arial" pitchFamily="34" charset="0"/>
              <a:buChar char="•"/>
            </a:pPr>
            <a:r>
              <a:rPr kumimoji="0" lang="en-US" sz="2000" b="0" i="0" u="none" strike="noStrike" kern="1200" cap="none" spc="0" normalizeH="0" baseline="0" noProof="0" dirty="0" err="1" smtClean="0">
                <a:ln>
                  <a:noFill/>
                </a:ln>
                <a:effectLst/>
                <a:uLnTx/>
                <a:uFillTx/>
                <a:latin typeface="+mn-lt"/>
                <a:ea typeface="+mn-ea"/>
                <a:cs typeface="+mn-cs"/>
              </a:rPr>
              <a:t>I</a:t>
            </a:r>
            <a:r>
              <a:rPr kumimoji="0" lang="en-US" sz="2000" b="0" i="0" u="none" strike="noStrike" kern="1200" cap="none" spc="0" normalizeH="0" baseline="-25000" noProof="0" dirty="0" err="1" smtClean="0">
                <a:ln>
                  <a:noFill/>
                </a:ln>
                <a:effectLst/>
                <a:uLnTx/>
                <a:uFillTx/>
                <a:latin typeface="+mn-lt"/>
                <a:ea typeface="+mn-ea"/>
                <a:cs typeface="+mn-cs"/>
              </a:rPr>
              <a:t>b</a:t>
            </a:r>
            <a:r>
              <a:rPr kumimoji="0" lang="en-US" sz="2000" b="0" i="0" u="none" strike="noStrike" kern="1200" cap="none" spc="0" normalizeH="0" baseline="0" noProof="0" dirty="0" smtClean="0">
                <a:ln>
                  <a:noFill/>
                </a:ln>
                <a:effectLst/>
                <a:uLnTx/>
                <a:uFillTx/>
                <a:latin typeface="+mn-lt"/>
                <a:ea typeface="+mn-ea"/>
                <a:cs typeface="+mn-cs"/>
              </a:rPr>
              <a:t>=1mA</a:t>
            </a:r>
          </a:p>
          <a:p>
            <a:pPr marL="342900" lvl="0" indent="-342900">
              <a:spcBef>
                <a:spcPct val="20000"/>
              </a:spcBef>
              <a:buFont typeface="Arial" pitchFamily="34" charset="0"/>
              <a:buChar char="•"/>
            </a:pPr>
            <a:r>
              <a:rPr lang="en-US" sz="2000" dirty="0" smtClean="0"/>
              <a:t>A </a:t>
            </a:r>
            <a:r>
              <a:rPr lang="en-US" sz="2000" dirty="0" err="1" smtClean="0"/>
              <a:t>Q</a:t>
            </a:r>
            <a:r>
              <a:rPr lang="en-US" sz="2000" baseline="-25000" dirty="0" err="1" smtClean="0"/>
              <a:t>load</a:t>
            </a:r>
            <a:r>
              <a:rPr lang="en-US" sz="2000" dirty="0" smtClean="0"/>
              <a:t> of 1e7 implies a half cavity BW of 65 Hz.</a:t>
            </a:r>
          </a:p>
          <a:p>
            <a:pPr marL="342900" lvl="0" indent="-342900">
              <a:spcBef>
                <a:spcPct val="20000"/>
              </a:spcBef>
              <a:buFont typeface="Arial" pitchFamily="34" charset="0"/>
              <a:buChar char="•"/>
            </a:pPr>
            <a:r>
              <a:rPr kumimoji="0" lang="en-US" sz="2000" b="0" i="0" u="none" strike="noStrike" kern="1200" cap="none" spc="0" normalizeH="0" baseline="0" noProof="0" dirty="0" smtClean="0">
                <a:ln>
                  <a:noFill/>
                </a:ln>
                <a:effectLst/>
                <a:uLnTx/>
                <a:uFillTx/>
                <a:latin typeface="+mn-lt"/>
                <a:ea typeface="+mn-ea"/>
                <a:cs typeface="+mn-cs"/>
              </a:rPr>
              <a:t>At</a:t>
            </a:r>
            <a:r>
              <a:rPr kumimoji="0" lang="en-US" sz="2000" b="0" i="0" u="none" strike="noStrike" kern="1200" cap="none" spc="0" normalizeH="0" noProof="0" dirty="0" smtClean="0">
                <a:ln>
                  <a:noFill/>
                </a:ln>
                <a:effectLst/>
                <a:uLnTx/>
                <a:uFillTx/>
                <a:latin typeface="+mn-lt"/>
                <a:ea typeface="+mn-ea"/>
                <a:cs typeface="+mn-cs"/>
              </a:rPr>
              <a:t> 25MV, </a:t>
            </a:r>
            <a:r>
              <a:rPr kumimoji="0" lang="en-US" sz="2000" b="0" i="0" u="none" strike="noStrike" kern="1200" cap="none" spc="0" normalizeH="0" noProof="0" dirty="0" err="1" smtClean="0">
                <a:ln>
                  <a:noFill/>
                </a:ln>
                <a:effectLst/>
                <a:uLnTx/>
                <a:uFillTx/>
                <a:latin typeface="+mn-lt"/>
                <a:ea typeface="+mn-ea"/>
                <a:cs typeface="+mn-cs"/>
              </a:rPr>
              <a:t>I</a:t>
            </a:r>
            <a:r>
              <a:rPr kumimoji="0" lang="en-US" sz="2000" b="0" i="0" u="none" strike="noStrike" kern="1200" cap="none" spc="0" normalizeH="0" baseline="-25000" noProof="0" dirty="0" err="1" smtClean="0">
                <a:ln>
                  <a:noFill/>
                </a:ln>
                <a:effectLst/>
                <a:uLnTx/>
                <a:uFillTx/>
                <a:latin typeface="+mn-lt"/>
                <a:ea typeface="+mn-ea"/>
                <a:cs typeface="+mn-cs"/>
              </a:rPr>
              <a:t>b</a:t>
            </a:r>
            <a:r>
              <a:rPr kumimoji="0" lang="en-US" sz="2000" b="0" i="0" u="none" strike="noStrike" kern="1200" cap="none" spc="0" normalizeH="0" noProof="0" dirty="0" smtClean="0">
                <a:ln>
                  <a:noFill/>
                </a:ln>
                <a:effectLst/>
                <a:uLnTx/>
                <a:uFillTx/>
                <a:latin typeface="+mn-lt"/>
                <a:ea typeface="+mn-ea"/>
                <a:cs typeface="+mn-cs"/>
              </a:rPr>
              <a:t>=1mA </a:t>
            </a:r>
            <a:r>
              <a:rPr lang="en-US" sz="2000" dirty="0" smtClean="0"/>
              <a:t>and (R/</a:t>
            </a:r>
            <a:r>
              <a:rPr lang="en-US" sz="2000" dirty="0" err="1" smtClean="0"/>
              <a:t>Qo</a:t>
            </a:r>
            <a:r>
              <a:rPr lang="en-US" sz="2000" dirty="0" smtClean="0"/>
              <a:t>)=</a:t>
            </a:r>
            <a:r>
              <a:rPr kumimoji="0" lang="en-US" sz="2000" b="0" i="0" u="none" strike="noStrike" kern="1200" cap="none" spc="0" normalizeH="0" noProof="0" dirty="0" smtClean="0">
                <a:ln>
                  <a:noFill/>
                </a:ln>
                <a:effectLst/>
                <a:uLnTx/>
                <a:uFillTx/>
                <a:latin typeface="+mn-lt"/>
                <a:ea typeface="+mn-ea"/>
                <a:cs typeface="+mn-cs"/>
              </a:rPr>
              <a:t>1036</a:t>
            </a:r>
            <a:r>
              <a:rPr kumimoji="0" lang="el-GR" sz="2000" b="0" i="0" u="none" strike="noStrike" kern="1200" cap="none" spc="0" normalizeH="0" noProof="0" dirty="0" smtClean="0">
                <a:ln>
                  <a:noFill/>
                </a:ln>
                <a:effectLst/>
                <a:uLnTx/>
                <a:uFillTx/>
                <a:latin typeface="+mn-lt"/>
                <a:ea typeface="+mn-ea"/>
                <a:cs typeface="+mn-cs"/>
              </a:rPr>
              <a:t>Ω</a:t>
            </a:r>
            <a:r>
              <a:rPr kumimoji="0" lang="en-US" sz="2000" b="0" i="0" u="none" strike="noStrike" kern="1200" cap="none" spc="0" normalizeH="0" noProof="0" dirty="0" smtClean="0">
                <a:ln>
                  <a:noFill/>
                </a:ln>
                <a:effectLst/>
                <a:uLnTx/>
                <a:uFillTx/>
                <a:latin typeface="+mn-lt"/>
                <a:ea typeface="+mn-ea"/>
                <a:cs typeface="+mn-cs"/>
              </a:rPr>
              <a:t> the Q</a:t>
            </a:r>
            <a:r>
              <a:rPr kumimoji="0" lang="en-US" sz="2000" b="0" i="0" u="none" strike="noStrike" kern="1200" cap="none" spc="0" normalizeH="0" baseline="-25000" noProof="0" dirty="0" smtClean="0">
                <a:ln>
                  <a:noFill/>
                </a:ln>
                <a:effectLst/>
                <a:uLnTx/>
                <a:uFillTx/>
                <a:latin typeface="+mn-lt"/>
                <a:ea typeface="+mn-ea"/>
                <a:cs typeface="+mn-cs"/>
              </a:rPr>
              <a:t>L</a:t>
            </a:r>
            <a:r>
              <a:rPr kumimoji="0" lang="en-US" sz="2000" b="0" i="0" u="none" strike="noStrike" kern="1200" cap="none" spc="0" normalizeH="0" noProof="0" dirty="0" smtClean="0">
                <a:ln>
                  <a:noFill/>
                </a:ln>
                <a:effectLst/>
                <a:uLnTx/>
                <a:uFillTx/>
                <a:latin typeface="+mn-lt"/>
                <a:ea typeface="+mn-ea"/>
                <a:cs typeface="+mn-cs"/>
              </a:rPr>
              <a:t> for power matching is 2.5e7, but the BW</a:t>
            </a:r>
            <a:r>
              <a:rPr kumimoji="0" lang="en-US" sz="2000" b="0" i="0" u="none" strike="noStrike" kern="1200" cap="none" spc="0" normalizeH="0" baseline="-25000" noProof="0" dirty="0" smtClean="0">
                <a:ln>
                  <a:noFill/>
                </a:ln>
                <a:effectLst/>
                <a:uLnTx/>
                <a:uFillTx/>
                <a:latin typeface="+mn-lt"/>
                <a:ea typeface="+mn-ea"/>
                <a:cs typeface="+mn-cs"/>
              </a:rPr>
              <a:t>1/2</a:t>
            </a:r>
            <a:r>
              <a:rPr kumimoji="0" lang="en-US" sz="2000" b="0" i="0" u="none" strike="noStrike" kern="1200" cap="none" spc="0" normalizeH="0" noProof="0" dirty="0" smtClean="0">
                <a:ln>
                  <a:noFill/>
                </a:ln>
                <a:effectLst/>
                <a:uLnTx/>
                <a:uFillTx/>
                <a:latin typeface="+mn-lt"/>
                <a:ea typeface="+mn-ea"/>
                <a:cs typeface="+mn-cs"/>
              </a:rPr>
              <a:t> would be too small (26Hz) and it would make it very hard to deal with LFD and u-phonic disturbances.</a:t>
            </a:r>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04801" y="1483866"/>
            <a:ext cx="4114799" cy="3088134"/>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724400" y="1575378"/>
            <a:ext cx="3886200" cy="2920422"/>
          </a:xfrm>
          <a:prstGeom prst="rect">
            <a:avLst/>
          </a:prstGeom>
          <a:noFill/>
          <a:ln w="9525">
            <a:noFill/>
            <a:miter lim="800000"/>
            <a:headEnd/>
            <a:tailEnd/>
          </a:ln>
          <a:effectLst/>
        </p:spPr>
      </p:pic>
      <p:sp>
        <p:nvSpPr>
          <p:cNvPr id="4"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Matched vs. unmatched (no detuning)</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381000" y="838200"/>
            <a:ext cx="8229600" cy="533400"/>
          </a:xfrm>
          <a:prstGeom prst="rect">
            <a:avLst/>
          </a:prstGeom>
        </p:spPr>
        <p:txBody>
          <a:bodyPr>
            <a:normAutofit/>
          </a:bodyPr>
          <a:lstStyle/>
          <a:p>
            <a:pPr marL="342900" lvl="0" indent="-342900">
              <a:spcBef>
                <a:spcPct val="20000"/>
              </a:spcBef>
              <a:buFont typeface="Arial" pitchFamily="34" charset="0"/>
              <a:buChar char="•"/>
            </a:pPr>
            <a:r>
              <a:rPr lang="en-US" sz="2000" dirty="0" smtClean="0"/>
              <a:t>If we use 25 KW/cavity constant power during filling and flattop.</a:t>
            </a:r>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sp>
        <p:nvSpPr>
          <p:cNvPr id="6" name="Content Placeholder 2"/>
          <p:cNvSpPr txBox="1">
            <a:spLocks/>
          </p:cNvSpPr>
          <p:nvPr/>
        </p:nvSpPr>
        <p:spPr>
          <a:xfrm>
            <a:off x="381000" y="4648200"/>
            <a:ext cx="8229600" cy="762000"/>
          </a:xfrm>
          <a:prstGeom prst="rect">
            <a:avLst/>
          </a:prstGeom>
        </p:spPr>
        <p:txBody>
          <a:bodyPr>
            <a:normAutofit/>
          </a:bodyPr>
          <a:lstStyle/>
          <a:p>
            <a:pPr marL="342900" lvl="0" indent="-342900">
              <a:spcBef>
                <a:spcPct val="20000"/>
              </a:spcBef>
              <a:buFont typeface="Arial" pitchFamily="34" charset="0"/>
              <a:buChar char="•"/>
            </a:pPr>
            <a:r>
              <a:rPr lang="en-US" sz="2000" dirty="0" smtClean="0"/>
              <a:t>Matched power generates a long transient during the flattop.</a:t>
            </a:r>
          </a:p>
          <a:p>
            <a:pPr marL="342900" lvl="0" indent="-342900">
              <a:spcBef>
                <a:spcPct val="20000"/>
              </a:spcBef>
              <a:buFont typeface="Arial" pitchFamily="34" charset="0"/>
              <a:buChar char="•"/>
            </a:pPr>
            <a:r>
              <a:rPr lang="en-US" sz="2000" dirty="0" smtClean="0"/>
              <a:t>Other power strategy is required.</a:t>
            </a:r>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Open loop RF ST powers </a:t>
            </a:r>
            <a:r>
              <a:rPr lang="en-US" sz="2800" dirty="0" smtClean="0"/>
              <a:t>(no detuning)</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81000" y="838200"/>
            <a:ext cx="8229600" cy="914400"/>
          </a:xfrm>
          <a:prstGeom prst="rect">
            <a:avLst/>
          </a:prstGeom>
        </p:spPr>
        <p:txBody>
          <a:bodyPr>
            <a:normAutofit fontScale="92500" lnSpcReduction="20000"/>
          </a:bodyPr>
          <a:lstStyle/>
          <a:p>
            <a:pPr marL="342900" lvl="0" indent="-342900">
              <a:spcBef>
                <a:spcPct val="20000"/>
              </a:spcBef>
              <a:buFont typeface="Arial" pitchFamily="34" charset="0"/>
              <a:buChar char="•"/>
            </a:pPr>
            <a:r>
              <a:rPr lang="en-US" sz="2000" dirty="0" err="1" smtClean="0"/>
              <a:t>P</a:t>
            </a:r>
            <a:r>
              <a:rPr lang="en-US" sz="2000" baseline="-25000" dirty="0" err="1" smtClean="0"/>
              <a:t>gen</a:t>
            </a:r>
            <a:r>
              <a:rPr lang="en-US" sz="2000" dirty="0" smtClean="0"/>
              <a:t>: Cavities filled at 23 KW/cavity. </a:t>
            </a:r>
            <a:r>
              <a:rPr lang="en-US" sz="2000" dirty="0" err="1" smtClean="0"/>
              <a:t>P</a:t>
            </a:r>
            <a:r>
              <a:rPr lang="en-US" sz="2000" baseline="-25000" dirty="0" err="1" smtClean="0"/>
              <a:t>gen</a:t>
            </a:r>
            <a:r>
              <a:rPr lang="en-US" sz="2000" dirty="0" smtClean="0"/>
              <a:t> power is increased to 30 KW/</a:t>
            </a:r>
            <a:r>
              <a:rPr lang="en-US" sz="2000" dirty="0" err="1" smtClean="0"/>
              <a:t>cav</a:t>
            </a:r>
            <a:r>
              <a:rPr lang="en-US" sz="2000" dirty="0" smtClean="0"/>
              <a:t> to produce a flattop.</a:t>
            </a:r>
          </a:p>
          <a:p>
            <a:pPr marL="342900" lvl="0" indent="-342900">
              <a:spcBef>
                <a:spcPct val="20000"/>
              </a:spcBef>
              <a:buFont typeface="Arial" pitchFamily="34" charset="0"/>
              <a:buChar char="•"/>
            </a:pPr>
            <a:r>
              <a:rPr lang="en-US" sz="2000" dirty="0" smtClean="0"/>
              <a:t>Total </a:t>
            </a:r>
            <a:r>
              <a:rPr lang="en-US" sz="2000" dirty="0" err="1" smtClean="0"/>
              <a:t>P</a:t>
            </a:r>
            <a:r>
              <a:rPr lang="en-US" sz="2000" baseline="-25000" dirty="0" err="1" smtClean="0"/>
              <a:t>ref</a:t>
            </a:r>
            <a:r>
              <a:rPr lang="en-US" sz="2000" dirty="0" smtClean="0"/>
              <a:t> of 150 KW at beam injection. 5KW/cavity = 16%</a:t>
            </a:r>
          </a:p>
          <a:p>
            <a:pPr marL="342900" lvl="0" indent="-342900">
              <a:spcBef>
                <a:spcPct val="20000"/>
              </a:spcBef>
            </a:pPr>
            <a:endParaRPr lang="en-US" sz="2000" dirty="0" smtClean="0"/>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pic>
        <p:nvPicPr>
          <p:cNvPr id="5" name="Picture 4" descr="open_loop_powers.jpg"/>
          <p:cNvPicPr>
            <a:picLocks noChangeAspect="1"/>
          </p:cNvPicPr>
          <p:nvPr/>
        </p:nvPicPr>
        <p:blipFill>
          <a:blip r:embed="rId2"/>
          <a:stretch>
            <a:fillRect/>
          </a:stretch>
        </p:blipFill>
        <p:spPr>
          <a:xfrm>
            <a:off x="1905000" y="1905000"/>
            <a:ext cx="5334000" cy="34556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Open loop cavity voltages </a:t>
            </a:r>
            <a:r>
              <a:rPr lang="en-US" sz="2800" dirty="0" smtClean="0"/>
              <a:t>(no detuning)</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81000" y="838200"/>
            <a:ext cx="8229600" cy="914400"/>
          </a:xfrm>
          <a:prstGeom prst="rect">
            <a:avLst/>
          </a:prstGeom>
        </p:spPr>
        <p:txBody>
          <a:bodyPr>
            <a:normAutofit fontScale="85000" lnSpcReduction="10000"/>
          </a:bodyPr>
          <a:lstStyle/>
          <a:p>
            <a:pPr marL="342900" lvl="0" indent="-342900">
              <a:spcBef>
                <a:spcPct val="20000"/>
              </a:spcBef>
              <a:buFont typeface="Arial" pitchFamily="34" charset="0"/>
              <a:buChar char="•"/>
            </a:pPr>
            <a:r>
              <a:rPr lang="en-US" sz="2000" dirty="0" smtClean="0"/>
              <a:t>Monotonically increasing TTF is responsible for uneven beam loading along the LINAC..</a:t>
            </a:r>
          </a:p>
          <a:p>
            <a:pPr marL="342900" lvl="0" indent="-342900">
              <a:spcBef>
                <a:spcPct val="20000"/>
              </a:spcBef>
              <a:buFont typeface="Arial" pitchFamily="34" charset="0"/>
              <a:buChar char="•"/>
            </a:pPr>
            <a:r>
              <a:rPr lang="en-US" sz="2000" dirty="0" smtClean="0"/>
              <a:t>Beam loading monotonically increases with cavity number (i.e. location).</a:t>
            </a:r>
          </a:p>
          <a:p>
            <a:pPr marL="342900" lvl="0" indent="-342900">
              <a:spcBef>
                <a:spcPct val="20000"/>
              </a:spcBef>
              <a:buFont typeface="Arial" pitchFamily="34" charset="0"/>
              <a:buChar char="•"/>
            </a:pPr>
            <a:r>
              <a:rPr lang="en-US" sz="2000" dirty="0" smtClean="0"/>
              <a:t>Total Vector sum is kept flat and close to 25MV</a:t>
            </a:r>
          </a:p>
          <a:p>
            <a:pPr marL="342900" lvl="0" indent="-342900">
              <a:spcBef>
                <a:spcPct val="20000"/>
              </a:spcBef>
            </a:pPr>
            <a:endParaRPr lang="en-US" sz="2000" dirty="0" smtClean="0"/>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pic>
        <p:nvPicPr>
          <p:cNvPr id="4" name="Picture 3" descr="open_loop_Vcav.jpg"/>
          <p:cNvPicPr>
            <a:picLocks noChangeAspect="1"/>
          </p:cNvPicPr>
          <p:nvPr/>
        </p:nvPicPr>
        <p:blipFill>
          <a:blip r:embed="rId2"/>
          <a:stretch>
            <a:fillRect/>
          </a:stretch>
        </p:blipFill>
        <p:spPr>
          <a:xfrm>
            <a:off x="76200" y="2057400"/>
            <a:ext cx="4495800" cy="3371850"/>
          </a:xfrm>
          <a:prstGeom prst="rect">
            <a:avLst/>
          </a:prstGeom>
        </p:spPr>
      </p:pic>
      <p:sp>
        <p:nvSpPr>
          <p:cNvPr id="5" name="Right Brace 4"/>
          <p:cNvSpPr/>
          <p:nvPr/>
        </p:nvSpPr>
        <p:spPr>
          <a:xfrm>
            <a:off x="4114800" y="2743200"/>
            <a:ext cx="152400" cy="19812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5400000">
            <a:off x="3782189" y="3581400"/>
            <a:ext cx="1460977" cy="338554"/>
          </a:xfrm>
          <a:prstGeom prst="rect">
            <a:avLst/>
          </a:prstGeom>
          <a:noFill/>
        </p:spPr>
        <p:txBody>
          <a:bodyPr wrap="none" rtlCol="0">
            <a:spAutoFit/>
          </a:bodyPr>
          <a:lstStyle/>
          <a:p>
            <a:r>
              <a:rPr lang="en-US" sz="1600" dirty="0" smtClean="0"/>
              <a:t>TTF effect: 10%</a:t>
            </a:r>
            <a:endParaRPr lang="en-US" sz="1600" dirty="0"/>
          </a:p>
        </p:txBody>
      </p:sp>
      <p:pic>
        <p:nvPicPr>
          <p:cNvPr id="7" name="Picture 6" descr="RF_ST_vector_sums.jpg"/>
          <p:cNvPicPr>
            <a:picLocks noChangeAspect="1"/>
          </p:cNvPicPr>
          <p:nvPr/>
        </p:nvPicPr>
        <p:blipFill>
          <a:blip r:embed="rId3"/>
          <a:stretch>
            <a:fillRect/>
          </a:stretch>
        </p:blipFill>
        <p:spPr>
          <a:xfrm>
            <a:off x="4724401" y="2209800"/>
            <a:ext cx="4419600" cy="32880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6800" y="1524000"/>
            <a:ext cx="2209800" cy="685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762000"/>
            <a:ext cx="5029200" cy="685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381000" y="152400"/>
            <a:ext cx="8382000" cy="487362"/>
          </a:xfrm>
          <a:prstGeom prst="rect">
            <a:avLst/>
          </a:prstGeom>
        </p:spPr>
        <p:txBody>
          <a:bodyPr>
            <a:noAutofit/>
          </a:bodyPr>
          <a:lstStyle/>
          <a:p>
            <a:pPr lvl="0" algn="ctr">
              <a:spcBef>
                <a:spcPct val="0"/>
              </a:spcBef>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Energy – Time phase space (Open loop, </a:t>
            </a:r>
            <a:r>
              <a:rPr lang="en-US" sz="2400" dirty="0" smtClean="0"/>
              <a:t>no detuning, no E-t jitter)</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228600" y="5791200"/>
            <a:ext cx="8229600" cy="381000"/>
          </a:xfrm>
          <a:prstGeom prst="rect">
            <a:avLst/>
          </a:prstGeom>
        </p:spPr>
        <p:txBody>
          <a:bodyPr>
            <a:normAutofit lnSpcReduction="10000"/>
          </a:bodyPr>
          <a:lstStyle/>
          <a:p>
            <a:pPr marL="342900" lvl="0" indent="-342900">
              <a:spcBef>
                <a:spcPct val="20000"/>
              </a:spcBef>
              <a:buFont typeface="Arial" pitchFamily="34" charset="0"/>
              <a:buChar char="•"/>
            </a:pPr>
            <a:r>
              <a:rPr lang="en-US" sz="2000" dirty="0" smtClean="0"/>
              <a:t>E-t fairly linear. Head to tail: </a:t>
            </a:r>
            <a:r>
              <a:rPr lang="el-GR" sz="2000" dirty="0" smtClean="0"/>
              <a:t>Δ</a:t>
            </a:r>
            <a:r>
              <a:rPr lang="en-US" sz="2000" dirty="0" smtClean="0"/>
              <a:t>E</a:t>
            </a:r>
            <a:r>
              <a:rPr lang="en-US" sz="2000" baseline="-25000" dirty="0" smtClean="0"/>
              <a:t>FINAL</a:t>
            </a:r>
            <a:r>
              <a:rPr lang="en-US" sz="2000" dirty="0" smtClean="0"/>
              <a:t>=3MeV, </a:t>
            </a:r>
            <a:r>
              <a:rPr lang="el-GR" sz="2000" dirty="0" smtClean="0"/>
              <a:t>Δ</a:t>
            </a:r>
            <a:r>
              <a:rPr lang="en-US" sz="2000" dirty="0" err="1" smtClean="0"/>
              <a:t>t</a:t>
            </a:r>
            <a:r>
              <a:rPr lang="en-US" sz="2000" baseline="-25000" dirty="0" err="1" smtClean="0"/>
              <a:t>FINAL</a:t>
            </a:r>
            <a:r>
              <a:rPr lang="en-US" sz="2000" dirty="0" smtClean="0"/>
              <a:t>=0.16ps.</a:t>
            </a:r>
          </a:p>
          <a:p>
            <a:pPr marL="342900" lvl="0" indent="-342900">
              <a:spcBef>
                <a:spcPct val="20000"/>
              </a:spcBef>
            </a:pPr>
            <a:endParaRPr lang="en-US" sz="2000" dirty="0" smtClean="0"/>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pic>
        <p:nvPicPr>
          <p:cNvPr id="5" name="Picture 4" descr="open_loop_Final_E_vs_arrival_time.jpg"/>
          <p:cNvPicPr>
            <a:picLocks noChangeAspect="1"/>
          </p:cNvPicPr>
          <p:nvPr/>
        </p:nvPicPr>
        <p:blipFill>
          <a:blip r:embed="rId3"/>
          <a:stretch>
            <a:fillRect/>
          </a:stretch>
        </p:blipFill>
        <p:spPr>
          <a:xfrm>
            <a:off x="4754880" y="2194560"/>
            <a:ext cx="4389120" cy="3291840"/>
          </a:xfrm>
          <a:prstGeom prst="rect">
            <a:avLst/>
          </a:prstGeom>
        </p:spPr>
      </p:pic>
      <p:pic>
        <p:nvPicPr>
          <p:cNvPr id="6" name="Picture 5" descr="open_loop_Final_E.jpg"/>
          <p:cNvPicPr>
            <a:picLocks noChangeAspect="1"/>
          </p:cNvPicPr>
          <p:nvPr/>
        </p:nvPicPr>
        <p:blipFill>
          <a:blip r:embed="rId4"/>
          <a:stretch>
            <a:fillRect/>
          </a:stretch>
        </p:blipFill>
        <p:spPr>
          <a:xfrm>
            <a:off x="533400" y="2270760"/>
            <a:ext cx="4185920" cy="3139440"/>
          </a:xfrm>
          <a:prstGeom prst="rect">
            <a:avLst/>
          </a:prstGeom>
        </p:spPr>
      </p:pic>
      <p:graphicFrame>
        <p:nvGraphicFramePr>
          <p:cNvPr id="20482" name="Object 2"/>
          <p:cNvGraphicFramePr>
            <a:graphicFrameLocks noChangeAspect="1"/>
          </p:cNvGraphicFramePr>
          <p:nvPr/>
        </p:nvGraphicFramePr>
        <p:xfrm>
          <a:off x="1143000" y="911225"/>
          <a:ext cx="4924425" cy="465138"/>
        </p:xfrm>
        <a:graphic>
          <a:graphicData uri="http://schemas.openxmlformats.org/presentationml/2006/ole">
            <p:oleObj spid="_x0000_s20482" name="Equation" r:id="rId5" imgW="3898800" imgH="368280" progId="Equation.3">
              <p:embed/>
            </p:oleObj>
          </a:graphicData>
        </a:graphic>
      </p:graphicFrame>
      <p:graphicFrame>
        <p:nvGraphicFramePr>
          <p:cNvPr id="20483" name="Object 3"/>
          <p:cNvGraphicFramePr>
            <a:graphicFrameLocks noChangeAspect="1"/>
          </p:cNvGraphicFramePr>
          <p:nvPr/>
        </p:nvGraphicFramePr>
        <p:xfrm>
          <a:off x="1143000" y="1536700"/>
          <a:ext cx="1876425" cy="577850"/>
        </p:xfrm>
        <a:graphic>
          <a:graphicData uri="http://schemas.openxmlformats.org/presentationml/2006/ole">
            <p:oleObj spid="_x0000_s20483" name="Equation" r:id="rId6" imgW="1485720" imgH="4572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en_loop_deltaE.jpg"/>
          <p:cNvPicPr>
            <a:picLocks noChangeAspect="1"/>
          </p:cNvPicPr>
          <p:nvPr/>
        </p:nvPicPr>
        <p:blipFill>
          <a:blip r:embed="rId2"/>
          <a:stretch>
            <a:fillRect/>
          </a:stretch>
        </p:blipFill>
        <p:spPr>
          <a:xfrm>
            <a:off x="4114800" y="1066800"/>
            <a:ext cx="4185920" cy="3139440"/>
          </a:xfrm>
          <a:prstGeom prst="rect">
            <a:avLst/>
          </a:prstGeom>
        </p:spPr>
      </p:pic>
      <p:pic>
        <p:nvPicPr>
          <p:cNvPr id="3" name="Picture 2" descr="TTF.jpg"/>
          <p:cNvPicPr>
            <a:picLocks noChangeAspect="1"/>
          </p:cNvPicPr>
          <p:nvPr/>
        </p:nvPicPr>
        <p:blipFill>
          <a:blip r:embed="rId3"/>
          <a:stretch>
            <a:fillRect/>
          </a:stretch>
        </p:blipFill>
        <p:spPr>
          <a:xfrm>
            <a:off x="228600" y="1295400"/>
            <a:ext cx="3703320" cy="2777490"/>
          </a:xfrm>
          <a:prstGeom prst="rect">
            <a:avLst/>
          </a:prstGeom>
        </p:spPr>
      </p:pic>
      <p:sp>
        <p:nvSpPr>
          <p:cNvPr id="4" name="Title 1"/>
          <p:cNvSpPr txBox="1">
            <a:spLocks/>
          </p:cNvSpPr>
          <p:nvPr/>
        </p:nvSpPr>
        <p:spPr>
          <a:xfrm>
            <a:off x="381000" y="152400"/>
            <a:ext cx="8382000" cy="487362"/>
          </a:xfrm>
          <a:prstGeom prst="rect">
            <a:avLst/>
          </a:prstGeom>
        </p:spPr>
        <p:txBody>
          <a:bodyPr>
            <a:noAutofit/>
          </a:bodyPr>
          <a:lstStyle/>
          <a:p>
            <a:pPr lvl="0" algn="ctr">
              <a:spcBef>
                <a:spcPct val="0"/>
              </a:spcBef>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Energy – Time phase space (Open loop, </a:t>
            </a:r>
            <a:r>
              <a:rPr lang="en-US" sz="2400" dirty="0" smtClean="0"/>
              <a:t>no detuning, no E-t jitter)</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228600" y="4724400"/>
            <a:ext cx="8229600" cy="1447800"/>
          </a:xfrm>
          <a:prstGeom prst="rect">
            <a:avLst/>
          </a:prstGeom>
        </p:spPr>
        <p:txBody>
          <a:bodyPr>
            <a:normAutofit/>
          </a:bodyPr>
          <a:lstStyle/>
          <a:p>
            <a:pPr marL="342900" lvl="0" indent="-342900">
              <a:spcBef>
                <a:spcPct val="20000"/>
              </a:spcBef>
              <a:buFont typeface="Arial" pitchFamily="34" charset="0"/>
              <a:buChar char="•"/>
            </a:pPr>
            <a:r>
              <a:rPr lang="en-US" sz="2000" dirty="0" smtClean="0"/>
              <a:t>Average Energy gain dominated by TTF.</a:t>
            </a:r>
          </a:p>
          <a:p>
            <a:pPr marL="342900" lvl="0" indent="-342900">
              <a:spcBef>
                <a:spcPct val="20000"/>
              </a:spcBef>
              <a:buFont typeface="Arial" pitchFamily="34" charset="0"/>
              <a:buChar char="•"/>
            </a:pPr>
            <a:r>
              <a:rPr lang="en-US" sz="2000" dirty="0" smtClean="0"/>
              <a:t>Larger Energy gain spread (0.2MeV) at the end of the LINAC due to gradient spread (beam loading effect).</a:t>
            </a:r>
          </a:p>
          <a:p>
            <a:pPr marL="342900" lvl="0" indent="-342900">
              <a:spcBef>
                <a:spcPct val="20000"/>
              </a:spcBef>
            </a:pPr>
            <a:endParaRPr lang="en-US" sz="2000" dirty="0" smtClean="0"/>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en_loop_Final_E_vs_arrival_time_bunch.jpg"/>
          <p:cNvPicPr>
            <a:picLocks noChangeAspect="1"/>
          </p:cNvPicPr>
          <p:nvPr/>
        </p:nvPicPr>
        <p:blipFill>
          <a:blip r:embed="rId2"/>
          <a:stretch>
            <a:fillRect/>
          </a:stretch>
        </p:blipFill>
        <p:spPr>
          <a:xfrm>
            <a:off x="2011680" y="1508760"/>
            <a:ext cx="5120640" cy="38404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Closed loop cavity voltages </a:t>
            </a:r>
            <a:r>
              <a:rPr lang="en-US" sz="2800" dirty="0" smtClean="0"/>
              <a:t>(no detuning)</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81000" y="838200"/>
            <a:ext cx="8229600" cy="914400"/>
          </a:xfrm>
          <a:prstGeom prst="rect">
            <a:avLst/>
          </a:prstGeom>
        </p:spPr>
        <p:txBody>
          <a:bodyPr>
            <a:normAutofit fontScale="92500" lnSpcReduction="20000"/>
          </a:bodyPr>
          <a:lstStyle/>
          <a:p>
            <a:pPr marL="342900" lvl="0" indent="-342900">
              <a:spcBef>
                <a:spcPct val="20000"/>
              </a:spcBef>
              <a:buFont typeface="Arial" pitchFamily="34" charset="0"/>
              <a:buChar char="•"/>
            </a:pPr>
            <a:r>
              <a:rPr lang="en-US" sz="2000" dirty="0" smtClean="0"/>
              <a:t>The RF loop redistributes cavity voltages around the vector sum</a:t>
            </a:r>
          </a:p>
          <a:p>
            <a:pPr marL="342900" lvl="0" indent="-342900">
              <a:spcBef>
                <a:spcPct val="20000"/>
              </a:spcBef>
              <a:buFont typeface="Arial" pitchFamily="34" charset="0"/>
              <a:buChar char="•"/>
            </a:pPr>
            <a:r>
              <a:rPr lang="en-US" sz="2000" dirty="0" smtClean="0"/>
              <a:t>All vector sums are 1/(K</a:t>
            </a:r>
            <a:r>
              <a:rPr lang="en-US" sz="2000" baseline="-25000" dirty="0" smtClean="0"/>
              <a:t>P</a:t>
            </a:r>
            <a:r>
              <a:rPr lang="en-US" sz="2000" dirty="0" smtClean="0"/>
              <a:t>+1) closer to the set point.</a:t>
            </a:r>
          </a:p>
          <a:p>
            <a:pPr marL="342900" lvl="0" indent="-342900">
              <a:spcBef>
                <a:spcPct val="20000"/>
              </a:spcBef>
              <a:buFont typeface="Arial" pitchFamily="34" charset="0"/>
              <a:buChar char="•"/>
            </a:pPr>
            <a:r>
              <a:rPr lang="en-US" sz="2000" dirty="0" smtClean="0"/>
              <a:t>Total Vector sum is kept flat and close to 25MV</a:t>
            </a:r>
          </a:p>
          <a:p>
            <a:pPr marL="342900" lvl="0" indent="-342900">
              <a:spcBef>
                <a:spcPct val="20000"/>
              </a:spcBef>
            </a:pPr>
            <a:endParaRPr lang="en-US" sz="2000" dirty="0" smtClean="0"/>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pic>
        <p:nvPicPr>
          <p:cNvPr id="4" name="Picture 3" descr="Cavity_voltages_closed_loop.jpg"/>
          <p:cNvPicPr>
            <a:picLocks noChangeAspect="1"/>
          </p:cNvPicPr>
          <p:nvPr/>
        </p:nvPicPr>
        <p:blipFill>
          <a:blip r:embed="rId2"/>
          <a:stretch>
            <a:fillRect/>
          </a:stretch>
        </p:blipFill>
        <p:spPr>
          <a:xfrm>
            <a:off x="76200" y="1752600"/>
            <a:ext cx="4495800" cy="2971800"/>
          </a:xfrm>
          <a:prstGeom prst="rect">
            <a:avLst/>
          </a:prstGeom>
        </p:spPr>
      </p:pic>
      <p:pic>
        <p:nvPicPr>
          <p:cNvPr id="5" name="Picture 4" descr="RF_ST_voltages_closed_loop.jpg"/>
          <p:cNvPicPr>
            <a:picLocks noChangeAspect="1"/>
          </p:cNvPicPr>
          <p:nvPr/>
        </p:nvPicPr>
        <p:blipFill>
          <a:blip r:embed="rId3"/>
          <a:stretch>
            <a:fillRect/>
          </a:stretch>
        </p:blipFill>
        <p:spPr>
          <a:xfrm>
            <a:off x="4724400" y="1676400"/>
            <a:ext cx="3993215" cy="2678430"/>
          </a:xfrm>
          <a:prstGeom prst="rect">
            <a:avLst/>
          </a:prstGeom>
        </p:spPr>
      </p:pic>
      <p:sp>
        <p:nvSpPr>
          <p:cNvPr id="6" name="Right Brace 5"/>
          <p:cNvSpPr/>
          <p:nvPr/>
        </p:nvSpPr>
        <p:spPr>
          <a:xfrm>
            <a:off x="4191000" y="2895600"/>
            <a:ext cx="76200" cy="1905000"/>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rot="16200000">
            <a:off x="4047461" y="3667490"/>
            <a:ext cx="747256" cy="307777"/>
          </a:xfrm>
          <a:prstGeom prst="rect">
            <a:avLst/>
          </a:prstGeom>
          <a:noFill/>
        </p:spPr>
        <p:txBody>
          <a:bodyPr wrap="none" rtlCol="0">
            <a:spAutoFit/>
          </a:bodyPr>
          <a:lstStyle/>
          <a:p>
            <a:r>
              <a:rPr lang="en-US" sz="1400" b="1" dirty="0" smtClean="0">
                <a:solidFill>
                  <a:srgbClr val="7030A0"/>
                </a:solidFill>
              </a:rPr>
              <a:t>±40KeV</a:t>
            </a:r>
            <a:endParaRPr lang="en-US" sz="1400" b="1" dirty="0">
              <a:solidFill>
                <a:srgbClr val="7030A0"/>
              </a:solidFill>
            </a:endParaRPr>
          </a:p>
        </p:txBody>
      </p:sp>
      <p:sp>
        <p:nvSpPr>
          <p:cNvPr id="8" name="Right Brace 7"/>
          <p:cNvSpPr/>
          <p:nvPr/>
        </p:nvSpPr>
        <p:spPr>
          <a:xfrm>
            <a:off x="8458200" y="1905000"/>
            <a:ext cx="76200" cy="1905000"/>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16200000">
            <a:off x="8340309" y="2632492"/>
            <a:ext cx="695960" cy="307777"/>
          </a:xfrm>
          <a:prstGeom prst="rect">
            <a:avLst/>
          </a:prstGeom>
          <a:noFill/>
        </p:spPr>
        <p:txBody>
          <a:bodyPr wrap="none" rtlCol="0">
            <a:spAutoFit/>
          </a:bodyPr>
          <a:lstStyle/>
          <a:p>
            <a:r>
              <a:rPr lang="en-US" sz="1400" b="1" dirty="0" smtClean="0">
                <a:solidFill>
                  <a:srgbClr val="7030A0"/>
                </a:solidFill>
              </a:rPr>
              <a:t>±1 </a:t>
            </a:r>
            <a:r>
              <a:rPr lang="en-US" sz="1400" b="1" dirty="0" err="1" smtClean="0">
                <a:solidFill>
                  <a:srgbClr val="7030A0"/>
                </a:solidFill>
              </a:rPr>
              <a:t>KeV</a:t>
            </a:r>
            <a:endParaRPr lang="en-US" sz="1400" b="1" dirty="0">
              <a:solidFill>
                <a:srgbClr val="7030A0"/>
              </a:solidFill>
            </a:endParaRPr>
          </a:p>
        </p:txBody>
      </p:sp>
      <p:pic>
        <p:nvPicPr>
          <p:cNvPr id="10" name="Picture 9" descr="Cavity_phases_closed_loop.jpg"/>
          <p:cNvPicPr>
            <a:picLocks noChangeAspect="1"/>
          </p:cNvPicPr>
          <p:nvPr/>
        </p:nvPicPr>
        <p:blipFill>
          <a:blip r:embed="rId4"/>
          <a:stretch>
            <a:fillRect/>
          </a:stretch>
        </p:blipFill>
        <p:spPr>
          <a:xfrm>
            <a:off x="30480" y="4724400"/>
            <a:ext cx="4084320" cy="2057400"/>
          </a:xfrm>
          <a:prstGeom prst="rect">
            <a:avLst/>
          </a:prstGeom>
        </p:spPr>
      </p:pic>
      <p:pic>
        <p:nvPicPr>
          <p:cNvPr id="11" name="Picture 10" descr="closed_loop_Final_E_t phase space.jpg"/>
          <p:cNvPicPr>
            <a:picLocks noChangeAspect="1"/>
          </p:cNvPicPr>
          <p:nvPr/>
        </p:nvPicPr>
        <p:blipFill>
          <a:blip r:embed="rId5"/>
          <a:stretch>
            <a:fillRect/>
          </a:stretch>
        </p:blipFill>
        <p:spPr>
          <a:xfrm>
            <a:off x="5181600" y="4328160"/>
            <a:ext cx="3373120" cy="25298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Longitudinal dynamics</a:t>
            </a:r>
            <a:endParaRPr lang="en-US" sz="3200" dirty="0"/>
          </a:p>
        </p:txBody>
      </p:sp>
      <p:sp>
        <p:nvSpPr>
          <p:cNvPr id="3" name="Content Placeholder 2"/>
          <p:cNvSpPr>
            <a:spLocks noGrp="1"/>
          </p:cNvSpPr>
          <p:nvPr>
            <p:ph idx="1"/>
          </p:nvPr>
        </p:nvSpPr>
        <p:spPr>
          <a:xfrm>
            <a:off x="457200" y="990600"/>
            <a:ext cx="8229600" cy="3124200"/>
          </a:xfrm>
        </p:spPr>
        <p:txBody>
          <a:bodyPr>
            <a:normAutofit/>
          </a:bodyPr>
          <a:lstStyle/>
          <a:p>
            <a:r>
              <a:rPr lang="en-US" sz="2200" dirty="0" smtClean="0"/>
              <a:t>An ion/proton LINAC is designed for the synchronous particle which should remain in synchronism with the accelerating fields.</a:t>
            </a:r>
          </a:p>
          <a:p>
            <a:r>
              <a:rPr lang="en-US" sz="2200" dirty="0" smtClean="0"/>
              <a:t>At non relativistic velocities other particles in the bunch will experience phase oscillations around the sync phase.</a:t>
            </a:r>
          </a:p>
          <a:p>
            <a:pPr lvl="1"/>
            <a:r>
              <a:rPr lang="en-US" sz="2000" dirty="0" smtClean="0">
                <a:solidFill>
                  <a:srgbClr val="0070C0"/>
                </a:solidFill>
              </a:rPr>
              <a:t>At 3-8 </a:t>
            </a:r>
            <a:r>
              <a:rPr lang="en-US" sz="2000" dirty="0" err="1" smtClean="0">
                <a:solidFill>
                  <a:srgbClr val="0070C0"/>
                </a:solidFill>
              </a:rPr>
              <a:t>GeV</a:t>
            </a:r>
            <a:r>
              <a:rPr lang="en-US" sz="2000" dirty="0" smtClean="0">
                <a:solidFill>
                  <a:srgbClr val="0070C0"/>
                </a:solidFill>
              </a:rPr>
              <a:t> the </a:t>
            </a:r>
            <a:r>
              <a:rPr lang="el-GR" sz="2000" dirty="0" smtClean="0">
                <a:solidFill>
                  <a:srgbClr val="0070C0"/>
                </a:solidFill>
              </a:rPr>
              <a:t>β</a:t>
            </a:r>
            <a:r>
              <a:rPr lang="en-US" sz="2000" baseline="-25000" dirty="0" smtClean="0">
                <a:solidFill>
                  <a:srgbClr val="0070C0"/>
                </a:solidFill>
              </a:rPr>
              <a:t>b</a:t>
            </a:r>
            <a:r>
              <a:rPr lang="en-US" sz="2000" dirty="0" smtClean="0">
                <a:solidFill>
                  <a:srgbClr val="0070C0"/>
                </a:solidFill>
              </a:rPr>
              <a:t> &gt; 0.97 so oscillations are slow (more on a later slide).</a:t>
            </a:r>
          </a:p>
          <a:p>
            <a:r>
              <a:rPr lang="en-US" sz="2200" dirty="0" smtClean="0"/>
              <a:t>Longitudinal focusing is provided by proper choice of the beam phase relative to the RF field.</a:t>
            </a:r>
            <a:endParaRPr lang="en-US" sz="2200" dirty="0"/>
          </a:p>
        </p:txBody>
      </p:sp>
      <p:sp>
        <p:nvSpPr>
          <p:cNvPr id="5" name="Freeform 4"/>
          <p:cNvSpPr/>
          <p:nvPr/>
        </p:nvSpPr>
        <p:spPr>
          <a:xfrm>
            <a:off x="1429732" y="4704752"/>
            <a:ext cx="1395167" cy="829559"/>
          </a:xfrm>
          <a:custGeom>
            <a:avLst/>
            <a:gdLst>
              <a:gd name="connsiteX0" fmla="*/ 0 w 1395167"/>
              <a:gd name="connsiteY0" fmla="*/ 829559 h 829559"/>
              <a:gd name="connsiteX1" fmla="*/ 707010 w 1395167"/>
              <a:gd name="connsiteY1" fmla="*/ 0 h 829559"/>
              <a:gd name="connsiteX2" fmla="*/ 1395167 w 1395167"/>
              <a:gd name="connsiteY2" fmla="*/ 829559 h 829559"/>
            </a:gdLst>
            <a:ahLst/>
            <a:cxnLst>
              <a:cxn ang="0">
                <a:pos x="connsiteX0" y="connsiteY0"/>
              </a:cxn>
              <a:cxn ang="0">
                <a:pos x="connsiteX1" y="connsiteY1"/>
              </a:cxn>
              <a:cxn ang="0">
                <a:pos x="connsiteX2" y="connsiteY2"/>
              </a:cxn>
            </a:cxnLst>
            <a:rect l="l" t="t" r="r" b="b"/>
            <a:pathLst>
              <a:path w="1395167" h="829559">
                <a:moveTo>
                  <a:pt x="0" y="829559"/>
                </a:moveTo>
                <a:cubicBezTo>
                  <a:pt x="237241" y="414779"/>
                  <a:pt x="474482" y="0"/>
                  <a:pt x="707010" y="0"/>
                </a:cubicBezTo>
                <a:cubicBezTo>
                  <a:pt x="939538" y="0"/>
                  <a:pt x="1167352" y="414779"/>
                  <a:pt x="1395167" y="8295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flipV="1">
            <a:off x="2795833" y="5494247"/>
            <a:ext cx="1395167" cy="829559"/>
          </a:xfrm>
          <a:custGeom>
            <a:avLst/>
            <a:gdLst>
              <a:gd name="connsiteX0" fmla="*/ 0 w 1395167"/>
              <a:gd name="connsiteY0" fmla="*/ 829559 h 829559"/>
              <a:gd name="connsiteX1" fmla="*/ 707010 w 1395167"/>
              <a:gd name="connsiteY1" fmla="*/ 0 h 829559"/>
              <a:gd name="connsiteX2" fmla="*/ 1395167 w 1395167"/>
              <a:gd name="connsiteY2" fmla="*/ 829559 h 829559"/>
            </a:gdLst>
            <a:ahLst/>
            <a:cxnLst>
              <a:cxn ang="0">
                <a:pos x="connsiteX0" y="connsiteY0"/>
              </a:cxn>
              <a:cxn ang="0">
                <a:pos x="connsiteX1" y="connsiteY1"/>
              </a:cxn>
              <a:cxn ang="0">
                <a:pos x="connsiteX2" y="connsiteY2"/>
              </a:cxn>
            </a:cxnLst>
            <a:rect l="l" t="t" r="r" b="b"/>
            <a:pathLst>
              <a:path w="1395167" h="829559">
                <a:moveTo>
                  <a:pt x="0" y="829559"/>
                </a:moveTo>
                <a:cubicBezTo>
                  <a:pt x="237241" y="414779"/>
                  <a:pt x="474482" y="0"/>
                  <a:pt x="707010" y="0"/>
                </a:cubicBezTo>
                <a:cubicBezTo>
                  <a:pt x="939538" y="0"/>
                  <a:pt x="1167352" y="414779"/>
                  <a:pt x="1395167" y="8295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a:off x="1219200" y="5485606"/>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66303" y="5371703"/>
            <a:ext cx="2362200" cy="7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1746885" y="4940776"/>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621155" y="5121751"/>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880235" y="4778851"/>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4191000"/>
            <a:ext cx="1086772" cy="307777"/>
          </a:xfrm>
          <a:prstGeom prst="rect">
            <a:avLst/>
          </a:prstGeom>
          <a:noFill/>
        </p:spPr>
        <p:txBody>
          <a:bodyPr wrap="none" rtlCol="0">
            <a:spAutoFit/>
          </a:bodyPr>
          <a:lstStyle/>
          <a:p>
            <a:r>
              <a:rPr lang="en-US" sz="1400" dirty="0" smtClean="0"/>
              <a:t>Late particle</a:t>
            </a:r>
            <a:endParaRPr lang="en-US" sz="1400" dirty="0"/>
          </a:p>
        </p:txBody>
      </p:sp>
      <p:sp>
        <p:nvSpPr>
          <p:cNvPr id="15" name="TextBox 14"/>
          <p:cNvSpPr txBox="1"/>
          <p:nvPr/>
        </p:nvSpPr>
        <p:spPr>
          <a:xfrm>
            <a:off x="304800" y="4647406"/>
            <a:ext cx="1336648" cy="307777"/>
          </a:xfrm>
          <a:prstGeom prst="rect">
            <a:avLst/>
          </a:prstGeom>
          <a:noFill/>
        </p:spPr>
        <p:txBody>
          <a:bodyPr wrap="none" rtlCol="0">
            <a:spAutoFit/>
          </a:bodyPr>
          <a:lstStyle/>
          <a:p>
            <a:r>
              <a:rPr lang="en-US" sz="1400" dirty="0" smtClean="0"/>
              <a:t>Sync particle </a:t>
            </a:r>
            <a:r>
              <a:rPr lang="el-GR" sz="1400" dirty="0" smtClean="0"/>
              <a:t>φ</a:t>
            </a:r>
            <a:r>
              <a:rPr lang="en-US" sz="1400" baseline="-25000" dirty="0" smtClean="0"/>
              <a:t>s</a:t>
            </a:r>
            <a:endParaRPr lang="en-US" sz="1400" baseline="-25000" dirty="0"/>
          </a:p>
        </p:txBody>
      </p:sp>
      <p:sp>
        <p:nvSpPr>
          <p:cNvPr id="16" name="TextBox 15"/>
          <p:cNvSpPr txBox="1"/>
          <p:nvPr/>
        </p:nvSpPr>
        <p:spPr>
          <a:xfrm>
            <a:off x="304800" y="5025429"/>
            <a:ext cx="1135504" cy="307777"/>
          </a:xfrm>
          <a:prstGeom prst="rect">
            <a:avLst/>
          </a:prstGeom>
          <a:noFill/>
        </p:spPr>
        <p:txBody>
          <a:bodyPr wrap="none" rtlCol="0">
            <a:spAutoFit/>
          </a:bodyPr>
          <a:lstStyle/>
          <a:p>
            <a:r>
              <a:rPr lang="en-US" sz="1400" dirty="0" smtClean="0"/>
              <a:t>Early particle</a:t>
            </a:r>
            <a:endParaRPr lang="en-US" sz="1400" dirty="0"/>
          </a:p>
        </p:txBody>
      </p:sp>
      <p:cxnSp>
        <p:nvCxnSpPr>
          <p:cNvPr id="18" name="Straight Arrow Connector 17"/>
          <p:cNvCxnSpPr/>
          <p:nvPr/>
        </p:nvCxnSpPr>
        <p:spPr>
          <a:xfrm>
            <a:off x="1600200" y="4876006"/>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371600" y="51808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866900" y="4533106"/>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67200" y="5181600"/>
            <a:ext cx="261610" cy="369332"/>
          </a:xfrm>
          <a:prstGeom prst="rect">
            <a:avLst/>
          </a:prstGeom>
          <a:noFill/>
        </p:spPr>
        <p:txBody>
          <a:bodyPr wrap="none" rtlCol="0">
            <a:spAutoFit/>
          </a:bodyPr>
          <a:lstStyle/>
          <a:p>
            <a:r>
              <a:rPr lang="en-US" dirty="0" smtClean="0"/>
              <a:t>t</a:t>
            </a:r>
            <a:endParaRPr lang="en-US" dirty="0"/>
          </a:p>
        </p:txBody>
      </p:sp>
      <p:sp>
        <p:nvSpPr>
          <p:cNvPr id="29" name="TextBox 28"/>
          <p:cNvSpPr txBox="1"/>
          <p:nvPr/>
        </p:nvSpPr>
        <p:spPr>
          <a:xfrm>
            <a:off x="1143000" y="4191000"/>
            <a:ext cx="375424" cy="369332"/>
          </a:xfrm>
          <a:prstGeom prst="rect">
            <a:avLst/>
          </a:prstGeom>
          <a:noFill/>
        </p:spPr>
        <p:txBody>
          <a:bodyPr wrap="none" rtlCol="0">
            <a:spAutoFit/>
          </a:bodyPr>
          <a:lstStyle/>
          <a:p>
            <a:r>
              <a:rPr lang="en-US" dirty="0" smtClean="0"/>
              <a:t>E</a:t>
            </a:r>
            <a:r>
              <a:rPr lang="en-US" baseline="-25000" dirty="0" smtClean="0"/>
              <a:t>0</a:t>
            </a:r>
            <a:endParaRPr lang="en-US" baseline="-25000" dirty="0"/>
          </a:p>
        </p:txBody>
      </p:sp>
      <p:pic>
        <p:nvPicPr>
          <p:cNvPr id="19" name="Picture 18" descr="Cavity_with_beam_loading.jpg"/>
          <p:cNvPicPr>
            <a:picLocks noChangeAspect="1"/>
          </p:cNvPicPr>
          <p:nvPr/>
        </p:nvPicPr>
        <p:blipFill>
          <a:blip r:embed="rId2"/>
          <a:stretch>
            <a:fillRect/>
          </a:stretch>
        </p:blipFill>
        <p:spPr>
          <a:xfrm>
            <a:off x="4626930" y="4503420"/>
            <a:ext cx="4521798" cy="1973580"/>
          </a:xfrm>
          <a:prstGeom prst="rect">
            <a:avLst/>
          </a:prstGeom>
        </p:spPr>
      </p:pic>
      <p:sp>
        <p:nvSpPr>
          <p:cNvPr id="20" name="TextBox 19"/>
          <p:cNvSpPr txBox="1"/>
          <p:nvPr/>
        </p:nvSpPr>
        <p:spPr>
          <a:xfrm>
            <a:off x="5181600" y="4114800"/>
            <a:ext cx="3434466" cy="307777"/>
          </a:xfrm>
          <a:prstGeom prst="rect">
            <a:avLst/>
          </a:prstGeom>
          <a:noFill/>
        </p:spPr>
        <p:txBody>
          <a:bodyPr wrap="none" rtlCol="0">
            <a:spAutoFit/>
          </a:bodyPr>
          <a:lstStyle/>
          <a:p>
            <a:r>
              <a:rPr lang="en-US" sz="1400" b="1" dirty="0" smtClean="0">
                <a:solidFill>
                  <a:srgbClr val="7030A0"/>
                </a:solidFill>
              </a:rPr>
              <a:t>Convention: </a:t>
            </a:r>
            <a:r>
              <a:rPr lang="en-US" sz="1400" b="1" dirty="0" err="1" smtClean="0">
                <a:solidFill>
                  <a:srgbClr val="7030A0"/>
                </a:solidFill>
              </a:rPr>
              <a:t>Ib</a:t>
            </a:r>
            <a:r>
              <a:rPr lang="en-US" sz="1400" b="1" dirty="0" smtClean="0">
                <a:solidFill>
                  <a:srgbClr val="7030A0"/>
                </a:solidFill>
              </a:rPr>
              <a:t> phase =-180˚, RF phase =10˚</a:t>
            </a:r>
            <a:endParaRPr lang="en-US" sz="1400" b="1" dirty="0">
              <a:solidFill>
                <a:srgbClr val="7030A0"/>
              </a:solidFill>
            </a:endParaRPr>
          </a:p>
        </p:txBody>
      </p:sp>
      <p:cxnSp>
        <p:nvCxnSpPr>
          <p:cNvPr id="22" name="Straight Arrow Connector 21"/>
          <p:cNvCxnSpPr/>
          <p:nvPr/>
        </p:nvCxnSpPr>
        <p:spPr>
          <a:xfrm rot="10800000">
            <a:off x="5777866" y="5492115"/>
            <a:ext cx="428627" cy="380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206490" y="5322570"/>
            <a:ext cx="864870" cy="17145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6764656" y="5433060"/>
            <a:ext cx="114301" cy="3811"/>
          </a:xfrm>
          <a:prstGeom prst="straightConnector1">
            <a:avLst/>
          </a:prstGeom>
          <a:ln>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Detuning</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81000" y="838200"/>
            <a:ext cx="8229600" cy="1295400"/>
          </a:xfrm>
          <a:prstGeom prst="rect">
            <a:avLst/>
          </a:prstGeom>
        </p:spPr>
        <p:txBody>
          <a:bodyPr>
            <a:normAutofit fontScale="85000" lnSpcReduction="20000"/>
          </a:bodyPr>
          <a:lstStyle/>
          <a:p>
            <a:pPr marL="342900" lvl="0" indent="-342900">
              <a:spcBef>
                <a:spcPct val="20000"/>
              </a:spcBef>
              <a:buFont typeface="Arial" pitchFamily="34" charset="0"/>
              <a:buChar char="•"/>
            </a:pPr>
            <a:r>
              <a:rPr lang="en-US" sz="2000" dirty="0" smtClean="0"/>
              <a:t>ILC type 9-cell niobium cavities detune about 600Hz at 25MV by effect of LFD.  This number would prohibitive in terms of RF power required. We assume that LFD can be reduced to 60Hz or better.</a:t>
            </a:r>
          </a:p>
          <a:p>
            <a:pPr marL="342900" lvl="0" indent="-342900">
              <a:spcBef>
                <a:spcPct val="20000"/>
              </a:spcBef>
              <a:buFont typeface="Arial" pitchFamily="34" charset="0"/>
              <a:buChar char="•"/>
            </a:pPr>
            <a:r>
              <a:rPr lang="en-US" sz="2000" dirty="0" smtClean="0"/>
              <a:t>In this simulation we assume a cavity to cavity uniform random </a:t>
            </a:r>
            <a:r>
              <a:rPr lang="en-US" sz="2000" dirty="0" err="1" smtClean="0"/>
              <a:t>microphonic</a:t>
            </a:r>
            <a:r>
              <a:rPr lang="en-US" sz="2000" dirty="0" smtClean="0"/>
              <a:t> detuning of ±5Hz.</a:t>
            </a:r>
          </a:p>
        </p:txBody>
      </p:sp>
      <p:pic>
        <p:nvPicPr>
          <p:cNvPr id="4" name="Picture 3" descr="cavity detunings 20 ms.jpg"/>
          <p:cNvPicPr>
            <a:picLocks noChangeAspect="1"/>
          </p:cNvPicPr>
          <p:nvPr/>
        </p:nvPicPr>
        <p:blipFill>
          <a:blip r:embed="rId2"/>
          <a:stretch>
            <a:fillRect/>
          </a:stretch>
        </p:blipFill>
        <p:spPr>
          <a:xfrm>
            <a:off x="533400" y="2209800"/>
            <a:ext cx="5120640" cy="3840480"/>
          </a:xfrm>
          <a:prstGeom prst="rect">
            <a:avLst/>
          </a:prstGeom>
        </p:spPr>
      </p:pic>
      <p:sp>
        <p:nvSpPr>
          <p:cNvPr id="5" name="TextBox 4"/>
          <p:cNvSpPr txBox="1"/>
          <p:nvPr/>
        </p:nvSpPr>
        <p:spPr>
          <a:xfrm>
            <a:off x="2286000" y="2819400"/>
            <a:ext cx="4724400" cy="1477328"/>
          </a:xfrm>
          <a:prstGeom prst="rect">
            <a:avLst/>
          </a:prstGeom>
          <a:noFill/>
        </p:spPr>
        <p:txBody>
          <a:bodyPr wrap="square" rtlCol="0">
            <a:spAutoFit/>
          </a:bodyPr>
          <a:lstStyle/>
          <a:p>
            <a:r>
              <a:rPr lang="en-US" b="1" dirty="0" smtClean="0">
                <a:solidFill>
                  <a:srgbClr val="7030A0"/>
                </a:solidFill>
              </a:rPr>
              <a:t>The LFD is a function of V</a:t>
            </a:r>
            <a:r>
              <a:rPr lang="en-US" b="1" baseline="30000" dirty="0" smtClean="0">
                <a:solidFill>
                  <a:srgbClr val="7030A0"/>
                </a:solidFill>
              </a:rPr>
              <a:t>2</a:t>
            </a:r>
            <a:r>
              <a:rPr lang="en-US" b="1" dirty="0" smtClean="0">
                <a:solidFill>
                  <a:srgbClr val="7030A0"/>
                </a:solidFill>
              </a:rPr>
              <a:t>.</a:t>
            </a:r>
          </a:p>
          <a:p>
            <a:r>
              <a:rPr lang="en-US" b="1" dirty="0" smtClean="0">
                <a:solidFill>
                  <a:srgbClr val="7030A0"/>
                </a:solidFill>
              </a:rPr>
              <a:t>Longer flattops do not imply worse LFD.</a:t>
            </a:r>
          </a:p>
          <a:p>
            <a:r>
              <a:rPr lang="en-US" b="1" dirty="0" err="1" smtClean="0">
                <a:solidFill>
                  <a:srgbClr val="7030A0"/>
                </a:solidFill>
              </a:rPr>
              <a:t>Predetuning</a:t>
            </a:r>
            <a:r>
              <a:rPr lang="en-US" b="1" dirty="0" smtClean="0">
                <a:solidFill>
                  <a:srgbClr val="7030A0"/>
                </a:solidFill>
              </a:rPr>
              <a:t> the cavities can reduce the LFD during the flattop.</a:t>
            </a:r>
          </a:p>
          <a:p>
            <a:r>
              <a:rPr lang="en-US" b="1" dirty="0" smtClean="0">
                <a:solidFill>
                  <a:srgbClr val="7030A0"/>
                </a:solidFill>
              </a:rPr>
              <a:t>Uniform distributed ±5Hz </a:t>
            </a:r>
            <a:r>
              <a:rPr lang="en-US" b="1" dirty="0" err="1" smtClean="0">
                <a:solidFill>
                  <a:srgbClr val="7030A0"/>
                </a:solidFill>
              </a:rPr>
              <a:t>microphonic</a:t>
            </a:r>
            <a:r>
              <a:rPr lang="en-US" b="1" dirty="0" smtClean="0">
                <a:solidFill>
                  <a:srgbClr val="7030A0"/>
                </a:solidFill>
              </a:rPr>
              <a:t> added.</a:t>
            </a:r>
            <a:endParaRPr lang="en-US" b="1" dirty="0">
              <a:solidFill>
                <a:srgbClr val="7030A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Detuning of ~60Hz at 25MV</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Powers_LFD_no_predetuning.jpg"/>
          <p:cNvPicPr>
            <a:picLocks noChangeAspect="1"/>
          </p:cNvPicPr>
          <p:nvPr/>
        </p:nvPicPr>
        <p:blipFill>
          <a:blip r:embed="rId2"/>
          <a:stretch>
            <a:fillRect/>
          </a:stretch>
        </p:blipFill>
        <p:spPr>
          <a:xfrm>
            <a:off x="4363720" y="857250"/>
            <a:ext cx="4780280" cy="3585210"/>
          </a:xfrm>
          <a:prstGeom prst="rect">
            <a:avLst/>
          </a:prstGeom>
        </p:spPr>
      </p:pic>
      <p:pic>
        <p:nvPicPr>
          <p:cNvPr id="4" name="Picture 3" descr="Powers_LFD_predetuning.jpg"/>
          <p:cNvPicPr>
            <a:picLocks noChangeAspect="1"/>
          </p:cNvPicPr>
          <p:nvPr/>
        </p:nvPicPr>
        <p:blipFill>
          <a:blip r:embed="rId3"/>
          <a:stretch>
            <a:fillRect/>
          </a:stretch>
        </p:blipFill>
        <p:spPr>
          <a:xfrm>
            <a:off x="0" y="1009650"/>
            <a:ext cx="4648200" cy="3486150"/>
          </a:xfrm>
          <a:prstGeom prst="rect">
            <a:avLst/>
          </a:prstGeom>
        </p:spPr>
      </p:pic>
      <p:sp>
        <p:nvSpPr>
          <p:cNvPr id="5" name="Content Placeholder 2"/>
          <p:cNvSpPr txBox="1">
            <a:spLocks/>
          </p:cNvSpPr>
          <p:nvPr/>
        </p:nvSpPr>
        <p:spPr>
          <a:xfrm>
            <a:off x="381000" y="4495800"/>
            <a:ext cx="8229600" cy="1295400"/>
          </a:xfrm>
          <a:prstGeom prst="rect">
            <a:avLst/>
          </a:prstGeom>
        </p:spPr>
        <p:txBody>
          <a:bodyPr>
            <a:normAutofit lnSpcReduction="10000"/>
          </a:bodyPr>
          <a:lstStyle/>
          <a:p>
            <a:pPr marL="342900" indent="-342900">
              <a:spcBef>
                <a:spcPct val="20000"/>
              </a:spcBef>
              <a:buFont typeface="Arial" pitchFamily="34" charset="0"/>
              <a:buChar char="•"/>
            </a:pPr>
            <a:r>
              <a:rPr lang="en-US" sz="1600" dirty="0" smtClean="0"/>
              <a:t>Left plot: Largest LFD swing during filling, forward power increases but only 15% because V</a:t>
            </a:r>
            <a:r>
              <a:rPr lang="en-US" sz="1600" baseline="30000" dirty="0" smtClean="0"/>
              <a:t>2</a:t>
            </a:r>
            <a:r>
              <a:rPr lang="en-US" sz="1600" dirty="0" smtClean="0"/>
              <a:t> is still low.</a:t>
            </a:r>
          </a:p>
          <a:p>
            <a:pPr marL="342900" lvl="0" indent="-342900">
              <a:spcBef>
                <a:spcPct val="20000"/>
              </a:spcBef>
              <a:buFont typeface="Arial" pitchFamily="34" charset="0"/>
              <a:buChar char="•"/>
            </a:pPr>
            <a:r>
              <a:rPr lang="en-US" sz="1600" dirty="0" smtClean="0"/>
              <a:t>Right plot: no </a:t>
            </a:r>
            <a:r>
              <a:rPr lang="en-US" sz="1600" dirty="0" err="1" smtClean="0"/>
              <a:t>predetuning</a:t>
            </a:r>
            <a:r>
              <a:rPr lang="en-US" sz="1600" dirty="0" smtClean="0"/>
              <a:t>. Worst detuning is at the end of the filling. 50%  more Forward power is required.</a:t>
            </a:r>
          </a:p>
          <a:p>
            <a:pPr marL="800100" lvl="1" indent="-342900">
              <a:spcBef>
                <a:spcPct val="20000"/>
              </a:spcBef>
              <a:buFont typeface="Arial" pitchFamily="34" charset="0"/>
              <a:buChar char="•"/>
            </a:pPr>
            <a:r>
              <a:rPr lang="en-US" sz="1600" dirty="0" smtClean="0"/>
              <a:t>During the flattop 60% more power is required to compensate for detuning.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00200" y="5562600"/>
            <a:ext cx="7239000" cy="9906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Other RF issues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1752600" y="838200"/>
            <a:ext cx="6858000" cy="4572000"/>
          </a:xfrm>
          <a:prstGeom prst="rect">
            <a:avLst/>
          </a:prstGeom>
        </p:spPr>
        <p:txBody>
          <a:bodyPr>
            <a:normAutofit fontScale="85000" lnSpcReduction="20000"/>
          </a:bodyPr>
          <a:lstStyle/>
          <a:p>
            <a:pPr marL="342900" lvl="0" indent="-342900">
              <a:spcBef>
                <a:spcPct val="20000"/>
              </a:spcBef>
              <a:buFont typeface="Arial" pitchFamily="34" charset="0"/>
              <a:buChar char="•"/>
            </a:pPr>
            <a:r>
              <a:rPr lang="en-US" dirty="0" smtClean="0"/>
              <a:t>To the left are the voltages we operate the highest gradient </a:t>
            </a:r>
            <a:r>
              <a:rPr lang="en-US" dirty="0" err="1" smtClean="0"/>
              <a:t>cryomodules</a:t>
            </a:r>
            <a:r>
              <a:rPr lang="en-US" dirty="0" smtClean="0"/>
              <a:t> at DESY-FLASH. They meet 25MV on average but not in </a:t>
            </a:r>
            <a:r>
              <a:rPr lang="en-US" dirty="0" err="1" smtClean="0"/>
              <a:t>evry</a:t>
            </a:r>
            <a:r>
              <a:rPr lang="en-US" dirty="0" smtClean="0"/>
              <a:t> single cavities.</a:t>
            </a:r>
          </a:p>
          <a:p>
            <a:pPr marL="342900" lvl="0" indent="-342900">
              <a:spcBef>
                <a:spcPct val="20000"/>
              </a:spcBef>
              <a:buFont typeface="Arial" pitchFamily="34" charset="0"/>
              <a:buChar char="•"/>
            </a:pPr>
            <a:r>
              <a:rPr lang="en-US" dirty="0" smtClean="0">
                <a:solidFill>
                  <a:srgbClr val="FF0000"/>
                </a:solidFill>
              </a:rPr>
              <a:t>Fix RF distribution.</a:t>
            </a:r>
          </a:p>
          <a:p>
            <a:pPr marL="800100" lvl="1" indent="-342900">
              <a:spcBef>
                <a:spcPct val="20000"/>
              </a:spcBef>
              <a:buFont typeface="Arial" pitchFamily="34" charset="0"/>
              <a:buChar char="•"/>
            </a:pPr>
            <a:r>
              <a:rPr lang="en-US" dirty="0" smtClean="0">
                <a:solidFill>
                  <a:srgbClr val="0070C0"/>
                </a:solidFill>
              </a:rPr>
              <a:t>And equal power distribution: </a:t>
            </a:r>
          </a:p>
          <a:p>
            <a:pPr marL="1257300" lvl="2" indent="-342900">
              <a:spcBef>
                <a:spcPct val="20000"/>
              </a:spcBef>
              <a:buFont typeface="Arial" pitchFamily="34" charset="0"/>
              <a:buChar char="•"/>
            </a:pPr>
            <a:r>
              <a:rPr lang="en-US" dirty="0" smtClean="0"/>
              <a:t>Operate all cavities below the lowest quenching limit of all cavities in the RF station.</a:t>
            </a:r>
          </a:p>
          <a:p>
            <a:pPr marL="800100" lvl="1" indent="-342900">
              <a:spcBef>
                <a:spcPct val="20000"/>
              </a:spcBef>
              <a:buFont typeface="Arial" pitchFamily="34" charset="0"/>
              <a:buChar char="•"/>
            </a:pPr>
            <a:r>
              <a:rPr lang="en-US" dirty="0" smtClean="0">
                <a:solidFill>
                  <a:srgbClr val="0070C0"/>
                </a:solidFill>
              </a:rPr>
              <a:t>Proportional power distribution: </a:t>
            </a:r>
          </a:p>
          <a:p>
            <a:pPr marL="1257300" lvl="2" indent="-342900">
              <a:spcBef>
                <a:spcPct val="20000"/>
              </a:spcBef>
              <a:buFont typeface="Arial" pitchFamily="34" charset="0"/>
              <a:buChar char="•"/>
            </a:pPr>
            <a:r>
              <a:rPr lang="en-US" dirty="0" smtClean="0"/>
              <a:t>Cavities operated at different gradients to achieve desired VS. </a:t>
            </a:r>
          </a:p>
          <a:p>
            <a:pPr marL="1257300" lvl="2" indent="-342900">
              <a:spcBef>
                <a:spcPct val="20000"/>
              </a:spcBef>
              <a:buFont typeface="Arial" pitchFamily="34" charset="0"/>
              <a:buChar char="•"/>
            </a:pPr>
            <a:r>
              <a:rPr lang="en-US" dirty="0" smtClean="0"/>
              <a:t>Flattop tilts. They get worse for longer flattops.</a:t>
            </a:r>
          </a:p>
          <a:p>
            <a:pPr marL="342900" lvl="0" indent="-342900">
              <a:spcBef>
                <a:spcPct val="20000"/>
              </a:spcBef>
              <a:buFont typeface="Arial" pitchFamily="34" charset="0"/>
              <a:buChar char="•"/>
            </a:pPr>
            <a:endParaRPr lang="en-US" dirty="0" smtClean="0"/>
          </a:p>
          <a:p>
            <a:pPr marL="342900" lvl="0" indent="-342900">
              <a:spcBef>
                <a:spcPct val="20000"/>
              </a:spcBef>
              <a:buFont typeface="Arial" pitchFamily="34" charset="0"/>
              <a:buChar char="•"/>
            </a:pPr>
            <a:r>
              <a:rPr lang="en-US" dirty="0" smtClean="0">
                <a:solidFill>
                  <a:srgbClr val="FF0000"/>
                </a:solidFill>
              </a:rPr>
              <a:t>Fix couplers.</a:t>
            </a:r>
          </a:p>
          <a:p>
            <a:pPr marL="800100" lvl="1" indent="-342900">
              <a:spcBef>
                <a:spcPct val="20000"/>
              </a:spcBef>
              <a:buFont typeface="Arial" pitchFamily="34" charset="0"/>
              <a:buChar char="•"/>
            </a:pPr>
            <a:r>
              <a:rPr lang="en-US" dirty="0" smtClean="0"/>
              <a:t>Can be optimized for a single beam loading condition.</a:t>
            </a:r>
          </a:p>
          <a:p>
            <a:pPr marL="800100" lvl="1" indent="-342900">
              <a:spcBef>
                <a:spcPct val="20000"/>
              </a:spcBef>
              <a:buFont typeface="Arial" pitchFamily="34" charset="0"/>
              <a:buChar char="•"/>
            </a:pPr>
            <a:r>
              <a:rPr lang="en-US" dirty="0" smtClean="0"/>
              <a:t>Optimal Q</a:t>
            </a:r>
            <a:r>
              <a:rPr lang="en-US" baseline="-25000" dirty="0" smtClean="0"/>
              <a:t>L</a:t>
            </a:r>
            <a:r>
              <a:rPr lang="en-US" dirty="0" smtClean="0"/>
              <a:t> is a function of several RF parameters. We loose this flexibility.</a:t>
            </a:r>
          </a:p>
          <a:p>
            <a:pPr marL="342900" lvl="0" indent="-342900">
              <a:spcBef>
                <a:spcPct val="20000"/>
              </a:spcBef>
              <a:buFont typeface="Arial" pitchFamily="34" charset="0"/>
              <a:buChar char="•"/>
            </a:pPr>
            <a:endParaRPr lang="en-US" dirty="0" smtClean="0"/>
          </a:p>
          <a:p>
            <a:pPr marL="342900" lvl="0" indent="-342900">
              <a:spcBef>
                <a:spcPct val="20000"/>
              </a:spcBef>
              <a:buFont typeface="Arial" pitchFamily="34" charset="0"/>
              <a:buChar char="•"/>
            </a:pPr>
            <a:r>
              <a:rPr lang="en-US" dirty="0" smtClean="0">
                <a:solidFill>
                  <a:srgbClr val="FF0000"/>
                </a:solidFill>
              </a:rPr>
              <a:t>Cavity tilts.</a:t>
            </a:r>
          </a:p>
          <a:p>
            <a:pPr marL="800100" lvl="1" indent="-342900">
              <a:spcBef>
                <a:spcPct val="20000"/>
              </a:spcBef>
              <a:buFont typeface="Arial" pitchFamily="34" charset="0"/>
              <a:buChar char="•"/>
            </a:pPr>
            <a:r>
              <a:rPr lang="en-US" dirty="0" smtClean="0"/>
              <a:t>Cavity tilts and </a:t>
            </a:r>
            <a:r>
              <a:rPr lang="en-US" dirty="0" err="1" smtClean="0"/>
              <a:t>cryomodule</a:t>
            </a:r>
            <a:r>
              <a:rPr lang="en-US" dirty="0" smtClean="0"/>
              <a:t> misalignment generate transverse kick and large </a:t>
            </a:r>
            <a:r>
              <a:rPr lang="en-US" dirty="0" err="1" smtClean="0"/>
              <a:t>emitance</a:t>
            </a:r>
            <a:r>
              <a:rPr lang="en-US" dirty="0" smtClean="0"/>
              <a:t> growth.</a:t>
            </a:r>
          </a:p>
          <a:p>
            <a:pPr marL="342900" lvl="0" indent="-342900">
              <a:spcBef>
                <a:spcPct val="20000"/>
              </a:spcBef>
              <a:buFont typeface="Arial" pitchFamily="34" charset="0"/>
              <a:buChar char="•"/>
            </a:pPr>
            <a:endParaRPr lang="en-US" dirty="0" smtClean="0"/>
          </a:p>
          <a:p>
            <a:pPr marL="342900" lvl="0" indent="-342900">
              <a:spcBef>
                <a:spcPct val="20000"/>
              </a:spcBef>
              <a:buFont typeface="Arial" pitchFamily="34" charset="0"/>
              <a:buChar char="•"/>
            </a:pPr>
            <a:r>
              <a:rPr lang="en-US" dirty="0" smtClean="0">
                <a:solidFill>
                  <a:srgbClr val="FF0000"/>
                </a:solidFill>
              </a:rPr>
              <a:t>Beam OFF, beam ON.</a:t>
            </a:r>
          </a:p>
          <a:p>
            <a:pPr marL="800100" lvl="1" indent="-342900">
              <a:spcBef>
                <a:spcPct val="20000"/>
              </a:spcBef>
              <a:buFont typeface="Arial" pitchFamily="34" charset="0"/>
              <a:buChar char="•"/>
            </a:pPr>
            <a:r>
              <a:rPr lang="en-US" dirty="0" smtClean="0"/>
              <a:t>Tilt slopes are a function of gradient distribution in the RF station</a:t>
            </a:r>
          </a:p>
          <a:p>
            <a:pPr marL="342900" indent="-342900">
              <a:spcBef>
                <a:spcPct val="20000"/>
              </a:spcBef>
              <a:buFont typeface="Arial" pitchFamily="34" charset="0"/>
              <a:buChar char="•"/>
            </a:pPr>
            <a:endParaRPr lang="en-US" dirty="0" smtClean="0"/>
          </a:p>
          <a:p>
            <a:pPr marL="800100" lvl="1" indent="-342900">
              <a:spcBef>
                <a:spcPct val="20000"/>
              </a:spcBef>
              <a:buFont typeface="Arial" pitchFamily="34" charset="0"/>
              <a:buChar char="•"/>
            </a:pPr>
            <a:endParaRPr lang="en-US" dirty="0" smtClean="0"/>
          </a:p>
        </p:txBody>
      </p:sp>
      <p:graphicFrame>
        <p:nvGraphicFramePr>
          <p:cNvPr id="4" name="Table 3"/>
          <p:cNvGraphicFramePr>
            <a:graphicFrameLocks noGrp="1"/>
          </p:cNvGraphicFramePr>
          <p:nvPr/>
        </p:nvGraphicFramePr>
        <p:xfrm>
          <a:off x="381000" y="685800"/>
          <a:ext cx="838200" cy="4914900"/>
        </p:xfrm>
        <a:graphic>
          <a:graphicData uri="http://schemas.openxmlformats.org/drawingml/2006/table">
            <a:tbl>
              <a:tblPr>
                <a:tableStyleId>{5C22544A-7EE6-4342-B048-85BDC9FD1C3A}</a:tableStyleId>
              </a:tblPr>
              <a:tblGrid>
                <a:gridCol w="838200"/>
              </a:tblGrid>
              <a:tr h="176671">
                <a:tc>
                  <a:txBody>
                    <a:bodyPr/>
                    <a:lstStyle/>
                    <a:p>
                      <a:pPr algn="ctr"/>
                      <a:r>
                        <a:rPr lang="en-US" sz="1400" dirty="0" smtClean="0">
                          <a:solidFill>
                            <a:srgbClr val="FF0000"/>
                          </a:solidFill>
                          <a:latin typeface="+mj-lt"/>
                        </a:rPr>
                        <a:t>ACC6 (MV)</a:t>
                      </a:r>
                      <a:endParaRPr lang="en-US" sz="1400" dirty="0">
                        <a:solidFill>
                          <a:srgbClr val="FF0000"/>
                        </a:solidFill>
                        <a:latin typeface="+mj-lt"/>
                      </a:endParaRPr>
                    </a:p>
                  </a:txBody>
                  <a:tcPr/>
                </a:tc>
              </a:tr>
              <a:tr h="176671">
                <a:tc>
                  <a:txBody>
                    <a:bodyPr/>
                    <a:lstStyle/>
                    <a:p>
                      <a:pPr algn="ctr" fontAlgn="b"/>
                      <a:r>
                        <a:rPr lang="en-US" sz="1400" b="0" i="0" u="none" strike="noStrike" dirty="0">
                          <a:solidFill>
                            <a:srgbClr val="000000"/>
                          </a:solidFill>
                          <a:latin typeface="+mj-lt"/>
                        </a:rPr>
                        <a:t>29.77</a:t>
                      </a:r>
                    </a:p>
                  </a:txBody>
                  <a:tcPr marL="7620" marR="7620" marT="7620" marB="0" anchor="b"/>
                </a:tc>
              </a:tr>
              <a:tr h="176671">
                <a:tc>
                  <a:txBody>
                    <a:bodyPr/>
                    <a:lstStyle/>
                    <a:p>
                      <a:pPr algn="ctr" fontAlgn="b"/>
                      <a:r>
                        <a:rPr lang="en-US" sz="1400" b="0" i="0" u="none" strike="noStrike" dirty="0">
                          <a:solidFill>
                            <a:srgbClr val="000000"/>
                          </a:solidFill>
                          <a:latin typeface="+mj-lt"/>
                        </a:rPr>
                        <a:t>30.81</a:t>
                      </a:r>
                    </a:p>
                  </a:txBody>
                  <a:tcPr marL="7620" marR="7620" marT="7620" marB="0" anchor="b"/>
                </a:tc>
              </a:tr>
              <a:tr h="176671">
                <a:tc>
                  <a:txBody>
                    <a:bodyPr/>
                    <a:lstStyle/>
                    <a:p>
                      <a:pPr algn="ctr" fontAlgn="b"/>
                      <a:r>
                        <a:rPr lang="en-US" sz="1400" b="0" i="0" u="none" strike="noStrike" dirty="0">
                          <a:solidFill>
                            <a:srgbClr val="000000"/>
                          </a:solidFill>
                          <a:latin typeface="+mj-lt"/>
                        </a:rPr>
                        <a:t>28.63</a:t>
                      </a:r>
                    </a:p>
                  </a:txBody>
                  <a:tcPr marL="7620" marR="7620" marT="7620" marB="0" anchor="b"/>
                </a:tc>
              </a:tr>
              <a:tr h="176671">
                <a:tc>
                  <a:txBody>
                    <a:bodyPr/>
                    <a:lstStyle/>
                    <a:p>
                      <a:pPr algn="ctr" fontAlgn="b"/>
                      <a:r>
                        <a:rPr lang="en-US" sz="1400" b="0" i="0" u="none" strike="noStrike" dirty="0">
                          <a:solidFill>
                            <a:srgbClr val="000000"/>
                          </a:solidFill>
                          <a:latin typeface="+mj-lt"/>
                        </a:rPr>
                        <a:t>28.18</a:t>
                      </a:r>
                    </a:p>
                  </a:txBody>
                  <a:tcPr marL="7620" marR="7620" marT="7620" marB="0" anchor="b"/>
                </a:tc>
              </a:tr>
              <a:tr h="176671">
                <a:tc>
                  <a:txBody>
                    <a:bodyPr/>
                    <a:lstStyle/>
                    <a:p>
                      <a:pPr algn="ctr" fontAlgn="b"/>
                      <a:r>
                        <a:rPr lang="en-US" sz="1400" b="0" i="0" u="none" strike="noStrike" dirty="0">
                          <a:solidFill>
                            <a:srgbClr val="000000"/>
                          </a:solidFill>
                          <a:latin typeface="+mj-lt"/>
                        </a:rPr>
                        <a:t>17.84</a:t>
                      </a:r>
                    </a:p>
                  </a:txBody>
                  <a:tcPr marL="7620" marR="7620" marT="7620" marB="0" anchor="b"/>
                </a:tc>
              </a:tr>
              <a:tr h="176671">
                <a:tc>
                  <a:txBody>
                    <a:bodyPr/>
                    <a:lstStyle/>
                    <a:p>
                      <a:pPr algn="ctr" fontAlgn="b"/>
                      <a:r>
                        <a:rPr lang="en-US" sz="1400" b="0" i="0" u="none" strike="noStrike" dirty="0">
                          <a:solidFill>
                            <a:srgbClr val="000000"/>
                          </a:solidFill>
                          <a:latin typeface="+mj-lt"/>
                        </a:rPr>
                        <a:t>18.36</a:t>
                      </a:r>
                    </a:p>
                  </a:txBody>
                  <a:tcPr marL="7620" marR="7620" marT="7620" marB="0" anchor="b"/>
                </a:tc>
              </a:tr>
              <a:tr h="176671">
                <a:tc>
                  <a:txBody>
                    <a:bodyPr/>
                    <a:lstStyle/>
                    <a:p>
                      <a:pPr algn="ctr" fontAlgn="b"/>
                      <a:r>
                        <a:rPr lang="en-US" sz="1400" b="0" i="0" u="none" strike="noStrike" dirty="0">
                          <a:solidFill>
                            <a:srgbClr val="000000"/>
                          </a:solidFill>
                          <a:latin typeface="+mj-lt"/>
                        </a:rPr>
                        <a:t>22.45</a:t>
                      </a:r>
                    </a:p>
                  </a:txBody>
                  <a:tcPr marL="7620" marR="7620" marT="7620" marB="0" anchor="b"/>
                </a:tc>
              </a:tr>
              <a:tr h="176671">
                <a:tc>
                  <a:txBody>
                    <a:bodyPr/>
                    <a:lstStyle/>
                    <a:p>
                      <a:pPr algn="ctr" fontAlgn="b"/>
                      <a:r>
                        <a:rPr lang="en-US" sz="1400" b="0" i="0" u="none" strike="noStrike" dirty="0" smtClean="0">
                          <a:solidFill>
                            <a:srgbClr val="000000"/>
                          </a:solidFill>
                          <a:latin typeface="+mj-lt"/>
                        </a:rPr>
                        <a:t>22.23</a:t>
                      </a:r>
                    </a:p>
                    <a:p>
                      <a:pPr algn="ctr" fontAlgn="b"/>
                      <a:r>
                        <a:rPr lang="en-US" sz="1400" b="1" i="0" u="none" strike="noStrike" dirty="0" err="1" smtClean="0">
                          <a:solidFill>
                            <a:srgbClr val="FF0000"/>
                          </a:solidFill>
                          <a:latin typeface="+mj-lt"/>
                        </a:rPr>
                        <a:t>Avg</a:t>
                      </a:r>
                      <a:r>
                        <a:rPr lang="en-US" sz="1400" b="1" i="0" u="none" strike="noStrike" dirty="0" smtClean="0">
                          <a:solidFill>
                            <a:srgbClr val="FF0000"/>
                          </a:solidFill>
                          <a:latin typeface="+mj-lt"/>
                        </a:rPr>
                        <a:t>=24.8</a:t>
                      </a:r>
                    </a:p>
                    <a:p>
                      <a:pPr algn="ctr" fontAlgn="b"/>
                      <a:endParaRPr lang="en-US" sz="1400" b="0" i="0" u="none" strike="noStrike" dirty="0">
                        <a:solidFill>
                          <a:srgbClr val="000000"/>
                        </a:solidFill>
                        <a:latin typeface="+mj-lt"/>
                      </a:endParaRPr>
                    </a:p>
                  </a:txBody>
                  <a:tcPr marL="7620" marR="7620" marT="7620" marB="0" anchor="b"/>
                </a:tc>
              </a:tr>
              <a:tr h="176671">
                <a:tc>
                  <a:txBody>
                    <a:bodyPr/>
                    <a:lstStyle/>
                    <a:p>
                      <a:pPr algn="ctr" fontAlgn="b"/>
                      <a:r>
                        <a:rPr lang="en-US" sz="1400" b="0" i="0" u="none" strike="noStrike" dirty="0" smtClean="0">
                          <a:solidFill>
                            <a:srgbClr val="000000"/>
                          </a:solidFill>
                          <a:latin typeface="+mj-lt"/>
                        </a:rPr>
                        <a:t>ACC7</a:t>
                      </a:r>
                      <a:endParaRPr lang="en-US" sz="1400" b="0" i="0" u="none" strike="noStrike" dirty="0">
                        <a:solidFill>
                          <a:srgbClr val="000000"/>
                        </a:solidFill>
                        <a:latin typeface="+mj-lt"/>
                      </a:endParaRPr>
                    </a:p>
                  </a:txBody>
                  <a:tcPr marL="7620" marR="7620" marT="7620" marB="0" anchor="b"/>
                </a:tc>
              </a:tr>
              <a:tr h="176671">
                <a:tc>
                  <a:txBody>
                    <a:bodyPr/>
                    <a:lstStyle/>
                    <a:p>
                      <a:pPr algn="ctr" fontAlgn="b"/>
                      <a:r>
                        <a:rPr lang="en-US" sz="1400" b="0" i="0" u="none" strike="noStrike" dirty="0">
                          <a:solidFill>
                            <a:srgbClr val="000000"/>
                          </a:solidFill>
                          <a:latin typeface="+mj-lt"/>
                        </a:rPr>
                        <a:t>26.56</a:t>
                      </a:r>
                    </a:p>
                  </a:txBody>
                  <a:tcPr marL="7620" marR="7620" marT="7620" marB="0" anchor="b"/>
                </a:tc>
              </a:tr>
              <a:tr h="176671">
                <a:tc>
                  <a:txBody>
                    <a:bodyPr/>
                    <a:lstStyle/>
                    <a:p>
                      <a:pPr algn="ctr" fontAlgn="b"/>
                      <a:r>
                        <a:rPr lang="en-US" sz="1400" b="0" i="0" u="none" strike="noStrike" dirty="0">
                          <a:solidFill>
                            <a:srgbClr val="000000"/>
                          </a:solidFill>
                          <a:latin typeface="+mj-lt"/>
                        </a:rPr>
                        <a:t>26.56</a:t>
                      </a:r>
                    </a:p>
                  </a:txBody>
                  <a:tcPr marL="7620" marR="7620" marT="7620" marB="0" anchor="b"/>
                </a:tc>
              </a:tr>
              <a:tr h="176671">
                <a:tc>
                  <a:txBody>
                    <a:bodyPr/>
                    <a:lstStyle/>
                    <a:p>
                      <a:pPr algn="ctr" fontAlgn="b"/>
                      <a:r>
                        <a:rPr lang="en-US" sz="1400" b="0" i="0" u="none" strike="noStrike" dirty="0">
                          <a:solidFill>
                            <a:srgbClr val="000000"/>
                          </a:solidFill>
                          <a:latin typeface="+mj-lt"/>
                        </a:rPr>
                        <a:t>27.47</a:t>
                      </a:r>
                    </a:p>
                  </a:txBody>
                  <a:tcPr marL="7620" marR="7620" marT="7620" marB="0" anchor="b"/>
                </a:tc>
              </a:tr>
              <a:tr h="176671">
                <a:tc>
                  <a:txBody>
                    <a:bodyPr/>
                    <a:lstStyle/>
                    <a:p>
                      <a:pPr algn="ctr" fontAlgn="b"/>
                      <a:r>
                        <a:rPr lang="en-US" sz="1400" b="0" i="0" u="none" strike="noStrike" dirty="0">
                          <a:solidFill>
                            <a:srgbClr val="000000"/>
                          </a:solidFill>
                          <a:latin typeface="+mj-lt"/>
                        </a:rPr>
                        <a:t>27.47</a:t>
                      </a:r>
                    </a:p>
                  </a:txBody>
                  <a:tcPr marL="7620" marR="7620" marT="7620" marB="0" anchor="b"/>
                </a:tc>
              </a:tr>
              <a:tr h="176671">
                <a:tc>
                  <a:txBody>
                    <a:bodyPr/>
                    <a:lstStyle/>
                    <a:p>
                      <a:pPr algn="ctr" fontAlgn="b"/>
                      <a:r>
                        <a:rPr lang="en-US" sz="1400" b="0" i="0" u="none" strike="noStrike" dirty="0">
                          <a:solidFill>
                            <a:srgbClr val="000000"/>
                          </a:solidFill>
                          <a:latin typeface="+mj-lt"/>
                        </a:rPr>
                        <a:t>32.05</a:t>
                      </a:r>
                    </a:p>
                  </a:txBody>
                  <a:tcPr marL="7620" marR="7620" marT="7620" marB="0" anchor="b"/>
                </a:tc>
              </a:tr>
              <a:tr h="176671">
                <a:tc>
                  <a:txBody>
                    <a:bodyPr/>
                    <a:lstStyle/>
                    <a:p>
                      <a:pPr algn="ctr" fontAlgn="b"/>
                      <a:r>
                        <a:rPr lang="en-US" sz="1400" b="0" i="0" u="none" strike="noStrike" dirty="0">
                          <a:solidFill>
                            <a:srgbClr val="000000"/>
                          </a:solidFill>
                          <a:latin typeface="+mj-lt"/>
                        </a:rPr>
                        <a:t>32.05</a:t>
                      </a:r>
                    </a:p>
                  </a:txBody>
                  <a:tcPr marL="7620" marR="7620" marT="7620" marB="0" anchor="b"/>
                </a:tc>
              </a:tr>
              <a:tr h="176671">
                <a:tc>
                  <a:txBody>
                    <a:bodyPr/>
                    <a:lstStyle/>
                    <a:p>
                      <a:pPr algn="ctr" fontAlgn="b"/>
                      <a:r>
                        <a:rPr lang="en-US" sz="1400" b="0" i="0" u="none" strike="noStrike" dirty="0">
                          <a:solidFill>
                            <a:srgbClr val="000000"/>
                          </a:solidFill>
                          <a:latin typeface="+mj-lt"/>
                        </a:rPr>
                        <a:t>23.81</a:t>
                      </a:r>
                    </a:p>
                  </a:txBody>
                  <a:tcPr marL="7620" marR="7620" marT="7620" marB="0" anchor="b"/>
                </a:tc>
              </a:tr>
              <a:tr h="176671">
                <a:tc>
                  <a:txBody>
                    <a:bodyPr/>
                    <a:lstStyle/>
                    <a:p>
                      <a:pPr algn="ctr" fontAlgn="b"/>
                      <a:r>
                        <a:rPr lang="en-US" sz="1400" b="0" i="0" u="none" strike="noStrike" dirty="0" smtClean="0">
                          <a:solidFill>
                            <a:srgbClr val="000000"/>
                          </a:solidFill>
                          <a:latin typeface="+mj-lt"/>
                        </a:rPr>
                        <a:t>23.81</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err="1" smtClean="0">
                          <a:solidFill>
                            <a:srgbClr val="FF0000"/>
                          </a:solidFill>
                          <a:latin typeface="+mn-lt"/>
                          <a:ea typeface="+mn-ea"/>
                          <a:cs typeface="+mn-cs"/>
                        </a:rPr>
                        <a:t>Avg</a:t>
                      </a:r>
                      <a:r>
                        <a:rPr lang="en-US" sz="1400" b="1" i="0" u="none" strike="noStrike" kern="1200" dirty="0" smtClean="0">
                          <a:solidFill>
                            <a:srgbClr val="FF0000"/>
                          </a:solidFill>
                          <a:latin typeface="+mn-lt"/>
                          <a:ea typeface="+mn-ea"/>
                          <a:cs typeface="+mn-cs"/>
                        </a:rPr>
                        <a:t>=27.5</a:t>
                      </a:r>
                    </a:p>
                  </a:txBody>
                  <a:tcPr marL="7620" marR="7620" marT="7620" marB="0" anchor="b"/>
                </a:tc>
              </a:tr>
            </a:tbl>
          </a:graphicData>
        </a:graphic>
      </p:graphicFrame>
      <p:sp>
        <p:nvSpPr>
          <p:cNvPr id="7" name="TextBox 6"/>
          <p:cNvSpPr txBox="1"/>
          <p:nvPr/>
        </p:nvSpPr>
        <p:spPr>
          <a:xfrm>
            <a:off x="1905000" y="5706070"/>
            <a:ext cx="6629400" cy="646331"/>
          </a:xfrm>
          <a:prstGeom prst="rect">
            <a:avLst/>
          </a:prstGeom>
          <a:noFill/>
        </p:spPr>
        <p:txBody>
          <a:bodyPr wrap="square" rtlCol="0">
            <a:spAutoFit/>
          </a:bodyPr>
          <a:lstStyle/>
          <a:p>
            <a:r>
              <a:rPr lang="en-US" b="1" dirty="0" smtClean="0">
                <a:solidFill>
                  <a:srgbClr val="FF0000"/>
                </a:solidFill>
              </a:rPr>
              <a:t>Fix equal power distribution along with fix couplers imply operating all cavities below the cavity with the lowest quenching limit.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A little bit more realistic simulations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Cavity_voltages_diff_grad_open_loop.jpg"/>
          <p:cNvPicPr>
            <a:picLocks noChangeAspect="1"/>
          </p:cNvPicPr>
          <p:nvPr/>
        </p:nvPicPr>
        <p:blipFill>
          <a:blip r:embed="rId2"/>
          <a:stretch>
            <a:fillRect/>
          </a:stretch>
        </p:blipFill>
        <p:spPr>
          <a:xfrm>
            <a:off x="228600" y="1524000"/>
            <a:ext cx="4368800" cy="3276600"/>
          </a:xfrm>
          <a:prstGeom prst="rect">
            <a:avLst/>
          </a:prstGeom>
        </p:spPr>
      </p:pic>
      <p:sp>
        <p:nvSpPr>
          <p:cNvPr id="4" name="Content Placeholder 2"/>
          <p:cNvSpPr txBox="1">
            <a:spLocks/>
          </p:cNvSpPr>
          <p:nvPr/>
        </p:nvSpPr>
        <p:spPr>
          <a:xfrm>
            <a:off x="4648200" y="990600"/>
            <a:ext cx="3962400" cy="4800600"/>
          </a:xfrm>
          <a:prstGeom prst="rect">
            <a:avLst/>
          </a:prstGeom>
        </p:spPr>
        <p:txBody>
          <a:bodyPr>
            <a:normAutofit/>
          </a:bodyPr>
          <a:lstStyle/>
          <a:p>
            <a:pPr marL="342900" indent="-342900">
              <a:spcBef>
                <a:spcPct val="20000"/>
              </a:spcBef>
              <a:buFont typeface="Arial" pitchFamily="34" charset="0"/>
              <a:buChar char="•"/>
            </a:pPr>
            <a:r>
              <a:rPr lang="en-US" sz="1600" dirty="0" smtClean="0"/>
              <a:t>1</a:t>
            </a:r>
            <a:r>
              <a:rPr lang="en-US" sz="1600" baseline="30000" dirty="0" smtClean="0"/>
              <a:t>st</a:t>
            </a:r>
            <a:r>
              <a:rPr lang="en-US" sz="1600" dirty="0" smtClean="0"/>
              <a:t> RF station is DESY-FLASH ACC6-7</a:t>
            </a:r>
          </a:p>
          <a:p>
            <a:pPr marL="342900" indent="-342900">
              <a:spcBef>
                <a:spcPct val="20000"/>
              </a:spcBef>
              <a:buFont typeface="Arial" pitchFamily="34" charset="0"/>
              <a:buChar char="•"/>
            </a:pPr>
            <a:r>
              <a:rPr lang="en-US" sz="1600" dirty="0" smtClean="0"/>
              <a:t>All other 12 RF stations have 2 low gradient cavities at 18MV and 14 cavities at 26MV.</a:t>
            </a:r>
          </a:p>
          <a:p>
            <a:pPr marL="342900" indent="-342900">
              <a:spcBef>
                <a:spcPct val="20000"/>
              </a:spcBef>
              <a:buFont typeface="Arial" pitchFamily="34" charset="0"/>
              <a:buChar char="•"/>
            </a:pPr>
            <a:r>
              <a:rPr lang="en-US" sz="1600" dirty="0" smtClean="0"/>
              <a:t>LFD: ~ 60 Hz at 25 MV.</a:t>
            </a:r>
          </a:p>
          <a:p>
            <a:pPr marL="342900" indent="-342900">
              <a:spcBef>
                <a:spcPct val="20000"/>
              </a:spcBef>
              <a:buFont typeface="Arial" pitchFamily="34" charset="0"/>
              <a:buChar char="•"/>
            </a:pPr>
            <a:r>
              <a:rPr lang="en-US" sz="1600" dirty="0" smtClean="0"/>
              <a:t>µ-phonics: ±5Hz uniformly distributed.</a:t>
            </a:r>
          </a:p>
          <a:p>
            <a:pPr marL="342900" indent="-342900">
              <a:spcBef>
                <a:spcPct val="20000"/>
              </a:spcBef>
              <a:buFont typeface="Arial" pitchFamily="34" charset="0"/>
              <a:buChar char="•"/>
            </a:pPr>
            <a:r>
              <a:rPr lang="en-US" sz="1600" dirty="0" smtClean="0"/>
              <a:t>Beam errors:</a:t>
            </a:r>
          </a:p>
          <a:p>
            <a:pPr marL="800100" lvl="1" indent="-342900">
              <a:spcBef>
                <a:spcPct val="20000"/>
              </a:spcBef>
              <a:buFont typeface="Arial" pitchFamily="34" charset="0"/>
              <a:buChar char="•"/>
            </a:pPr>
            <a:r>
              <a:rPr lang="en-US" sz="1600" dirty="0" smtClean="0"/>
              <a:t>Bunch to bunch </a:t>
            </a:r>
            <a:r>
              <a:rPr lang="en-US" sz="1600" dirty="0" err="1" smtClean="0"/>
              <a:t>I</a:t>
            </a:r>
            <a:r>
              <a:rPr lang="en-US" sz="1600" baseline="-25000" dirty="0" err="1" smtClean="0"/>
              <a:t>b</a:t>
            </a:r>
            <a:r>
              <a:rPr lang="en-US" sz="1600" dirty="0" smtClean="0"/>
              <a:t> jitter: 3%.</a:t>
            </a:r>
          </a:p>
          <a:p>
            <a:pPr marL="800100" lvl="1" indent="-342900">
              <a:spcBef>
                <a:spcPct val="20000"/>
              </a:spcBef>
              <a:buFont typeface="Arial" pitchFamily="34" charset="0"/>
              <a:buChar char="•"/>
            </a:pPr>
            <a:r>
              <a:rPr lang="en-US" sz="1600" dirty="0" smtClean="0"/>
              <a:t>Bunch to bunch Energy jitter: 250KeV.</a:t>
            </a:r>
          </a:p>
          <a:p>
            <a:pPr marL="800100" lvl="1" indent="-342900">
              <a:spcBef>
                <a:spcPct val="20000"/>
              </a:spcBef>
              <a:buFont typeface="Arial" pitchFamily="34" charset="0"/>
              <a:buChar char="•"/>
            </a:pPr>
            <a:r>
              <a:rPr lang="en-US" sz="1600" dirty="0" smtClean="0"/>
              <a:t>Bunch to bunch time jitter: 1ps.</a:t>
            </a:r>
          </a:p>
          <a:p>
            <a:pPr marL="800100" lvl="1" indent="-342900">
              <a:spcBef>
                <a:spcPct val="20000"/>
              </a:spcBef>
              <a:buFont typeface="Arial" pitchFamily="34" charset="0"/>
              <a:buChar char="•"/>
            </a:pPr>
            <a:r>
              <a:rPr lang="en-US" sz="1600" dirty="0" err="1" smtClean="0"/>
              <a:t>I</a:t>
            </a:r>
            <a:r>
              <a:rPr lang="en-US" sz="1600" baseline="-25000" dirty="0" err="1" smtClean="0"/>
              <a:t>b</a:t>
            </a:r>
            <a:r>
              <a:rPr lang="en-US" sz="1600" dirty="0" smtClean="0"/>
              <a:t> is 3% lower at the end of a 4.2 ms flattop. (cosine function).</a:t>
            </a:r>
          </a:p>
          <a:p>
            <a:pPr marL="342900" indent="-342900">
              <a:spcBef>
                <a:spcPct val="20000"/>
              </a:spcBef>
              <a:buFont typeface="Arial" pitchFamily="34" charset="0"/>
              <a:buChar char="•"/>
            </a:pPr>
            <a:r>
              <a:rPr lang="en-US" sz="1600" dirty="0" smtClean="0"/>
              <a:t>Coupler error: 10% uniformly distributed.</a:t>
            </a:r>
          </a:p>
          <a:p>
            <a:pPr marL="800100" lvl="1" indent="-342900">
              <a:spcBef>
                <a:spcPct val="20000"/>
              </a:spcBef>
              <a:buFont typeface="Arial" pitchFamily="34" charset="0"/>
              <a:buChar char="•"/>
            </a:pPr>
            <a:endParaRPr lang="en-US" sz="1600" dirty="0" smtClean="0"/>
          </a:p>
        </p:txBody>
      </p:sp>
      <p:sp>
        <p:nvSpPr>
          <p:cNvPr id="5" name="TextBox 4"/>
          <p:cNvSpPr txBox="1"/>
          <p:nvPr/>
        </p:nvSpPr>
        <p:spPr>
          <a:xfrm>
            <a:off x="1828800" y="1143000"/>
            <a:ext cx="1167307" cy="369332"/>
          </a:xfrm>
          <a:prstGeom prst="rect">
            <a:avLst/>
          </a:prstGeom>
          <a:noFill/>
        </p:spPr>
        <p:txBody>
          <a:bodyPr wrap="none" rtlCol="0">
            <a:spAutoFit/>
          </a:bodyPr>
          <a:lstStyle/>
          <a:p>
            <a:r>
              <a:rPr lang="en-US" dirty="0" smtClean="0"/>
              <a:t>Open loop</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A little bit more realistic simulations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RF_ST_all_gradients_diff_grad_err_ON.jpg"/>
          <p:cNvPicPr>
            <a:picLocks noChangeAspect="1"/>
          </p:cNvPicPr>
          <p:nvPr/>
        </p:nvPicPr>
        <p:blipFill>
          <a:blip r:embed="rId2"/>
          <a:stretch>
            <a:fillRect/>
          </a:stretch>
        </p:blipFill>
        <p:spPr>
          <a:xfrm>
            <a:off x="152400" y="838200"/>
            <a:ext cx="4495800" cy="3371850"/>
          </a:xfrm>
          <a:prstGeom prst="rect">
            <a:avLst/>
          </a:prstGeom>
        </p:spPr>
      </p:pic>
      <p:pic>
        <p:nvPicPr>
          <p:cNvPr id="5" name="Picture 4" descr="cavity tilts.jpg"/>
          <p:cNvPicPr>
            <a:picLocks noChangeAspect="1"/>
          </p:cNvPicPr>
          <p:nvPr/>
        </p:nvPicPr>
        <p:blipFill>
          <a:blip r:embed="rId3"/>
          <a:stretch>
            <a:fillRect/>
          </a:stretch>
        </p:blipFill>
        <p:spPr>
          <a:xfrm>
            <a:off x="4648200" y="990600"/>
            <a:ext cx="4084320" cy="3063240"/>
          </a:xfrm>
          <a:prstGeom prst="rect">
            <a:avLst/>
          </a:prstGeom>
        </p:spPr>
      </p:pic>
      <p:sp>
        <p:nvSpPr>
          <p:cNvPr id="6" name="Oval 5"/>
          <p:cNvSpPr/>
          <p:nvPr/>
        </p:nvSpPr>
        <p:spPr>
          <a:xfrm>
            <a:off x="6705600" y="2438400"/>
            <a:ext cx="1143000" cy="18288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1447800"/>
            <a:ext cx="1676400" cy="923330"/>
          </a:xfrm>
          <a:prstGeom prst="rect">
            <a:avLst/>
          </a:prstGeom>
          <a:noFill/>
        </p:spPr>
        <p:txBody>
          <a:bodyPr wrap="square" rtlCol="0">
            <a:spAutoFit/>
          </a:bodyPr>
          <a:lstStyle/>
          <a:p>
            <a:r>
              <a:rPr lang="en-US" b="1" dirty="0" smtClean="0">
                <a:solidFill>
                  <a:srgbClr val="FF0000"/>
                </a:solidFill>
              </a:rPr>
              <a:t>These cavities will probably quench</a:t>
            </a:r>
            <a:endParaRPr lang="en-US"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A little bit more realistic simulations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RF_ST_all_detunings_diff_grad_err_ON.jpg"/>
          <p:cNvPicPr>
            <a:picLocks noChangeAspect="1"/>
          </p:cNvPicPr>
          <p:nvPr/>
        </p:nvPicPr>
        <p:blipFill>
          <a:blip r:embed="rId2"/>
          <a:stretch>
            <a:fillRect/>
          </a:stretch>
        </p:blipFill>
        <p:spPr>
          <a:xfrm>
            <a:off x="259080" y="803910"/>
            <a:ext cx="4008120" cy="2777490"/>
          </a:xfrm>
          <a:prstGeom prst="rect">
            <a:avLst/>
          </a:prstGeom>
        </p:spPr>
      </p:pic>
      <p:pic>
        <p:nvPicPr>
          <p:cNvPr id="4" name="Picture 3" descr="RF_ST_all_phases_diff_grad_err_ON.jpg"/>
          <p:cNvPicPr>
            <a:picLocks noChangeAspect="1"/>
          </p:cNvPicPr>
          <p:nvPr/>
        </p:nvPicPr>
        <p:blipFill>
          <a:blip r:embed="rId3"/>
          <a:stretch>
            <a:fillRect/>
          </a:stretch>
        </p:blipFill>
        <p:spPr>
          <a:xfrm>
            <a:off x="4343400" y="914400"/>
            <a:ext cx="3581400" cy="2686050"/>
          </a:xfrm>
          <a:prstGeom prst="rect">
            <a:avLst/>
          </a:prstGeom>
        </p:spPr>
      </p:pic>
      <p:pic>
        <p:nvPicPr>
          <p:cNvPr id="5" name="Picture 4" descr="RF_ST_powers_diff_grad_err_ON.jpg"/>
          <p:cNvPicPr>
            <a:picLocks noChangeAspect="1"/>
          </p:cNvPicPr>
          <p:nvPr/>
        </p:nvPicPr>
        <p:blipFill>
          <a:blip r:embed="rId4"/>
          <a:stretch>
            <a:fillRect/>
          </a:stretch>
        </p:blipFill>
        <p:spPr>
          <a:xfrm>
            <a:off x="513080" y="3794760"/>
            <a:ext cx="4058920" cy="2758440"/>
          </a:xfrm>
          <a:prstGeom prst="rect">
            <a:avLst/>
          </a:prstGeom>
        </p:spPr>
      </p:pic>
      <p:sp>
        <p:nvSpPr>
          <p:cNvPr id="6" name="TextBox 5"/>
          <p:cNvSpPr txBox="1"/>
          <p:nvPr/>
        </p:nvSpPr>
        <p:spPr>
          <a:xfrm>
            <a:off x="2209800" y="4038600"/>
            <a:ext cx="1676400" cy="830997"/>
          </a:xfrm>
          <a:prstGeom prst="rect">
            <a:avLst/>
          </a:prstGeom>
          <a:noFill/>
        </p:spPr>
        <p:txBody>
          <a:bodyPr wrap="square" rtlCol="0">
            <a:spAutoFit/>
          </a:bodyPr>
          <a:lstStyle/>
          <a:p>
            <a:r>
              <a:rPr lang="en-US" sz="1200" dirty="0" smtClean="0">
                <a:solidFill>
                  <a:srgbClr val="FF0000"/>
                </a:solidFill>
              </a:rPr>
              <a:t>10% more power at end of flattop</a:t>
            </a:r>
          </a:p>
          <a:p>
            <a:r>
              <a:rPr lang="en-US" sz="1200" dirty="0" smtClean="0">
                <a:solidFill>
                  <a:srgbClr val="FF0000"/>
                </a:solidFill>
              </a:rPr>
              <a:t>With respect to the beginning of flattop.</a:t>
            </a:r>
            <a:endParaRPr lang="en-US" sz="1200" dirty="0">
              <a:solidFill>
                <a:srgbClr val="FF0000"/>
              </a:solidFill>
            </a:endParaRPr>
          </a:p>
        </p:txBody>
      </p:sp>
      <p:cxnSp>
        <p:nvCxnSpPr>
          <p:cNvPr id="8" name="Straight Arrow Connector 7"/>
          <p:cNvCxnSpPr/>
          <p:nvPr/>
        </p:nvCxnSpPr>
        <p:spPr>
          <a:xfrm rot="5400000">
            <a:off x="2362200" y="5029200"/>
            <a:ext cx="381000" cy="7620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3352800" y="4572000"/>
            <a:ext cx="914400" cy="304800"/>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1" y="4267200"/>
            <a:ext cx="4038600" cy="923330"/>
          </a:xfrm>
          <a:prstGeom prst="rect">
            <a:avLst/>
          </a:prstGeom>
          <a:noFill/>
        </p:spPr>
        <p:txBody>
          <a:bodyPr wrap="square" rtlCol="0">
            <a:spAutoFit/>
          </a:bodyPr>
          <a:lstStyle/>
          <a:p>
            <a:r>
              <a:rPr lang="en-US" dirty="0" smtClean="0"/>
              <a:t>The closed loop cavity </a:t>
            </a:r>
            <a:r>
              <a:rPr lang="en-US" dirty="0" err="1" smtClean="0"/>
              <a:t>detunings</a:t>
            </a:r>
            <a:r>
              <a:rPr lang="en-US" dirty="0" smtClean="0"/>
              <a:t> and phases in all directions.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A little bit more realistic simulations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Center of bunch Energy gain along Linac.jpg"/>
          <p:cNvPicPr>
            <a:picLocks noChangeAspect="1"/>
          </p:cNvPicPr>
          <p:nvPr/>
        </p:nvPicPr>
        <p:blipFill>
          <a:blip r:embed="rId2"/>
          <a:stretch>
            <a:fillRect/>
          </a:stretch>
        </p:blipFill>
        <p:spPr>
          <a:xfrm>
            <a:off x="0" y="838200"/>
            <a:ext cx="8610600" cy="3840480"/>
          </a:xfrm>
          <a:prstGeom prst="rect">
            <a:avLst/>
          </a:prstGeom>
        </p:spPr>
      </p:pic>
      <p:sp>
        <p:nvSpPr>
          <p:cNvPr id="4" name="TextBox 3"/>
          <p:cNvSpPr txBox="1"/>
          <p:nvPr/>
        </p:nvSpPr>
        <p:spPr>
          <a:xfrm>
            <a:off x="838200" y="5029200"/>
            <a:ext cx="8021235" cy="646331"/>
          </a:xfrm>
          <a:prstGeom prst="rect">
            <a:avLst/>
          </a:prstGeom>
          <a:noFill/>
        </p:spPr>
        <p:txBody>
          <a:bodyPr wrap="none" rtlCol="0">
            <a:spAutoFit/>
          </a:bodyPr>
          <a:lstStyle/>
          <a:p>
            <a:r>
              <a:rPr lang="en-US" dirty="0" smtClean="0"/>
              <a:t>This plot shows the energy gain spread for the center of the bunch along the LINAC.</a:t>
            </a:r>
          </a:p>
          <a:p>
            <a:r>
              <a:rPr lang="en-US" dirty="0" smtClean="0"/>
              <a:t>The spread is for 4200 bunches.</a:t>
            </a:r>
            <a:endParaRPr lang="en-US" dirty="0"/>
          </a:p>
        </p:txBody>
      </p:sp>
      <p:sp>
        <p:nvSpPr>
          <p:cNvPr id="5" name="Oval 4"/>
          <p:cNvSpPr/>
          <p:nvPr/>
        </p:nvSpPr>
        <p:spPr>
          <a:xfrm>
            <a:off x="7536180" y="2377440"/>
            <a:ext cx="167640" cy="169164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72400" y="2286000"/>
            <a:ext cx="1295400" cy="461665"/>
          </a:xfrm>
          <a:prstGeom prst="rect">
            <a:avLst/>
          </a:prstGeom>
          <a:noFill/>
        </p:spPr>
        <p:txBody>
          <a:bodyPr wrap="square" rtlCol="0">
            <a:spAutoFit/>
          </a:bodyPr>
          <a:lstStyle/>
          <a:p>
            <a:r>
              <a:rPr lang="en-US" sz="1200" b="1" dirty="0" smtClean="0">
                <a:solidFill>
                  <a:srgbClr val="FF0000"/>
                </a:solidFill>
              </a:rPr>
              <a:t>Head of the bunch train</a:t>
            </a:r>
            <a:endParaRPr lang="en-US" sz="1200" b="1" dirty="0">
              <a:solidFill>
                <a:srgbClr val="FF0000"/>
              </a:solidFill>
            </a:endParaRPr>
          </a:p>
        </p:txBody>
      </p:sp>
      <p:sp>
        <p:nvSpPr>
          <p:cNvPr id="7" name="TextBox 6"/>
          <p:cNvSpPr txBox="1"/>
          <p:nvPr/>
        </p:nvSpPr>
        <p:spPr>
          <a:xfrm>
            <a:off x="7772400" y="3729335"/>
            <a:ext cx="1295400" cy="461665"/>
          </a:xfrm>
          <a:prstGeom prst="rect">
            <a:avLst/>
          </a:prstGeom>
          <a:noFill/>
        </p:spPr>
        <p:txBody>
          <a:bodyPr wrap="square" rtlCol="0">
            <a:spAutoFit/>
          </a:bodyPr>
          <a:lstStyle/>
          <a:p>
            <a:r>
              <a:rPr lang="en-US" sz="1200" b="1" dirty="0" smtClean="0">
                <a:solidFill>
                  <a:srgbClr val="FF0000"/>
                </a:solidFill>
              </a:rPr>
              <a:t>Tail of the bunch train</a:t>
            </a:r>
            <a:endParaRPr lang="en-US" sz="1200" b="1" dirty="0">
              <a:solidFill>
                <a:srgbClr val="FF0000"/>
              </a:solidFill>
            </a:endParaRPr>
          </a:p>
        </p:txBody>
      </p:sp>
      <p:sp>
        <p:nvSpPr>
          <p:cNvPr id="8" name="TextBox 7"/>
          <p:cNvSpPr txBox="1"/>
          <p:nvPr/>
        </p:nvSpPr>
        <p:spPr>
          <a:xfrm rot="16200000">
            <a:off x="-228768" y="2590968"/>
            <a:ext cx="1284069" cy="369332"/>
          </a:xfrm>
          <a:prstGeom prst="rect">
            <a:avLst/>
          </a:prstGeom>
          <a:noFill/>
        </p:spPr>
        <p:txBody>
          <a:bodyPr wrap="none" rtlCol="0">
            <a:spAutoFit/>
          </a:bodyPr>
          <a:lstStyle/>
          <a:p>
            <a:r>
              <a:rPr lang="en-US" b="1" dirty="0" smtClean="0"/>
              <a:t>Energy gain</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A little bit more realistic simulations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Center of bunch Energy gain for RF ST1 vs Bunch number.jpg"/>
          <p:cNvPicPr>
            <a:picLocks noChangeAspect="1"/>
          </p:cNvPicPr>
          <p:nvPr/>
        </p:nvPicPr>
        <p:blipFill>
          <a:blip r:embed="rId2"/>
          <a:stretch>
            <a:fillRect/>
          </a:stretch>
        </p:blipFill>
        <p:spPr>
          <a:xfrm>
            <a:off x="0" y="1219200"/>
            <a:ext cx="4615840" cy="3461880"/>
          </a:xfrm>
          <a:prstGeom prst="rect">
            <a:avLst/>
          </a:prstGeom>
        </p:spPr>
      </p:pic>
      <p:pic>
        <p:nvPicPr>
          <p:cNvPr id="4" name="Picture 3" descr="Center of bunch Energy gain for cavity1 vs Bunch number.jpg"/>
          <p:cNvPicPr>
            <a:picLocks noChangeAspect="1"/>
          </p:cNvPicPr>
          <p:nvPr/>
        </p:nvPicPr>
        <p:blipFill>
          <a:blip r:embed="rId3"/>
          <a:stretch>
            <a:fillRect/>
          </a:stretch>
        </p:blipFill>
        <p:spPr>
          <a:xfrm>
            <a:off x="4343400" y="1112520"/>
            <a:ext cx="4815840" cy="3611880"/>
          </a:xfrm>
          <a:prstGeom prst="rect">
            <a:avLst/>
          </a:prstGeom>
        </p:spPr>
      </p:pic>
      <p:sp>
        <p:nvSpPr>
          <p:cNvPr id="5" name="TextBox 4"/>
          <p:cNvSpPr txBox="1"/>
          <p:nvPr/>
        </p:nvSpPr>
        <p:spPr>
          <a:xfrm>
            <a:off x="762001" y="5029200"/>
            <a:ext cx="8153400" cy="646331"/>
          </a:xfrm>
          <a:prstGeom prst="rect">
            <a:avLst/>
          </a:prstGeom>
          <a:noFill/>
        </p:spPr>
        <p:txBody>
          <a:bodyPr wrap="square" rtlCol="0">
            <a:spAutoFit/>
          </a:bodyPr>
          <a:lstStyle/>
          <a:p>
            <a:r>
              <a:rPr lang="en-US" dirty="0" smtClean="0"/>
              <a:t>The LLRF controls the vector sum. The energy gain looks OK for a group of 16 cavities.</a:t>
            </a:r>
          </a:p>
          <a:p>
            <a:r>
              <a:rPr lang="en-US" dirty="0" smtClean="0"/>
              <a:t>But each cavity has a large bunch train head to tail spread.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F_ST_vector_sums_diff_grad_err_ON.jpg"/>
          <p:cNvPicPr>
            <a:picLocks noChangeAspect="1"/>
          </p:cNvPicPr>
          <p:nvPr/>
        </p:nvPicPr>
        <p:blipFill>
          <a:blip r:embed="rId2"/>
          <a:stretch>
            <a:fillRect/>
          </a:stretch>
        </p:blipFill>
        <p:spPr>
          <a:xfrm>
            <a:off x="76200" y="1219200"/>
            <a:ext cx="4470400" cy="3352800"/>
          </a:xfrm>
          <a:prstGeom prst="rect">
            <a:avLst/>
          </a:prstGeom>
        </p:spPr>
      </p:pic>
      <p:pic>
        <p:nvPicPr>
          <p:cNvPr id="3" name="Picture 2" descr="RF_ST_vector_sum_phases.jpg"/>
          <p:cNvPicPr>
            <a:picLocks noChangeAspect="1"/>
          </p:cNvPicPr>
          <p:nvPr/>
        </p:nvPicPr>
        <p:blipFill>
          <a:blip r:embed="rId3"/>
          <a:stretch>
            <a:fillRect/>
          </a:stretch>
        </p:blipFill>
        <p:spPr>
          <a:xfrm>
            <a:off x="4724400" y="1314450"/>
            <a:ext cx="4038600" cy="3028950"/>
          </a:xfrm>
          <a:prstGeom prst="rect">
            <a:avLst/>
          </a:prstGeom>
        </p:spPr>
      </p:pic>
      <p:sp>
        <p:nvSpPr>
          <p:cNvPr id="4"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A little bit more realistic simulations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_pases.jpg"/>
          <p:cNvPicPr>
            <a:picLocks noChangeAspect="1"/>
          </p:cNvPicPr>
          <p:nvPr/>
        </p:nvPicPr>
        <p:blipFill>
          <a:blip r:embed="rId2"/>
          <a:stretch>
            <a:fillRect/>
          </a:stretch>
        </p:blipFill>
        <p:spPr>
          <a:xfrm>
            <a:off x="4495800" y="1447800"/>
            <a:ext cx="4287520" cy="2819400"/>
          </a:xfrm>
          <a:prstGeom prst="rect">
            <a:avLst/>
          </a:prstGeom>
        </p:spPr>
      </p:pic>
      <p:pic>
        <p:nvPicPr>
          <p:cNvPr id="3" name="Picture 2" descr="RF_ST_all_phases_diff_grad_err_ON.jpg"/>
          <p:cNvPicPr>
            <a:picLocks noChangeAspect="1"/>
          </p:cNvPicPr>
          <p:nvPr/>
        </p:nvPicPr>
        <p:blipFill>
          <a:blip r:embed="rId3"/>
          <a:stretch>
            <a:fillRect/>
          </a:stretch>
        </p:blipFill>
        <p:spPr>
          <a:xfrm>
            <a:off x="228600" y="1981200"/>
            <a:ext cx="3581400" cy="2514600"/>
          </a:xfrm>
          <a:prstGeom prst="rect">
            <a:avLst/>
          </a:prstGeom>
        </p:spPr>
      </p:pic>
      <p:sp>
        <p:nvSpPr>
          <p:cNvPr id="4" name="Content Placeholder 2"/>
          <p:cNvSpPr txBox="1">
            <a:spLocks/>
          </p:cNvSpPr>
          <p:nvPr/>
        </p:nvSpPr>
        <p:spPr>
          <a:xfrm>
            <a:off x="381000" y="762000"/>
            <a:ext cx="8229600" cy="1143000"/>
          </a:xfrm>
          <a:prstGeom prst="rect">
            <a:avLst/>
          </a:prstGeom>
        </p:spPr>
        <p:txBody>
          <a:bodyPr>
            <a:normAutofit/>
          </a:bodyPr>
          <a:lstStyle/>
          <a:p>
            <a:pPr marL="342900" indent="-342900">
              <a:spcBef>
                <a:spcPct val="20000"/>
              </a:spcBef>
              <a:buFont typeface="Arial" pitchFamily="34" charset="0"/>
              <a:buChar char="•"/>
            </a:pPr>
            <a:r>
              <a:rPr lang="en-US" sz="1400" dirty="0" smtClean="0"/>
              <a:t>Adjust QL’s.</a:t>
            </a:r>
          </a:p>
          <a:p>
            <a:pPr marL="342900" indent="-342900">
              <a:spcBef>
                <a:spcPct val="20000"/>
              </a:spcBef>
              <a:buFont typeface="Arial" pitchFamily="34" charset="0"/>
              <a:buChar char="•"/>
            </a:pPr>
            <a:r>
              <a:rPr lang="en-US" sz="1400" dirty="0" smtClean="0"/>
              <a:t> Adjust </a:t>
            </a:r>
            <a:r>
              <a:rPr lang="en-US" sz="1400" dirty="0" err="1" smtClean="0"/>
              <a:t>Pk’s</a:t>
            </a:r>
            <a:r>
              <a:rPr lang="en-US" sz="1400" dirty="0" smtClean="0"/>
              <a:t>.</a:t>
            </a:r>
          </a:p>
          <a:p>
            <a:pPr marL="342900" indent="-342900">
              <a:spcBef>
                <a:spcPct val="20000"/>
              </a:spcBef>
              <a:buFont typeface="Arial" pitchFamily="34" charset="0"/>
              <a:buChar char="•"/>
            </a:pPr>
            <a:r>
              <a:rPr lang="en-US" sz="1400" dirty="0" err="1" smtClean="0"/>
              <a:t>Predetune</a:t>
            </a:r>
            <a:r>
              <a:rPr lang="en-US" sz="1400" dirty="0" smtClean="0"/>
              <a:t> cavities.</a:t>
            </a:r>
          </a:p>
          <a:p>
            <a:pPr marL="342900" indent="-342900">
              <a:spcBef>
                <a:spcPct val="20000"/>
              </a:spcBef>
              <a:buFont typeface="Arial" pitchFamily="34" charset="0"/>
              <a:buChar char="•"/>
            </a:pPr>
            <a:r>
              <a:rPr lang="en-US" sz="1400" dirty="0" smtClean="0"/>
              <a:t>Adjust beam injection time.</a:t>
            </a:r>
          </a:p>
        </p:txBody>
      </p:sp>
      <p:sp>
        <p:nvSpPr>
          <p:cNvPr id="5"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How do we fix it?</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152400" y="5334000"/>
            <a:ext cx="4572000" cy="487362"/>
          </a:xfrm>
          <a:prstGeom prst="rect">
            <a:avLst/>
          </a:prstGeom>
        </p:spPr>
        <p:txBody>
          <a:bodyPr>
            <a:noAutofit/>
          </a:bodyPr>
          <a:lstStyle/>
          <a:p>
            <a:pPr lvl="0" algn="ctr">
              <a:spcBef>
                <a:spcPct val="0"/>
              </a:spcBef>
            </a:pPr>
            <a:r>
              <a:rPr lang="en-US" sz="3000" dirty="0" smtClean="0">
                <a:latin typeface="+mj-lt"/>
                <a:ea typeface="+mj-ea"/>
                <a:cs typeface="+mj-cs"/>
              </a:rPr>
              <a:t>Do we have methods?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all_bunches_E_t_phse_space.jpg"/>
          <p:cNvPicPr>
            <a:picLocks noChangeAspect="1"/>
          </p:cNvPicPr>
          <p:nvPr/>
        </p:nvPicPr>
        <p:blipFill>
          <a:blip r:embed="rId4"/>
          <a:stretch>
            <a:fillRect/>
          </a:stretch>
        </p:blipFill>
        <p:spPr>
          <a:xfrm>
            <a:off x="4724400" y="4343400"/>
            <a:ext cx="4419600" cy="2362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Hamiltonian system</a:t>
            </a:r>
            <a:endParaRPr lang="en-US" sz="3200" dirty="0"/>
          </a:p>
        </p:txBody>
      </p:sp>
      <p:sp>
        <p:nvSpPr>
          <p:cNvPr id="3" name="Content Placeholder 2"/>
          <p:cNvSpPr>
            <a:spLocks noGrp="1"/>
          </p:cNvSpPr>
          <p:nvPr>
            <p:ph idx="1"/>
          </p:nvPr>
        </p:nvSpPr>
        <p:spPr>
          <a:xfrm>
            <a:off x="533400" y="914400"/>
            <a:ext cx="8229600" cy="868363"/>
          </a:xfrm>
        </p:spPr>
        <p:txBody>
          <a:bodyPr>
            <a:normAutofit/>
          </a:bodyPr>
          <a:lstStyle/>
          <a:p>
            <a:r>
              <a:rPr lang="en-US" sz="2000" dirty="0" smtClean="0"/>
              <a:t>The longitudinal dynamics can be described by a Hamiltonian system in terms of kinetic and potential energy:</a:t>
            </a:r>
            <a:endParaRPr lang="en-US" sz="2000" dirty="0"/>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34"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79525" y="1905000"/>
            <a:ext cx="1417638" cy="342900"/>
          </a:xfrm>
          <a:prstGeom prst="rect">
            <a:avLst/>
          </a:prstGeom>
          <a:noFill/>
        </p:spPr>
      </p:pic>
      <p:pic>
        <p:nvPicPr>
          <p:cNvPr id="1033"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79525" y="2438400"/>
            <a:ext cx="639763" cy="342900"/>
          </a:xfrm>
          <a:prstGeom prst="rect">
            <a:avLst/>
          </a:prstGeom>
          <a:noFill/>
        </p:spPr>
      </p:pic>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8" name="Picture 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03325" y="3048000"/>
            <a:ext cx="1920875" cy="358775"/>
          </a:xfrm>
          <a:prstGeom prst="rect">
            <a:avLst/>
          </a:prstGeom>
          <a:noFill/>
        </p:spPr>
      </p:pic>
      <p:sp>
        <p:nvSpPr>
          <p:cNvPr id="1040" name="Rectangle 16"/>
          <p:cNvSpPr>
            <a:spLocks noChangeArrowheads="1"/>
          </p:cNvSpPr>
          <p:nvPr/>
        </p:nvSpPr>
        <p:spPr bwMode="auto">
          <a:xfrm>
            <a:off x="0" y="81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3" name="Left Brace 22"/>
          <p:cNvSpPr/>
          <p:nvPr/>
        </p:nvSpPr>
        <p:spPr>
          <a:xfrm>
            <a:off x="1127125" y="1828800"/>
            <a:ext cx="76200" cy="990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 name="Picture 23" descr="scan0001.JPG"/>
          <p:cNvPicPr>
            <a:picLocks noChangeAspect="1"/>
          </p:cNvPicPr>
          <p:nvPr/>
        </p:nvPicPr>
        <p:blipFill>
          <a:blip r:embed="rId5"/>
          <a:stretch>
            <a:fillRect/>
          </a:stretch>
        </p:blipFill>
        <p:spPr>
          <a:xfrm>
            <a:off x="5020056" y="1600200"/>
            <a:ext cx="2904744" cy="4227576"/>
          </a:xfrm>
          <a:prstGeom prst="rect">
            <a:avLst/>
          </a:prstGeom>
        </p:spPr>
      </p:pic>
      <p:sp>
        <p:nvSpPr>
          <p:cNvPr id="25" name="Left Brace 24"/>
          <p:cNvSpPr/>
          <p:nvPr/>
        </p:nvSpPr>
        <p:spPr>
          <a:xfrm rot="16200000">
            <a:off x="2498725" y="2895599"/>
            <a:ext cx="76200" cy="1143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rot="16200000">
            <a:off x="1584325" y="3276600"/>
            <a:ext cx="76200" cy="381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1279525" y="3581400"/>
            <a:ext cx="643894" cy="461665"/>
          </a:xfrm>
          <a:prstGeom prst="rect">
            <a:avLst/>
          </a:prstGeom>
          <a:noFill/>
        </p:spPr>
        <p:txBody>
          <a:bodyPr wrap="none" rtlCol="0">
            <a:spAutoFit/>
          </a:bodyPr>
          <a:lstStyle/>
          <a:p>
            <a:r>
              <a:rPr lang="en-US" sz="1200" dirty="0" smtClean="0"/>
              <a:t>Kinetic </a:t>
            </a:r>
          </a:p>
          <a:p>
            <a:r>
              <a:rPr lang="en-US" sz="1200" dirty="0" smtClean="0"/>
              <a:t>Energy</a:t>
            </a:r>
            <a:endParaRPr lang="en-US" sz="1200" dirty="0"/>
          </a:p>
        </p:txBody>
      </p:sp>
      <p:sp>
        <p:nvSpPr>
          <p:cNvPr id="31" name="TextBox 30"/>
          <p:cNvSpPr txBox="1"/>
          <p:nvPr/>
        </p:nvSpPr>
        <p:spPr>
          <a:xfrm>
            <a:off x="2193925" y="3581400"/>
            <a:ext cx="779637" cy="461665"/>
          </a:xfrm>
          <a:prstGeom prst="rect">
            <a:avLst/>
          </a:prstGeom>
          <a:noFill/>
        </p:spPr>
        <p:txBody>
          <a:bodyPr wrap="none" rtlCol="0">
            <a:spAutoFit/>
          </a:bodyPr>
          <a:lstStyle/>
          <a:p>
            <a:r>
              <a:rPr lang="en-US" sz="1200" dirty="0" smtClean="0"/>
              <a:t>Potential </a:t>
            </a:r>
          </a:p>
          <a:p>
            <a:r>
              <a:rPr lang="en-US" sz="1200" dirty="0" smtClean="0"/>
              <a:t>Energy</a:t>
            </a:r>
            <a:endParaRPr lang="en-US" sz="1200" dirty="0"/>
          </a:p>
        </p:txBody>
      </p:sp>
      <p:sp>
        <p:nvSpPr>
          <p:cNvPr id="32" name="TextBox 31"/>
          <p:cNvSpPr txBox="1"/>
          <p:nvPr/>
        </p:nvSpPr>
        <p:spPr>
          <a:xfrm>
            <a:off x="152400" y="2129135"/>
            <a:ext cx="949427" cy="461665"/>
          </a:xfrm>
          <a:prstGeom prst="rect">
            <a:avLst/>
          </a:prstGeom>
          <a:noFill/>
        </p:spPr>
        <p:txBody>
          <a:bodyPr wrap="none" rtlCol="0">
            <a:spAutoFit/>
          </a:bodyPr>
          <a:lstStyle/>
          <a:p>
            <a:r>
              <a:rPr lang="en-US" sz="1200" dirty="0" smtClean="0"/>
              <a:t>Hamiltonian</a:t>
            </a:r>
          </a:p>
          <a:p>
            <a:r>
              <a:rPr lang="en-US" sz="1200" dirty="0" smtClean="0"/>
              <a:t>System H</a:t>
            </a:r>
            <a:r>
              <a:rPr lang="el-GR" sz="1200" baseline="-25000" dirty="0" smtClean="0"/>
              <a:t>φ</a:t>
            </a:r>
            <a:endParaRPr lang="en-US" sz="1200" baseline="-25000" dirty="0"/>
          </a:p>
        </p:txBody>
      </p:sp>
      <p:sp>
        <p:nvSpPr>
          <p:cNvPr id="33" name="TextBox 32"/>
          <p:cNvSpPr txBox="1"/>
          <p:nvPr/>
        </p:nvSpPr>
        <p:spPr>
          <a:xfrm>
            <a:off x="381001" y="5410200"/>
            <a:ext cx="3124200" cy="523220"/>
          </a:xfrm>
          <a:prstGeom prst="rect">
            <a:avLst/>
          </a:prstGeom>
          <a:noFill/>
        </p:spPr>
        <p:txBody>
          <a:bodyPr wrap="square" rtlCol="0">
            <a:spAutoFit/>
          </a:bodyPr>
          <a:lstStyle/>
          <a:p>
            <a:r>
              <a:rPr lang="en-US" sz="1400" dirty="0" smtClean="0"/>
              <a:t>The bucket has a stable region defined by -</a:t>
            </a:r>
            <a:r>
              <a:rPr lang="el-GR" sz="1400" dirty="0" smtClean="0"/>
              <a:t>φ</a:t>
            </a:r>
            <a:r>
              <a:rPr lang="en-US" sz="1400" baseline="-25000" dirty="0" smtClean="0"/>
              <a:t>S</a:t>
            </a:r>
            <a:r>
              <a:rPr lang="en-US" sz="1400" dirty="0" smtClean="0"/>
              <a:t> and </a:t>
            </a:r>
            <a:r>
              <a:rPr lang="el-GR" sz="1400" dirty="0" smtClean="0"/>
              <a:t>φ</a:t>
            </a:r>
            <a:r>
              <a:rPr lang="en-US" sz="1400" baseline="-25000" dirty="0" smtClean="0"/>
              <a:t>2</a:t>
            </a:r>
            <a:r>
              <a:rPr lang="en-US" sz="1400" dirty="0" smtClean="0"/>
              <a:t>. </a:t>
            </a:r>
            <a:r>
              <a:rPr lang="el-GR" sz="1400" dirty="0" smtClean="0"/>
              <a:t>φ</a:t>
            </a:r>
            <a:r>
              <a:rPr lang="en-US" sz="1400" baseline="-25000" dirty="0" smtClean="0"/>
              <a:t>2</a:t>
            </a:r>
            <a:r>
              <a:rPr lang="en-US" sz="1400" dirty="0" smtClean="0"/>
              <a:t>≈ 2</a:t>
            </a:r>
            <a:r>
              <a:rPr lang="el-GR" sz="1400" dirty="0" smtClean="0"/>
              <a:t>φ</a:t>
            </a:r>
            <a:r>
              <a:rPr lang="en-US" sz="1400" baseline="-25000" dirty="0" smtClean="0"/>
              <a:t>S</a:t>
            </a:r>
            <a:r>
              <a:rPr lang="en-US" sz="1400" dirty="0" smtClean="0"/>
              <a:t>.</a:t>
            </a:r>
            <a:endParaRPr lang="en-US" sz="1400" dirty="0"/>
          </a:p>
        </p:txBody>
      </p:sp>
      <p:sp>
        <p:nvSpPr>
          <p:cNvPr id="34" name="TextBox 33"/>
          <p:cNvSpPr txBox="1"/>
          <p:nvPr/>
        </p:nvSpPr>
        <p:spPr>
          <a:xfrm>
            <a:off x="381000" y="4267200"/>
            <a:ext cx="3581400" cy="954107"/>
          </a:xfrm>
          <a:prstGeom prst="rect">
            <a:avLst/>
          </a:prstGeom>
          <a:noFill/>
        </p:spPr>
        <p:txBody>
          <a:bodyPr wrap="square" rtlCol="0">
            <a:spAutoFit/>
          </a:bodyPr>
          <a:lstStyle/>
          <a:p>
            <a:r>
              <a:rPr lang="en-US" sz="1400" dirty="0" smtClean="0"/>
              <a:t>A and B are constants for each particular cavity, but they change cavity to cavity because A is a function of </a:t>
            </a:r>
            <a:r>
              <a:rPr lang="el-GR" sz="1400" dirty="0" smtClean="0"/>
              <a:t>β</a:t>
            </a:r>
            <a:r>
              <a:rPr lang="en-US" sz="1400" baseline="-25000" dirty="0" smtClean="0"/>
              <a:t>S</a:t>
            </a:r>
            <a:r>
              <a:rPr lang="en-US" sz="1400" dirty="0" smtClean="0"/>
              <a:t> and </a:t>
            </a:r>
            <a:r>
              <a:rPr lang="el-GR" sz="1400" dirty="0" smtClean="0"/>
              <a:t>γ</a:t>
            </a:r>
            <a:r>
              <a:rPr lang="en-US" sz="1400" baseline="-25000" dirty="0" smtClean="0"/>
              <a:t>S</a:t>
            </a:r>
            <a:r>
              <a:rPr lang="en-US" sz="1400" dirty="0" smtClean="0"/>
              <a:t>. B is a function of E</a:t>
            </a:r>
            <a:r>
              <a:rPr lang="en-US" sz="1400" baseline="-25000" dirty="0" smtClean="0"/>
              <a:t>0</a:t>
            </a:r>
            <a:r>
              <a:rPr lang="en-US" sz="1400" dirty="0" smtClean="0"/>
              <a:t> and TTF.</a:t>
            </a:r>
            <a:endParaRPr lang="en-US" sz="1400" dirty="0"/>
          </a:p>
        </p:txBody>
      </p:sp>
      <p:sp>
        <p:nvSpPr>
          <p:cNvPr id="35" name="TextBox 34"/>
          <p:cNvSpPr txBox="1"/>
          <p:nvPr/>
        </p:nvSpPr>
        <p:spPr>
          <a:xfrm>
            <a:off x="533400" y="6172200"/>
            <a:ext cx="1718676" cy="307777"/>
          </a:xfrm>
          <a:prstGeom prst="rect">
            <a:avLst/>
          </a:prstGeom>
          <a:noFill/>
        </p:spPr>
        <p:txBody>
          <a:bodyPr wrap="none" rtlCol="0">
            <a:spAutoFit/>
          </a:bodyPr>
          <a:lstStyle/>
          <a:p>
            <a:r>
              <a:rPr lang="en-US" sz="1400" dirty="0" smtClean="0"/>
              <a:t>The maximum </a:t>
            </a:r>
            <a:r>
              <a:rPr lang="el-GR" sz="1400" dirty="0" smtClean="0"/>
              <a:t>Δ</a:t>
            </a:r>
            <a:r>
              <a:rPr lang="en-US" sz="1400" dirty="0" smtClean="0"/>
              <a:t>W is </a:t>
            </a:r>
            <a:endParaRPr lang="en-US" sz="1400" dirty="0"/>
          </a:p>
        </p:txBody>
      </p:sp>
      <p:sp>
        <p:nvSpPr>
          <p:cNvPr id="10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4" name="Picture 2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86000" y="6019800"/>
            <a:ext cx="1973263" cy="517525"/>
          </a:xfrm>
          <a:prstGeom prst="rect">
            <a:avLst/>
          </a:prstGeom>
          <a:noFill/>
        </p:spPr>
      </p:pic>
      <p:sp>
        <p:nvSpPr>
          <p:cNvPr id="1046" name="Rectangle 22"/>
          <p:cNvSpPr>
            <a:spLocks noChangeArrowheads="1"/>
          </p:cNvSpPr>
          <p:nvPr/>
        </p:nvSpPr>
        <p:spPr bwMode="auto">
          <a:xfrm>
            <a:off x="0" y="974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487362"/>
          </a:xfrm>
          <a:prstGeom prst="rect">
            <a:avLst/>
          </a:prstGeom>
        </p:spPr>
        <p:txBody>
          <a:bodyPr>
            <a:noAutofit/>
          </a:bodyPr>
          <a:lstStyle/>
          <a:p>
            <a:pPr lvl="0" algn="ctr">
              <a:spcBef>
                <a:spcPct val="0"/>
              </a:spcBef>
            </a:pPr>
            <a:r>
              <a:rPr lang="en-US" sz="2400" dirty="0" err="1" smtClean="0">
                <a:latin typeface="+mj-lt"/>
                <a:ea typeface="+mj-ea"/>
                <a:cs typeface="+mj-cs"/>
              </a:rPr>
              <a:t>P</a:t>
            </a:r>
            <a:r>
              <a:rPr lang="en-US" sz="2400" baseline="-25000" dirty="0" err="1" smtClean="0">
                <a:latin typeface="+mj-lt"/>
                <a:ea typeface="+mj-ea"/>
                <a:cs typeface="+mj-cs"/>
              </a:rPr>
              <a:t>k</a:t>
            </a:r>
            <a:r>
              <a:rPr lang="en-US" sz="2400" dirty="0" smtClean="0">
                <a:latin typeface="+mj-lt"/>
                <a:ea typeface="+mj-ea"/>
                <a:cs typeface="+mj-cs"/>
              </a:rPr>
              <a:t>-Q</a:t>
            </a:r>
            <a:r>
              <a:rPr lang="en-US" sz="2400" baseline="-25000" dirty="0" smtClean="0">
                <a:latin typeface="+mj-lt"/>
                <a:ea typeface="+mj-ea"/>
                <a:cs typeface="+mj-cs"/>
              </a:rPr>
              <a:t>L</a:t>
            </a:r>
            <a:r>
              <a:rPr lang="en-US" sz="2400" dirty="0" smtClean="0">
                <a:latin typeface="+mj-lt"/>
                <a:ea typeface="+mj-ea"/>
                <a:cs typeface="+mj-cs"/>
              </a:rPr>
              <a:t> studies at FLASH</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76200" y="457200"/>
            <a:ext cx="8839200" cy="2590800"/>
          </a:xfrm>
          <a:prstGeom prst="rect">
            <a:avLst/>
          </a:prstGeom>
        </p:spPr>
        <p:txBody>
          <a:bodyPr>
            <a:noAutofit/>
          </a:bodyPr>
          <a:lstStyle/>
          <a:p>
            <a:pPr marL="342900" indent="-342900">
              <a:spcBef>
                <a:spcPct val="20000"/>
              </a:spcBef>
              <a:buFont typeface="Arial" pitchFamily="34" charset="0"/>
              <a:buChar char="•"/>
            </a:pPr>
            <a:r>
              <a:rPr lang="en-US" sz="1500" dirty="0" smtClean="0"/>
              <a:t>At FLASH </a:t>
            </a:r>
            <a:r>
              <a:rPr lang="en-US" sz="1500" dirty="0" err="1" smtClean="0"/>
              <a:t>cryomodules</a:t>
            </a:r>
            <a:r>
              <a:rPr lang="en-US" sz="1500" dirty="0" smtClean="0"/>
              <a:t> are set for equal Q</a:t>
            </a:r>
            <a:r>
              <a:rPr lang="en-US" sz="1500" baseline="-25000" dirty="0" smtClean="0"/>
              <a:t>L</a:t>
            </a:r>
            <a:r>
              <a:rPr lang="en-US" sz="1500" dirty="0" smtClean="0"/>
              <a:t>’s of 3e6. and gradients to be flat when beam loading is 0.</a:t>
            </a:r>
          </a:p>
          <a:p>
            <a:pPr marL="342900" indent="-342900">
              <a:spcBef>
                <a:spcPct val="20000"/>
              </a:spcBef>
              <a:buFont typeface="Arial" pitchFamily="34" charset="0"/>
              <a:buChar char="•"/>
            </a:pPr>
            <a:r>
              <a:rPr lang="en-US" sz="1500" dirty="0" smtClean="0"/>
              <a:t>Beam loading is compensated using feed forward plus adaptive feed forward plus beam feedback compensations.</a:t>
            </a:r>
          </a:p>
          <a:p>
            <a:pPr marL="342900" indent="-342900">
              <a:spcBef>
                <a:spcPct val="20000"/>
              </a:spcBef>
              <a:buFont typeface="Arial" pitchFamily="34" charset="0"/>
              <a:buChar char="•"/>
            </a:pPr>
            <a:r>
              <a:rPr lang="en-US" sz="1500" dirty="0" smtClean="0"/>
              <a:t>Only the VS is compensated.</a:t>
            </a:r>
          </a:p>
          <a:p>
            <a:pPr marL="800100" lvl="1" indent="-342900">
              <a:spcBef>
                <a:spcPct val="20000"/>
              </a:spcBef>
              <a:buFont typeface="Arial" pitchFamily="34" charset="0"/>
              <a:buChar char="•"/>
            </a:pPr>
            <a:r>
              <a:rPr lang="en-US" sz="1500" dirty="0" smtClean="0"/>
              <a:t>Cavities are operated very close to “on crest”</a:t>
            </a:r>
          </a:p>
          <a:p>
            <a:pPr marL="800100" lvl="1" indent="-342900">
              <a:spcBef>
                <a:spcPct val="20000"/>
              </a:spcBef>
              <a:buFont typeface="Arial" pitchFamily="34" charset="0"/>
              <a:buChar char="•"/>
            </a:pPr>
            <a:r>
              <a:rPr lang="en-US" sz="1500" dirty="0" smtClean="0"/>
              <a:t>Beam based VS calibration.</a:t>
            </a:r>
          </a:p>
          <a:p>
            <a:pPr marL="800100" lvl="1" indent="-342900">
              <a:spcBef>
                <a:spcPct val="20000"/>
              </a:spcBef>
              <a:buFont typeface="Arial" pitchFamily="34" charset="0"/>
              <a:buChar char="•"/>
            </a:pPr>
            <a:r>
              <a:rPr lang="en-US" sz="1500" dirty="0" smtClean="0"/>
              <a:t>Manual tuning of cavities to reduce LFD. (</a:t>
            </a:r>
            <a:r>
              <a:rPr lang="en-US" sz="1500" dirty="0" err="1" smtClean="0"/>
              <a:t>Piezos</a:t>
            </a:r>
            <a:r>
              <a:rPr lang="en-US" sz="1500" dirty="0" smtClean="0"/>
              <a:t> operated only occasionally for ILC tests).</a:t>
            </a:r>
          </a:p>
          <a:p>
            <a:pPr marL="342900" indent="-342900">
              <a:spcBef>
                <a:spcPct val="20000"/>
              </a:spcBef>
              <a:buFont typeface="Arial" pitchFamily="34" charset="0"/>
              <a:buChar char="•"/>
            </a:pPr>
            <a:r>
              <a:rPr lang="en-US" sz="1500" dirty="0" smtClean="0"/>
              <a:t>ILC 9mA test approach:</a:t>
            </a:r>
          </a:p>
          <a:p>
            <a:pPr marL="800100" lvl="1" indent="-342900">
              <a:spcBef>
                <a:spcPct val="20000"/>
              </a:spcBef>
              <a:buFont typeface="Arial" pitchFamily="34" charset="0"/>
              <a:buChar char="•"/>
            </a:pPr>
            <a:r>
              <a:rPr lang="en-US" sz="1500" dirty="0" smtClean="0"/>
              <a:t>Recalculate Q</a:t>
            </a:r>
            <a:r>
              <a:rPr lang="en-US" sz="1500" baseline="-25000" dirty="0" smtClean="0"/>
              <a:t>L</a:t>
            </a:r>
            <a:r>
              <a:rPr lang="en-US" sz="1500" dirty="0" smtClean="0"/>
              <a:t>’s so cavity amplitude and phases are as flat as possible with target beam loading.</a:t>
            </a:r>
            <a:endParaRPr lang="en-US" sz="1500" dirty="0" smtClean="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89" name="Object 1"/>
          <p:cNvGraphicFramePr>
            <a:graphicFrameLocks noChangeAspect="1"/>
          </p:cNvGraphicFramePr>
          <p:nvPr/>
        </p:nvGraphicFramePr>
        <p:xfrm>
          <a:off x="304800" y="3200400"/>
          <a:ext cx="1752600" cy="839788"/>
        </p:xfrm>
        <a:graphic>
          <a:graphicData uri="http://schemas.openxmlformats.org/presentationml/2006/ole">
            <p:oleObj spid="_x0000_s63489" name="Equation" r:id="rId3" imgW="1447800" imgH="698500" progId="Equation.3">
              <p:embed/>
            </p:oleObj>
          </a:graphicData>
        </a:graphic>
      </p:graphicFrame>
      <p:sp>
        <p:nvSpPr>
          <p:cNvPr id="6" name="TextBox 5"/>
          <p:cNvSpPr txBox="1"/>
          <p:nvPr/>
        </p:nvSpPr>
        <p:spPr>
          <a:xfrm>
            <a:off x="2438400" y="3048000"/>
            <a:ext cx="6477000" cy="784830"/>
          </a:xfrm>
          <a:prstGeom prst="rect">
            <a:avLst/>
          </a:prstGeom>
          <a:noFill/>
        </p:spPr>
        <p:txBody>
          <a:bodyPr wrap="square" rtlCol="0">
            <a:spAutoFit/>
          </a:bodyPr>
          <a:lstStyle/>
          <a:p>
            <a:r>
              <a:rPr lang="en-US" sz="1500" b="1" dirty="0" smtClean="0">
                <a:solidFill>
                  <a:srgbClr val="7030A0"/>
                </a:solidFill>
              </a:rPr>
              <a:t>3 “free” parameters </a:t>
            </a:r>
            <a:r>
              <a:rPr lang="en-US" sz="1500" b="1" i="1" dirty="0" err="1" smtClean="0">
                <a:solidFill>
                  <a:srgbClr val="7030A0"/>
                </a:solidFill>
              </a:rPr>
              <a:t>I</a:t>
            </a:r>
            <a:r>
              <a:rPr lang="en-US" sz="1500" b="1" i="1" baseline="-25000" dirty="0" err="1" smtClean="0">
                <a:solidFill>
                  <a:srgbClr val="7030A0"/>
                </a:solidFill>
              </a:rPr>
              <a:t>g</a:t>
            </a:r>
            <a:r>
              <a:rPr lang="en-US" sz="1500" b="1" i="1" baseline="-25000" dirty="0" smtClean="0">
                <a:solidFill>
                  <a:srgbClr val="7030A0"/>
                </a:solidFill>
              </a:rPr>
              <a:t> </a:t>
            </a:r>
            <a:r>
              <a:rPr lang="en-US" sz="1500" b="1" dirty="0" smtClean="0">
                <a:solidFill>
                  <a:srgbClr val="7030A0"/>
                </a:solidFill>
              </a:rPr>
              <a:t>, </a:t>
            </a:r>
            <a:r>
              <a:rPr lang="en-US" sz="1500" b="1" i="1" dirty="0" smtClean="0">
                <a:solidFill>
                  <a:srgbClr val="7030A0"/>
                </a:solidFill>
              </a:rPr>
              <a:t>k</a:t>
            </a:r>
            <a:r>
              <a:rPr lang="en-US" sz="1500" b="1" dirty="0" smtClean="0">
                <a:solidFill>
                  <a:srgbClr val="7030A0"/>
                </a:solidFill>
              </a:rPr>
              <a:t> and </a:t>
            </a:r>
            <a:r>
              <a:rPr lang="en-US" sz="1500" b="1" i="1" dirty="0" smtClean="0">
                <a:solidFill>
                  <a:srgbClr val="7030A0"/>
                </a:solidFill>
              </a:rPr>
              <a:t>t</a:t>
            </a:r>
            <a:r>
              <a:rPr lang="en-US" sz="1500" b="1" i="1" baseline="-25000" dirty="0" smtClean="0">
                <a:solidFill>
                  <a:srgbClr val="7030A0"/>
                </a:solidFill>
              </a:rPr>
              <a:t>0</a:t>
            </a:r>
            <a:r>
              <a:rPr lang="en-US" sz="1500" b="1" dirty="0" smtClean="0">
                <a:solidFill>
                  <a:srgbClr val="7030A0"/>
                </a:solidFill>
              </a:rPr>
              <a:t>. (i.e. the total forward power, the beam loading compensation and the fill time). </a:t>
            </a:r>
            <a:r>
              <a:rPr lang="en-US" sz="1500" b="1" dirty="0" smtClean="0">
                <a:solidFill>
                  <a:srgbClr val="7030A0"/>
                </a:solidFill>
              </a:rPr>
              <a:t>However, </a:t>
            </a:r>
            <a:r>
              <a:rPr lang="en-US" sz="1500" b="1" dirty="0" smtClean="0">
                <a:solidFill>
                  <a:srgbClr val="7030A0"/>
                </a:solidFill>
              </a:rPr>
              <a:t>the free parameters are not so free because are constrained by the RF station energy and allowable Q’s</a:t>
            </a:r>
            <a:r>
              <a:rPr lang="en-US" sz="1500" b="1" dirty="0" smtClean="0">
                <a:solidFill>
                  <a:srgbClr val="7030A0"/>
                </a:solidFill>
              </a:rPr>
              <a:t>. </a:t>
            </a:r>
            <a:endParaRPr lang="en-US" sz="1500" b="1" dirty="0">
              <a:solidFill>
                <a:srgbClr val="7030A0"/>
              </a:solidFill>
            </a:endParaRPr>
          </a:p>
        </p:txBody>
      </p:sp>
      <p:sp>
        <p:nvSpPr>
          <p:cNvPr id="7" name="Rectangle 6"/>
          <p:cNvSpPr/>
          <p:nvPr/>
        </p:nvSpPr>
        <p:spPr>
          <a:xfrm>
            <a:off x="152400" y="3048000"/>
            <a:ext cx="21336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ilts_vs_beamloading.JPG"/>
          <p:cNvPicPr/>
          <p:nvPr/>
        </p:nvPicPr>
        <p:blipFill>
          <a:blip r:embed="rId4"/>
          <a:stretch>
            <a:fillRect/>
          </a:stretch>
        </p:blipFill>
        <p:spPr>
          <a:xfrm>
            <a:off x="5448300" y="3962400"/>
            <a:ext cx="3467100" cy="2663296"/>
          </a:xfrm>
          <a:prstGeom prst="rect">
            <a:avLst/>
          </a:prstGeom>
        </p:spPr>
      </p:pic>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91" name="Object 3"/>
          <p:cNvGraphicFramePr>
            <a:graphicFrameLocks noChangeAspect="1"/>
          </p:cNvGraphicFramePr>
          <p:nvPr/>
        </p:nvGraphicFramePr>
        <p:xfrm>
          <a:off x="107950" y="4419600"/>
          <a:ext cx="3519488" cy="1127125"/>
        </p:xfrm>
        <a:graphic>
          <a:graphicData uri="http://schemas.openxmlformats.org/presentationml/2006/ole">
            <p:oleObj spid="_x0000_s63491" name="Equation" r:id="rId5" imgW="3124080" imgH="990360" progId="Equation.3">
              <p:embed/>
            </p:oleObj>
          </a:graphicData>
        </a:graphic>
      </p:graphicFrame>
      <p:sp>
        <p:nvSpPr>
          <p:cNvPr id="11" name="Rectangle 10"/>
          <p:cNvSpPr/>
          <p:nvPr/>
        </p:nvSpPr>
        <p:spPr>
          <a:xfrm>
            <a:off x="76200" y="4343400"/>
            <a:ext cx="38100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67700" y="4800600"/>
            <a:ext cx="152400" cy="609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5327806" y="5111594"/>
            <a:ext cx="534121" cy="369332"/>
          </a:xfrm>
          <a:prstGeom prst="rect">
            <a:avLst/>
          </a:prstGeom>
          <a:solidFill>
            <a:schemeClr val="bg1">
              <a:lumMod val="85000"/>
            </a:schemeClr>
          </a:solidFill>
        </p:spPr>
        <p:txBody>
          <a:bodyPr wrap="square" rtlCol="0">
            <a:spAutoFit/>
          </a:bodyPr>
          <a:lstStyle/>
          <a:p>
            <a:r>
              <a:rPr lang="en-US" dirty="0" smtClean="0"/>
              <a:t>tilts</a:t>
            </a:r>
            <a:endParaRPr lang="en-US" dirty="0"/>
          </a:p>
        </p:txBody>
      </p:sp>
      <p:sp>
        <p:nvSpPr>
          <p:cNvPr id="14" name="TextBox 13"/>
          <p:cNvSpPr txBox="1"/>
          <p:nvPr/>
        </p:nvSpPr>
        <p:spPr>
          <a:xfrm>
            <a:off x="7810500" y="5638800"/>
            <a:ext cx="1066800" cy="523220"/>
          </a:xfrm>
          <a:prstGeom prst="rect">
            <a:avLst/>
          </a:prstGeom>
          <a:noFill/>
        </p:spPr>
        <p:txBody>
          <a:bodyPr wrap="square" rtlCol="0">
            <a:spAutoFit/>
          </a:bodyPr>
          <a:lstStyle/>
          <a:p>
            <a:r>
              <a:rPr lang="en-US" sz="1400" dirty="0" smtClean="0"/>
              <a:t>Tilts should be 0 here</a:t>
            </a:r>
            <a:endParaRPr lang="en-US" sz="1400" dirty="0"/>
          </a:p>
        </p:txBody>
      </p:sp>
      <p:cxnSp>
        <p:nvCxnSpPr>
          <p:cNvPr id="16" name="Straight Arrow Connector 15"/>
          <p:cNvCxnSpPr/>
          <p:nvPr/>
        </p:nvCxnSpPr>
        <p:spPr>
          <a:xfrm rot="16200000" flipV="1">
            <a:off x="8305800" y="5448300"/>
            <a:ext cx="3048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91300" y="6324600"/>
            <a:ext cx="1180131" cy="307777"/>
          </a:xfrm>
          <a:prstGeom prst="rect">
            <a:avLst/>
          </a:prstGeom>
          <a:solidFill>
            <a:schemeClr val="bg1">
              <a:lumMod val="85000"/>
            </a:schemeClr>
          </a:solidFill>
        </p:spPr>
        <p:txBody>
          <a:bodyPr wrap="none" rtlCol="0">
            <a:spAutoFit/>
          </a:bodyPr>
          <a:lstStyle/>
          <a:p>
            <a:r>
              <a:rPr lang="en-US" sz="1400" dirty="0" smtClean="0"/>
              <a:t>Beam loading</a:t>
            </a:r>
            <a:endParaRPr lang="en-US" sz="1400" dirty="0"/>
          </a:p>
        </p:txBody>
      </p:sp>
      <p:sp>
        <p:nvSpPr>
          <p:cNvPr id="18" name="Rounded Rectangle 17"/>
          <p:cNvSpPr/>
          <p:nvPr/>
        </p:nvSpPr>
        <p:spPr>
          <a:xfrm>
            <a:off x="76200" y="5715000"/>
            <a:ext cx="5257800" cy="1066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Tilts are linearly proportional to beam loading changes.</a:t>
            </a:r>
          </a:p>
          <a:p>
            <a:pPr algn="ctr"/>
            <a:r>
              <a:rPr lang="en-US" sz="1600" dirty="0" smtClean="0">
                <a:solidFill>
                  <a:schemeClr val="tx1"/>
                </a:solidFill>
              </a:rPr>
              <a:t>Size of tilts are a function of voltage dispersion in the RF ST.</a:t>
            </a:r>
          </a:p>
          <a:p>
            <a:pPr algn="ctr"/>
            <a:r>
              <a:rPr lang="en-US" sz="1600" dirty="0" smtClean="0">
                <a:solidFill>
                  <a:schemeClr val="tx1"/>
                </a:solidFill>
              </a:rPr>
              <a:t>Tilts will become more  important for 30 ms pulse.</a:t>
            </a:r>
            <a:endParaRPr lang="en-US" sz="1600"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2057400" y="914400"/>
            <a:ext cx="990600" cy="1828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p:cNvGrpSpPr/>
          <p:nvPr/>
        </p:nvGrpSpPr>
        <p:grpSpPr>
          <a:xfrm>
            <a:off x="381000" y="1143000"/>
            <a:ext cx="8479402" cy="3124200"/>
            <a:chOff x="533400" y="1258888"/>
            <a:chExt cx="8479402" cy="3284538"/>
          </a:xfrm>
        </p:grpSpPr>
        <p:sp>
          <p:nvSpPr>
            <p:cNvPr id="4" name="Text Box 4"/>
            <p:cNvSpPr txBox="1">
              <a:spLocks noChangeArrowheads="1"/>
            </p:cNvSpPr>
            <p:nvPr/>
          </p:nvSpPr>
          <p:spPr bwMode="auto">
            <a:xfrm>
              <a:off x="2479675" y="1258888"/>
              <a:ext cx="568325" cy="382588"/>
            </a:xfrm>
            <a:prstGeom prst="rect">
              <a:avLst/>
            </a:prstGeom>
            <a:noFill/>
            <a:ln w="15875">
              <a:solidFill>
                <a:schemeClr val="tx1"/>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FF</a:t>
              </a:r>
            </a:p>
          </p:txBody>
        </p:sp>
        <p:sp>
          <p:nvSpPr>
            <p:cNvPr id="5" name="Text Box 5"/>
            <p:cNvSpPr txBox="1">
              <a:spLocks noChangeArrowheads="1"/>
            </p:cNvSpPr>
            <p:nvPr/>
          </p:nvSpPr>
          <p:spPr bwMode="auto">
            <a:xfrm>
              <a:off x="2393950" y="1944688"/>
              <a:ext cx="568325" cy="382588"/>
            </a:xfrm>
            <a:prstGeom prst="rect">
              <a:avLst/>
            </a:prstGeom>
            <a:noFill/>
            <a:ln w="15875">
              <a:solidFill>
                <a:schemeClr val="tx1"/>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K</a:t>
              </a:r>
              <a:r>
                <a:rPr lang="en-US" baseline="-25000" dirty="0" smtClean="0"/>
                <a:t>P</a:t>
              </a:r>
              <a:endParaRPr lang="en-US" baseline="-25000" dirty="0"/>
            </a:p>
          </p:txBody>
        </p:sp>
        <p:sp>
          <p:nvSpPr>
            <p:cNvPr id="6" name="Text Box 6"/>
            <p:cNvSpPr txBox="1">
              <a:spLocks noChangeArrowheads="1"/>
            </p:cNvSpPr>
            <p:nvPr/>
          </p:nvSpPr>
          <p:spPr bwMode="auto">
            <a:xfrm>
              <a:off x="6311900" y="1944688"/>
              <a:ext cx="568325" cy="382588"/>
            </a:xfrm>
            <a:prstGeom prst="rect">
              <a:avLst/>
            </a:prstGeom>
            <a:noFill/>
            <a:ln w="15875">
              <a:solidFill>
                <a:schemeClr val="tx1"/>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P</a:t>
              </a:r>
              <a:r>
                <a:rPr lang="en-US" baseline="-25000"/>
                <a:t>1</a:t>
              </a:r>
            </a:p>
          </p:txBody>
        </p:sp>
        <p:grpSp>
          <p:nvGrpSpPr>
            <p:cNvPr id="7" name="Group 6"/>
            <p:cNvGrpSpPr>
              <a:grpSpLocks/>
            </p:cNvGrpSpPr>
            <p:nvPr/>
          </p:nvGrpSpPr>
          <p:grpSpPr bwMode="auto">
            <a:xfrm>
              <a:off x="1403350" y="2020888"/>
              <a:ext cx="304800" cy="304800"/>
              <a:chOff x="1632" y="1536"/>
              <a:chExt cx="192" cy="192"/>
            </a:xfrm>
          </p:grpSpPr>
          <p:sp>
            <p:nvSpPr>
              <p:cNvPr id="72" name="Oval 71"/>
              <p:cNvSpPr>
                <a:spLocks noChangeArrowheads="1"/>
              </p:cNvSpPr>
              <p:nvPr/>
            </p:nvSpPr>
            <p:spPr bwMode="auto">
              <a:xfrm>
                <a:off x="1632" y="1536"/>
                <a:ext cx="192" cy="192"/>
              </a:xfrm>
              <a:prstGeom prst="ellipse">
                <a:avLst/>
              </a:prstGeom>
              <a:noFill/>
              <a:ln w="1587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Text Box 9"/>
              <p:cNvSpPr txBox="1">
                <a:spLocks noChangeArrowheads="1"/>
              </p:cNvSpPr>
              <p:nvPr/>
            </p:nvSpPr>
            <p:spPr bwMode="auto">
              <a:xfrm>
                <a:off x="1688" y="1540"/>
                <a:ext cx="84" cy="173"/>
              </a:xfrm>
              <a:prstGeom prst="rect">
                <a:avLst/>
              </a:prstGeom>
              <a:noFill/>
              <a:ln w="9525">
                <a:noFill/>
                <a:miter lim="800000"/>
                <a:headEnd/>
                <a:tailEnd/>
              </a:ln>
              <a:effectLst/>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sp>
          <p:nvSpPr>
            <p:cNvPr id="8" name="Line 10"/>
            <p:cNvSpPr>
              <a:spLocks noChangeShapeType="1"/>
            </p:cNvSpPr>
            <p:nvPr/>
          </p:nvSpPr>
          <p:spPr bwMode="auto">
            <a:xfrm>
              <a:off x="1708150" y="2173288"/>
              <a:ext cx="6858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9" name="Group 8"/>
            <p:cNvGrpSpPr>
              <a:grpSpLocks/>
            </p:cNvGrpSpPr>
            <p:nvPr/>
          </p:nvGrpSpPr>
          <p:grpSpPr bwMode="auto">
            <a:xfrm>
              <a:off x="3352800" y="2020888"/>
              <a:ext cx="304800" cy="304800"/>
              <a:chOff x="1632" y="1536"/>
              <a:chExt cx="192" cy="192"/>
            </a:xfrm>
          </p:grpSpPr>
          <p:sp>
            <p:nvSpPr>
              <p:cNvPr id="70" name="Oval 69"/>
              <p:cNvSpPr>
                <a:spLocks noChangeArrowheads="1"/>
              </p:cNvSpPr>
              <p:nvPr/>
            </p:nvSpPr>
            <p:spPr bwMode="auto">
              <a:xfrm>
                <a:off x="1632" y="1536"/>
                <a:ext cx="192" cy="192"/>
              </a:xfrm>
              <a:prstGeom prst="ellipse">
                <a:avLst/>
              </a:prstGeom>
              <a:noFill/>
              <a:ln w="1587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Text Box 13"/>
              <p:cNvSpPr txBox="1">
                <a:spLocks noChangeArrowheads="1"/>
              </p:cNvSpPr>
              <p:nvPr/>
            </p:nvSpPr>
            <p:spPr bwMode="auto">
              <a:xfrm>
                <a:off x="1688" y="1540"/>
                <a:ext cx="84" cy="173"/>
              </a:xfrm>
              <a:prstGeom prst="rect">
                <a:avLst/>
              </a:prstGeom>
              <a:noFill/>
              <a:ln w="9525">
                <a:noFill/>
                <a:miter lim="800000"/>
                <a:headEnd/>
                <a:tailEnd/>
              </a:ln>
              <a:effectLst/>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
                </a:r>
              </a:p>
            </p:txBody>
          </p:sp>
        </p:grpSp>
        <p:grpSp>
          <p:nvGrpSpPr>
            <p:cNvPr id="10" name="Group 9"/>
            <p:cNvGrpSpPr>
              <a:grpSpLocks/>
            </p:cNvGrpSpPr>
            <p:nvPr/>
          </p:nvGrpSpPr>
          <p:grpSpPr bwMode="auto">
            <a:xfrm>
              <a:off x="5499100" y="2020888"/>
              <a:ext cx="304800" cy="304800"/>
              <a:chOff x="1632" y="1536"/>
              <a:chExt cx="192" cy="192"/>
            </a:xfrm>
          </p:grpSpPr>
          <p:sp>
            <p:nvSpPr>
              <p:cNvPr id="68" name="Oval 67"/>
              <p:cNvSpPr>
                <a:spLocks noChangeArrowheads="1"/>
              </p:cNvSpPr>
              <p:nvPr/>
            </p:nvSpPr>
            <p:spPr bwMode="auto">
              <a:xfrm>
                <a:off x="1632" y="1536"/>
                <a:ext cx="192" cy="192"/>
              </a:xfrm>
              <a:prstGeom prst="ellipse">
                <a:avLst/>
              </a:prstGeom>
              <a:noFill/>
              <a:ln w="1587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Text Box 16"/>
              <p:cNvSpPr txBox="1">
                <a:spLocks noChangeArrowheads="1"/>
              </p:cNvSpPr>
              <p:nvPr/>
            </p:nvSpPr>
            <p:spPr bwMode="auto">
              <a:xfrm>
                <a:off x="1688" y="1540"/>
                <a:ext cx="84" cy="173"/>
              </a:xfrm>
              <a:prstGeom prst="rect">
                <a:avLst/>
              </a:prstGeom>
              <a:noFill/>
              <a:ln w="9525">
                <a:noFill/>
                <a:miter lim="800000"/>
                <a:headEnd/>
                <a:tailEnd/>
              </a:ln>
              <a:effectLst/>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sp>
          <p:nvSpPr>
            <p:cNvPr id="11" name="Line 17"/>
            <p:cNvSpPr>
              <a:spLocks noChangeShapeType="1"/>
            </p:cNvSpPr>
            <p:nvPr/>
          </p:nvSpPr>
          <p:spPr bwMode="auto">
            <a:xfrm>
              <a:off x="869950" y="2173288"/>
              <a:ext cx="5334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Text Box 18"/>
            <p:cNvSpPr txBox="1">
              <a:spLocks noChangeArrowheads="1"/>
            </p:cNvSpPr>
            <p:nvPr/>
          </p:nvSpPr>
          <p:spPr bwMode="auto">
            <a:xfrm>
              <a:off x="533400" y="1981200"/>
              <a:ext cx="409086"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SP</a:t>
              </a:r>
              <a:endParaRPr lang="en-US" dirty="0"/>
            </a:p>
          </p:txBody>
        </p:sp>
        <p:sp>
          <p:nvSpPr>
            <p:cNvPr id="13" name="Line 19"/>
            <p:cNvSpPr>
              <a:spLocks noChangeShapeType="1"/>
            </p:cNvSpPr>
            <p:nvPr/>
          </p:nvSpPr>
          <p:spPr bwMode="auto">
            <a:xfrm>
              <a:off x="2971800" y="2173288"/>
              <a:ext cx="3810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Line 21"/>
            <p:cNvSpPr>
              <a:spLocks noChangeShapeType="1"/>
            </p:cNvSpPr>
            <p:nvPr/>
          </p:nvSpPr>
          <p:spPr bwMode="auto">
            <a:xfrm>
              <a:off x="5791200" y="2173288"/>
              <a:ext cx="555625"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Line 22"/>
            <p:cNvSpPr>
              <a:spLocks noChangeShapeType="1"/>
            </p:cNvSpPr>
            <p:nvPr/>
          </p:nvSpPr>
          <p:spPr bwMode="auto">
            <a:xfrm>
              <a:off x="3048000" y="1411288"/>
              <a:ext cx="457200"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Line 23"/>
            <p:cNvSpPr>
              <a:spLocks noChangeShapeType="1"/>
            </p:cNvSpPr>
            <p:nvPr/>
          </p:nvSpPr>
          <p:spPr bwMode="auto">
            <a:xfrm>
              <a:off x="3505200" y="1411288"/>
              <a:ext cx="0" cy="609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Line 24"/>
            <p:cNvSpPr>
              <a:spLocks noChangeShapeType="1"/>
            </p:cNvSpPr>
            <p:nvPr/>
          </p:nvSpPr>
          <p:spPr bwMode="auto">
            <a:xfrm>
              <a:off x="5651500" y="1639888"/>
              <a:ext cx="0" cy="3810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Line 25"/>
            <p:cNvSpPr>
              <a:spLocks noChangeShapeType="1"/>
            </p:cNvSpPr>
            <p:nvPr/>
          </p:nvSpPr>
          <p:spPr bwMode="auto">
            <a:xfrm>
              <a:off x="6880225" y="2173288"/>
              <a:ext cx="3810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Line 30"/>
            <p:cNvSpPr>
              <a:spLocks noChangeShapeType="1"/>
            </p:cNvSpPr>
            <p:nvPr/>
          </p:nvSpPr>
          <p:spPr bwMode="auto">
            <a:xfrm>
              <a:off x="8001000" y="2935288"/>
              <a:ext cx="3810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Line 33"/>
            <p:cNvSpPr>
              <a:spLocks noChangeShapeType="1"/>
            </p:cNvSpPr>
            <p:nvPr/>
          </p:nvSpPr>
          <p:spPr bwMode="auto">
            <a:xfrm flipV="1">
              <a:off x="1524000" y="2325688"/>
              <a:ext cx="0" cy="22098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Text Box 34"/>
            <p:cNvSpPr txBox="1">
              <a:spLocks noChangeArrowheads="1"/>
            </p:cNvSpPr>
            <p:nvPr/>
          </p:nvSpPr>
          <p:spPr bwMode="auto">
            <a:xfrm>
              <a:off x="1127125" y="2111375"/>
              <a:ext cx="317500" cy="36671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
              </a:r>
            </a:p>
          </p:txBody>
        </p:sp>
        <p:sp>
          <p:nvSpPr>
            <p:cNvPr id="22" name="Text Box 35"/>
            <p:cNvSpPr txBox="1">
              <a:spLocks noChangeArrowheads="1"/>
            </p:cNvSpPr>
            <p:nvPr/>
          </p:nvSpPr>
          <p:spPr bwMode="auto">
            <a:xfrm>
              <a:off x="1600200" y="2286000"/>
              <a:ext cx="260350" cy="36671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
              </a:r>
            </a:p>
          </p:txBody>
        </p:sp>
        <p:sp>
          <p:nvSpPr>
            <p:cNvPr id="23" name="Text Box 37"/>
            <p:cNvSpPr txBox="1">
              <a:spLocks noChangeArrowheads="1"/>
            </p:cNvSpPr>
            <p:nvPr/>
          </p:nvSpPr>
          <p:spPr bwMode="auto">
            <a:xfrm>
              <a:off x="3505200" y="1730375"/>
              <a:ext cx="317500" cy="36671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t>
              </a:r>
            </a:p>
          </p:txBody>
        </p:sp>
        <p:sp>
          <p:nvSpPr>
            <p:cNvPr id="24" name="Text Box 38"/>
            <p:cNvSpPr txBox="1">
              <a:spLocks noChangeArrowheads="1"/>
            </p:cNvSpPr>
            <p:nvPr/>
          </p:nvSpPr>
          <p:spPr bwMode="auto">
            <a:xfrm>
              <a:off x="5626100" y="1730375"/>
              <a:ext cx="317500" cy="36671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sp>
          <p:nvSpPr>
            <p:cNvPr id="25" name="Text Box 39"/>
            <p:cNvSpPr txBox="1">
              <a:spLocks noChangeArrowheads="1"/>
            </p:cNvSpPr>
            <p:nvPr/>
          </p:nvSpPr>
          <p:spPr bwMode="auto">
            <a:xfrm>
              <a:off x="5559425" y="1295400"/>
              <a:ext cx="322524"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I</a:t>
              </a:r>
              <a:r>
                <a:rPr lang="en-US" baseline="-25000" dirty="0" err="1" smtClean="0"/>
                <a:t>b</a:t>
              </a:r>
              <a:endParaRPr lang="en-US" baseline="-25000" dirty="0"/>
            </a:p>
          </p:txBody>
        </p:sp>
        <p:sp>
          <p:nvSpPr>
            <p:cNvPr id="26" name="Text Box 41"/>
            <p:cNvSpPr txBox="1">
              <a:spLocks noChangeArrowheads="1"/>
            </p:cNvSpPr>
            <p:nvPr/>
          </p:nvSpPr>
          <p:spPr bwMode="auto">
            <a:xfrm>
              <a:off x="6858000" y="1752600"/>
              <a:ext cx="587597"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V</a:t>
              </a:r>
              <a:r>
                <a:rPr lang="en-US" baseline="-25000" dirty="0" smtClean="0"/>
                <a:t>cav1</a:t>
              </a:r>
              <a:endParaRPr lang="en-US" baseline="-25000" dirty="0"/>
            </a:p>
          </p:txBody>
        </p:sp>
        <p:sp>
          <p:nvSpPr>
            <p:cNvPr id="27" name="Text Box 42"/>
            <p:cNvSpPr txBox="1">
              <a:spLocks noChangeArrowheads="1"/>
            </p:cNvSpPr>
            <p:nvPr/>
          </p:nvSpPr>
          <p:spPr bwMode="auto">
            <a:xfrm>
              <a:off x="8442325" y="2743200"/>
              <a:ext cx="570477"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V</a:t>
              </a:r>
              <a:r>
                <a:rPr lang="en-US" baseline="-25000" dirty="0" err="1" smtClean="0"/>
                <a:t>sum</a:t>
              </a:r>
              <a:endParaRPr lang="en-US" baseline="-25000" dirty="0" smtClean="0"/>
            </a:p>
          </p:txBody>
        </p:sp>
        <p:sp>
          <p:nvSpPr>
            <p:cNvPr id="28" name="Text Box 43"/>
            <p:cNvSpPr txBox="1">
              <a:spLocks noChangeArrowheads="1"/>
            </p:cNvSpPr>
            <p:nvPr/>
          </p:nvSpPr>
          <p:spPr bwMode="auto">
            <a:xfrm>
              <a:off x="1889125" y="1828800"/>
              <a:ext cx="311150" cy="36671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a:t>
              </a:r>
            </a:p>
          </p:txBody>
        </p:sp>
        <p:sp>
          <p:nvSpPr>
            <p:cNvPr id="29" name="Text Box 44"/>
            <p:cNvSpPr txBox="1">
              <a:spLocks noChangeArrowheads="1"/>
            </p:cNvSpPr>
            <p:nvPr/>
          </p:nvSpPr>
          <p:spPr bwMode="auto">
            <a:xfrm>
              <a:off x="3676650" y="1790700"/>
              <a:ext cx="311150" cy="36671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a:t>
              </a:r>
            </a:p>
          </p:txBody>
        </p:sp>
        <p:sp>
          <p:nvSpPr>
            <p:cNvPr id="30" name="Text Box 45"/>
            <p:cNvSpPr txBox="1">
              <a:spLocks noChangeArrowheads="1"/>
            </p:cNvSpPr>
            <p:nvPr/>
          </p:nvSpPr>
          <p:spPr bwMode="auto">
            <a:xfrm>
              <a:off x="5949950" y="1792288"/>
              <a:ext cx="401072"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a:t>
              </a:r>
              <a:r>
                <a:rPr lang="en-US" baseline="-25000" dirty="0" smtClean="0"/>
                <a:t>d1</a:t>
              </a:r>
              <a:endParaRPr lang="en-US" baseline="-25000" dirty="0"/>
            </a:p>
          </p:txBody>
        </p:sp>
        <p:grpSp>
          <p:nvGrpSpPr>
            <p:cNvPr id="31" name="Group 30"/>
            <p:cNvGrpSpPr>
              <a:grpSpLocks/>
            </p:cNvGrpSpPr>
            <p:nvPr/>
          </p:nvGrpSpPr>
          <p:grpSpPr bwMode="auto">
            <a:xfrm>
              <a:off x="3952021" y="1876425"/>
              <a:ext cx="658080" cy="611188"/>
              <a:chOff x="2107" y="2160"/>
              <a:chExt cx="317" cy="312"/>
            </a:xfrm>
          </p:grpSpPr>
          <p:sp>
            <p:nvSpPr>
              <p:cNvPr id="66" name="AutoShape 46"/>
              <p:cNvSpPr>
                <a:spLocks noChangeArrowheads="1"/>
              </p:cNvSpPr>
              <p:nvPr/>
            </p:nvSpPr>
            <p:spPr bwMode="auto">
              <a:xfrm rot="5400000">
                <a:off x="2124" y="2172"/>
                <a:ext cx="312" cy="288"/>
              </a:xfrm>
              <a:prstGeom prst="triangle">
                <a:avLst>
                  <a:gd name="adj" fmla="val 50000"/>
                </a:avLst>
              </a:prstGeom>
              <a:noFill/>
              <a:ln w="1587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Text Box 47"/>
              <p:cNvSpPr txBox="1">
                <a:spLocks noChangeArrowheads="1"/>
              </p:cNvSpPr>
              <p:nvPr/>
            </p:nvSpPr>
            <p:spPr bwMode="auto">
              <a:xfrm>
                <a:off x="2107" y="2227"/>
                <a:ext cx="279" cy="19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1/R</a:t>
                </a:r>
                <a:endParaRPr lang="en-US" sz="1400" dirty="0"/>
              </a:p>
            </p:txBody>
          </p:sp>
        </p:grpSp>
        <p:sp>
          <p:nvSpPr>
            <p:cNvPr id="32" name="Text Box 51"/>
            <p:cNvSpPr txBox="1">
              <a:spLocks noChangeArrowheads="1"/>
            </p:cNvSpPr>
            <p:nvPr/>
          </p:nvSpPr>
          <p:spPr bwMode="auto">
            <a:xfrm>
              <a:off x="4914900" y="2016919"/>
              <a:ext cx="304800" cy="369332"/>
            </a:xfrm>
            <a:prstGeom prst="rect">
              <a:avLst/>
            </a:prstGeom>
            <a:noFill/>
            <a:ln w="15875">
              <a:solidFill>
                <a:schemeClr val="tx1"/>
              </a:solidFill>
              <a:miter lim="800000"/>
              <a:headEnd/>
              <a:tailEnd/>
            </a:ln>
            <a:effectLst/>
          </p:spPr>
          <p:txBody>
            <a:bodyPr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dirty="0" smtClean="0">
                  <a:latin typeface="Times New Roman"/>
                  <a:cs typeface="Times New Roman"/>
                </a:rPr>
                <a:t>α</a:t>
              </a:r>
              <a:r>
                <a:rPr lang="en-US" baseline="-25000" dirty="0" smtClean="0"/>
                <a:t>1</a:t>
              </a:r>
              <a:endParaRPr lang="en-US" baseline="-25000" dirty="0"/>
            </a:p>
          </p:txBody>
        </p:sp>
        <p:sp>
          <p:nvSpPr>
            <p:cNvPr id="33" name="Text Box 53"/>
            <p:cNvSpPr txBox="1">
              <a:spLocks noChangeArrowheads="1"/>
            </p:cNvSpPr>
            <p:nvPr/>
          </p:nvSpPr>
          <p:spPr bwMode="auto">
            <a:xfrm>
              <a:off x="6365875" y="2630488"/>
              <a:ext cx="568325" cy="382588"/>
            </a:xfrm>
            <a:prstGeom prst="rect">
              <a:avLst/>
            </a:prstGeom>
            <a:noFill/>
            <a:ln w="15875">
              <a:solidFill>
                <a:schemeClr val="tx1"/>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P</a:t>
              </a:r>
              <a:r>
                <a:rPr lang="en-US" baseline="-25000"/>
                <a:t>2</a:t>
              </a:r>
            </a:p>
          </p:txBody>
        </p:sp>
        <p:sp>
          <p:nvSpPr>
            <p:cNvPr id="34" name="Line 54"/>
            <p:cNvSpPr>
              <a:spLocks noChangeShapeType="1"/>
            </p:cNvSpPr>
            <p:nvPr/>
          </p:nvSpPr>
          <p:spPr bwMode="auto">
            <a:xfrm>
              <a:off x="5845175" y="2859088"/>
              <a:ext cx="555625"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Text Box 55"/>
            <p:cNvSpPr txBox="1">
              <a:spLocks noChangeArrowheads="1"/>
            </p:cNvSpPr>
            <p:nvPr/>
          </p:nvSpPr>
          <p:spPr bwMode="auto">
            <a:xfrm>
              <a:off x="6003925" y="2478088"/>
              <a:ext cx="401072"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a:t>
              </a:r>
              <a:r>
                <a:rPr lang="en-US" baseline="-25000" dirty="0" smtClean="0"/>
                <a:t>d2</a:t>
              </a:r>
              <a:endParaRPr lang="en-US" baseline="-25000" dirty="0"/>
            </a:p>
          </p:txBody>
        </p:sp>
        <p:sp>
          <p:nvSpPr>
            <p:cNvPr id="36" name="Text Box 56"/>
            <p:cNvSpPr txBox="1">
              <a:spLocks noChangeArrowheads="1"/>
            </p:cNvSpPr>
            <p:nvPr/>
          </p:nvSpPr>
          <p:spPr bwMode="auto">
            <a:xfrm>
              <a:off x="5006974" y="2705100"/>
              <a:ext cx="327025" cy="382588"/>
            </a:xfrm>
            <a:prstGeom prst="rect">
              <a:avLst/>
            </a:prstGeom>
            <a:noFill/>
            <a:ln w="15875">
              <a:solidFill>
                <a:schemeClr val="tx1"/>
              </a:solidFill>
              <a:miter lim="800000"/>
              <a:headEnd/>
              <a:tailEnd/>
            </a:ln>
            <a:effectLst/>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dirty="0" smtClean="0">
                  <a:latin typeface="Times New Roman"/>
                  <a:cs typeface="Times New Roman"/>
                </a:rPr>
                <a:t>α</a:t>
              </a:r>
              <a:r>
                <a:rPr lang="en-US" baseline="-25000" dirty="0" smtClean="0"/>
                <a:t>2</a:t>
              </a:r>
              <a:endParaRPr lang="en-US" baseline="-25000" dirty="0"/>
            </a:p>
          </p:txBody>
        </p:sp>
        <p:sp>
          <p:nvSpPr>
            <p:cNvPr id="37" name="Text Box 57"/>
            <p:cNvSpPr txBox="1">
              <a:spLocks noChangeArrowheads="1"/>
            </p:cNvSpPr>
            <p:nvPr/>
          </p:nvSpPr>
          <p:spPr bwMode="auto">
            <a:xfrm>
              <a:off x="6311900" y="3773488"/>
              <a:ext cx="568325" cy="382588"/>
            </a:xfrm>
            <a:prstGeom prst="rect">
              <a:avLst/>
            </a:prstGeom>
            <a:noFill/>
            <a:ln w="15875">
              <a:solidFill>
                <a:schemeClr val="tx1"/>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P</a:t>
              </a:r>
              <a:r>
                <a:rPr lang="en-US" baseline="-25000" dirty="0" smtClean="0"/>
                <a:t>N</a:t>
              </a:r>
              <a:endParaRPr lang="en-US" baseline="-25000" dirty="0"/>
            </a:p>
          </p:txBody>
        </p:sp>
        <p:sp>
          <p:nvSpPr>
            <p:cNvPr id="38" name="Line 58"/>
            <p:cNvSpPr>
              <a:spLocks noChangeShapeType="1"/>
            </p:cNvSpPr>
            <p:nvPr/>
          </p:nvSpPr>
          <p:spPr bwMode="auto">
            <a:xfrm>
              <a:off x="5791200" y="4002088"/>
              <a:ext cx="555625"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Text Box 59"/>
            <p:cNvSpPr txBox="1">
              <a:spLocks noChangeArrowheads="1"/>
            </p:cNvSpPr>
            <p:nvPr/>
          </p:nvSpPr>
          <p:spPr bwMode="auto">
            <a:xfrm>
              <a:off x="5949950" y="3621088"/>
              <a:ext cx="421910"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I</a:t>
              </a:r>
              <a:r>
                <a:rPr lang="en-US" baseline="-25000" dirty="0" err="1" smtClean="0"/>
                <a:t>dN</a:t>
              </a:r>
              <a:endParaRPr lang="en-US" baseline="-25000" dirty="0"/>
            </a:p>
          </p:txBody>
        </p:sp>
        <p:sp>
          <p:nvSpPr>
            <p:cNvPr id="40" name="Text Box 60"/>
            <p:cNvSpPr txBox="1">
              <a:spLocks noChangeArrowheads="1"/>
            </p:cNvSpPr>
            <p:nvPr/>
          </p:nvSpPr>
          <p:spPr bwMode="auto">
            <a:xfrm>
              <a:off x="4953000" y="3848100"/>
              <a:ext cx="381000" cy="382588"/>
            </a:xfrm>
            <a:prstGeom prst="rect">
              <a:avLst/>
            </a:prstGeom>
            <a:noFill/>
            <a:ln w="15875">
              <a:solidFill>
                <a:schemeClr val="tx1"/>
              </a:solidFill>
              <a:miter lim="800000"/>
              <a:headEnd/>
              <a:tailEnd/>
            </a:ln>
            <a:effectLst/>
          </p:spPr>
          <p:txBody>
            <a:bodyPr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dirty="0" smtClean="0">
                  <a:latin typeface="Times New Roman"/>
                  <a:cs typeface="Times New Roman"/>
                </a:rPr>
                <a:t>α</a:t>
              </a:r>
              <a:r>
                <a:rPr lang="en-US" baseline="-25000" dirty="0" smtClean="0"/>
                <a:t>N</a:t>
              </a:r>
              <a:endParaRPr lang="en-US" baseline="-25000" dirty="0"/>
            </a:p>
          </p:txBody>
        </p:sp>
        <p:sp>
          <p:nvSpPr>
            <p:cNvPr id="41" name="Line 61"/>
            <p:cNvSpPr>
              <a:spLocks noChangeShapeType="1"/>
            </p:cNvSpPr>
            <p:nvPr/>
          </p:nvSpPr>
          <p:spPr bwMode="auto">
            <a:xfrm>
              <a:off x="4724400" y="2173288"/>
              <a:ext cx="0" cy="19050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Line 62"/>
            <p:cNvSpPr>
              <a:spLocks noChangeShapeType="1"/>
            </p:cNvSpPr>
            <p:nvPr/>
          </p:nvSpPr>
          <p:spPr bwMode="auto">
            <a:xfrm>
              <a:off x="4724400" y="4078288"/>
              <a:ext cx="2286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Line 63"/>
            <p:cNvSpPr>
              <a:spLocks noChangeShapeType="1"/>
            </p:cNvSpPr>
            <p:nvPr/>
          </p:nvSpPr>
          <p:spPr bwMode="auto">
            <a:xfrm>
              <a:off x="4724400" y="2935288"/>
              <a:ext cx="3048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66"/>
            <p:cNvSpPr txBox="1">
              <a:spLocks noChangeArrowheads="1"/>
            </p:cNvSpPr>
            <p:nvPr/>
          </p:nvSpPr>
          <p:spPr bwMode="auto">
            <a:xfrm>
              <a:off x="5927725" y="3044825"/>
              <a:ext cx="227013" cy="63976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a:t>
              </a:r>
            </a:p>
            <a:p>
              <a:r>
                <a:rPr lang="en-US" sz="1200" b="1" dirty="0"/>
                <a:t>.</a:t>
              </a:r>
            </a:p>
            <a:p>
              <a:r>
                <a:rPr lang="en-US" sz="1200" b="1" dirty="0"/>
                <a:t>.</a:t>
              </a:r>
            </a:p>
          </p:txBody>
        </p:sp>
        <p:sp>
          <p:nvSpPr>
            <p:cNvPr id="45" name="Line 25"/>
            <p:cNvSpPr>
              <a:spLocks noChangeShapeType="1"/>
            </p:cNvSpPr>
            <p:nvPr/>
          </p:nvSpPr>
          <p:spPr bwMode="auto">
            <a:xfrm>
              <a:off x="6956425" y="2819400"/>
              <a:ext cx="3810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41"/>
            <p:cNvSpPr txBox="1">
              <a:spLocks noChangeArrowheads="1"/>
            </p:cNvSpPr>
            <p:nvPr/>
          </p:nvSpPr>
          <p:spPr bwMode="auto">
            <a:xfrm>
              <a:off x="6934200" y="2398712"/>
              <a:ext cx="587597"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V</a:t>
              </a:r>
              <a:r>
                <a:rPr lang="en-US" baseline="-25000" dirty="0" smtClean="0"/>
                <a:t>cav2</a:t>
              </a:r>
              <a:endParaRPr lang="en-US" baseline="-25000" dirty="0"/>
            </a:p>
          </p:txBody>
        </p:sp>
        <p:sp>
          <p:nvSpPr>
            <p:cNvPr id="47" name="Line 25"/>
            <p:cNvSpPr>
              <a:spLocks noChangeShapeType="1"/>
            </p:cNvSpPr>
            <p:nvPr/>
          </p:nvSpPr>
          <p:spPr bwMode="auto">
            <a:xfrm>
              <a:off x="6880225" y="4002088"/>
              <a:ext cx="3810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41"/>
            <p:cNvSpPr txBox="1">
              <a:spLocks noChangeArrowheads="1"/>
            </p:cNvSpPr>
            <p:nvPr/>
          </p:nvSpPr>
          <p:spPr bwMode="auto">
            <a:xfrm>
              <a:off x="6858000" y="3581400"/>
              <a:ext cx="608436"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V</a:t>
              </a:r>
              <a:r>
                <a:rPr lang="en-US" baseline="-25000" dirty="0" err="1" smtClean="0"/>
                <a:t>cavN</a:t>
              </a:r>
              <a:endParaRPr lang="en-US" baseline="-25000" dirty="0"/>
            </a:p>
          </p:txBody>
        </p:sp>
        <p:sp>
          <p:nvSpPr>
            <p:cNvPr id="49" name="Rectangle 48"/>
            <p:cNvSpPr/>
            <p:nvPr/>
          </p:nvSpPr>
          <p:spPr>
            <a:xfrm>
              <a:off x="7467600" y="1828800"/>
              <a:ext cx="533400" cy="2438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0" name="Straight Connector 49"/>
            <p:cNvCxnSpPr/>
            <p:nvPr/>
          </p:nvCxnSpPr>
          <p:spPr>
            <a:xfrm rot="5400000">
              <a:off x="7355681" y="3733800"/>
              <a:ext cx="160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0" idx="0"/>
            </p:cNvCxnSpPr>
            <p:nvPr/>
          </p:nvCxnSpPr>
          <p:spPr>
            <a:xfrm rot="10800000">
              <a:off x="1524000" y="4535489"/>
              <a:ext cx="6629400" cy="7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52"/>
            <p:cNvSpPr>
              <a:spLocks noChangeShapeType="1"/>
            </p:cNvSpPr>
            <p:nvPr/>
          </p:nvSpPr>
          <p:spPr bwMode="auto">
            <a:xfrm>
              <a:off x="4610100" y="2181225"/>
              <a:ext cx="3048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53" name="Group 52"/>
            <p:cNvGrpSpPr>
              <a:grpSpLocks/>
            </p:cNvGrpSpPr>
            <p:nvPr/>
          </p:nvGrpSpPr>
          <p:grpSpPr bwMode="auto">
            <a:xfrm>
              <a:off x="5499100" y="3849688"/>
              <a:ext cx="304800" cy="304800"/>
              <a:chOff x="1632" y="1536"/>
              <a:chExt cx="192" cy="192"/>
            </a:xfrm>
          </p:grpSpPr>
          <p:sp>
            <p:nvSpPr>
              <p:cNvPr id="64" name="Oval 63"/>
              <p:cNvSpPr>
                <a:spLocks noChangeArrowheads="1"/>
              </p:cNvSpPr>
              <p:nvPr/>
            </p:nvSpPr>
            <p:spPr bwMode="auto">
              <a:xfrm>
                <a:off x="1632" y="1536"/>
                <a:ext cx="192" cy="192"/>
              </a:xfrm>
              <a:prstGeom prst="ellipse">
                <a:avLst/>
              </a:prstGeom>
              <a:noFill/>
              <a:ln w="1587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Text Box 16"/>
              <p:cNvSpPr txBox="1">
                <a:spLocks noChangeArrowheads="1"/>
              </p:cNvSpPr>
              <p:nvPr/>
            </p:nvSpPr>
            <p:spPr bwMode="auto">
              <a:xfrm>
                <a:off x="1688" y="1540"/>
                <a:ext cx="84" cy="173"/>
              </a:xfrm>
              <a:prstGeom prst="rect">
                <a:avLst/>
              </a:prstGeom>
              <a:noFill/>
              <a:ln w="9525">
                <a:noFill/>
                <a:miter lim="800000"/>
                <a:headEnd/>
                <a:tailEnd/>
              </a:ln>
              <a:effectLst/>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sp>
          <p:nvSpPr>
            <p:cNvPr id="54" name="Line 24"/>
            <p:cNvSpPr>
              <a:spLocks noChangeShapeType="1"/>
            </p:cNvSpPr>
            <p:nvPr/>
          </p:nvSpPr>
          <p:spPr bwMode="auto">
            <a:xfrm>
              <a:off x="5651500" y="3468688"/>
              <a:ext cx="0" cy="3810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Text Box 38"/>
            <p:cNvSpPr txBox="1">
              <a:spLocks noChangeArrowheads="1"/>
            </p:cNvSpPr>
            <p:nvPr/>
          </p:nvSpPr>
          <p:spPr bwMode="auto">
            <a:xfrm>
              <a:off x="5638800" y="3595687"/>
              <a:ext cx="317500" cy="36671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sp>
          <p:nvSpPr>
            <p:cNvPr id="56" name="Text Box 39"/>
            <p:cNvSpPr txBox="1">
              <a:spLocks noChangeArrowheads="1"/>
            </p:cNvSpPr>
            <p:nvPr/>
          </p:nvSpPr>
          <p:spPr bwMode="auto">
            <a:xfrm>
              <a:off x="5559425" y="3124200"/>
              <a:ext cx="322524"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I</a:t>
              </a:r>
              <a:r>
                <a:rPr lang="en-US" baseline="-25000" dirty="0" err="1" smtClean="0"/>
                <a:t>b</a:t>
              </a:r>
              <a:endParaRPr lang="en-US" baseline="-25000" dirty="0"/>
            </a:p>
          </p:txBody>
        </p:sp>
        <p:sp>
          <p:nvSpPr>
            <p:cNvPr id="57" name="Text Box 66"/>
            <p:cNvSpPr txBox="1">
              <a:spLocks noChangeArrowheads="1"/>
            </p:cNvSpPr>
            <p:nvPr/>
          </p:nvSpPr>
          <p:spPr bwMode="auto">
            <a:xfrm>
              <a:off x="5562600" y="2514600"/>
              <a:ext cx="227013" cy="639763"/>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a:t>
              </a:r>
            </a:p>
            <a:p>
              <a:r>
                <a:rPr lang="en-US" sz="1200" b="1" dirty="0"/>
                <a:t>.</a:t>
              </a:r>
            </a:p>
            <a:p>
              <a:r>
                <a:rPr lang="en-US" sz="1200" b="1" dirty="0"/>
                <a:t>.</a:t>
              </a:r>
            </a:p>
          </p:txBody>
        </p:sp>
        <p:sp>
          <p:nvSpPr>
            <p:cNvPr id="58" name="Text Box 39"/>
            <p:cNvSpPr txBox="1">
              <a:spLocks noChangeArrowheads="1"/>
            </p:cNvSpPr>
            <p:nvPr/>
          </p:nvSpPr>
          <p:spPr bwMode="auto">
            <a:xfrm>
              <a:off x="4572000" y="1688068"/>
              <a:ext cx="314510"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I</a:t>
              </a:r>
              <a:r>
                <a:rPr lang="en-US" baseline="-25000" dirty="0" err="1" smtClean="0"/>
                <a:t>g</a:t>
              </a:r>
              <a:endParaRPr lang="en-US" baseline="-25000" dirty="0"/>
            </a:p>
          </p:txBody>
        </p:sp>
        <p:cxnSp>
          <p:nvCxnSpPr>
            <p:cNvPr id="59" name="Straight Arrow Connector 58"/>
            <p:cNvCxnSpPr>
              <a:endCxn id="68" idx="2"/>
            </p:cNvCxnSpPr>
            <p:nvPr/>
          </p:nvCxnSpPr>
          <p:spPr>
            <a:xfrm flipV="1">
              <a:off x="5214938" y="2173288"/>
              <a:ext cx="284162" cy="55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341144" y="4040188"/>
              <a:ext cx="177006" cy="7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 Box 39"/>
            <p:cNvSpPr txBox="1">
              <a:spLocks noChangeArrowheads="1"/>
            </p:cNvSpPr>
            <p:nvPr/>
          </p:nvSpPr>
          <p:spPr bwMode="auto">
            <a:xfrm>
              <a:off x="5171890" y="1688068"/>
              <a:ext cx="393056"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a:t>
              </a:r>
              <a:r>
                <a:rPr lang="en-US" baseline="-25000" dirty="0" smtClean="0"/>
                <a:t>g1</a:t>
              </a:r>
              <a:endParaRPr lang="en-US" baseline="-25000" dirty="0"/>
            </a:p>
          </p:txBody>
        </p:sp>
        <p:sp>
          <p:nvSpPr>
            <p:cNvPr id="62" name="TextBox 91"/>
            <p:cNvSpPr txBox="1"/>
            <p:nvPr/>
          </p:nvSpPr>
          <p:spPr>
            <a:xfrm>
              <a:off x="7543800" y="2667000"/>
              <a:ext cx="3810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200" dirty="0" smtClean="0"/>
                <a:t>Σ</a:t>
              </a:r>
              <a:endParaRPr lang="en-US" sz="3200" dirty="0"/>
            </a:p>
          </p:txBody>
        </p:sp>
        <p:sp>
          <p:nvSpPr>
            <p:cNvPr id="63" name="Line 19"/>
            <p:cNvSpPr>
              <a:spLocks noChangeShapeType="1"/>
            </p:cNvSpPr>
            <p:nvPr/>
          </p:nvSpPr>
          <p:spPr bwMode="auto">
            <a:xfrm>
              <a:off x="3657600" y="2171700"/>
              <a:ext cx="381000" cy="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4515" name="Rectangle 3"/>
          <p:cNvSpPr>
            <a:spLocks noChangeArrowheads="1"/>
          </p:cNvSpPr>
          <p:nvPr/>
        </p:nvSpPr>
        <p:spPr bwMode="auto">
          <a:xfrm>
            <a:off x="0" y="1844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82" name="Group 81"/>
          <p:cNvGrpSpPr/>
          <p:nvPr/>
        </p:nvGrpSpPr>
        <p:grpSpPr>
          <a:xfrm>
            <a:off x="4822824" y="4419600"/>
            <a:ext cx="4016375" cy="1905000"/>
            <a:chOff x="4822825" y="4413250"/>
            <a:chExt cx="3968750" cy="2444750"/>
          </a:xfrm>
        </p:grpSpPr>
        <p:pic>
          <p:nvPicPr>
            <p:cNvPr id="77" name="Picture 76" descr="gradients_closest_match.jpg"/>
            <p:cNvPicPr>
              <a:picLocks noChangeAspect="1"/>
            </p:cNvPicPr>
            <p:nvPr/>
          </p:nvPicPr>
          <p:blipFill>
            <a:blip r:embed="rId2"/>
            <a:srcRect l="37830" t="18755" r="39899" b="68463"/>
            <a:stretch>
              <a:fillRect/>
            </a:stretch>
          </p:blipFill>
          <p:spPr bwMode="auto">
            <a:xfrm>
              <a:off x="4822825" y="4413250"/>
              <a:ext cx="3960813" cy="2444750"/>
            </a:xfrm>
            <a:prstGeom prst="rect">
              <a:avLst/>
            </a:prstGeom>
            <a:noFill/>
            <a:ln w="6350">
              <a:solidFill>
                <a:schemeClr val="tx1"/>
              </a:solidFill>
              <a:miter lim="800000"/>
              <a:headEnd/>
              <a:tailEnd/>
            </a:ln>
            <a:effectLst>
              <a:outerShdw dist="38100" dir="2700000" algn="tl" rotWithShape="0">
                <a:srgbClr val="808080">
                  <a:alpha val="42999"/>
                </a:srgbClr>
              </a:outerShdw>
            </a:effectLst>
          </p:spPr>
        </p:pic>
        <p:cxnSp>
          <p:nvCxnSpPr>
            <p:cNvPr id="78" name="Straight Connector 6"/>
            <p:cNvCxnSpPr>
              <a:cxnSpLocks noChangeShapeType="1"/>
            </p:cNvCxnSpPr>
            <p:nvPr/>
          </p:nvCxnSpPr>
          <p:spPr bwMode="auto">
            <a:xfrm flipV="1">
              <a:off x="4938713" y="6105525"/>
              <a:ext cx="3684587" cy="26987"/>
            </a:xfrm>
            <a:prstGeom prst="line">
              <a:avLst/>
            </a:prstGeom>
            <a:noFill/>
            <a:ln w="22225">
              <a:solidFill>
                <a:srgbClr val="FF0000"/>
              </a:solidFill>
              <a:prstDash val="sysDot"/>
              <a:round/>
              <a:headEnd/>
              <a:tailEnd/>
            </a:ln>
          </p:spPr>
        </p:cxnSp>
        <p:cxnSp>
          <p:nvCxnSpPr>
            <p:cNvPr id="79" name="Straight Connector 13"/>
            <p:cNvCxnSpPr>
              <a:cxnSpLocks noChangeShapeType="1"/>
            </p:cNvCxnSpPr>
            <p:nvPr/>
          </p:nvCxnSpPr>
          <p:spPr bwMode="auto">
            <a:xfrm flipV="1">
              <a:off x="4933950" y="6257925"/>
              <a:ext cx="3684588" cy="26987"/>
            </a:xfrm>
            <a:prstGeom prst="line">
              <a:avLst/>
            </a:prstGeom>
            <a:noFill/>
            <a:ln w="22225">
              <a:solidFill>
                <a:srgbClr val="FF0000"/>
              </a:solidFill>
              <a:prstDash val="sysDot"/>
              <a:round/>
              <a:headEnd/>
              <a:tailEnd/>
            </a:ln>
          </p:spPr>
        </p:cxnSp>
        <p:cxnSp>
          <p:nvCxnSpPr>
            <p:cNvPr id="80" name="Straight Connector 15"/>
            <p:cNvCxnSpPr>
              <a:cxnSpLocks noChangeShapeType="1"/>
            </p:cNvCxnSpPr>
            <p:nvPr/>
          </p:nvCxnSpPr>
          <p:spPr bwMode="auto">
            <a:xfrm flipV="1">
              <a:off x="5106988" y="5113337"/>
              <a:ext cx="3684587" cy="26988"/>
            </a:xfrm>
            <a:prstGeom prst="line">
              <a:avLst/>
            </a:prstGeom>
            <a:noFill/>
            <a:ln w="22225">
              <a:solidFill>
                <a:srgbClr val="FF0000"/>
              </a:solidFill>
              <a:prstDash val="sysDot"/>
              <a:round/>
              <a:headEnd/>
              <a:tailEnd/>
            </a:ln>
          </p:spPr>
        </p:cxnSp>
        <p:cxnSp>
          <p:nvCxnSpPr>
            <p:cNvPr id="81" name="Straight Connector 16"/>
            <p:cNvCxnSpPr>
              <a:cxnSpLocks noChangeShapeType="1"/>
            </p:cNvCxnSpPr>
            <p:nvPr/>
          </p:nvCxnSpPr>
          <p:spPr bwMode="auto">
            <a:xfrm flipV="1">
              <a:off x="5102225" y="5265737"/>
              <a:ext cx="3684588" cy="26988"/>
            </a:xfrm>
            <a:prstGeom prst="line">
              <a:avLst/>
            </a:prstGeom>
            <a:noFill/>
            <a:ln w="22225">
              <a:solidFill>
                <a:srgbClr val="FF0000"/>
              </a:solidFill>
              <a:prstDash val="sysDot"/>
              <a:round/>
              <a:headEnd/>
              <a:tailEnd/>
            </a:ln>
          </p:spPr>
        </p:cxnSp>
      </p:grpSp>
      <p:sp>
        <p:nvSpPr>
          <p:cNvPr id="83" name="Title 1"/>
          <p:cNvSpPr txBox="1">
            <a:spLocks/>
          </p:cNvSpPr>
          <p:nvPr/>
        </p:nvSpPr>
        <p:spPr>
          <a:xfrm>
            <a:off x="457200" y="76200"/>
            <a:ext cx="8229600" cy="487362"/>
          </a:xfrm>
          <a:prstGeom prst="rect">
            <a:avLst/>
          </a:prstGeom>
        </p:spPr>
        <p:txBody>
          <a:bodyPr>
            <a:noAutofit/>
          </a:bodyPr>
          <a:lstStyle/>
          <a:p>
            <a:pPr lvl="0" algn="ctr">
              <a:spcBef>
                <a:spcPct val="0"/>
              </a:spcBef>
            </a:pPr>
            <a:r>
              <a:rPr lang="en-US" sz="3000" noProof="0" dirty="0" smtClean="0">
                <a:latin typeface="+mj-lt"/>
                <a:ea typeface="+mj-ea"/>
                <a:cs typeface="+mj-cs"/>
              </a:rPr>
              <a:t>RF loop block diagram</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a:xfrm>
            <a:off x="304800" y="611358"/>
            <a:ext cx="5361849" cy="3046242"/>
          </a:xfrm>
          <a:prstGeom prst="rect">
            <a:avLst/>
          </a:prstGeom>
          <a:noFill/>
          <a:ln/>
        </p:spPr>
      </p:pic>
      <p:grpSp>
        <p:nvGrpSpPr>
          <p:cNvPr id="3" name="Group 2"/>
          <p:cNvGrpSpPr/>
          <p:nvPr/>
        </p:nvGrpSpPr>
        <p:grpSpPr>
          <a:xfrm>
            <a:off x="76200" y="3741737"/>
            <a:ext cx="5695950" cy="3025636"/>
            <a:chOff x="303213" y="1481138"/>
            <a:chExt cx="7373937" cy="4660900"/>
          </a:xfrm>
        </p:grpSpPr>
        <p:sp>
          <p:nvSpPr>
            <p:cNvPr id="4" name="Line 3"/>
            <p:cNvSpPr>
              <a:spLocks noChangeShapeType="1"/>
            </p:cNvSpPr>
            <p:nvPr/>
          </p:nvSpPr>
          <p:spPr bwMode="auto">
            <a:xfrm>
              <a:off x="1552575" y="5972175"/>
              <a:ext cx="1581150" cy="0"/>
            </a:xfrm>
            <a:prstGeom prst="line">
              <a:avLst/>
            </a:prstGeom>
            <a:noFill/>
            <a:ln w="28575">
              <a:solidFill>
                <a:schemeClr val="tx1"/>
              </a:solidFill>
              <a:round/>
              <a:headEnd/>
              <a:tailEnd type="triangle" w="med" len="med"/>
            </a:ln>
            <a:effectLst/>
          </p:spPr>
          <p:txBody>
            <a:bodyPr/>
            <a:lstStyle/>
            <a:p>
              <a:endParaRPr lang="en-US" sz="800"/>
            </a:p>
          </p:txBody>
        </p:sp>
        <p:sp>
          <p:nvSpPr>
            <p:cNvPr id="5" name="Line 4"/>
            <p:cNvSpPr>
              <a:spLocks noChangeShapeType="1"/>
            </p:cNvSpPr>
            <p:nvPr/>
          </p:nvSpPr>
          <p:spPr bwMode="auto">
            <a:xfrm>
              <a:off x="5561013" y="3579813"/>
              <a:ext cx="0" cy="990600"/>
            </a:xfrm>
            <a:prstGeom prst="line">
              <a:avLst/>
            </a:prstGeom>
            <a:noFill/>
            <a:ln w="19050">
              <a:solidFill>
                <a:srgbClr val="0000FF"/>
              </a:solidFill>
              <a:round/>
              <a:headEnd/>
              <a:tailEnd type="triangle" w="med" len="med"/>
            </a:ln>
            <a:effectLst/>
          </p:spPr>
          <p:txBody>
            <a:bodyPr/>
            <a:lstStyle/>
            <a:p>
              <a:endParaRPr lang="en-US" sz="800"/>
            </a:p>
          </p:txBody>
        </p:sp>
        <p:sp>
          <p:nvSpPr>
            <p:cNvPr id="6" name="Rectangle 5"/>
            <p:cNvSpPr>
              <a:spLocks noChangeArrowheads="1"/>
            </p:cNvSpPr>
            <p:nvPr/>
          </p:nvSpPr>
          <p:spPr bwMode="auto">
            <a:xfrm>
              <a:off x="4075113" y="5837238"/>
              <a:ext cx="923925" cy="266700"/>
            </a:xfrm>
            <a:prstGeom prst="rect">
              <a:avLst/>
            </a:prstGeom>
            <a:noFill/>
            <a:ln w="28575">
              <a:solidFill>
                <a:schemeClr val="tx1"/>
              </a:solidFill>
              <a:miter lim="800000"/>
              <a:headEnd/>
              <a:tailEnd/>
            </a:ln>
            <a:effectLst/>
          </p:spPr>
          <p:txBody>
            <a:bodyPr wrap="none" anchor="ctr"/>
            <a:lstStyle/>
            <a:p>
              <a:pPr marL="342900" indent="-342900" algn="ctr">
                <a:buFont typeface="Wingdings" charset="2"/>
                <a:buNone/>
              </a:pPr>
              <a:r>
                <a:rPr lang="en-US" sz="800"/>
                <a:t>Controller</a:t>
              </a:r>
              <a:endParaRPr lang="en-GB" sz="800"/>
            </a:p>
          </p:txBody>
        </p:sp>
        <p:sp>
          <p:nvSpPr>
            <p:cNvPr id="7" name="Oval 6"/>
            <p:cNvSpPr>
              <a:spLocks noChangeArrowheads="1"/>
            </p:cNvSpPr>
            <p:nvPr/>
          </p:nvSpPr>
          <p:spPr bwMode="auto">
            <a:xfrm>
              <a:off x="3152775" y="5857875"/>
              <a:ext cx="219075" cy="219075"/>
            </a:xfrm>
            <a:prstGeom prst="ellipse">
              <a:avLst/>
            </a:prstGeom>
            <a:noFill/>
            <a:ln w="28575">
              <a:solidFill>
                <a:schemeClr val="tx1"/>
              </a:solidFill>
              <a:round/>
              <a:headEnd/>
              <a:tailEnd/>
            </a:ln>
            <a:effectLst/>
          </p:spPr>
          <p:txBody>
            <a:bodyPr wrap="none" anchor="ctr"/>
            <a:lstStyle/>
            <a:p>
              <a:pPr marL="342900" indent="-342900" algn="ctr">
                <a:buFont typeface="Wingdings" charset="2"/>
                <a:buNone/>
              </a:pPr>
              <a:endParaRPr lang="en-GB" sz="800"/>
            </a:p>
          </p:txBody>
        </p:sp>
        <p:sp>
          <p:nvSpPr>
            <p:cNvPr id="8" name="Text Box 7"/>
            <p:cNvSpPr txBox="1">
              <a:spLocks noChangeArrowheads="1"/>
            </p:cNvSpPr>
            <p:nvPr/>
          </p:nvSpPr>
          <p:spPr bwMode="auto">
            <a:xfrm>
              <a:off x="3127375" y="5751513"/>
              <a:ext cx="280572"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t>-</a:t>
              </a:r>
              <a:endParaRPr lang="en-GB" sz="800"/>
            </a:p>
          </p:txBody>
        </p:sp>
        <p:sp>
          <p:nvSpPr>
            <p:cNvPr id="9" name="Oval 8"/>
            <p:cNvSpPr>
              <a:spLocks noChangeArrowheads="1"/>
            </p:cNvSpPr>
            <p:nvPr/>
          </p:nvSpPr>
          <p:spPr bwMode="auto">
            <a:xfrm>
              <a:off x="5437188" y="5875338"/>
              <a:ext cx="219075" cy="219075"/>
            </a:xfrm>
            <a:prstGeom prst="ellipse">
              <a:avLst/>
            </a:prstGeom>
            <a:noFill/>
            <a:ln w="28575">
              <a:solidFill>
                <a:schemeClr val="tx1"/>
              </a:solidFill>
              <a:round/>
              <a:headEnd/>
              <a:tailEnd/>
            </a:ln>
            <a:effectLst/>
          </p:spPr>
          <p:txBody>
            <a:bodyPr wrap="none" anchor="ctr"/>
            <a:lstStyle/>
            <a:p>
              <a:pPr marL="342900" indent="-342900" algn="ctr">
                <a:buFont typeface="Wingdings" charset="2"/>
                <a:buNone/>
              </a:pPr>
              <a:endParaRPr lang="en-GB" sz="800"/>
            </a:p>
          </p:txBody>
        </p:sp>
        <p:sp>
          <p:nvSpPr>
            <p:cNvPr id="10" name="Text Box 9"/>
            <p:cNvSpPr txBox="1">
              <a:spLocks noChangeArrowheads="1"/>
            </p:cNvSpPr>
            <p:nvPr/>
          </p:nvSpPr>
          <p:spPr bwMode="auto">
            <a:xfrm>
              <a:off x="5392738" y="5797550"/>
              <a:ext cx="305475"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t>+</a:t>
              </a:r>
              <a:endParaRPr lang="en-GB" sz="800"/>
            </a:p>
          </p:txBody>
        </p:sp>
        <p:sp>
          <p:nvSpPr>
            <p:cNvPr id="11" name="Rectangle 10"/>
            <p:cNvSpPr>
              <a:spLocks noChangeArrowheads="1"/>
            </p:cNvSpPr>
            <p:nvPr/>
          </p:nvSpPr>
          <p:spPr bwMode="auto">
            <a:xfrm>
              <a:off x="6130925" y="5873750"/>
              <a:ext cx="295275" cy="257175"/>
            </a:xfrm>
            <a:prstGeom prst="rect">
              <a:avLst/>
            </a:prstGeom>
            <a:noFill/>
            <a:ln w="28575">
              <a:solidFill>
                <a:schemeClr val="tx1"/>
              </a:solidFill>
              <a:miter lim="800000"/>
              <a:headEnd/>
              <a:tailEnd/>
            </a:ln>
            <a:effectLst/>
          </p:spPr>
          <p:txBody>
            <a:bodyPr wrap="none" anchor="ctr"/>
            <a:lstStyle/>
            <a:p>
              <a:pPr marL="342900" indent="-342900" algn="ctr">
                <a:buFont typeface="Wingdings" charset="2"/>
                <a:buNone/>
              </a:pPr>
              <a:r>
                <a:rPr lang="en-US" sz="800"/>
                <a:t>Rot</a:t>
              </a:r>
              <a:endParaRPr lang="en-GB" sz="800"/>
            </a:p>
          </p:txBody>
        </p:sp>
        <p:sp>
          <p:nvSpPr>
            <p:cNvPr id="12" name="Line 11"/>
            <p:cNvSpPr>
              <a:spLocks noChangeShapeType="1"/>
            </p:cNvSpPr>
            <p:nvPr/>
          </p:nvSpPr>
          <p:spPr bwMode="auto">
            <a:xfrm>
              <a:off x="3360738" y="5961063"/>
              <a:ext cx="723900" cy="9525"/>
            </a:xfrm>
            <a:prstGeom prst="line">
              <a:avLst/>
            </a:prstGeom>
            <a:noFill/>
            <a:ln w="28575">
              <a:solidFill>
                <a:schemeClr val="tx1"/>
              </a:solidFill>
              <a:round/>
              <a:headEnd/>
              <a:tailEnd type="triangle" w="med" len="med"/>
            </a:ln>
            <a:effectLst/>
          </p:spPr>
          <p:txBody>
            <a:bodyPr/>
            <a:lstStyle/>
            <a:p>
              <a:endParaRPr lang="en-US" sz="800"/>
            </a:p>
          </p:txBody>
        </p:sp>
        <p:sp>
          <p:nvSpPr>
            <p:cNvPr id="13" name="Line 12"/>
            <p:cNvSpPr>
              <a:spLocks noChangeShapeType="1"/>
            </p:cNvSpPr>
            <p:nvPr/>
          </p:nvSpPr>
          <p:spPr bwMode="auto">
            <a:xfrm>
              <a:off x="5006975" y="5978525"/>
              <a:ext cx="447675" cy="0"/>
            </a:xfrm>
            <a:prstGeom prst="line">
              <a:avLst/>
            </a:prstGeom>
            <a:noFill/>
            <a:ln w="28575">
              <a:solidFill>
                <a:schemeClr val="tx1"/>
              </a:solidFill>
              <a:round/>
              <a:headEnd/>
              <a:tailEnd type="triangle" w="med" len="med"/>
            </a:ln>
            <a:effectLst/>
          </p:spPr>
          <p:txBody>
            <a:bodyPr/>
            <a:lstStyle/>
            <a:p>
              <a:endParaRPr lang="en-US" sz="800"/>
            </a:p>
          </p:txBody>
        </p:sp>
        <p:sp>
          <p:nvSpPr>
            <p:cNvPr id="14" name="AutoShape 13"/>
            <p:cNvSpPr>
              <a:spLocks noChangeArrowheads="1"/>
            </p:cNvSpPr>
            <p:nvPr/>
          </p:nvSpPr>
          <p:spPr bwMode="auto">
            <a:xfrm>
              <a:off x="4572000" y="3143250"/>
              <a:ext cx="619125" cy="428625"/>
            </a:xfrm>
            <a:prstGeom prst="roundRect">
              <a:avLst>
                <a:gd name="adj" fmla="val 16667"/>
              </a:avLst>
            </a:prstGeom>
            <a:noFill/>
            <a:ln w="38100">
              <a:solidFill>
                <a:srgbClr val="0000FF"/>
              </a:solidFill>
              <a:round/>
              <a:headEnd/>
              <a:tailEnd/>
            </a:ln>
            <a:effectLst/>
          </p:spPr>
          <p:txBody>
            <a:bodyPr wrap="none" anchor="ctr"/>
            <a:lstStyle/>
            <a:p>
              <a:pPr marL="342900" indent="-342900" algn="ctr">
                <a:buFont typeface="Wingdings" charset="2"/>
                <a:buNone/>
              </a:pPr>
              <a:r>
                <a:rPr lang="en-US" sz="800"/>
                <a:t>FF</a:t>
              </a:r>
            </a:p>
            <a:p>
              <a:pPr marL="342900" indent="-342900" algn="ctr">
                <a:buFont typeface="Wingdings" charset="2"/>
                <a:buNone/>
              </a:pPr>
              <a:r>
                <a:rPr lang="en-US" sz="800"/>
                <a:t>table</a:t>
              </a:r>
              <a:endParaRPr lang="en-GB" sz="800"/>
            </a:p>
          </p:txBody>
        </p:sp>
        <p:sp>
          <p:nvSpPr>
            <p:cNvPr id="15" name="AutoShape 14"/>
            <p:cNvSpPr>
              <a:spLocks noChangeArrowheads="1"/>
            </p:cNvSpPr>
            <p:nvPr/>
          </p:nvSpPr>
          <p:spPr bwMode="auto">
            <a:xfrm>
              <a:off x="5237163" y="3141663"/>
              <a:ext cx="619125" cy="428625"/>
            </a:xfrm>
            <a:prstGeom prst="roundRect">
              <a:avLst>
                <a:gd name="adj" fmla="val 16667"/>
              </a:avLst>
            </a:prstGeom>
            <a:noFill/>
            <a:ln w="19050">
              <a:solidFill>
                <a:srgbClr val="0000FF"/>
              </a:solidFill>
              <a:round/>
              <a:headEnd/>
              <a:tailEnd/>
            </a:ln>
            <a:effectLst/>
          </p:spPr>
          <p:txBody>
            <a:bodyPr wrap="none" anchor="ctr"/>
            <a:lstStyle/>
            <a:p>
              <a:pPr marL="342900" indent="-342900" algn="ctr">
                <a:buFont typeface="Wingdings" charset="2"/>
                <a:buNone/>
              </a:pPr>
              <a:r>
                <a:rPr lang="en-US" sz="800"/>
                <a:t>FF_CORR</a:t>
              </a:r>
            </a:p>
            <a:p>
              <a:pPr marL="342900" indent="-342900" algn="ctr">
                <a:buFont typeface="Wingdings" charset="2"/>
                <a:buNone/>
              </a:pPr>
              <a:r>
                <a:rPr lang="en-US" sz="800"/>
                <a:t>table</a:t>
              </a:r>
              <a:endParaRPr lang="en-GB" sz="800"/>
            </a:p>
          </p:txBody>
        </p:sp>
        <p:sp>
          <p:nvSpPr>
            <p:cNvPr id="16" name="AutoShape 15"/>
            <p:cNvSpPr>
              <a:spLocks noChangeArrowheads="1"/>
            </p:cNvSpPr>
            <p:nvPr/>
          </p:nvSpPr>
          <p:spPr bwMode="auto">
            <a:xfrm>
              <a:off x="5902325" y="3140075"/>
              <a:ext cx="619125" cy="428625"/>
            </a:xfrm>
            <a:prstGeom prst="roundRect">
              <a:avLst>
                <a:gd name="adj" fmla="val 16667"/>
              </a:avLst>
            </a:prstGeom>
            <a:noFill/>
            <a:ln w="28575">
              <a:solidFill>
                <a:srgbClr val="0000FF"/>
              </a:solidFill>
              <a:round/>
              <a:headEnd/>
              <a:tailEnd/>
            </a:ln>
            <a:effectLst/>
          </p:spPr>
          <p:txBody>
            <a:bodyPr wrap="none" anchor="ctr"/>
            <a:lstStyle/>
            <a:p>
              <a:pPr marL="342900" indent="-342900" algn="ctr">
                <a:buFont typeface="Wingdings" charset="2"/>
                <a:buNone/>
              </a:pPr>
              <a:r>
                <a:rPr lang="en-US" sz="800" dirty="0"/>
                <a:t>FF_BLC</a:t>
              </a:r>
            </a:p>
            <a:p>
              <a:pPr marL="342900" indent="-342900" algn="ctr">
                <a:buFont typeface="Wingdings" charset="2"/>
                <a:buNone/>
              </a:pPr>
              <a:r>
                <a:rPr lang="en-US" sz="800" dirty="0"/>
                <a:t>table</a:t>
              </a:r>
              <a:endParaRPr lang="en-GB" sz="800" dirty="0"/>
            </a:p>
          </p:txBody>
        </p:sp>
        <p:sp>
          <p:nvSpPr>
            <p:cNvPr id="17" name="AutoShape 16"/>
            <p:cNvSpPr>
              <a:spLocks noChangeArrowheads="1"/>
            </p:cNvSpPr>
            <p:nvPr/>
          </p:nvSpPr>
          <p:spPr bwMode="auto">
            <a:xfrm>
              <a:off x="5235575" y="5111750"/>
              <a:ext cx="619125" cy="428625"/>
            </a:xfrm>
            <a:prstGeom prst="roundRect">
              <a:avLst>
                <a:gd name="adj" fmla="val 16667"/>
              </a:avLst>
            </a:prstGeom>
            <a:noFill/>
            <a:ln w="28575">
              <a:solidFill>
                <a:srgbClr val="0000FF"/>
              </a:solidFill>
              <a:round/>
              <a:headEnd/>
              <a:tailEnd/>
            </a:ln>
            <a:effectLst/>
          </p:spPr>
          <p:txBody>
            <a:bodyPr wrap="none" anchor="ctr"/>
            <a:lstStyle/>
            <a:p>
              <a:pPr marL="342900" indent="-342900" algn="ctr">
                <a:buFont typeface="Wingdings" charset="2"/>
                <a:buNone/>
              </a:pPr>
              <a:r>
                <a:rPr lang="en-US" sz="800"/>
                <a:t>FF-total</a:t>
              </a:r>
            </a:p>
            <a:p>
              <a:pPr marL="342900" indent="-342900" algn="ctr">
                <a:buFont typeface="Wingdings" charset="2"/>
                <a:buNone/>
              </a:pPr>
              <a:r>
                <a:rPr lang="en-US" sz="800"/>
                <a:t>table</a:t>
              </a:r>
              <a:endParaRPr lang="en-GB" sz="800"/>
            </a:p>
          </p:txBody>
        </p:sp>
        <p:sp>
          <p:nvSpPr>
            <p:cNvPr id="18" name="Oval 17"/>
            <p:cNvSpPr>
              <a:spLocks noChangeArrowheads="1"/>
            </p:cNvSpPr>
            <p:nvPr/>
          </p:nvSpPr>
          <p:spPr bwMode="auto">
            <a:xfrm>
              <a:off x="5435600" y="4597400"/>
              <a:ext cx="219075" cy="219075"/>
            </a:xfrm>
            <a:prstGeom prst="ellipse">
              <a:avLst/>
            </a:prstGeom>
            <a:noFill/>
            <a:ln w="28575">
              <a:solidFill>
                <a:srgbClr val="0000FF"/>
              </a:solidFill>
              <a:round/>
              <a:headEnd/>
              <a:tailEnd/>
            </a:ln>
            <a:effectLst/>
          </p:spPr>
          <p:txBody>
            <a:bodyPr wrap="none" anchor="ctr"/>
            <a:lstStyle/>
            <a:p>
              <a:pPr marL="342900" indent="-342900" algn="ctr">
                <a:buFont typeface="Wingdings" charset="2"/>
                <a:buNone/>
              </a:pPr>
              <a:endParaRPr lang="en-GB" sz="800"/>
            </a:p>
          </p:txBody>
        </p:sp>
        <p:sp>
          <p:nvSpPr>
            <p:cNvPr id="19" name="Text Box 18"/>
            <p:cNvSpPr txBox="1">
              <a:spLocks noChangeArrowheads="1"/>
            </p:cNvSpPr>
            <p:nvPr/>
          </p:nvSpPr>
          <p:spPr bwMode="auto">
            <a:xfrm>
              <a:off x="5391150" y="4519612"/>
              <a:ext cx="305475"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solidFill>
                    <a:srgbClr val="0000FF"/>
                  </a:solidFill>
                </a:rPr>
                <a:t>+</a:t>
              </a:r>
              <a:endParaRPr lang="en-GB" sz="800">
                <a:solidFill>
                  <a:srgbClr val="0000FF"/>
                </a:solidFill>
              </a:endParaRPr>
            </a:p>
          </p:txBody>
        </p:sp>
        <p:sp>
          <p:nvSpPr>
            <p:cNvPr id="20" name="Line 19"/>
            <p:cNvSpPr>
              <a:spLocks noChangeShapeType="1"/>
            </p:cNvSpPr>
            <p:nvPr/>
          </p:nvSpPr>
          <p:spPr bwMode="auto">
            <a:xfrm flipH="1">
              <a:off x="6197600" y="3540125"/>
              <a:ext cx="3175" cy="733425"/>
            </a:xfrm>
            <a:prstGeom prst="line">
              <a:avLst/>
            </a:prstGeom>
            <a:noFill/>
            <a:ln w="28575">
              <a:solidFill>
                <a:srgbClr val="0000FF"/>
              </a:solidFill>
              <a:round/>
              <a:headEnd/>
              <a:tailEnd/>
            </a:ln>
            <a:effectLst/>
          </p:spPr>
          <p:txBody>
            <a:bodyPr/>
            <a:lstStyle/>
            <a:p>
              <a:endParaRPr lang="en-US" sz="800"/>
            </a:p>
          </p:txBody>
        </p:sp>
        <p:sp>
          <p:nvSpPr>
            <p:cNvPr id="21" name="Line 20"/>
            <p:cNvSpPr>
              <a:spLocks noChangeShapeType="1"/>
            </p:cNvSpPr>
            <p:nvPr/>
          </p:nvSpPr>
          <p:spPr bwMode="auto">
            <a:xfrm flipH="1">
              <a:off x="4900613" y="3595688"/>
              <a:ext cx="3175" cy="800100"/>
            </a:xfrm>
            <a:prstGeom prst="line">
              <a:avLst/>
            </a:prstGeom>
            <a:noFill/>
            <a:ln w="38100">
              <a:solidFill>
                <a:srgbClr val="0000FF"/>
              </a:solidFill>
              <a:round/>
              <a:headEnd/>
              <a:tailEnd/>
            </a:ln>
            <a:effectLst/>
          </p:spPr>
          <p:txBody>
            <a:bodyPr/>
            <a:lstStyle/>
            <a:p>
              <a:endParaRPr lang="en-US" sz="800"/>
            </a:p>
          </p:txBody>
        </p:sp>
        <p:sp>
          <p:nvSpPr>
            <p:cNvPr id="22" name="Line 21"/>
            <p:cNvSpPr>
              <a:spLocks noChangeShapeType="1"/>
            </p:cNvSpPr>
            <p:nvPr/>
          </p:nvSpPr>
          <p:spPr bwMode="auto">
            <a:xfrm flipH="1">
              <a:off x="5549900" y="4854575"/>
              <a:ext cx="0" cy="228600"/>
            </a:xfrm>
            <a:prstGeom prst="line">
              <a:avLst/>
            </a:prstGeom>
            <a:noFill/>
            <a:ln w="28575">
              <a:solidFill>
                <a:srgbClr val="0000FF"/>
              </a:solidFill>
              <a:round/>
              <a:headEnd/>
              <a:tailEnd type="triangle" w="med" len="med"/>
            </a:ln>
            <a:effectLst/>
          </p:spPr>
          <p:txBody>
            <a:bodyPr/>
            <a:lstStyle/>
            <a:p>
              <a:endParaRPr lang="en-US" sz="800"/>
            </a:p>
          </p:txBody>
        </p:sp>
        <p:sp>
          <p:nvSpPr>
            <p:cNvPr id="23" name="Line 22"/>
            <p:cNvSpPr>
              <a:spLocks noChangeShapeType="1"/>
            </p:cNvSpPr>
            <p:nvPr/>
          </p:nvSpPr>
          <p:spPr bwMode="auto">
            <a:xfrm flipH="1">
              <a:off x="5548313" y="5557838"/>
              <a:ext cx="0" cy="276225"/>
            </a:xfrm>
            <a:prstGeom prst="line">
              <a:avLst/>
            </a:prstGeom>
            <a:noFill/>
            <a:ln w="28575">
              <a:solidFill>
                <a:srgbClr val="0000FF"/>
              </a:solidFill>
              <a:round/>
              <a:headEnd/>
              <a:tailEnd type="triangle" w="med" len="med"/>
            </a:ln>
            <a:effectLst/>
          </p:spPr>
          <p:txBody>
            <a:bodyPr/>
            <a:lstStyle/>
            <a:p>
              <a:endParaRPr lang="en-US" sz="800"/>
            </a:p>
          </p:txBody>
        </p:sp>
        <p:sp>
          <p:nvSpPr>
            <p:cNvPr id="24" name="Line 23"/>
            <p:cNvSpPr>
              <a:spLocks noChangeShapeType="1"/>
            </p:cNvSpPr>
            <p:nvPr/>
          </p:nvSpPr>
          <p:spPr bwMode="auto">
            <a:xfrm>
              <a:off x="5672138" y="5986463"/>
              <a:ext cx="447675" cy="0"/>
            </a:xfrm>
            <a:prstGeom prst="line">
              <a:avLst/>
            </a:prstGeom>
            <a:noFill/>
            <a:ln w="28575">
              <a:solidFill>
                <a:schemeClr val="tx1"/>
              </a:solidFill>
              <a:round/>
              <a:headEnd/>
              <a:tailEnd type="triangle" w="med" len="med"/>
            </a:ln>
            <a:effectLst/>
          </p:spPr>
          <p:txBody>
            <a:bodyPr/>
            <a:lstStyle/>
            <a:p>
              <a:endParaRPr lang="en-US" sz="800"/>
            </a:p>
          </p:txBody>
        </p:sp>
        <p:sp>
          <p:nvSpPr>
            <p:cNvPr id="25" name="Rectangle 24"/>
            <p:cNvSpPr>
              <a:spLocks noChangeArrowheads="1"/>
            </p:cNvSpPr>
            <p:nvPr/>
          </p:nvSpPr>
          <p:spPr bwMode="auto">
            <a:xfrm>
              <a:off x="6672263" y="5853113"/>
              <a:ext cx="247650" cy="257175"/>
            </a:xfrm>
            <a:prstGeom prst="rect">
              <a:avLst/>
            </a:prstGeom>
            <a:noFill/>
            <a:ln w="28575">
              <a:solidFill>
                <a:schemeClr val="tx1"/>
              </a:solidFill>
              <a:miter lim="800000"/>
              <a:headEnd/>
              <a:tailEnd/>
            </a:ln>
            <a:effectLst/>
          </p:spPr>
          <p:txBody>
            <a:bodyPr wrap="none" anchor="ctr"/>
            <a:lstStyle/>
            <a:p>
              <a:pPr marL="342900" indent="-342900" algn="ctr">
                <a:buFont typeface="Wingdings" charset="2"/>
                <a:buNone/>
              </a:pPr>
              <a:r>
                <a:rPr lang="en-US" sz="800">
                  <a:cs typeface="Arial" charset="0"/>
                </a:rPr>
                <a:t>≤</a:t>
              </a:r>
            </a:p>
          </p:txBody>
        </p:sp>
        <p:sp>
          <p:nvSpPr>
            <p:cNvPr id="26" name="Line 25"/>
            <p:cNvSpPr>
              <a:spLocks noChangeShapeType="1"/>
            </p:cNvSpPr>
            <p:nvPr/>
          </p:nvSpPr>
          <p:spPr bwMode="auto">
            <a:xfrm>
              <a:off x="6442075" y="5984875"/>
              <a:ext cx="200025" cy="0"/>
            </a:xfrm>
            <a:prstGeom prst="line">
              <a:avLst/>
            </a:prstGeom>
            <a:noFill/>
            <a:ln w="28575">
              <a:solidFill>
                <a:schemeClr val="tx1"/>
              </a:solidFill>
              <a:round/>
              <a:headEnd/>
              <a:tailEnd type="triangle" w="med" len="med"/>
            </a:ln>
            <a:effectLst/>
          </p:spPr>
          <p:txBody>
            <a:bodyPr/>
            <a:lstStyle/>
            <a:p>
              <a:endParaRPr lang="en-US" sz="800"/>
            </a:p>
          </p:txBody>
        </p:sp>
        <p:sp>
          <p:nvSpPr>
            <p:cNvPr id="27" name="Rectangle 26"/>
            <p:cNvSpPr>
              <a:spLocks noChangeArrowheads="1"/>
            </p:cNvSpPr>
            <p:nvPr/>
          </p:nvSpPr>
          <p:spPr bwMode="auto">
            <a:xfrm>
              <a:off x="5513388" y="3722688"/>
              <a:ext cx="95250" cy="95250"/>
            </a:xfrm>
            <a:prstGeom prst="rect">
              <a:avLst/>
            </a:prstGeom>
            <a:solidFill>
              <a:srgbClr val="00CC00"/>
            </a:solidFill>
            <a:ln w="28575">
              <a:solidFill>
                <a:srgbClr val="00CC00"/>
              </a:solidFill>
              <a:miter lim="800000"/>
              <a:headEnd/>
              <a:tailEnd/>
            </a:ln>
            <a:effectLst/>
          </p:spPr>
          <p:txBody>
            <a:bodyPr wrap="none" anchor="ctr"/>
            <a:lstStyle/>
            <a:p>
              <a:endParaRPr lang="en-US" sz="800"/>
            </a:p>
          </p:txBody>
        </p:sp>
        <p:sp>
          <p:nvSpPr>
            <p:cNvPr id="28" name="Rectangle 27"/>
            <p:cNvSpPr>
              <a:spLocks noChangeArrowheads="1"/>
            </p:cNvSpPr>
            <p:nvPr/>
          </p:nvSpPr>
          <p:spPr bwMode="auto">
            <a:xfrm>
              <a:off x="6326188" y="3335338"/>
              <a:ext cx="180975" cy="200025"/>
            </a:xfrm>
            <a:prstGeom prst="rect">
              <a:avLst/>
            </a:prstGeom>
            <a:noFill/>
            <a:ln w="28575">
              <a:noFill/>
              <a:miter lim="800000"/>
              <a:headEnd/>
              <a:tailEnd/>
            </a:ln>
            <a:effectLst/>
          </p:spPr>
          <p:txBody>
            <a:bodyPr wrap="none" anchor="ctr"/>
            <a:lstStyle/>
            <a:p>
              <a:pPr marL="342900" indent="-342900" algn="ctr">
                <a:buFont typeface="Wingdings" charset="2"/>
                <a:buNone/>
              </a:pPr>
              <a:r>
                <a:rPr lang="en-US" sz="800">
                  <a:solidFill>
                    <a:srgbClr val="0000FF"/>
                  </a:solidFill>
                  <a:cs typeface="Arial" charset="0"/>
                </a:rPr>
                <a:t>≤</a:t>
              </a:r>
            </a:p>
          </p:txBody>
        </p:sp>
        <p:sp>
          <p:nvSpPr>
            <p:cNvPr id="29" name="Line 28"/>
            <p:cNvSpPr>
              <a:spLocks noChangeShapeType="1"/>
            </p:cNvSpPr>
            <p:nvPr/>
          </p:nvSpPr>
          <p:spPr bwMode="auto">
            <a:xfrm flipH="1">
              <a:off x="5681663" y="4452938"/>
              <a:ext cx="514350" cy="152400"/>
            </a:xfrm>
            <a:prstGeom prst="line">
              <a:avLst/>
            </a:prstGeom>
            <a:noFill/>
            <a:ln w="28575">
              <a:solidFill>
                <a:srgbClr val="0000FF"/>
              </a:solidFill>
              <a:round/>
              <a:headEnd/>
              <a:tailEnd type="triangle" w="med" len="med"/>
            </a:ln>
            <a:effectLst/>
          </p:spPr>
          <p:txBody>
            <a:bodyPr/>
            <a:lstStyle/>
            <a:p>
              <a:endParaRPr lang="en-US" sz="800"/>
            </a:p>
          </p:txBody>
        </p:sp>
        <p:sp>
          <p:nvSpPr>
            <p:cNvPr id="30" name="Line 29"/>
            <p:cNvSpPr>
              <a:spLocks noChangeShapeType="1"/>
            </p:cNvSpPr>
            <p:nvPr/>
          </p:nvSpPr>
          <p:spPr bwMode="auto">
            <a:xfrm>
              <a:off x="4899025" y="4394200"/>
              <a:ext cx="523875" cy="219075"/>
            </a:xfrm>
            <a:prstGeom prst="line">
              <a:avLst/>
            </a:prstGeom>
            <a:noFill/>
            <a:ln w="38100">
              <a:solidFill>
                <a:srgbClr val="0000FF"/>
              </a:solidFill>
              <a:round/>
              <a:headEnd/>
              <a:tailEnd type="triangle" w="med" len="med"/>
            </a:ln>
            <a:effectLst/>
          </p:spPr>
          <p:txBody>
            <a:bodyPr/>
            <a:lstStyle/>
            <a:p>
              <a:endParaRPr lang="en-US" sz="800"/>
            </a:p>
          </p:txBody>
        </p:sp>
        <p:sp>
          <p:nvSpPr>
            <p:cNvPr id="31" name="Rectangle 30"/>
            <p:cNvSpPr>
              <a:spLocks noChangeArrowheads="1"/>
            </p:cNvSpPr>
            <p:nvPr/>
          </p:nvSpPr>
          <p:spPr bwMode="auto">
            <a:xfrm>
              <a:off x="5657850" y="3343275"/>
              <a:ext cx="180975" cy="200025"/>
            </a:xfrm>
            <a:prstGeom prst="rect">
              <a:avLst/>
            </a:prstGeom>
            <a:noFill/>
            <a:ln w="28575">
              <a:noFill/>
              <a:miter lim="800000"/>
              <a:headEnd/>
              <a:tailEnd/>
            </a:ln>
            <a:effectLst/>
          </p:spPr>
          <p:txBody>
            <a:bodyPr wrap="none" anchor="ctr"/>
            <a:lstStyle/>
            <a:p>
              <a:pPr marL="342900" indent="-342900" algn="ctr">
                <a:buFont typeface="Wingdings" charset="2"/>
                <a:buNone/>
              </a:pPr>
              <a:r>
                <a:rPr lang="en-US" sz="800">
                  <a:solidFill>
                    <a:srgbClr val="0000FF"/>
                  </a:solidFill>
                  <a:cs typeface="Arial" charset="0"/>
                </a:rPr>
                <a:t>≤</a:t>
              </a:r>
            </a:p>
          </p:txBody>
        </p:sp>
        <p:sp>
          <p:nvSpPr>
            <p:cNvPr id="32" name="AutoShape 31"/>
            <p:cNvSpPr>
              <a:spLocks noChangeArrowheads="1"/>
            </p:cNvSpPr>
            <p:nvPr/>
          </p:nvSpPr>
          <p:spPr bwMode="auto">
            <a:xfrm>
              <a:off x="6577013" y="3128963"/>
              <a:ext cx="619125" cy="428625"/>
            </a:xfrm>
            <a:prstGeom prst="roundRect">
              <a:avLst>
                <a:gd name="adj" fmla="val 16667"/>
              </a:avLst>
            </a:prstGeom>
            <a:noFill/>
            <a:ln w="28575">
              <a:solidFill>
                <a:srgbClr val="0000FF"/>
              </a:solidFill>
              <a:prstDash val="sysDot"/>
              <a:round/>
              <a:headEnd/>
              <a:tailEnd/>
            </a:ln>
            <a:effectLst/>
          </p:spPr>
          <p:txBody>
            <a:bodyPr wrap="none" anchor="ctr"/>
            <a:lstStyle/>
            <a:p>
              <a:pPr marL="342900" indent="-342900" algn="ctr">
                <a:buFont typeface="Wingdings" charset="2"/>
                <a:buNone/>
              </a:pPr>
              <a:r>
                <a:rPr lang="en-US" sz="800"/>
                <a:t>FF_USER</a:t>
              </a:r>
            </a:p>
            <a:p>
              <a:pPr marL="342900" indent="-342900" algn="ctr">
                <a:buFont typeface="Wingdings" charset="2"/>
                <a:buNone/>
              </a:pPr>
              <a:r>
                <a:rPr lang="en-US" sz="800"/>
                <a:t>table</a:t>
              </a:r>
              <a:endParaRPr lang="en-GB" sz="800"/>
            </a:p>
          </p:txBody>
        </p:sp>
        <p:sp>
          <p:nvSpPr>
            <p:cNvPr id="33" name="Line 32"/>
            <p:cNvSpPr>
              <a:spLocks noChangeShapeType="1"/>
            </p:cNvSpPr>
            <p:nvPr/>
          </p:nvSpPr>
          <p:spPr bwMode="auto">
            <a:xfrm>
              <a:off x="6875463" y="3576638"/>
              <a:ext cx="6350" cy="904875"/>
            </a:xfrm>
            <a:prstGeom prst="line">
              <a:avLst/>
            </a:prstGeom>
            <a:noFill/>
            <a:ln w="28575">
              <a:solidFill>
                <a:srgbClr val="0000FF"/>
              </a:solidFill>
              <a:prstDash val="sysDot"/>
              <a:round/>
              <a:headEnd/>
              <a:tailEnd/>
            </a:ln>
            <a:effectLst/>
          </p:spPr>
          <p:txBody>
            <a:bodyPr/>
            <a:lstStyle/>
            <a:p>
              <a:endParaRPr lang="en-US" sz="800"/>
            </a:p>
          </p:txBody>
        </p:sp>
        <p:sp>
          <p:nvSpPr>
            <p:cNvPr id="34" name="Line 33"/>
            <p:cNvSpPr>
              <a:spLocks noChangeShapeType="1"/>
            </p:cNvSpPr>
            <p:nvPr/>
          </p:nvSpPr>
          <p:spPr bwMode="auto">
            <a:xfrm flipH="1">
              <a:off x="5727700" y="4489450"/>
              <a:ext cx="1143000" cy="180975"/>
            </a:xfrm>
            <a:prstGeom prst="line">
              <a:avLst/>
            </a:prstGeom>
            <a:noFill/>
            <a:ln w="28575">
              <a:solidFill>
                <a:srgbClr val="0000FF"/>
              </a:solidFill>
              <a:prstDash val="sysDot"/>
              <a:round/>
              <a:headEnd/>
              <a:tailEnd type="triangle" w="med" len="med"/>
            </a:ln>
            <a:effectLst/>
          </p:spPr>
          <p:txBody>
            <a:bodyPr/>
            <a:lstStyle/>
            <a:p>
              <a:endParaRPr lang="en-US" sz="800"/>
            </a:p>
          </p:txBody>
        </p:sp>
        <p:sp>
          <p:nvSpPr>
            <p:cNvPr id="35" name="Line 34"/>
            <p:cNvSpPr>
              <a:spLocks noChangeShapeType="1"/>
            </p:cNvSpPr>
            <p:nvPr/>
          </p:nvSpPr>
          <p:spPr bwMode="auto">
            <a:xfrm>
              <a:off x="6926263" y="5888038"/>
              <a:ext cx="323850" cy="0"/>
            </a:xfrm>
            <a:prstGeom prst="line">
              <a:avLst/>
            </a:prstGeom>
            <a:noFill/>
            <a:ln w="19050">
              <a:solidFill>
                <a:schemeClr val="tx1"/>
              </a:solidFill>
              <a:round/>
              <a:headEnd/>
              <a:tailEnd type="triangle" w="med" len="med"/>
            </a:ln>
            <a:effectLst/>
          </p:spPr>
          <p:txBody>
            <a:bodyPr/>
            <a:lstStyle/>
            <a:p>
              <a:endParaRPr lang="en-US" sz="800"/>
            </a:p>
          </p:txBody>
        </p:sp>
        <p:sp>
          <p:nvSpPr>
            <p:cNvPr id="36" name="AutoShape 35"/>
            <p:cNvSpPr>
              <a:spLocks noChangeArrowheads="1"/>
            </p:cNvSpPr>
            <p:nvPr/>
          </p:nvSpPr>
          <p:spPr bwMode="auto">
            <a:xfrm>
              <a:off x="7258050" y="5810250"/>
              <a:ext cx="419100" cy="161925"/>
            </a:xfrm>
            <a:prstGeom prst="homePlate">
              <a:avLst>
                <a:gd name="adj" fmla="val 64706"/>
              </a:avLst>
            </a:prstGeom>
            <a:noFill/>
            <a:ln w="28575">
              <a:solidFill>
                <a:schemeClr val="tx1"/>
              </a:solidFill>
              <a:miter lim="800000"/>
              <a:headEnd/>
              <a:tailEnd/>
            </a:ln>
            <a:effectLst/>
          </p:spPr>
          <p:txBody>
            <a:bodyPr wrap="none" anchor="ctr"/>
            <a:lstStyle/>
            <a:p>
              <a:pPr marL="342900" indent="-342900" algn="ctr">
                <a:buFont typeface="Wingdings" charset="2"/>
                <a:buNone/>
              </a:pPr>
              <a:r>
                <a:rPr lang="en-US" sz="800"/>
                <a:t>DAC</a:t>
              </a:r>
              <a:endParaRPr lang="en-GB" sz="800"/>
            </a:p>
          </p:txBody>
        </p:sp>
        <p:sp>
          <p:nvSpPr>
            <p:cNvPr id="37" name="AutoShape 36"/>
            <p:cNvSpPr>
              <a:spLocks noChangeArrowheads="1"/>
            </p:cNvSpPr>
            <p:nvPr/>
          </p:nvSpPr>
          <p:spPr bwMode="auto">
            <a:xfrm>
              <a:off x="7256463" y="5980113"/>
              <a:ext cx="419100" cy="161925"/>
            </a:xfrm>
            <a:prstGeom prst="homePlate">
              <a:avLst>
                <a:gd name="adj" fmla="val 64706"/>
              </a:avLst>
            </a:prstGeom>
            <a:noFill/>
            <a:ln w="28575">
              <a:solidFill>
                <a:schemeClr val="tx1"/>
              </a:solidFill>
              <a:miter lim="800000"/>
              <a:headEnd/>
              <a:tailEnd/>
            </a:ln>
            <a:effectLst/>
          </p:spPr>
          <p:txBody>
            <a:bodyPr wrap="none" anchor="ctr"/>
            <a:lstStyle/>
            <a:p>
              <a:pPr marL="342900" indent="-342900" algn="ctr">
                <a:buFont typeface="Wingdings" charset="2"/>
                <a:buNone/>
              </a:pPr>
              <a:r>
                <a:rPr lang="en-US" sz="800"/>
                <a:t>DAC</a:t>
              </a:r>
              <a:endParaRPr lang="en-GB" sz="800"/>
            </a:p>
          </p:txBody>
        </p:sp>
        <p:sp>
          <p:nvSpPr>
            <p:cNvPr id="38" name="Line 37"/>
            <p:cNvSpPr>
              <a:spLocks noChangeShapeType="1"/>
            </p:cNvSpPr>
            <p:nvPr/>
          </p:nvSpPr>
          <p:spPr bwMode="auto">
            <a:xfrm>
              <a:off x="6924675" y="6057900"/>
              <a:ext cx="323850" cy="0"/>
            </a:xfrm>
            <a:prstGeom prst="line">
              <a:avLst/>
            </a:prstGeom>
            <a:noFill/>
            <a:ln w="19050">
              <a:solidFill>
                <a:schemeClr val="tx1"/>
              </a:solidFill>
              <a:round/>
              <a:headEnd/>
              <a:tailEnd type="triangle" w="med" len="med"/>
            </a:ln>
            <a:effectLst/>
          </p:spPr>
          <p:txBody>
            <a:bodyPr/>
            <a:lstStyle/>
            <a:p>
              <a:endParaRPr lang="en-US" sz="800"/>
            </a:p>
          </p:txBody>
        </p:sp>
        <p:sp>
          <p:nvSpPr>
            <p:cNvPr id="39" name="Rectangle 38"/>
            <p:cNvSpPr>
              <a:spLocks noChangeArrowheads="1"/>
            </p:cNvSpPr>
            <p:nvPr/>
          </p:nvSpPr>
          <p:spPr bwMode="auto">
            <a:xfrm>
              <a:off x="6683375" y="5854700"/>
              <a:ext cx="57150" cy="57150"/>
            </a:xfrm>
            <a:prstGeom prst="rect">
              <a:avLst/>
            </a:prstGeom>
            <a:solidFill>
              <a:srgbClr val="00CC00"/>
            </a:solidFill>
            <a:ln w="28575">
              <a:solidFill>
                <a:srgbClr val="00CC00"/>
              </a:solidFill>
              <a:miter lim="800000"/>
              <a:headEnd/>
              <a:tailEnd/>
            </a:ln>
            <a:effectLst/>
          </p:spPr>
          <p:txBody>
            <a:bodyPr wrap="none" anchor="ctr"/>
            <a:lstStyle/>
            <a:p>
              <a:endParaRPr lang="en-US" sz="800"/>
            </a:p>
          </p:txBody>
        </p:sp>
        <p:sp>
          <p:nvSpPr>
            <p:cNvPr id="40" name="Line 39"/>
            <p:cNvSpPr>
              <a:spLocks noChangeShapeType="1"/>
            </p:cNvSpPr>
            <p:nvPr/>
          </p:nvSpPr>
          <p:spPr bwMode="auto">
            <a:xfrm>
              <a:off x="4591050" y="2733675"/>
              <a:ext cx="257175" cy="381000"/>
            </a:xfrm>
            <a:prstGeom prst="line">
              <a:avLst/>
            </a:prstGeom>
            <a:noFill/>
            <a:ln w="28575">
              <a:solidFill>
                <a:schemeClr val="folHlink"/>
              </a:solidFill>
              <a:round/>
              <a:headEnd/>
              <a:tailEnd type="triangle" w="med" len="med"/>
            </a:ln>
            <a:effectLst/>
          </p:spPr>
          <p:txBody>
            <a:bodyPr/>
            <a:lstStyle/>
            <a:p>
              <a:endParaRPr lang="en-US" sz="800"/>
            </a:p>
          </p:txBody>
        </p:sp>
        <p:sp>
          <p:nvSpPr>
            <p:cNvPr id="41" name="Text Box 40"/>
            <p:cNvSpPr txBox="1">
              <a:spLocks noChangeArrowheads="1"/>
            </p:cNvSpPr>
            <p:nvPr/>
          </p:nvSpPr>
          <p:spPr bwMode="auto">
            <a:xfrm>
              <a:off x="3365500" y="1481138"/>
              <a:ext cx="2337131" cy="521532"/>
            </a:xfrm>
            <a:prstGeom prst="rect">
              <a:avLst/>
            </a:prstGeom>
            <a:noFill/>
            <a:ln w="28575">
              <a:solidFill>
                <a:srgbClr val="00CC00"/>
              </a:solidFill>
              <a:miter lim="800000"/>
              <a:headEnd/>
              <a:tailEnd/>
            </a:ln>
            <a:effectLst/>
          </p:spPr>
          <p:txBody>
            <a:bodyPr wrap="none">
              <a:spAutoFit/>
            </a:bodyPr>
            <a:lstStyle/>
            <a:p>
              <a:pPr marL="342900" indent="-342900">
                <a:buFont typeface="Wingdings" charset="2"/>
                <a:buNone/>
              </a:pPr>
              <a:r>
                <a:rPr lang="en-US" sz="800"/>
                <a:t>Operator &amp; LLRF expert</a:t>
              </a:r>
            </a:p>
            <a:p>
              <a:pPr marL="342900" indent="-342900">
                <a:buFont typeface="Wingdings" charset="2"/>
                <a:buNone/>
              </a:pPr>
              <a:r>
                <a:rPr lang="en-US" sz="800"/>
                <a:t>Setpoints: A,</a:t>
              </a:r>
              <a:r>
                <a:rPr lang="en-US" sz="800">
                  <a:sym typeface="Symbol" charset="2"/>
                </a:rPr>
                <a:t> &amp; Parameters: timing, …</a:t>
              </a:r>
            </a:p>
          </p:txBody>
        </p:sp>
        <p:sp>
          <p:nvSpPr>
            <p:cNvPr id="42" name="Text Box 41"/>
            <p:cNvSpPr txBox="1">
              <a:spLocks noChangeArrowheads="1"/>
            </p:cNvSpPr>
            <p:nvPr/>
          </p:nvSpPr>
          <p:spPr bwMode="auto">
            <a:xfrm>
              <a:off x="5059363" y="2289174"/>
              <a:ext cx="996951" cy="521532"/>
            </a:xfrm>
            <a:prstGeom prst="rect">
              <a:avLst/>
            </a:prstGeom>
            <a:noFill/>
            <a:ln w="28575">
              <a:solidFill>
                <a:schemeClr val="accent2"/>
              </a:solidFill>
              <a:miter lim="800000"/>
              <a:headEnd/>
              <a:tailEnd/>
            </a:ln>
            <a:effectLst/>
          </p:spPr>
          <p:txBody>
            <a:bodyPr>
              <a:spAutoFit/>
            </a:bodyPr>
            <a:lstStyle/>
            <a:p>
              <a:pPr marL="342900" indent="-342900">
                <a:buFont typeface="Wingdings" charset="2"/>
                <a:buNone/>
              </a:pPr>
              <a:r>
                <a:rPr lang="en-US" sz="800"/>
                <a:t>Learning</a:t>
              </a:r>
            </a:p>
            <a:p>
              <a:pPr marL="342900" indent="-342900">
                <a:buFont typeface="Wingdings" charset="2"/>
                <a:buNone/>
              </a:pPr>
              <a:r>
                <a:rPr lang="en-US" sz="800"/>
                <a:t>Feed forward</a:t>
              </a:r>
              <a:endParaRPr lang="en-US" sz="800">
                <a:sym typeface="Symbol" charset="2"/>
              </a:endParaRPr>
            </a:p>
          </p:txBody>
        </p:sp>
        <p:sp>
          <p:nvSpPr>
            <p:cNvPr id="43" name="Line 42"/>
            <p:cNvSpPr>
              <a:spLocks noChangeShapeType="1"/>
            </p:cNvSpPr>
            <p:nvPr/>
          </p:nvSpPr>
          <p:spPr bwMode="auto">
            <a:xfrm>
              <a:off x="5570538" y="2722563"/>
              <a:ext cx="0" cy="400050"/>
            </a:xfrm>
            <a:prstGeom prst="line">
              <a:avLst/>
            </a:prstGeom>
            <a:noFill/>
            <a:ln w="28575">
              <a:solidFill>
                <a:schemeClr val="folHlink"/>
              </a:solidFill>
              <a:round/>
              <a:headEnd/>
              <a:tailEnd type="triangle" w="med" len="med"/>
            </a:ln>
            <a:effectLst/>
          </p:spPr>
          <p:txBody>
            <a:bodyPr/>
            <a:lstStyle/>
            <a:p>
              <a:endParaRPr lang="en-US" sz="800"/>
            </a:p>
          </p:txBody>
        </p:sp>
        <p:sp>
          <p:nvSpPr>
            <p:cNvPr id="44" name="Rectangle 43"/>
            <p:cNvSpPr>
              <a:spLocks noChangeArrowheads="1"/>
            </p:cNvSpPr>
            <p:nvPr/>
          </p:nvSpPr>
          <p:spPr bwMode="auto">
            <a:xfrm>
              <a:off x="4456113" y="2303463"/>
              <a:ext cx="180975" cy="200025"/>
            </a:xfrm>
            <a:prstGeom prst="rect">
              <a:avLst/>
            </a:prstGeom>
            <a:noFill/>
            <a:ln w="28575">
              <a:noFill/>
              <a:miter lim="800000"/>
              <a:headEnd/>
              <a:tailEnd/>
            </a:ln>
            <a:effectLst/>
          </p:spPr>
          <p:txBody>
            <a:bodyPr wrap="none" anchor="ctr"/>
            <a:lstStyle/>
            <a:p>
              <a:pPr marL="342900" indent="-342900" algn="ctr">
                <a:buFont typeface="Wingdings" charset="2"/>
                <a:buNone/>
              </a:pPr>
              <a:r>
                <a:rPr lang="en-US" sz="800">
                  <a:solidFill>
                    <a:schemeClr val="accent2"/>
                  </a:solidFill>
                  <a:cs typeface="Arial" charset="0"/>
                </a:rPr>
                <a:t>≤</a:t>
              </a:r>
            </a:p>
          </p:txBody>
        </p:sp>
        <p:sp>
          <p:nvSpPr>
            <p:cNvPr id="45" name="Line 44"/>
            <p:cNvSpPr>
              <a:spLocks noChangeShapeType="1"/>
            </p:cNvSpPr>
            <p:nvPr/>
          </p:nvSpPr>
          <p:spPr bwMode="auto">
            <a:xfrm>
              <a:off x="6188075" y="2701925"/>
              <a:ext cx="0" cy="400050"/>
            </a:xfrm>
            <a:prstGeom prst="line">
              <a:avLst/>
            </a:prstGeom>
            <a:noFill/>
            <a:ln w="28575">
              <a:solidFill>
                <a:schemeClr val="folHlink"/>
              </a:solidFill>
              <a:round/>
              <a:headEnd/>
              <a:tailEnd type="triangle" w="med" len="med"/>
            </a:ln>
            <a:effectLst/>
          </p:spPr>
          <p:txBody>
            <a:bodyPr/>
            <a:lstStyle/>
            <a:p>
              <a:endParaRPr lang="en-US" sz="800"/>
            </a:p>
          </p:txBody>
        </p:sp>
        <p:sp>
          <p:nvSpPr>
            <p:cNvPr id="46" name="Text Box 45"/>
            <p:cNvSpPr txBox="1">
              <a:spLocks noChangeArrowheads="1"/>
            </p:cNvSpPr>
            <p:nvPr/>
          </p:nvSpPr>
          <p:spPr bwMode="auto">
            <a:xfrm>
              <a:off x="6143626" y="2287588"/>
              <a:ext cx="641664" cy="521532"/>
            </a:xfrm>
            <a:prstGeom prst="rect">
              <a:avLst/>
            </a:prstGeom>
            <a:noFill/>
            <a:ln w="28575">
              <a:solidFill>
                <a:schemeClr val="accent2"/>
              </a:solidFill>
              <a:miter lim="800000"/>
              <a:headEnd/>
              <a:tailEnd/>
            </a:ln>
            <a:effectLst/>
          </p:spPr>
          <p:txBody>
            <a:bodyPr wrap="none">
              <a:spAutoFit/>
            </a:bodyPr>
            <a:lstStyle/>
            <a:p>
              <a:pPr marL="342900" indent="-342900">
                <a:buFont typeface="Wingdings" charset="2"/>
                <a:buNone/>
              </a:pPr>
              <a:r>
                <a:rPr lang="en-US" sz="800"/>
                <a:t>Bunch</a:t>
              </a:r>
            </a:p>
            <a:p>
              <a:pPr marL="342900" indent="-342900">
                <a:buFont typeface="Wingdings" charset="2"/>
                <a:buNone/>
              </a:pPr>
              <a:r>
                <a:rPr lang="en-US" sz="800"/>
                <a:t>Pattern</a:t>
              </a:r>
              <a:endParaRPr lang="en-US" sz="800">
                <a:sym typeface="Symbol" charset="2"/>
              </a:endParaRPr>
            </a:p>
          </p:txBody>
        </p:sp>
        <p:sp>
          <p:nvSpPr>
            <p:cNvPr id="47" name="Line 46"/>
            <p:cNvSpPr>
              <a:spLocks noChangeShapeType="1"/>
            </p:cNvSpPr>
            <p:nvPr/>
          </p:nvSpPr>
          <p:spPr bwMode="auto">
            <a:xfrm>
              <a:off x="6283325" y="5588000"/>
              <a:ext cx="0" cy="247650"/>
            </a:xfrm>
            <a:prstGeom prst="line">
              <a:avLst/>
            </a:prstGeom>
            <a:noFill/>
            <a:ln w="28575">
              <a:solidFill>
                <a:schemeClr val="folHlink"/>
              </a:solidFill>
              <a:round/>
              <a:headEnd/>
              <a:tailEnd type="triangle" w="med" len="med"/>
            </a:ln>
            <a:effectLst/>
          </p:spPr>
          <p:txBody>
            <a:bodyPr/>
            <a:lstStyle/>
            <a:p>
              <a:endParaRPr lang="en-US" sz="800"/>
            </a:p>
          </p:txBody>
        </p:sp>
        <p:sp>
          <p:nvSpPr>
            <p:cNvPr id="48" name="Text Box 47"/>
            <p:cNvSpPr txBox="1">
              <a:spLocks noChangeArrowheads="1"/>
            </p:cNvSpPr>
            <p:nvPr/>
          </p:nvSpPr>
          <p:spPr bwMode="auto">
            <a:xfrm>
              <a:off x="6067425" y="5326062"/>
              <a:ext cx="415463" cy="331885"/>
            </a:xfrm>
            <a:prstGeom prst="rect">
              <a:avLst/>
            </a:prstGeom>
            <a:noFill/>
            <a:ln w="28575">
              <a:solidFill>
                <a:schemeClr val="accent2"/>
              </a:solidFill>
              <a:miter lim="800000"/>
              <a:headEnd/>
              <a:tailEnd/>
            </a:ln>
            <a:effectLst/>
          </p:spPr>
          <p:txBody>
            <a:bodyPr wrap="none">
              <a:spAutoFit/>
            </a:bodyPr>
            <a:lstStyle/>
            <a:p>
              <a:pPr marL="342900" indent="-342900">
                <a:buFont typeface="Wingdings" charset="2"/>
                <a:buNone/>
              </a:pPr>
              <a:r>
                <a:rPr lang="en-US" sz="800"/>
                <a:t>LFF</a:t>
              </a:r>
              <a:endParaRPr lang="en-US" sz="800">
                <a:sym typeface="Symbol" charset="2"/>
              </a:endParaRPr>
            </a:p>
          </p:txBody>
        </p:sp>
        <p:sp>
          <p:nvSpPr>
            <p:cNvPr id="49" name="Line 48"/>
            <p:cNvSpPr>
              <a:spLocks noChangeShapeType="1"/>
            </p:cNvSpPr>
            <p:nvPr/>
          </p:nvSpPr>
          <p:spPr bwMode="auto">
            <a:xfrm>
              <a:off x="6191250" y="4248150"/>
              <a:ext cx="85725" cy="133350"/>
            </a:xfrm>
            <a:prstGeom prst="line">
              <a:avLst/>
            </a:prstGeom>
            <a:noFill/>
            <a:ln w="28575">
              <a:solidFill>
                <a:srgbClr val="0000FF"/>
              </a:solidFill>
              <a:round/>
              <a:headEnd/>
              <a:tailEnd/>
            </a:ln>
            <a:effectLst/>
          </p:spPr>
          <p:txBody>
            <a:bodyPr/>
            <a:lstStyle/>
            <a:p>
              <a:endParaRPr lang="en-US" sz="800"/>
            </a:p>
          </p:txBody>
        </p:sp>
        <p:sp>
          <p:nvSpPr>
            <p:cNvPr id="50" name="Line 49"/>
            <p:cNvSpPr>
              <a:spLocks noChangeShapeType="1"/>
            </p:cNvSpPr>
            <p:nvPr/>
          </p:nvSpPr>
          <p:spPr bwMode="auto">
            <a:xfrm>
              <a:off x="6189663" y="4395788"/>
              <a:ext cx="1587" cy="47625"/>
            </a:xfrm>
            <a:prstGeom prst="line">
              <a:avLst/>
            </a:prstGeom>
            <a:noFill/>
            <a:ln w="28575">
              <a:solidFill>
                <a:srgbClr val="0000FF"/>
              </a:solidFill>
              <a:round/>
              <a:headEnd/>
              <a:tailEnd/>
            </a:ln>
            <a:effectLst/>
          </p:spPr>
          <p:txBody>
            <a:bodyPr/>
            <a:lstStyle/>
            <a:p>
              <a:endParaRPr lang="en-US" sz="800"/>
            </a:p>
          </p:txBody>
        </p:sp>
        <p:sp>
          <p:nvSpPr>
            <p:cNvPr id="51" name="Line 50"/>
            <p:cNvSpPr>
              <a:spLocks noChangeShapeType="1"/>
            </p:cNvSpPr>
            <p:nvPr/>
          </p:nvSpPr>
          <p:spPr bwMode="auto">
            <a:xfrm flipH="1" flipV="1">
              <a:off x="6248400" y="4295775"/>
              <a:ext cx="152400" cy="9525"/>
            </a:xfrm>
            <a:prstGeom prst="line">
              <a:avLst/>
            </a:prstGeom>
            <a:noFill/>
            <a:ln w="12700">
              <a:solidFill>
                <a:schemeClr val="tx1"/>
              </a:solidFill>
              <a:round/>
              <a:headEnd/>
              <a:tailEnd type="triangle" w="med" len="med"/>
            </a:ln>
            <a:effectLst/>
          </p:spPr>
          <p:txBody>
            <a:bodyPr/>
            <a:lstStyle/>
            <a:p>
              <a:endParaRPr lang="en-US" sz="800"/>
            </a:p>
          </p:txBody>
        </p:sp>
        <p:sp>
          <p:nvSpPr>
            <p:cNvPr id="52" name="Text Box 51"/>
            <p:cNvSpPr txBox="1">
              <a:spLocks noChangeArrowheads="1"/>
            </p:cNvSpPr>
            <p:nvPr/>
          </p:nvSpPr>
          <p:spPr bwMode="auto">
            <a:xfrm>
              <a:off x="6327775" y="4195763"/>
              <a:ext cx="481871"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t>MPS</a:t>
              </a:r>
              <a:endParaRPr lang="en-GB" sz="800"/>
            </a:p>
          </p:txBody>
        </p:sp>
        <p:sp>
          <p:nvSpPr>
            <p:cNvPr id="53" name="AutoShape 52"/>
            <p:cNvSpPr>
              <a:spLocks noChangeArrowheads="1"/>
            </p:cNvSpPr>
            <p:nvPr/>
          </p:nvSpPr>
          <p:spPr bwMode="auto">
            <a:xfrm>
              <a:off x="6115050" y="3952875"/>
              <a:ext cx="161925" cy="161925"/>
            </a:xfrm>
            <a:prstGeom prst="flowChartSummingJunction">
              <a:avLst/>
            </a:prstGeom>
            <a:solidFill>
              <a:schemeClr val="bg1"/>
            </a:solidFill>
            <a:ln w="28575">
              <a:solidFill>
                <a:srgbClr val="0000FF"/>
              </a:solidFill>
              <a:round/>
              <a:headEnd/>
              <a:tailEnd/>
            </a:ln>
            <a:effectLst/>
          </p:spPr>
          <p:txBody>
            <a:bodyPr wrap="none" anchor="ctr"/>
            <a:lstStyle/>
            <a:p>
              <a:endParaRPr lang="en-US" sz="800"/>
            </a:p>
          </p:txBody>
        </p:sp>
        <p:sp>
          <p:nvSpPr>
            <p:cNvPr id="54" name="Line 53"/>
            <p:cNvSpPr>
              <a:spLocks noChangeShapeType="1"/>
            </p:cNvSpPr>
            <p:nvPr/>
          </p:nvSpPr>
          <p:spPr bwMode="auto">
            <a:xfrm flipH="1" flipV="1">
              <a:off x="6256338" y="4046538"/>
              <a:ext cx="152400" cy="9525"/>
            </a:xfrm>
            <a:prstGeom prst="line">
              <a:avLst/>
            </a:prstGeom>
            <a:noFill/>
            <a:ln w="12700">
              <a:solidFill>
                <a:schemeClr val="tx1"/>
              </a:solidFill>
              <a:round/>
              <a:headEnd/>
              <a:tailEnd type="triangle" w="med" len="med"/>
            </a:ln>
            <a:effectLst/>
          </p:spPr>
          <p:txBody>
            <a:bodyPr/>
            <a:lstStyle/>
            <a:p>
              <a:endParaRPr lang="en-US" sz="800"/>
            </a:p>
          </p:txBody>
        </p:sp>
        <p:sp>
          <p:nvSpPr>
            <p:cNvPr id="55" name="Text Box 54"/>
            <p:cNvSpPr txBox="1">
              <a:spLocks noChangeArrowheads="1"/>
            </p:cNvSpPr>
            <p:nvPr/>
          </p:nvSpPr>
          <p:spPr bwMode="auto">
            <a:xfrm>
              <a:off x="6335713" y="3946525"/>
              <a:ext cx="328304"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t>Q</a:t>
              </a:r>
              <a:endParaRPr lang="en-GB" sz="800"/>
            </a:p>
          </p:txBody>
        </p:sp>
        <p:sp>
          <p:nvSpPr>
            <p:cNvPr id="56" name="Rectangle 55"/>
            <p:cNvSpPr>
              <a:spLocks noChangeArrowheads="1"/>
            </p:cNvSpPr>
            <p:nvPr/>
          </p:nvSpPr>
          <p:spPr bwMode="auto">
            <a:xfrm>
              <a:off x="6149975" y="3721100"/>
              <a:ext cx="95250" cy="95250"/>
            </a:xfrm>
            <a:prstGeom prst="rect">
              <a:avLst/>
            </a:prstGeom>
            <a:solidFill>
              <a:srgbClr val="00CC00"/>
            </a:solidFill>
            <a:ln w="28575">
              <a:solidFill>
                <a:srgbClr val="00CC00"/>
              </a:solidFill>
              <a:miter lim="800000"/>
              <a:headEnd/>
              <a:tailEnd/>
            </a:ln>
            <a:effectLst/>
          </p:spPr>
          <p:txBody>
            <a:bodyPr wrap="none" anchor="ctr"/>
            <a:lstStyle/>
            <a:p>
              <a:endParaRPr lang="en-US" sz="800"/>
            </a:p>
          </p:txBody>
        </p:sp>
        <p:sp>
          <p:nvSpPr>
            <p:cNvPr id="57" name="Rectangle 56"/>
            <p:cNvSpPr>
              <a:spLocks noChangeArrowheads="1"/>
            </p:cNvSpPr>
            <p:nvPr/>
          </p:nvSpPr>
          <p:spPr bwMode="auto">
            <a:xfrm>
              <a:off x="6824663" y="3719513"/>
              <a:ext cx="95250" cy="95250"/>
            </a:xfrm>
            <a:prstGeom prst="rect">
              <a:avLst/>
            </a:prstGeom>
            <a:solidFill>
              <a:srgbClr val="00CC00"/>
            </a:solidFill>
            <a:ln w="28575">
              <a:solidFill>
                <a:srgbClr val="00CC00"/>
              </a:solidFill>
              <a:miter lim="800000"/>
              <a:headEnd/>
              <a:tailEnd/>
            </a:ln>
            <a:effectLst/>
          </p:spPr>
          <p:txBody>
            <a:bodyPr wrap="none" anchor="ctr"/>
            <a:lstStyle/>
            <a:p>
              <a:endParaRPr lang="en-US" sz="800"/>
            </a:p>
          </p:txBody>
        </p:sp>
        <p:sp>
          <p:nvSpPr>
            <p:cNvPr id="58" name="Line 57"/>
            <p:cNvSpPr>
              <a:spLocks noChangeShapeType="1"/>
            </p:cNvSpPr>
            <p:nvPr/>
          </p:nvSpPr>
          <p:spPr bwMode="auto">
            <a:xfrm flipH="1">
              <a:off x="4759325" y="2501900"/>
              <a:ext cx="266700" cy="0"/>
            </a:xfrm>
            <a:prstGeom prst="line">
              <a:avLst/>
            </a:prstGeom>
            <a:noFill/>
            <a:ln w="28575">
              <a:solidFill>
                <a:schemeClr val="folHlink"/>
              </a:solidFill>
              <a:round/>
              <a:headEnd/>
              <a:tailEnd type="triangle" w="med" len="med"/>
            </a:ln>
            <a:effectLst/>
          </p:spPr>
          <p:txBody>
            <a:bodyPr/>
            <a:lstStyle/>
            <a:p>
              <a:endParaRPr lang="en-US" sz="800"/>
            </a:p>
          </p:txBody>
        </p:sp>
        <p:sp>
          <p:nvSpPr>
            <p:cNvPr id="59" name="Text Box 58"/>
            <p:cNvSpPr txBox="1">
              <a:spLocks noChangeArrowheads="1"/>
            </p:cNvSpPr>
            <p:nvPr/>
          </p:nvSpPr>
          <p:spPr bwMode="auto">
            <a:xfrm>
              <a:off x="4679950" y="2271713"/>
              <a:ext cx="494322"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t>ratio</a:t>
              </a:r>
              <a:endParaRPr lang="en-GB" sz="800"/>
            </a:p>
          </p:txBody>
        </p:sp>
        <p:sp>
          <p:nvSpPr>
            <p:cNvPr id="60" name="Line 59"/>
            <p:cNvSpPr>
              <a:spLocks noChangeShapeType="1"/>
            </p:cNvSpPr>
            <p:nvPr/>
          </p:nvSpPr>
          <p:spPr bwMode="auto">
            <a:xfrm>
              <a:off x="3273425" y="3568700"/>
              <a:ext cx="0" cy="990600"/>
            </a:xfrm>
            <a:prstGeom prst="line">
              <a:avLst/>
            </a:prstGeom>
            <a:noFill/>
            <a:ln w="19050">
              <a:solidFill>
                <a:srgbClr val="CC0000"/>
              </a:solidFill>
              <a:round/>
              <a:headEnd/>
              <a:tailEnd type="triangle" w="med" len="med"/>
            </a:ln>
            <a:effectLst/>
          </p:spPr>
          <p:txBody>
            <a:bodyPr/>
            <a:lstStyle/>
            <a:p>
              <a:endParaRPr lang="en-US" sz="800"/>
            </a:p>
          </p:txBody>
        </p:sp>
        <p:sp>
          <p:nvSpPr>
            <p:cNvPr id="61" name="AutoShape 60"/>
            <p:cNvSpPr>
              <a:spLocks noChangeArrowheads="1"/>
            </p:cNvSpPr>
            <p:nvPr/>
          </p:nvSpPr>
          <p:spPr bwMode="auto">
            <a:xfrm>
              <a:off x="2284413" y="3132138"/>
              <a:ext cx="619125" cy="428625"/>
            </a:xfrm>
            <a:prstGeom prst="roundRect">
              <a:avLst>
                <a:gd name="adj" fmla="val 16667"/>
              </a:avLst>
            </a:prstGeom>
            <a:noFill/>
            <a:ln w="28575">
              <a:solidFill>
                <a:srgbClr val="CC0000"/>
              </a:solidFill>
              <a:prstDash val="sysDot"/>
              <a:round/>
              <a:headEnd/>
              <a:tailEnd/>
            </a:ln>
            <a:effectLst/>
          </p:spPr>
          <p:txBody>
            <a:bodyPr wrap="none" anchor="ctr"/>
            <a:lstStyle/>
            <a:p>
              <a:pPr marL="342900" indent="-342900" algn="ctr">
                <a:buFont typeface="Wingdings" charset="2"/>
                <a:buNone/>
              </a:pPr>
              <a:r>
                <a:rPr lang="en-US" sz="800"/>
                <a:t>SP_USER</a:t>
              </a:r>
            </a:p>
            <a:p>
              <a:pPr marL="342900" indent="-342900" algn="ctr">
                <a:buFont typeface="Wingdings" charset="2"/>
                <a:buNone/>
              </a:pPr>
              <a:r>
                <a:rPr lang="en-US" sz="800"/>
                <a:t>table</a:t>
              </a:r>
              <a:endParaRPr lang="en-GB" sz="800"/>
            </a:p>
          </p:txBody>
        </p:sp>
        <p:sp>
          <p:nvSpPr>
            <p:cNvPr id="62" name="Oval 61"/>
            <p:cNvSpPr>
              <a:spLocks noChangeArrowheads="1"/>
            </p:cNvSpPr>
            <p:nvPr/>
          </p:nvSpPr>
          <p:spPr bwMode="auto">
            <a:xfrm>
              <a:off x="3148013" y="4586288"/>
              <a:ext cx="219075" cy="219075"/>
            </a:xfrm>
            <a:prstGeom prst="ellipse">
              <a:avLst/>
            </a:prstGeom>
            <a:noFill/>
            <a:ln w="28575">
              <a:solidFill>
                <a:srgbClr val="CC0000"/>
              </a:solidFill>
              <a:round/>
              <a:headEnd/>
              <a:tailEnd/>
            </a:ln>
            <a:effectLst/>
          </p:spPr>
          <p:txBody>
            <a:bodyPr wrap="none" anchor="ctr"/>
            <a:lstStyle/>
            <a:p>
              <a:pPr marL="342900" indent="-342900" algn="ctr">
                <a:buFont typeface="Wingdings" charset="2"/>
                <a:buNone/>
              </a:pPr>
              <a:endParaRPr lang="en-GB" sz="800"/>
            </a:p>
          </p:txBody>
        </p:sp>
        <p:sp>
          <p:nvSpPr>
            <p:cNvPr id="63" name="Text Box 62"/>
            <p:cNvSpPr txBox="1">
              <a:spLocks noChangeArrowheads="1"/>
            </p:cNvSpPr>
            <p:nvPr/>
          </p:nvSpPr>
          <p:spPr bwMode="auto">
            <a:xfrm>
              <a:off x="3103563" y="4508499"/>
              <a:ext cx="305475"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solidFill>
                    <a:srgbClr val="CC0000"/>
                  </a:solidFill>
                </a:rPr>
                <a:t>+</a:t>
              </a:r>
              <a:endParaRPr lang="en-GB" sz="800">
                <a:solidFill>
                  <a:srgbClr val="CC0000"/>
                </a:solidFill>
              </a:endParaRPr>
            </a:p>
          </p:txBody>
        </p:sp>
        <p:sp>
          <p:nvSpPr>
            <p:cNvPr id="64" name="Line 63"/>
            <p:cNvSpPr>
              <a:spLocks noChangeShapeType="1"/>
            </p:cNvSpPr>
            <p:nvPr/>
          </p:nvSpPr>
          <p:spPr bwMode="auto">
            <a:xfrm flipH="1">
              <a:off x="3910013" y="3557588"/>
              <a:ext cx="3175" cy="876300"/>
            </a:xfrm>
            <a:prstGeom prst="line">
              <a:avLst/>
            </a:prstGeom>
            <a:noFill/>
            <a:ln w="38100">
              <a:solidFill>
                <a:srgbClr val="CC0000"/>
              </a:solidFill>
              <a:round/>
              <a:headEnd/>
              <a:tailEnd/>
            </a:ln>
            <a:effectLst/>
          </p:spPr>
          <p:txBody>
            <a:bodyPr/>
            <a:lstStyle/>
            <a:p>
              <a:endParaRPr lang="en-US" sz="800"/>
            </a:p>
          </p:txBody>
        </p:sp>
        <p:sp>
          <p:nvSpPr>
            <p:cNvPr id="65" name="Line 64"/>
            <p:cNvSpPr>
              <a:spLocks noChangeShapeType="1"/>
            </p:cNvSpPr>
            <p:nvPr/>
          </p:nvSpPr>
          <p:spPr bwMode="auto">
            <a:xfrm flipH="1">
              <a:off x="2613025" y="3584575"/>
              <a:ext cx="3175" cy="800100"/>
            </a:xfrm>
            <a:prstGeom prst="line">
              <a:avLst/>
            </a:prstGeom>
            <a:noFill/>
            <a:ln w="28575">
              <a:solidFill>
                <a:srgbClr val="CC0000"/>
              </a:solidFill>
              <a:prstDash val="sysDot"/>
              <a:round/>
              <a:headEnd/>
              <a:tailEnd/>
            </a:ln>
            <a:effectLst/>
          </p:spPr>
          <p:txBody>
            <a:bodyPr/>
            <a:lstStyle/>
            <a:p>
              <a:endParaRPr lang="en-US" sz="800"/>
            </a:p>
          </p:txBody>
        </p:sp>
        <p:sp>
          <p:nvSpPr>
            <p:cNvPr id="66" name="Rectangle 65"/>
            <p:cNvSpPr>
              <a:spLocks noChangeArrowheads="1"/>
            </p:cNvSpPr>
            <p:nvPr/>
          </p:nvSpPr>
          <p:spPr bwMode="auto">
            <a:xfrm>
              <a:off x="3225800" y="3711575"/>
              <a:ext cx="95250" cy="95250"/>
            </a:xfrm>
            <a:prstGeom prst="rect">
              <a:avLst/>
            </a:prstGeom>
            <a:solidFill>
              <a:srgbClr val="00CC00"/>
            </a:solidFill>
            <a:ln w="28575">
              <a:solidFill>
                <a:srgbClr val="00CC00"/>
              </a:solidFill>
              <a:miter lim="800000"/>
              <a:headEnd/>
              <a:tailEnd/>
            </a:ln>
            <a:effectLst/>
          </p:spPr>
          <p:txBody>
            <a:bodyPr wrap="none" anchor="ctr"/>
            <a:lstStyle/>
            <a:p>
              <a:endParaRPr lang="en-US" sz="800"/>
            </a:p>
          </p:txBody>
        </p:sp>
        <p:sp>
          <p:nvSpPr>
            <p:cNvPr id="67" name="AutoShape 66"/>
            <p:cNvSpPr>
              <a:spLocks noChangeArrowheads="1"/>
            </p:cNvSpPr>
            <p:nvPr/>
          </p:nvSpPr>
          <p:spPr bwMode="auto">
            <a:xfrm>
              <a:off x="3614738" y="3128963"/>
              <a:ext cx="619125" cy="428625"/>
            </a:xfrm>
            <a:prstGeom prst="roundRect">
              <a:avLst>
                <a:gd name="adj" fmla="val 16667"/>
              </a:avLst>
            </a:prstGeom>
            <a:noFill/>
            <a:ln w="38100">
              <a:solidFill>
                <a:srgbClr val="CC0000"/>
              </a:solidFill>
              <a:round/>
              <a:headEnd/>
              <a:tailEnd/>
            </a:ln>
            <a:effectLst/>
          </p:spPr>
          <p:txBody>
            <a:bodyPr wrap="none" anchor="ctr"/>
            <a:lstStyle/>
            <a:p>
              <a:pPr marL="342900" indent="-342900" algn="ctr">
                <a:buFont typeface="Wingdings" charset="2"/>
                <a:buNone/>
              </a:pPr>
              <a:r>
                <a:rPr lang="en-US" sz="800"/>
                <a:t>SP</a:t>
              </a:r>
            </a:p>
            <a:p>
              <a:pPr marL="342900" indent="-342900" algn="ctr">
                <a:buFont typeface="Wingdings" charset="2"/>
                <a:buNone/>
              </a:pPr>
              <a:r>
                <a:rPr lang="en-US" sz="800"/>
                <a:t>table</a:t>
              </a:r>
              <a:endParaRPr lang="en-GB" sz="800"/>
            </a:p>
          </p:txBody>
        </p:sp>
        <p:sp>
          <p:nvSpPr>
            <p:cNvPr id="68" name="Rectangle 67"/>
            <p:cNvSpPr>
              <a:spLocks noChangeArrowheads="1"/>
            </p:cNvSpPr>
            <p:nvPr/>
          </p:nvSpPr>
          <p:spPr bwMode="auto">
            <a:xfrm>
              <a:off x="2714625" y="3324225"/>
              <a:ext cx="180975" cy="200025"/>
            </a:xfrm>
            <a:prstGeom prst="rect">
              <a:avLst/>
            </a:prstGeom>
            <a:noFill/>
            <a:ln w="28575">
              <a:noFill/>
              <a:miter lim="800000"/>
              <a:headEnd/>
              <a:tailEnd/>
            </a:ln>
            <a:effectLst/>
          </p:spPr>
          <p:txBody>
            <a:bodyPr wrap="none" anchor="ctr"/>
            <a:lstStyle/>
            <a:p>
              <a:pPr marL="342900" indent="-342900" algn="ctr">
                <a:buFont typeface="Wingdings" charset="2"/>
                <a:buNone/>
              </a:pPr>
              <a:r>
                <a:rPr lang="en-US" sz="800">
                  <a:solidFill>
                    <a:srgbClr val="CC0000"/>
                  </a:solidFill>
                  <a:cs typeface="Arial" charset="0"/>
                </a:rPr>
                <a:t>≤</a:t>
              </a:r>
            </a:p>
          </p:txBody>
        </p:sp>
        <p:sp>
          <p:nvSpPr>
            <p:cNvPr id="69" name="Line 68"/>
            <p:cNvSpPr>
              <a:spLocks noChangeShapeType="1"/>
            </p:cNvSpPr>
            <p:nvPr/>
          </p:nvSpPr>
          <p:spPr bwMode="auto">
            <a:xfrm flipH="1">
              <a:off x="3394075" y="4441825"/>
              <a:ext cx="514350" cy="152400"/>
            </a:xfrm>
            <a:prstGeom prst="line">
              <a:avLst/>
            </a:prstGeom>
            <a:noFill/>
            <a:ln w="38100">
              <a:solidFill>
                <a:srgbClr val="CC0000"/>
              </a:solidFill>
              <a:round/>
              <a:headEnd/>
              <a:tailEnd type="triangle" w="med" len="med"/>
            </a:ln>
            <a:effectLst/>
          </p:spPr>
          <p:txBody>
            <a:bodyPr/>
            <a:lstStyle/>
            <a:p>
              <a:endParaRPr lang="en-US" sz="800"/>
            </a:p>
          </p:txBody>
        </p:sp>
        <p:sp>
          <p:nvSpPr>
            <p:cNvPr id="70" name="Line 69"/>
            <p:cNvSpPr>
              <a:spLocks noChangeShapeType="1"/>
            </p:cNvSpPr>
            <p:nvPr/>
          </p:nvSpPr>
          <p:spPr bwMode="auto">
            <a:xfrm>
              <a:off x="2611438" y="4383088"/>
              <a:ext cx="523875" cy="219075"/>
            </a:xfrm>
            <a:prstGeom prst="line">
              <a:avLst/>
            </a:prstGeom>
            <a:noFill/>
            <a:ln w="28575">
              <a:solidFill>
                <a:srgbClr val="CC0000"/>
              </a:solidFill>
              <a:prstDash val="sysDot"/>
              <a:round/>
              <a:headEnd/>
              <a:tailEnd type="triangle" w="med" len="med"/>
            </a:ln>
            <a:effectLst/>
          </p:spPr>
          <p:txBody>
            <a:bodyPr/>
            <a:lstStyle/>
            <a:p>
              <a:endParaRPr lang="en-US" sz="800"/>
            </a:p>
          </p:txBody>
        </p:sp>
        <p:grpSp>
          <p:nvGrpSpPr>
            <p:cNvPr id="71" name="Group 70"/>
            <p:cNvGrpSpPr>
              <a:grpSpLocks/>
            </p:cNvGrpSpPr>
            <p:nvPr/>
          </p:nvGrpSpPr>
          <p:grpSpPr bwMode="auto">
            <a:xfrm>
              <a:off x="2949575" y="3130550"/>
              <a:ext cx="619125" cy="428625"/>
              <a:chOff x="1858" y="1972"/>
              <a:chExt cx="390" cy="270"/>
            </a:xfrm>
          </p:grpSpPr>
          <p:sp>
            <p:nvSpPr>
              <p:cNvPr id="99" name="AutoShape 71"/>
              <p:cNvSpPr>
                <a:spLocks noChangeArrowheads="1"/>
              </p:cNvSpPr>
              <p:nvPr/>
            </p:nvSpPr>
            <p:spPr bwMode="auto">
              <a:xfrm>
                <a:off x="1858" y="1972"/>
                <a:ext cx="390" cy="270"/>
              </a:xfrm>
              <a:prstGeom prst="roundRect">
                <a:avLst>
                  <a:gd name="adj" fmla="val 16667"/>
                </a:avLst>
              </a:prstGeom>
              <a:noFill/>
              <a:ln w="19050">
                <a:solidFill>
                  <a:srgbClr val="CC0000"/>
                </a:solidFill>
                <a:round/>
                <a:headEnd/>
                <a:tailEnd/>
              </a:ln>
              <a:effectLst/>
            </p:spPr>
            <p:txBody>
              <a:bodyPr wrap="none" anchor="ctr"/>
              <a:lstStyle/>
              <a:p>
                <a:pPr marL="342900" indent="-342900" algn="ctr">
                  <a:buFont typeface="Wingdings" charset="2"/>
                  <a:buNone/>
                </a:pPr>
                <a:r>
                  <a:rPr lang="en-US" sz="800"/>
                  <a:t>SP_CORR</a:t>
                </a:r>
              </a:p>
              <a:p>
                <a:pPr marL="342900" indent="-342900" algn="ctr">
                  <a:buFont typeface="Wingdings" charset="2"/>
                  <a:buNone/>
                </a:pPr>
                <a:r>
                  <a:rPr lang="en-US" sz="800"/>
                  <a:t>table</a:t>
                </a:r>
                <a:endParaRPr lang="en-GB" sz="800"/>
              </a:p>
            </p:txBody>
          </p:sp>
          <p:sp>
            <p:nvSpPr>
              <p:cNvPr id="100" name="Rectangle 72"/>
              <p:cNvSpPr>
                <a:spLocks noChangeArrowheads="1"/>
              </p:cNvSpPr>
              <p:nvPr/>
            </p:nvSpPr>
            <p:spPr bwMode="auto">
              <a:xfrm>
                <a:off x="2123" y="2099"/>
                <a:ext cx="114" cy="126"/>
              </a:xfrm>
              <a:prstGeom prst="rect">
                <a:avLst/>
              </a:prstGeom>
              <a:noFill/>
              <a:ln w="19050">
                <a:noFill/>
                <a:miter lim="800000"/>
                <a:headEnd/>
                <a:tailEnd/>
              </a:ln>
              <a:effectLst/>
            </p:spPr>
            <p:txBody>
              <a:bodyPr wrap="none" anchor="ctr"/>
              <a:lstStyle/>
              <a:p>
                <a:pPr marL="342900" indent="-342900" algn="ctr">
                  <a:buFont typeface="Wingdings" charset="2"/>
                  <a:buNone/>
                </a:pPr>
                <a:r>
                  <a:rPr lang="en-US" sz="800">
                    <a:solidFill>
                      <a:srgbClr val="CC0000"/>
                    </a:solidFill>
                    <a:cs typeface="Arial" charset="0"/>
                  </a:rPr>
                  <a:t>≤</a:t>
                </a:r>
              </a:p>
            </p:txBody>
          </p:sp>
        </p:grpSp>
        <p:sp>
          <p:nvSpPr>
            <p:cNvPr id="72" name="Rectangle 73"/>
            <p:cNvSpPr>
              <a:spLocks noChangeArrowheads="1"/>
            </p:cNvSpPr>
            <p:nvPr/>
          </p:nvSpPr>
          <p:spPr bwMode="auto">
            <a:xfrm>
              <a:off x="2557463" y="3709988"/>
              <a:ext cx="95250" cy="95250"/>
            </a:xfrm>
            <a:prstGeom prst="rect">
              <a:avLst/>
            </a:prstGeom>
            <a:solidFill>
              <a:srgbClr val="00CC00"/>
            </a:solidFill>
            <a:ln w="28575">
              <a:solidFill>
                <a:srgbClr val="00CC00"/>
              </a:solidFill>
              <a:miter lim="800000"/>
              <a:headEnd/>
              <a:tailEnd/>
            </a:ln>
            <a:effectLst/>
          </p:spPr>
          <p:txBody>
            <a:bodyPr wrap="none" anchor="ctr"/>
            <a:lstStyle/>
            <a:p>
              <a:endParaRPr lang="en-US" sz="800"/>
            </a:p>
          </p:txBody>
        </p:sp>
        <p:sp>
          <p:nvSpPr>
            <p:cNvPr id="73" name="Text Box 74"/>
            <p:cNvSpPr txBox="1">
              <a:spLocks noChangeArrowheads="1"/>
            </p:cNvSpPr>
            <p:nvPr/>
          </p:nvSpPr>
          <p:spPr bwMode="auto">
            <a:xfrm>
              <a:off x="3659188" y="2279650"/>
              <a:ext cx="1050925" cy="521532"/>
            </a:xfrm>
            <a:prstGeom prst="rect">
              <a:avLst/>
            </a:prstGeom>
            <a:noFill/>
            <a:ln w="28575">
              <a:solidFill>
                <a:schemeClr val="accent2"/>
              </a:solidFill>
              <a:miter lim="800000"/>
              <a:headEnd/>
              <a:tailEnd/>
            </a:ln>
            <a:effectLst/>
          </p:spPr>
          <p:txBody>
            <a:bodyPr>
              <a:spAutoFit/>
            </a:bodyPr>
            <a:lstStyle/>
            <a:p>
              <a:pPr marL="342900" indent="-342900">
                <a:buFont typeface="Wingdings" charset="2"/>
                <a:buNone/>
              </a:pPr>
              <a:r>
                <a:rPr lang="en-US" sz="800" dirty="0">
                  <a:sym typeface="Symbol" charset="2"/>
                </a:rPr>
                <a:t>Model based </a:t>
              </a:r>
            </a:p>
            <a:p>
              <a:pPr marL="342900" indent="-342900">
                <a:buFont typeface="Wingdings" charset="2"/>
                <a:buNone/>
              </a:pPr>
              <a:r>
                <a:rPr lang="en-US" sz="800" dirty="0">
                  <a:sym typeface="Symbol" charset="2"/>
                </a:rPr>
                <a:t>FF &amp; SP tables</a:t>
              </a:r>
            </a:p>
          </p:txBody>
        </p:sp>
        <p:sp>
          <p:nvSpPr>
            <p:cNvPr id="74" name="Line 75"/>
            <p:cNvSpPr>
              <a:spLocks noChangeShapeType="1"/>
            </p:cNvSpPr>
            <p:nvPr/>
          </p:nvSpPr>
          <p:spPr bwMode="auto">
            <a:xfrm flipH="1">
              <a:off x="3913188" y="2722563"/>
              <a:ext cx="0" cy="371475"/>
            </a:xfrm>
            <a:prstGeom prst="line">
              <a:avLst/>
            </a:prstGeom>
            <a:noFill/>
            <a:ln w="28575">
              <a:solidFill>
                <a:schemeClr val="folHlink"/>
              </a:solidFill>
              <a:round/>
              <a:headEnd/>
              <a:tailEnd type="triangle" w="med" len="med"/>
            </a:ln>
            <a:effectLst/>
          </p:spPr>
          <p:txBody>
            <a:bodyPr/>
            <a:lstStyle/>
            <a:p>
              <a:endParaRPr lang="en-US" sz="800"/>
            </a:p>
          </p:txBody>
        </p:sp>
        <p:sp>
          <p:nvSpPr>
            <p:cNvPr id="75" name="Line 76"/>
            <p:cNvSpPr>
              <a:spLocks noChangeShapeType="1"/>
            </p:cNvSpPr>
            <p:nvPr/>
          </p:nvSpPr>
          <p:spPr bwMode="auto">
            <a:xfrm>
              <a:off x="3271838" y="4843463"/>
              <a:ext cx="0" cy="990600"/>
            </a:xfrm>
            <a:prstGeom prst="line">
              <a:avLst/>
            </a:prstGeom>
            <a:noFill/>
            <a:ln w="28575">
              <a:solidFill>
                <a:srgbClr val="CC0000"/>
              </a:solidFill>
              <a:round/>
              <a:headEnd/>
              <a:tailEnd type="triangle" w="med" len="med"/>
            </a:ln>
            <a:effectLst/>
          </p:spPr>
          <p:txBody>
            <a:bodyPr/>
            <a:lstStyle/>
            <a:p>
              <a:endParaRPr lang="en-US" sz="800"/>
            </a:p>
          </p:txBody>
        </p:sp>
        <p:sp>
          <p:nvSpPr>
            <p:cNvPr id="76" name="Rectangle 77"/>
            <p:cNvSpPr>
              <a:spLocks noChangeArrowheads="1"/>
            </p:cNvSpPr>
            <p:nvPr/>
          </p:nvSpPr>
          <p:spPr bwMode="auto">
            <a:xfrm>
              <a:off x="3119438" y="5110163"/>
              <a:ext cx="295275" cy="257175"/>
            </a:xfrm>
            <a:prstGeom prst="rect">
              <a:avLst/>
            </a:prstGeom>
            <a:solidFill>
              <a:schemeClr val="bg1"/>
            </a:solidFill>
            <a:ln w="28575">
              <a:solidFill>
                <a:srgbClr val="CC0000"/>
              </a:solidFill>
              <a:miter lim="800000"/>
              <a:headEnd/>
              <a:tailEnd/>
            </a:ln>
            <a:effectLst/>
          </p:spPr>
          <p:txBody>
            <a:bodyPr wrap="none" anchor="ctr"/>
            <a:lstStyle/>
            <a:p>
              <a:pPr marL="342900" indent="-342900" algn="ctr">
                <a:buFont typeface="Wingdings" charset="2"/>
                <a:buNone/>
              </a:pPr>
              <a:r>
                <a:rPr lang="en-US" sz="800"/>
                <a:t>Rot</a:t>
              </a:r>
              <a:endParaRPr lang="en-GB" sz="800"/>
            </a:p>
          </p:txBody>
        </p:sp>
        <p:grpSp>
          <p:nvGrpSpPr>
            <p:cNvPr id="77" name="Group 78"/>
            <p:cNvGrpSpPr>
              <a:grpSpLocks/>
            </p:cNvGrpSpPr>
            <p:nvPr/>
          </p:nvGrpSpPr>
          <p:grpSpPr bwMode="auto">
            <a:xfrm>
              <a:off x="2232025" y="5065720"/>
              <a:ext cx="403225" cy="446088"/>
              <a:chOff x="650" y="2777"/>
              <a:chExt cx="254" cy="281"/>
            </a:xfrm>
          </p:grpSpPr>
          <p:sp>
            <p:nvSpPr>
              <p:cNvPr id="97" name="AutoShape 79"/>
              <p:cNvSpPr>
                <a:spLocks noChangeArrowheads="1"/>
              </p:cNvSpPr>
              <p:nvPr/>
            </p:nvSpPr>
            <p:spPr bwMode="auto">
              <a:xfrm>
                <a:off x="666" y="2802"/>
                <a:ext cx="174" cy="150"/>
              </a:xfrm>
              <a:prstGeom prst="bracketPair">
                <a:avLst>
                  <a:gd name="adj" fmla="val 16667"/>
                </a:avLst>
              </a:prstGeom>
              <a:noFill/>
              <a:ln w="19050">
                <a:solidFill>
                  <a:srgbClr val="CC00CC"/>
                </a:solidFill>
                <a:round/>
                <a:headEnd/>
                <a:tailEnd/>
              </a:ln>
              <a:effectLst/>
            </p:spPr>
            <p:txBody>
              <a:bodyPr wrap="none" anchor="ctr"/>
              <a:lstStyle/>
              <a:p>
                <a:pPr marL="342900" indent="-342900" algn="ctr"/>
                <a:endParaRPr lang="en-GB" sz="800">
                  <a:solidFill>
                    <a:srgbClr val="CC00CC"/>
                  </a:solidFill>
                </a:endParaRPr>
              </a:p>
            </p:txBody>
          </p:sp>
          <p:sp>
            <p:nvSpPr>
              <p:cNvPr id="98" name="Text Box 80"/>
              <p:cNvSpPr txBox="1">
                <a:spLocks noChangeArrowheads="1"/>
              </p:cNvSpPr>
              <p:nvPr/>
            </p:nvSpPr>
            <p:spPr bwMode="auto">
              <a:xfrm>
                <a:off x="650" y="2777"/>
                <a:ext cx="254" cy="281"/>
              </a:xfrm>
              <a:prstGeom prst="rect">
                <a:avLst/>
              </a:prstGeom>
              <a:noFill/>
              <a:ln w="28575">
                <a:noFill/>
                <a:miter lim="800000"/>
                <a:headEnd/>
                <a:tailEnd/>
              </a:ln>
              <a:effectLst/>
            </p:spPr>
            <p:txBody>
              <a:bodyPr wrap="none">
                <a:spAutoFit/>
              </a:bodyPr>
              <a:lstStyle/>
              <a:p>
                <a:pPr marL="342900" indent="-342900">
                  <a:lnSpc>
                    <a:spcPct val="80000"/>
                  </a:lnSpc>
                  <a:spcBef>
                    <a:spcPct val="0"/>
                  </a:spcBef>
                  <a:buFont typeface="Wingdings" charset="2"/>
                  <a:buNone/>
                </a:pPr>
                <a:r>
                  <a:rPr lang="en-US" sz="800">
                    <a:solidFill>
                      <a:srgbClr val="CC00CC"/>
                    </a:solidFill>
                  </a:rPr>
                  <a:t>a b</a:t>
                </a:r>
              </a:p>
              <a:p>
                <a:pPr marL="342900" indent="-342900">
                  <a:lnSpc>
                    <a:spcPct val="80000"/>
                  </a:lnSpc>
                  <a:spcBef>
                    <a:spcPct val="0"/>
                  </a:spcBef>
                  <a:buFont typeface="Wingdings" charset="2"/>
                  <a:buNone/>
                </a:pPr>
                <a:r>
                  <a:rPr lang="en-US" sz="800">
                    <a:solidFill>
                      <a:srgbClr val="CC00CC"/>
                    </a:solidFill>
                  </a:rPr>
                  <a:t>c d</a:t>
                </a:r>
                <a:endParaRPr lang="en-GB" sz="800">
                  <a:solidFill>
                    <a:srgbClr val="CC00CC"/>
                  </a:solidFill>
                </a:endParaRPr>
              </a:p>
            </p:txBody>
          </p:sp>
        </p:grpSp>
        <p:sp>
          <p:nvSpPr>
            <p:cNvPr id="78" name="Rectangle 81"/>
            <p:cNvSpPr>
              <a:spLocks noChangeArrowheads="1"/>
            </p:cNvSpPr>
            <p:nvPr/>
          </p:nvSpPr>
          <p:spPr bwMode="auto">
            <a:xfrm>
              <a:off x="303213" y="5856288"/>
              <a:ext cx="1228725" cy="266700"/>
            </a:xfrm>
            <a:prstGeom prst="rect">
              <a:avLst/>
            </a:prstGeom>
            <a:noFill/>
            <a:ln w="28575">
              <a:solidFill>
                <a:schemeClr val="tx1"/>
              </a:solidFill>
              <a:miter lim="800000"/>
              <a:headEnd/>
              <a:tailEnd/>
            </a:ln>
            <a:effectLst/>
          </p:spPr>
          <p:txBody>
            <a:bodyPr wrap="none" anchor="ctr"/>
            <a:lstStyle/>
            <a:p>
              <a:pPr marL="342900" indent="-342900" algn="ctr">
                <a:buFont typeface="Wingdings" charset="2"/>
                <a:buNone/>
              </a:pPr>
              <a:r>
                <a:rPr lang="en-US" sz="800"/>
                <a:t>Field detection</a:t>
              </a:r>
              <a:endParaRPr lang="en-GB" sz="800"/>
            </a:p>
          </p:txBody>
        </p:sp>
        <p:sp>
          <p:nvSpPr>
            <p:cNvPr id="79" name="Line 82"/>
            <p:cNvSpPr>
              <a:spLocks noChangeShapeType="1"/>
            </p:cNvSpPr>
            <p:nvPr/>
          </p:nvSpPr>
          <p:spPr bwMode="auto">
            <a:xfrm>
              <a:off x="2790825" y="5210175"/>
              <a:ext cx="295275" cy="9525"/>
            </a:xfrm>
            <a:prstGeom prst="line">
              <a:avLst/>
            </a:prstGeom>
            <a:noFill/>
            <a:ln w="28575">
              <a:solidFill>
                <a:srgbClr val="CC00CC"/>
              </a:solidFill>
              <a:round/>
              <a:headEnd/>
              <a:tailEnd type="triangle" w="med" len="med"/>
            </a:ln>
            <a:effectLst/>
          </p:spPr>
          <p:txBody>
            <a:bodyPr/>
            <a:lstStyle/>
            <a:p>
              <a:endParaRPr lang="en-US" sz="800"/>
            </a:p>
          </p:txBody>
        </p:sp>
        <p:sp>
          <p:nvSpPr>
            <p:cNvPr id="80" name="Rectangle 83"/>
            <p:cNvSpPr>
              <a:spLocks noChangeArrowheads="1"/>
            </p:cNvSpPr>
            <p:nvPr/>
          </p:nvSpPr>
          <p:spPr bwMode="auto">
            <a:xfrm>
              <a:off x="311150" y="5083175"/>
              <a:ext cx="1009650" cy="266700"/>
            </a:xfrm>
            <a:prstGeom prst="rect">
              <a:avLst/>
            </a:prstGeom>
            <a:noFill/>
            <a:ln w="28575">
              <a:solidFill>
                <a:srgbClr val="CC00CC"/>
              </a:solidFill>
              <a:miter lim="800000"/>
              <a:headEnd/>
              <a:tailEnd/>
            </a:ln>
            <a:effectLst/>
          </p:spPr>
          <p:txBody>
            <a:bodyPr wrap="none" anchor="ctr"/>
            <a:lstStyle/>
            <a:p>
              <a:pPr marL="342900" indent="-342900" algn="ctr">
                <a:buFont typeface="Wingdings" charset="2"/>
                <a:buNone/>
              </a:pPr>
              <a:r>
                <a:rPr lang="en-US" sz="800"/>
                <a:t>Beam signals</a:t>
              </a:r>
              <a:endParaRPr lang="en-GB" sz="800"/>
            </a:p>
          </p:txBody>
        </p:sp>
        <p:sp>
          <p:nvSpPr>
            <p:cNvPr id="81" name="Line 84"/>
            <p:cNvSpPr>
              <a:spLocks noChangeShapeType="1"/>
            </p:cNvSpPr>
            <p:nvPr/>
          </p:nvSpPr>
          <p:spPr bwMode="auto">
            <a:xfrm>
              <a:off x="1312863" y="5208588"/>
              <a:ext cx="914400" cy="9525"/>
            </a:xfrm>
            <a:prstGeom prst="line">
              <a:avLst/>
            </a:prstGeom>
            <a:noFill/>
            <a:ln w="38100" cmpd="dbl">
              <a:solidFill>
                <a:srgbClr val="CC00CC"/>
              </a:solidFill>
              <a:round/>
              <a:headEnd/>
              <a:tailEnd type="triangle" w="med" len="med"/>
            </a:ln>
            <a:effectLst/>
          </p:spPr>
          <p:txBody>
            <a:bodyPr/>
            <a:lstStyle/>
            <a:p>
              <a:endParaRPr lang="en-US" sz="800"/>
            </a:p>
          </p:txBody>
        </p:sp>
        <p:sp>
          <p:nvSpPr>
            <p:cNvPr id="82" name="Oval 85"/>
            <p:cNvSpPr>
              <a:spLocks noChangeArrowheads="1"/>
            </p:cNvSpPr>
            <p:nvPr/>
          </p:nvSpPr>
          <p:spPr bwMode="auto">
            <a:xfrm>
              <a:off x="1798638" y="5103813"/>
              <a:ext cx="219075" cy="219075"/>
            </a:xfrm>
            <a:prstGeom prst="ellipse">
              <a:avLst/>
            </a:prstGeom>
            <a:solidFill>
              <a:schemeClr val="bg1"/>
            </a:solidFill>
            <a:ln w="28575">
              <a:solidFill>
                <a:srgbClr val="CC00CC"/>
              </a:solidFill>
              <a:round/>
              <a:headEnd/>
              <a:tailEnd/>
            </a:ln>
            <a:effectLst/>
          </p:spPr>
          <p:txBody>
            <a:bodyPr wrap="none" anchor="ctr"/>
            <a:lstStyle/>
            <a:p>
              <a:pPr marL="342900" indent="-342900" algn="ctr">
                <a:buFont typeface="Wingdings" charset="2"/>
                <a:buNone/>
              </a:pPr>
              <a:endParaRPr lang="en-GB" sz="800"/>
            </a:p>
          </p:txBody>
        </p:sp>
        <p:sp>
          <p:nvSpPr>
            <p:cNvPr id="83" name="Text Box 86"/>
            <p:cNvSpPr txBox="1">
              <a:spLocks noChangeArrowheads="1"/>
            </p:cNvSpPr>
            <p:nvPr/>
          </p:nvSpPr>
          <p:spPr bwMode="auto">
            <a:xfrm>
              <a:off x="1763713" y="5016500"/>
              <a:ext cx="280572"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dirty="0">
                  <a:solidFill>
                    <a:srgbClr val="CC00CC"/>
                  </a:solidFill>
                </a:rPr>
                <a:t>-</a:t>
              </a:r>
              <a:endParaRPr lang="en-GB" sz="800" dirty="0">
                <a:solidFill>
                  <a:srgbClr val="CC00CC"/>
                </a:solidFill>
              </a:endParaRPr>
            </a:p>
          </p:txBody>
        </p:sp>
        <p:sp>
          <p:nvSpPr>
            <p:cNvPr id="84" name="Line 87"/>
            <p:cNvSpPr>
              <a:spLocks noChangeShapeType="1"/>
            </p:cNvSpPr>
            <p:nvPr/>
          </p:nvSpPr>
          <p:spPr bwMode="auto">
            <a:xfrm flipH="1">
              <a:off x="1597025" y="4930775"/>
              <a:ext cx="0" cy="180975"/>
            </a:xfrm>
            <a:prstGeom prst="line">
              <a:avLst/>
            </a:prstGeom>
            <a:noFill/>
            <a:ln w="12700">
              <a:solidFill>
                <a:schemeClr val="tx1"/>
              </a:solidFill>
              <a:round/>
              <a:headEnd/>
              <a:tailEnd type="triangle" w="med" len="med"/>
            </a:ln>
            <a:effectLst/>
          </p:spPr>
          <p:txBody>
            <a:bodyPr/>
            <a:lstStyle/>
            <a:p>
              <a:endParaRPr lang="en-US" sz="800"/>
            </a:p>
          </p:txBody>
        </p:sp>
        <p:sp>
          <p:nvSpPr>
            <p:cNvPr id="85" name="Text Box 88"/>
            <p:cNvSpPr txBox="1">
              <a:spLocks noChangeArrowheads="1"/>
            </p:cNvSpPr>
            <p:nvPr/>
          </p:nvSpPr>
          <p:spPr bwMode="auto">
            <a:xfrm>
              <a:off x="1457325" y="4725988"/>
              <a:ext cx="328304"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t>Q</a:t>
              </a:r>
              <a:endParaRPr lang="en-GB" sz="800"/>
            </a:p>
          </p:txBody>
        </p:sp>
        <p:sp>
          <p:nvSpPr>
            <p:cNvPr id="86" name="AutoShape 89"/>
            <p:cNvSpPr>
              <a:spLocks noChangeArrowheads="1"/>
            </p:cNvSpPr>
            <p:nvPr/>
          </p:nvSpPr>
          <p:spPr bwMode="auto">
            <a:xfrm>
              <a:off x="1512888" y="5141913"/>
              <a:ext cx="161925" cy="161925"/>
            </a:xfrm>
            <a:prstGeom prst="flowChartSummingJunction">
              <a:avLst/>
            </a:prstGeom>
            <a:solidFill>
              <a:schemeClr val="bg1"/>
            </a:solidFill>
            <a:ln w="28575">
              <a:solidFill>
                <a:srgbClr val="CC00CC"/>
              </a:solidFill>
              <a:round/>
              <a:headEnd/>
              <a:tailEnd/>
            </a:ln>
            <a:effectLst/>
          </p:spPr>
          <p:txBody>
            <a:bodyPr wrap="none" anchor="ctr"/>
            <a:lstStyle/>
            <a:p>
              <a:endParaRPr lang="en-US" sz="800"/>
            </a:p>
          </p:txBody>
        </p:sp>
        <p:sp>
          <p:nvSpPr>
            <p:cNvPr id="87" name="Text Box 90"/>
            <p:cNvSpPr txBox="1">
              <a:spLocks noChangeArrowheads="1"/>
            </p:cNvSpPr>
            <p:nvPr/>
          </p:nvSpPr>
          <p:spPr bwMode="auto">
            <a:xfrm>
              <a:off x="2563813" y="4756150"/>
              <a:ext cx="481871" cy="331885"/>
            </a:xfrm>
            <a:prstGeom prst="rect">
              <a:avLst/>
            </a:prstGeom>
            <a:noFill/>
            <a:ln w="28575">
              <a:noFill/>
              <a:miter lim="800000"/>
              <a:headEnd/>
              <a:tailEnd/>
            </a:ln>
            <a:effectLst/>
          </p:spPr>
          <p:txBody>
            <a:bodyPr wrap="none">
              <a:spAutoFit/>
            </a:bodyPr>
            <a:lstStyle/>
            <a:p>
              <a:pPr marL="342900" indent="-342900">
                <a:buFont typeface="Wingdings" charset="2"/>
                <a:buNone/>
              </a:pPr>
              <a:r>
                <a:rPr lang="en-US" sz="800"/>
                <a:t>MPS</a:t>
              </a:r>
              <a:endParaRPr lang="en-GB" sz="800"/>
            </a:p>
          </p:txBody>
        </p:sp>
        <p:sp>
          <p:nvSpPr>
            <p:cNvPr id="88" name="Line 91"/>
            <p:cNvSpPr>
              <a:spLocks noChangeShapeType="1"/>
            </p:cNvSpPr>
            <p:nvPr/>
          </p:nvSpPr>
          <p:spPr bwMode="auto">
            <a:xfrm flipV="1">
              <a:off x="2647950" y="5143500"/>
              <a:ext cx="152400" cy="76200"/>
            </a:xfrm>
            <a:prstGeom prst="line">
              <a:avLst/>
            </a:prstGeom>
            <a:noFill/>
            <a:ln w="28575">
              <a:solidFill>
                <a:srgbClr val="CC00CC"/>
              </a:solidFill>
              <a:round/>
              <a:headEnd/>
              <a:tailEnd/>
            </a:ln>
            <a:effectLst/>
          </p:spPr>
          <p:txBody>
            <a:bodyPr/>
            <a:lstStyle/>
            <a:p>
              <a:endParaRPr lang="en-US" sz="800"/>
            </a:p>
          </p:txBody>
        </p:sp>
        <p:sp>
          <p:nvSpPr>
            <p:cNvPr id="89" name="Line 92"/>
            <p:cNvSpPr>
              <a:spLocks noChangeShapeType="1"/>
            </p:cNvSpPr>
            <p:nvPr/>
          </p:nvSpPr>
          <p:spPr bwMode="auto">
            <a:xfrm flipH="1" flipV="1">
              <a:off x="2543175" y="5210175"/>
              <a:ext cx="104775" cy="9525"/>
            </a:xfrm>
            <a:prstGeom prst="line">
              <a:avLst/>
            </a:prstGeom>
            <a:noFill/>
            <a:ln w="28575">
              <a:solidFill>
                <a:srgbClr val="CC00CC"/>
              </a:solidFill>
              <a:round/>
              <a:headEnd/>
              <a:tailEnd/>
            </a:ln>
            <a:effectLst/>
          </p:spPr>
          <p:txBody>
            <a:bodyPr/>
            <a:lstStyle/>
            <a:p>
              <a:endParaRPr lang="en-US" sz="800"/>
            </a:p>
          </p:txBody>
        </p:sp>
        <p:sp>
          <p:nvSpPr>
            <p:cNvPr id="90" name="Line 93"/>
            <p:cNvSpPr>
              <a:spLocks noChangeShapeType="1"/>
            </p:cNvSpPr>
            <p:nvPr/>
          </p:nvSpPr>
          <p:spPr bwMode="auto">
            <a:xfrm flipH="1">
              <a:off x="2738438" y="4967288"/>
              <a:ext cx="0" cy="180975"/>
            </a:xfrm>
            <a:prstGeom prst="line">
              <a:avLst/>
            </a:prstGeom>
            <a:noFill/>
            <a:ln w="12700">
              <a:solidFill>
                <a:schemeClr val="tx1"/>
              </a:solidFill>
              <a:round/>
              <a:headEnd/>
              <a:tailEnd type="triangle" w="med" len="med"/>
            </a:ln>
            <a:effectLst/>
          </p:spPr>
          <p:txBody>
            <a:bodyPr/>
            <a:lstStyle/>
            <a:p>
              <a:endParaRPr lang="en-US" sz="800"/>
            </a:p>
          </p:txBody>
        </p:sp>
        <p:sp>
          <p:nvSpPr>
            <p:cNvPr id="91" name="AutoShape 94"/>
            <p:cNvSpPr>
              <a:spLocks noChangeArrowheads="1"/>
            </p:cNvSpPr>
            <p:nvPr/>
          </p:nvSpPr>
          <p:spPr bwMode="auto">
            <a:xfrm>
              <a:off x="1597025" y="3130550"/>
              <a:ext cx="619125" cy="428625"/>
            </a:xfrm>
            <a:prstGeom prst="roundRect">
              <a:avLst>
                <a:gd name="adj" fmla="val 16667"/>
              </a:avLst>
            </a:prstGeom>
            <a:noFill/>
            <a:ln w="28575">
              <a:solidFill>
                <a:srgbClr val="CC00CC"/>
              </a:solidFill>
              <a:round/>
              <a:headEnd/>
              <a:tailEnd/>
            </a:ln>
            <a:effectLst/>
          </p:spPr>
          <p:txBody>
            <a:bodyPr wrap="none" anchor="ctr"/>
            <a:lstStyle/>
            <a:p>
              <a:pPr marL="342900" indent="-342900" algn="ctr">
                <a:buFont typeface="Wingdings" charset="2"/>
                <a:buNone/>
              </a:pPr>
              <a:r>
                <a:rPr lang="en-US" sz="800"/>
                <a:t>SP_BBF</a:t>
              </a:r>
            </a:p>
            <a:p>
              <a:pPr marL="342900" indent="-342900" algn="ctr">
                <a:buFont typeface="Wingdings" charset="2"/>
                <a:buNone/>
              </a:pPr>
              <a:r>
                <a:rPr lang="en-US" sz="800"/>
                <a:t>table</a:t>
              </a:r>
              <a:endParaRPr lang="en-GB" sz="800"/>
            </a:p>
          </p:txBody>
        </p:sp>
        <p:sp>
          <p:nvSpPr>
            <p:cNvPr id="92" name="Line 95"/>
            <p:cNvSpPr>
              <a:spLocks noChangeShapeType="1"/>
            </p:cNvSpPr>
            <p:nvPr/>
          </p:nvSpPr>
          <p:spPr bwMode="auto">
            <a:xfrm>
              <a:off x="1909763" y="3557588"/>
              <a:ext cx="0" cy="1524000"/>
            </a:xfrm>
            <a:prstGeom prst="line">
              <a:avLst/>
            </a:prstGeom>
            <a:noFill/>
            <a:ln w="28575">
              <a:solidFill>
                <a:srgbClr val="CC00CC"/>
              </a:solidFill>
              <a:round/>
              <a:headEnd/>
              <a:tailEnd type="triangle" w="med" len="med"/>
            </a:ln>
            <a:effectLst/>
          </p:spPr>
          <p:txBody>
            <a:bodyPr/>
            <a:lstStyle/>
            <a:p>
              <a:endParaRPr lang="en-US" sz="800"/>
            </a:p>
          </p:txBody>
        </p:sp>
        <p:sp>
          <p:nvSpPr>
            <p:cNvPr id="93" name="Rectangle 96"/>
            <p:cNvSpPr>
              <a:spLocks noChangeArrowheads="1"/>
            </p:cNvSpPr>
            <p:nvPr/>
          </p:nvSpPr>
          <p:spPr bwMode="auto">
            <a:xfrm>
              <a:off x="2862263" y="5167313"/>
              <a:ext cx="95250" cy="95250"/>
            </a:xfrm>
            <a:prstGeom prst="rect">
              <a:avLst/>
            </a:prstGeom>
            <a:solidFill>
              <a:srgbClr val="00CC00"/>
            </a:solidFill>
            <a:ln w="28575">
              <a:solidFill>
                <a:srgbClr val="00CC00"/>
              </a:solidFill>
              <a:miter lim="800000"/>
              <a:headEnd/>
              <a:tailEnd/>
            </a:ln>
            <a:effectLst/>
          </p:spPr>
          <p:txBody>
            <a:bodyPr wrap="none" anchor="ctr"/>
            <a:lstStyle/>
            <a:p>
              <a:endParaRPr lang="en-US" sz="800"/>
            </a:p>
          </p:txBody>
        </p:sp>
        <p:sp>
          <p:nvSpPr>
            <p:cNvPr id="94" name="Text Box 97"/>
            <p:cNvSpPr txBox="1">
              <a:spLocks noChangeArrowheads="1"/>
            </p:cNvSpPr>
            <p:nvPr/>
          </p:nvSpPr>
          <p:spPr bwMode="auto">
            <a:xfrm>
              <a:off x="2609850" y="2278063"/>
              <a:ext cx="996951" cy="521532"/>
            </a:xfrm>
            <a:prstGeom prst="rect">
              <a:avLst/>
            </a:prstGeom>
            <a:noFill/>
            <a:ln w="28575">
              <a:solidFill>
                <a:schemeClr val="accent2"/>
              </a:solidFill>
              <a:miter lim="800000"/>
              <a:headEnd/>
              <a:tailEnd/>
            </a:ln>
            <a:effectLst/>
          </p:spPr>
          <p:txBody>
            <a:bodyPr>
              <a:spAutoFit/>
            </a:bodyPr>
            <a:lstStyle/>
            <a:p>
              <a:pPr marL="342900" indent="-342900">
                <a:buFont typeface="Wingdings" charset="2"/>
                <a:buNone/>
              </a:pPr>
              <a:r>
                <a:rPr lang="en-US" sz="800"/>
                <a:t>Beam based</a:t>
              </a:r>
            </a:p>
            <a:p>
              <a:pPr marL="342900" indent="-342900">
                <a:buFont typeface="Wingdings" charset="2"/>
                <a:buNone/>
              </a:pPr>
              <a:r>
                <a:rPr lang="en-US" sz="800"/>
                <a:t>SP correction</a:t>
              </a:r>
              <a:endParaRPr lang="en-US" sz="800">
                <a:sym typeface="Symbol" charset="2"/>
              </a:endParaRPr>
            </a:p>
          </p:txBody>
        </p:sp>
        <p:sp>
          <p:nvSpPr>
            <p:cNvPr id="95" name="Line 98"/>
            <p:cNvSpPr>
              <a:spLocks noChangeShapeType="1"/>
            </p:cNvSpPr>
            <p:nvPr/>
          </p:nvSpPr>
          <p:spPr bwMode="auto">
            <a:xfrm flipH="1">
              <a:off x="3263900" y="2720975"/>
              <a:ext cx="0" cy="371475"/>
            </a:xfrm>
            <a:prstGeom prst="line">
              <a:avLst/>
            </a:prstGeom>
            <a:noFill/>
            <a:ln w="28575">
              <a:solidFill>
                <a:schemeClr val="folHlink"/>
              </a:solidFill>
              <a:round/>
              <a:headEnd/>
              <a:tailEnd type="triangle" w="med" len="med"/>
            </a:ln>
            <a:effectLst/>
          </p:spPr>
          <p:txBody>
            <a:bodyPr/>
            <a:lstStyle/>
            <a:p>
              <a:endParaRPr lang="en-US" sz="800"/>
            </a:p>
          </p:txBody>
        </p:sp>
        <p:sp>
          <p:nvSpPr>
            <p:cNvPr id="96" name="Rectangle 99"/>
            <p:cNvSpPr>
              <a:spLocks noChangeArrowheads="1"/>
            </p:cNvSpPr>
            <p:nvPr/>
          </p:nvSpPr>
          <p:spPr bwMode="auto">
            <a:xfrm>
              <a:off x="3265488" y="5218113"/>
              <a:ext cx="180975" cy="200025"/>
            </a:xfrm>
            <a:prstGeom prst="rect">
              <a:avLst/>
            </a:prstGeom>
            <a:noFill/>
            <a:ln w="28575">
              <a:noFill/>
              <a:miter lim="800000"/>
              <a:headEnd/>
              <a:tailEnd/>
            </a:ln>
            <a:effectLst/>
          </p:spPr>
          <p:txBody>
            <a:bodyPr wrap="none" anchor="ctr"/>
            <a:lstStyle/>
            <a:p>
              <a:pPr marL="342900" indent="-342900" algn="ctr">
                <a:buFont typeface="Wingdings" charset="2"/>
                <a:buNone/>
              </a:pPr>
              <a:r>
                <a:rPr lang="en-US" sz="800">
                  <a:solidFill>
                    <a:srgbClr val="CC0000"/>
                  </a:solidFill>
                  <a:cs typeface="Arial" charset="0"/>
                </a:rPr>
                <a:t>≤</a:t>
              </a:r>
            </a:p>
          </p:txBody>
        </p:sp>
      </p:grpSp>
      <p:sp>
        <p:nvSpPr>
          <p:cNvPr id="199" name="Footer Placeholder 2"/>
          <p:cNvSpPr>
            <a:spLocks noGrp="1"/>
          </p:cNvSpPr>
          <p:nvPr>
            <p:ph type="ftr" sz="quarter" idx="11"/>
          </p:nvPr>
        </p:nvSpPr>
        <p:spPr>
          <a:xfrm>
            <a:off x="6184900" y="6400800"/>
            <a:ext cx="2806700" cy="371475"/>
          </a:xfrm>
        </p:spPr>
        <p:txBody>
          <a:bodyPr/>
          <a:lstStyle/>
          <a:p>
            <a:r>
              <a:rPr lang="en-GB" sz="1400" dirty="0">
                <a:solidFill>
                  <a:schemeClr val="tx1"/>
                </a:solidFill>
              </a:rPr>
              <a:t>Task force 07.06.2010 </a:t>
            </a:r>
          </a:p>
          <a:p>
            <a:r>
              <a:rPr lang="en-GB" sz="1400" dirty="0" err="1">
                <a:solidFill>
                  <a:schemeClr val="tx1"/>
                </a:solidFill>
              </a:rPr>
              <a:t>Holger</a:t>
            </a:r>
            <a:r>
              <a:rPr lang="en-GB" sz="1400" dirty="0">
                <a:solidFill>
                  <a:schemeClr val="tx1"/>
                </a:solidFill>
              </a:rPr>
              <a:t> </a:t>
            </a:r>
            <a:r>
              <a:rPr lang="en-GB" sz="1400" dirty="0" err="1">
                <a:solidFill>
                  <a:schemeClr val="tx1"/>
                </a:solidFill>
              </a:rPr>
              <a:t>Schlarb</a:t>
            </a:r>
            <a:r>
              <a:rPr lang="en-GB" sz="1400" dirty="0">
                <a:solidFill>
                  <a:schemeClr val="tx1"/>
                </a:solidFill>
              </a:rPr>
              <a:t>, DESY</a:t>
            </a:r>
          </a:p>
        </p:txBody>
      </p:sp>
      <p:pic>
        <p:nvPicPr>
          <p:cNvPr id="200" name="Picture 199" descr="energy_plot.JPG"/>
          <p:cNvPicPr>
            <a:picLocks noChangeAspect="1"/>
          </p:cNvPicPr>
          <p:nvPr/>
        </p:nvPicPr>
        <p:blipFill>
          <a:blip r:embed="rId3"/>
          <a:stretch>
            <a:fillRect/>
          </a:stretch>
        </p:blipFill>
        <p:spPr>
          <a:xfrm>
            <a:off x="5417457" y="4343400"/>
            <a:ext cx="3726543" cy="1908717"/>
          </a:xfrm>
          <a:prstGeom prst="rect">
            <a:avLst/>
          </a:prstGeom>
        </p:spPr>
      </p:pic>
      <p:sp>
        <p:nvSpPr>
          <p:cNvPr id="201" name="TextBox 200"/>
          <p:cNvSpPr txBox="1"/>
          <p:nvPr/>
        </p:nvSpPr>
        <p:spPr>
          <a:xfrm>
            <a:off x="6858000" y="4572000"/>
            <a:ext cx="1813766" cy="738664"/>
          </a:xfrm>
          <a:prstGeom prst="rect">
            <a:avLst/>
          </a:prstGeom>
          <a:solidFill>
            <a:schemeClr val="bg1">
              <a:lumMod val="85000"/>
            </a:schemeClr>
          </a:solidFill>
        </p:spPr>
        <p:txBody>
          <a:bodyPr wrap="none" rtlCol="0">
            <a:spAutoFit/>
          </a:bodyPr>
          <a:lstStyle/>
          <a:p>
            <a:r>
              <a:rPr lang="en-US" sz="1400" b="1" dirty="0" smtClean="0">
                <a:solidFill>
                  <a:srgbClr val="FF0000"/>
                </a:solidFill>
              </a:rPr>
              <a:t>Peak to peak 2MeV</a:t>
            </a:r>
          </a:p>
          <a:p>
            <a:r>
              <a:rPr lang="en-US" sz="1400" b="1" dirty="0" smtClean="0">
                <a:solidFill>
                  <a:srgbClr val="FF0000"/>
                </a:solidFill>
              </a:rPr>
              <a:t>RMS&lt;10</a:t>
            </a:r>
            <a:r>
              <a:rPr lang="en-US" sz="1400" b="1" baseline="30000" dirty="0" smtClean="0">
                <a:solidFill>
                  <a:srgbClr val="FF0000"/>
                </a:solidFill>
              </a:rPr>
              <a:t>-3</a:t>
            </a:r>
          </a:p>
          <a:p>
            <a:r>
              <a:rPr lang="en-US" sz="1400" b="1" dirty="0" smtClean="0">
                <a:solidFill>
                  <a:srgbClr val="FF0000"/>
                </a:solidFill>
              </a:rPr>
              <a:t>20us 2MeV overshoot</a:t>
            </a:r>
            <a:endParaRPr lang="en-US" sz="1400" b="1" dirty="0">
              <a:solidFill>
                <a:srgbClr val="FF0000"/>
              </a:solidFill>
            </a:endParaRPr>
          </a:p>
        </p:txBody>
      </p:sp>
      <p:sp>
        <p:nvSpPr>
          <p:cNvPr id="202" name="TextBox 201"/>
          <p:cNvSpPr txBox="1"/>
          <p:nvPr/>
        </p:nvSpPr>
        <p:spPr>
          <a:xfrm>
            <a:off x="5867400" y="3886200"/>
            <a:ext cx="2978444" cy="307777"/>
          </a:xfrm>
          <a:prstGeom prst="rect">
            <a:avLst/>
          </a:prstGeom>
          <a:noFill/>
        </p:spPr>
        <p:txBody>
          <a:bodyPr wrap="none" rtlCol="0">
            <a:spAutoFit/>
          </a:bodyPr>
          <a:lstStyle/>
          <a:p>
            <a:r>
              <a:rPr lang="en-US" sz="1400" dirty="0" smtClean="0"/>
              <a:t>FLASH Energy, 800 bunches, Feb. 2011</a:t>
            </a:r>
            <a:endParaRPr lang="en-US" sz="1400" dirty="0"/>
          </a:p>
        </p:txBody>
      </p:sp>
      <p:pic>
        <p:nvPicPr>
          <p:cNvPr id="203" name="Picture 202" descr="energy and VS Sept 20 2144 2150 1500bunches.jpg"/>
          <p:cNvPicPr>
            <a:picLocks noChangeAspect="1"/>
          </p:cNvPicPr>
          <p:nvPr/>
        </p:nvPicPr>
        <p:blipFill>
          <a:blip r:embed="rId4"/>
          <a:stretch>
            <a:fillRect/>
          </a:stretch>
        </p:blipFill>
        <p:spPr>
          <a:xfrm>
            <a:off x="5638800" y="1295400"/>
            <a:ext cx="3505200" cy="2133600"/>
          </a:xfrm>
          <a:prstGeom prst="rect">
            <a:avLst/>
          </a:prstGeom>
        </p:spPr>
      </p:pic>
      <p:sp>
        <p:nvSpPr>
          <p:cNvPr id="204" name="TextBox 203"/>
          <p:cNvSpPr txBox="1"/>
          <p:nvPr/>
        </p:nvSpPr>
        <p:spPr>
          <a:xfrm>
            <a:off x="5867400" y="914400"/>
            <a:ext cx="3132589" cy="307777"/>
          </a:xfrm>
          <a:prstGeom prst="rect">
            <a:avLst/>
          </a:prstGeom>
          <a:noFill/>
        </p:spPr>
        <p:txBody>
          <a:bodyPr wrap="none" rtlCol="0">
            <a:spAutoFit/>
          </a:bodyPr>
          <a:lstStyle/>
          <a:p>
            <a:r>
              <a:rPr lang="en-US" sz="1400" dirty="0" smtClean="0"/>
              <a:t>FLASH Energy, 1500 bunches, Sept. 2009</a:t>
            </a:r>
            <a:endParaRPr lang="en-US" sz="1400" dirty="0"/>
          </a:p>
        </p:txBody>
      </p:sp>
      <p:pic>
        <p:nvPicPr>
          <p:cNvPr id="208" name="Picture 127" descr="logo-XFEL_rgb"/>
          <p:cNvPicPr>
            <a:picLocks noChangeAspect="1" noChangeArrowheads="1"/>
          </p:cNvPicPr>
          <p:nvPr/>
        </p:nvPicPr>
        <p:blipFill>
          <a:blip r:embed="rId5" cstate="print"/>
          <a:srcRect/>
          <a:stretch>
            <a:fillRect/>
          </a:stretch>
        </p:blipFill>
        <p:spPr bwMode="auto">
          <a:xfrm>
            <a:off x="0" y="0"/>
            <a:ext cx="911225" cy="571500"/>
          </a:xfrm>
          <a:prstGeom prst="rect">
            <a:avLst/>
          </a:prstGeom>
          <a:noFill/>
        </p:spPr>
      </p:pic>
      <p:sp>
        <p:nvSpPr>
          <p:cNvPr id="210" name="Rectangle 122"/>
          <p:cNvSpPr>
            <a:spLocks noChangeArrowheads="1"/>
          </p:cNvSpPr>
          <p:nvPr/>
        </p:nvSpPr>
        <p:spPr bwMode="auto">
          <a:xfrm>
            <a:off x="990600" y="0"/>
            <a:ext cx="7283450" cy="609600"/>
          </a:xfrm>
          <a:prstGeom prst="rect">
            <a:avLst/>
          </a:prstGeom>
          <a:solidFill>
            <a:schemeClr val="tx2">
              <a:lumMod val="50000"/>
            </a:schemeClr>
          </a:solidFill>
          <a:ln w="9525">
            <a:noFill/>
            <a:miter lim="800000"/>
            <a:headEnd/>
            <a:tailEnd/>
          </a:ln>
        </p:spPr>
        <p:txBody>
          <a:bodyPr wrap="none" anchor="ctr"/>
          <a:lstStyle/>
          <a:p>
            <a:pPr algn="ctr" eaLnBrk="0" hangingPunct="0">
              <a:spcBef>
                <a:spcPct val="0"/>
              </a:spcBef>
              <a:buClrTx/>
              <a:buFontTx/>
              <a:buNone/>
            </a:pPr>
            <a:endParaRPr lang="en-GB" sz="2400" b="0" dirty="0"/>
          </a:p>
        </p:txBody>
      </p:sp>
      <p:sp>
        <p:nvSpPr>
          <p:cNvPr id="206" name="Rectangle 2"/>
          <p:cNvSpPr>
            <a:spLocks noChangeArrowheads="1"/>
          </p:cNvSpPr>
          <p:nvPr/>
        </p:nvSpPr>
        <p:spPr bwMode="auto">
          <a:xfrm>
            <a:off x="1103313" y="39688"/>
            <a:ext cx="7283450" cy="481012"/>
          </a:xfrm>
          <a:prstGeom prst="rect">
            <a:avLst/>
          </a:prstGeom>
          <a:noFill/>
          <a:ln w="9525">
            <a:noFill/>
            <a:miter lim="800000"/>
            <a:headEnd/>
            <a:tailEnd/>
          </a:ln>
        </p:spPr>
        <p:txBody>
          <a:bodyPr lIns="72000" bIns="0" anchor="b"/>
          <a:lstStyle/>
          <a:p>
            <a:pPr>
              <a:spcBef>
                <a:spcPct val="0"/>
              </a:spcBef>
              <a:buClrTx/>
              <a:buFontTx/>
              <a:buNone/>
            </a:pPr>
            <a:r>
              <a:rPr lang="en-US" sz="2400" b="1" dirty="0">
                <a:solidFill>
                  <a:schemeClr val="bg1"/>
                </a:solidFill>
              </a:rPr>
              <a:t>LLRF Control Tables</a:t>
            </a:r>
            <a:endParaRPr lang="en-GB" sz="2400"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487362"/>
          </a:xfrm>
          <a:prstGeom prst="rect">
            <a:avLst/>
          </a:prstGeom>
        </p:spPr>
        <p:txBody>
          <a:bodyPr>
            <a:noAutofit/>
          </a:bodyPr>
          <a:lstStyle/>
          <a:p>
            <a:pPr lvl="0" algn="ctr">
              <a:spcBef>
                <a:spcPct val="0"/>
              </a:spcBef>
            </a:pPr>
            <a:r>
              <a:rPr lang="en-US" sz="3000" dirty="0" smtClean="0">
                <a:latin typeface="+mj-lt"/>
                <a:ea typeface="+mj-ea"/>
                <a:cs typeface="+mj-cs"/>
              </a:rPr>
              <a:t>Steady state vs. transient</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81000" y="609600"/>
            <a:ext cx="8229600" cy="1143000"/>
          </a:xfrm>
          <a:prstGeom prst="rect">
            <a:avLst/>
          </a:prstGeom>
        </p:spPr>
        <p:txBody>
          <a:bodyPr>
            <a:normAutofit/>
          </a:bodyPr>
          <a:lstStyle/>
          <a:p>
            <a:pPr marL="342900" indent="-342900">
              <a:spcBef>
                <a:spcPct val="20000"/>
              </a:spcBef>
              <a:buFont typeface="Arial" pitchFamily="34" charset="0"/>
              <a:buChar char="•"/>
            </a:pPr>
            <a:r>
              <a:rPr lang="en-US" sz="1400" dirty="0" smtClean="0"/>
              <a:t>Adjust QL’s.</a:t>
            </a:r>
          </a:p>
          <a:p>
            <a:pPr marL="342900" indent="-342900">
              <a:spcBef>
                <a:spcPct val="20000"/>
              </a:spcBef>
              <a:buFont typeface="Arial" pitchFamily="34" charset="0"/>
              <a:buChar char="•"/>
            </a:pPr>
            <a:r>
              <a:rPr lang="en-US" sz="1400" dirty="0" smtClean="0"/>
              <a:t> Adjust </a:t>
            </a:r>
            <a:r>
              <a:rPr lang="en-US" sz="1400" dirty="0" err="1" smtClean="0"/>
              <a:t>Pk’s</a:t>
            </a:r>
            <a:r>
              <a:rPr lang="en-US" sz="1400" dirty="0" smtClean="0"/>
              <a:t>.</a:t>
            </a:r>
          </a:p>
          <a:p>
            <a:pPr marL="342900" indent="-342900">
              <a:spcBef>
                <a:spcPct val="20000"/>
              </a:spcBef>
              <a:buFont typeface="Arial" pitchFamily="34" charset="0"/>
              <a:buChar char="•"/>
            </a:pPr>
            <a:r>
              <a:rPr lang="en-US" sz="1400" dirty="0" err="1" smtClean="0"/>
              <a:t>Predetune</a:t>
            </a:r>
            <a:r>
              <a:rPr lang="en-US" sz="1400" dirty="0" smtClean="0"/>
              <a:t> cavities.</a:t>
            </a:r>
          </a:p>
          <a:p>
            <a:pPr marL="342900" indent="-342900">
              <a:spcBef>
                <a:spcPct val="20000"/>
              </a:spcBef>
              <a:buFont typeface="Arial" pitchFamily="34" charset="0"/>
              <a:buChar char="•"/>
            </a:pPr>
            <a:r>
              <a:rPr lang="en-US" sz="1400" dirty="0" smtClean="0"/>
              <a:t>Adjust beam injection time.</a:t>
            </a:r>
          </a:p>
        </p:txBody>
      </p:sp>
      <p:sp>
        <p:nvSpPr>
          <p:cNvPr id="4" name="TextBox 3"/>
          <p:cNvSpPr txBox="1"/>
          <p:nvPr/>
        </p:nvSpPr>
        <p:spPr>
          <a:xfrm>
            <a:off x="457201" y="1752600"/>
            <a:ext cx="8382000" cy="584775"/>
          </a:xfrm>
          <a:prstGeom prst="rect">
            <a:avLst/>
          </a:prstGeom>
          <a:noFill/>
        </p:spPr>
        <p:txBody>
          <a:bodyPr wrap="square" rtlCol="0">
            <a:spAutoFit/>
          </a:bodyPr>
          <a:lstStyle/>
          <a:p>
            <a:r>
              <a:rPr lang="en-US" sz="1600" dirty="0" smtClean="0"/>
              <a:t>Traditional steady state approach for minimum reflected power does not work because cavities are not matched:</a:t>
            </a: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07" name="Rectangle 3"/>
          <p:cNvSpPr>
            <a:spLocks noChangeArrowheads="1"/>
          </p:cNvSpPr>
          <p:nvPr/>
        </p:nvSpPr>
        <p:spPr bwMode="auto">
          <a:xfrm>
            <a:off x="0" y="312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08" name="Object 4"/>
          <p:cNvGraphicFramePr>
            <a:graphicFrameLocks noChangeAspect="1"/>
          </p:cNvGraphicFramePr>
          <p:nvPr/>
        </p:nvGraphicFramePr>
        <p:xfrm>
          <a:off x="2514600" y="2362200"/>
          <a:ext cx="1035170" cy="381000"/>
        </p:xfrm>
        <a:graphic>
          <a:graphicData uri="http://schemas.openxmlformats.org/presentationml/2006/ole">
            <p:oleObj spid="_x0000_s47108" name="Equation" r:id="rId3" imgW="647700" imgH="241300" progId="Equation.3">
              <p:embed/>
            </p:oleObj>
          </a:graphicData>
        </a:graphic>
      </p:graphicFrame>
      <p:sp>
        <p:nvSpPr>
          <p:cNvPr id="47110" name="Rectangle 6"/>
          <p:cNvSpPr>
            <a:spLocks noChangeArrowheads="1"/>
          </p:cNvSpPr>
          <p:nvPr/>
        </p:nvSpPr>
        <p:spPr bwMode="auto">
          <a:xfrm>
            <a:off x="0" y="168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11" name="Object 7"/>
          <p:cNvGraphicFramePr>
            <a:graphicFrameLocks noChangeAspect="1"/>
          </p:cNvGraphicFramePr>
          <p:nvPr/>
        </p:nvGraphicFramePr>
        <p:xfrm>
          <a:off x="685801" y="2362200"/>
          <a:ext cx="1447800" cy="722494"/>
        </p:xfrm>
        <a:graphic>
          <a:graphicData uri="http://schemas.openxmlformats.org/presentationml/2006/ole">
            <p:oleObj spid="_x0000_s47111" name="Equation" r:id="rId4" imgW="1320480" imgH="660240" progId="Equation.3">
              <p:embed/>
            </p:oleObj>
          </a:graphicData>
        </a:graphic>
      </p:graphicFrame>
      <p:pic>
        <p:nvPicPr>
          <p:cNvPr id="16" name="Picture 9" descr="ale_8_02"/>
          <p:cNvPicPr>
            <a:picLocks noChangeAspect="1" noChangeArrowheads="1"/>
          </p:cNvPicPr>
          <p:nvPr/>
        </p:nvPicPr>
        <p:blipFill>
          <a:blip r:embed="rId5"/>
          <a:srcRect/>
          <a:stretch>
            <a:fillRect/>
          </a:stretch>
        </p:blipFill>
        <p:spPr bwMode="auto">
          <a:xfrm>
            <a:off x="4191000" y="2514600"/>
            <a:ext cx="3113887" cy="1447800"/>
          </a:xfrm>
          <a:prstGeom prst="rect">
            <a:avLst/>
          </a:prstGeom>
          <a:noFill/>
          <a:ln w="9525">
            <a:noFill/>
            <a:miter lim="800000"/>
            <a:headEnd/>
            <a:tailEnd/>
          </a:ln>
        </p:spPr>
      </p:pic>
      <p:pic>
        <p:nvPicPr>
          <p:cNvPr id="17" name="Picture 10" descr="ale_8_04"/>
          <p:cNvPicPr>
            <a:picLocks noChangeAspect="1" noChangeArrowheads="1"/>
          </p:cNvPicPr>
          <p:nvPr/>
        </p:nvPicPr>
        <p:blipFill>
          <a:blip r:embed="rId6"/>
          <a:srcRect/>
          <a:stretch>
            <a:fillRect/>
          </a:stretch>
        </p:blipFill>
        <p:spPr bwMode="auto">
          <a:xfrm>
            <a:off x="4191000" y="3962400"/>
            <a:ext cx="3051802" cy="1470025"/>
          </a:xfrm>
          <a:prstGeom prst="rect">
            <a:avLst/>
          </a:prstGeom>
          <a:noFill/>
          <a:ln w="9525">
            <a:noFill/>
            <a:miter lim="800000"/>
            <a:headEnd/>
            <a:tailEnd/>
          </a:ln>
        </p:spPr>
      </p:pic>
      <p:pic>
        <p:nvPicPr>
          <p:cNvPr id="18" name="Picture 11" descr="ale_8_061"/>
          <p:cNvPicPr>
            <a:picLocks noChangeAspect="1" noChangeArrowheads="1"/>
          </p:cNvPicPr>
          <p:nvPr/>
        </p:nvPicPr>
        <p:blipFill>
          <a:blip r:embed="rId7"/>
          <a:srcRect/>
          <a:stretch>
            <a:fillRect/>
          </a:stretch>
        </p:blipFill>
        <p:spPr bwMode="auto">
          <a:xfrm>
            <a:off x="4191000" y="5410200"/>
            <a:ext cx="3235172" cy="1219200"/>
          </a:xfrm>
          <a:prstGeom prst="rect">
            <a:avLst/>
          </a:prstGeom>
          <a:noFill/>
          <a:ln w="9525">
            <a:noFill/>
            <a:miter lim="800000"/>
            <a:headEnd/>
            <a:tailEnd/>
          </a:ln>
        </p:spPr>
      </p:pic>
      <p:graphicFrame>
        <p:nvGraphicFramePr>
          <p:cNvPr id="19" name="Table 18"/>
          <p:cNvGraphicFramePr>
            <a:graphicFrameLocks noGrp="1"/>
          </p:cNvGraphicFramePr>
          <p:nvPr/>
        </p:nvGraphicFramePr>
        <p:xfrm>
          <a:off x="228601" y="3276600"/>
          <a:ext cx="2666999" cy="3457917"/>
        </p:xfrm>
        <a:graphic>
          <a:graphicData uri="http://schemas.openxmlformats.org/drawingml/2006/table">
            <a:tbl>
              <a:tblPr/>
              <a:tblGrid>
                <a:gridCol w="528899"/>
                <a:gridCol w="495139"/>
                <a:gridCol w="557032"/>
                <a:gridCol w="562658"/>
                <a:gridCol w="523271"/>
              </a:tblGrid>
              <a:tr h="437117">
                <a:tc>
                  <a:txBody>
                    <a:bodyPr/>
                    <a:lstStyle/>
                    <a:p>
                      <a:pPr marL="0" marR="0" algn="ctr">
                        <a:spcBef>
                          <a:spcPts val="0"/>
                        </a:spcBef>
                        <a:spcAft>
                          <a:spcPts val="0"/>
                        </a:spcAft>
                      </a:pPr>
                      <a:r>
                        <a:rPr lang="en-GB" sz="700" dirty="0">
                          <a:latin typeface="Times"/>
                          <a:ea typeface="Times New Roman"/>
                          <a:cs typeface="Times New Roman"/>
                        </a:rPr>
                        <a:t>Cavity Number</a:t>
                      </a:r>
                      <a:endParaRPr lang="en-US" sz="1000" dirty="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Beam Beta In</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dirty="0">
                          <a:latin typeface="Times"/>
                          <a:ea typeface="Times New Roman"/>
                          <a:cs typeface="Times New Roman"/>
                        </a:rPr>
                        <a:t>Beam Beta Out</a:t>
                      </a:r>
                      <a:endParaRPr lang="en-US" sz="1000" dirty="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Cavity Phase (degrees)</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dirty="0">
                          <a:latin typeface="Times"/>
                          <a:ea typeface="Times New Roman"/>
                          <a:cs typeface="Times New Roman"/>
                        </a:rPr>
                        <a:t>Cavity voltage (MV/m)</a:t>
                      </a:r>
                      <a:endParaRPr lang="en-US" sz="100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182</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0.9196</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0.9208</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-20</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23.22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183</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0.9208</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0.9220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-20</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25.62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184</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0.9220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0.9232</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-20</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24.90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185</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0.9232</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0.9243</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-20</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27.30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186</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0.9243</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0.9255</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-20</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23.46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187</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0.9255</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0.9266</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-19</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26.34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188</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0.9266</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0.9277</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-19</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24.66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189</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0.9277</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0.9288</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-19</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24.18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190</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0.9288</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0.9299</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dirty="0">
                          <a:latin typeface="Times"/>
                          <a:ea typeface="Times New Roman"/>
                          <a:cs typeface="Times New Roman"/>
                        </a:rPr>
                        <a:t>-19</a:t>
                      </a:r>
                      <a:endParaRPr lang="en-US" sz="1000" dirty="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26.58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191</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0.9299</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0.9309</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-19</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22.74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192 </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0.9309</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0.9320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-18</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27.54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193</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0.9320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0.9330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-18</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25.38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194</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0.9330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0.9340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-18</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24.42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195</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0.9340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0.9350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-18</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26.82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196</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0.9350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0.9360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-18</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25.86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197</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0.9360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0.9370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-17</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22.98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198</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0.9370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0.9380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-17</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23.94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199</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0.9380</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0.9389</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-17</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25.14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200</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0.9389</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0.9398</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-17</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a:solidFill>
                            <a:srgbClr val="000000"/>
                          </a:solidFill>
                          <a:latin typeface="Times"/>
                          <a:ea typeface="Times New Roman"/>
                          <a:cs typeface="Times New Roman"/>
                        </a:rPr>
                        <a:t>23.70 </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06">
                <a:tc>
                  <a:txBody>
                    <a:bodyPr/>
                    <a:lstStyle/>
                    <a:p>
                      <a:pPr marL="0" marR="0" algn="ctr">
                        <a:spcBef>
                          <a:spcPts val="0"/>
                        </a:spcBef>
                        <a:spcAft>
                          <a:spcPts val="0"/>
                        </a:spcAft>
                      </a:pPr>
                      <a:r>
                        <a:rPr lang="en-GB" sz="700">
                          <a:latin typeface="Times"/>
                          <a:ea typeface="Times New Roman"/>
                          <a:cs typeface="Times New Roman"/>
                        </a:rPr>
                        <a:t>201</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0.9398</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0.9407</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-17</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dirty="0">
                          <a:solidFill>
                            <a:srgbClr val="000000"/>
                          </a:solidFill>
                          <a:latin typeface="Times"/>
                          <a:ea typeface="Times New Roman"/>
                          <a:cs typeface="Times New Roman"/>
                        </a:rPr>
                        <a:t>26.10 </a:t>
                      </a:r>
                      <a:endParaRPr lang="en-US" sz="100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72">
                <a:tc>
                  <a:txBody>
                    <a:bodyPr/>
                    <a:lstStyle/>
                    <a:p>
                      <a:pPr marL="0" marR="0" algn="ctr">
                        <a:spcBef>
                          <a:spcPts val="0"/>
                        </a:spcBef>
                        <a:spcAft>
                          <a:spcPts val="0"/>
                        </a:spcAft>
                      </a:pPr>
                      <a:r>
                        <a:rPr lang="en-GB" sz="700">
                          <a:latin typeface="Times"/>
                          <a:ea typeface="Times New Roman"/>
                          <a:cs typeface="Times New Roman"/>
                        </a:rPr>
                        <a:t>202</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0.9407</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0.9416</a:t>
                      </a:r>
                      <a:endParaRPr lang="en-US" sz="100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a:latin typeface="Times"/>
                          <a:ea typeface="Times New Roman"/>
                          <a:cs typeface="Times New Roman"/>
                        </a:rPr>
                        <a:t>-16</a:t>
                      </a:r>
                      <a:endParaRPr lang="en-US" sz="1000">
                        <a:latin typeface="Times"/>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700" dirty="0">
                          <a:solidFill>
                            <a:srgbClr val="000000"/>
                          </a:solidFill>
                          <a:latin typeface="Times"/>
                          <a:ea typeface="Times New Roman"/>
                          <a:cs typeface="Times New Roman"/>
                        </a:rPr>
                        <a:t>27.06 </a:t>
                      </a:r>
                      <a:endParaRPr lang="en-US" sz="1000" dirty="0">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le_8_02"/>
          <p:cNvPicPr>
            <a:picLocks noChangeAspect="1" noChangeArrowheads="1"/>
          </p:cNvPicPr>
          <p:nvPr/>
        </p:nvPicPr>
        <p:blipFill>
          <a:blip r:embed="rId3"/>
          <a:srcRect/>
          <a:stretch>
            <a:fillRect/>
          </a:stretch>
        </p:blipFill>
        <p:spPr bwMode="auto">
          <a:xfrm>
            <a:off x="37653" y="2819400"/>
            <a:ext cx="3315147" cy="1295400"/>
          </a:xfrm>
          <a:prstGeom prst="rect">
            <a:avLst/>
          </a:prstGeom>
          <a:noFill/>
          <a:ln w="9525">
            <a:noFill/>
            <a:miter lim="800000"/>
            <a:headEnd/>
            <a:tailEnd/>
          </a:ln>
        </p:spPr>
      </p:pic>
      <p:pic>
        <p:nvPicPr>
          <p:cNvPr id="60419" name="Picture 3" descr="ale_8_04"/>
          <p:cNvPicPr>
            <a:picLocks noChangeAspect="1" noChangeArrowheads="1"/>
          </p:cNvPicPr>
          <p:nvPr/>
        </p:nvPicPr>
        <p:blipFill>
          <a:blip r:embed="rId4"/>
          <a:srcRect/>
          <a:stretch>
            <a:fillRect/>
          </a:stretch>
        </p:blipFill>
        <p:spPr bwMode="auto">
          <a:xfrm>
            <a:off x="0" y="4190999"/>
            <a:ext cx="3304508" cy="1295400"/>
          </a:xfrm>
          <a:prstGeom prst="rect">
            <a:avLst/>
          </a:prstGeom>
          <a:noFill/>
          <a:ln w="9525">
            <a:noFill/>
            <a:miter lim="800000"/>
            <a:headEnd/>
            <a:tailEnd/>
          </a:ln>
        </p:spPr>
      </p:pic>
      <p:pic>
        <p:nvPicPr>
          <p:cNvPr id="60420" name="Picture 4" descr="ale_8_06"/>
          <p:cNvPicPr>
            <a:picLocks noChangeAspect="1" noChangeArrowheads="1"/>
          </p:cNvPicPr>
          <p:nvPr/>
        </p:nvPicPr>
        <p:blipFill>
          <a:blip r:embed="rId5"/>
          <a:srcRect/>
          <a:stretch>
            <a:fillRect/>
          </a:stretch>
        </p:blipFill>
        <p:spPr bwMode="auto">
          <a:xfrm>
            <a:off x="76200" y="5638798"/>
            <a:ext cx="3200400" cy="1168369"/>
          </a:xfrm>
          <a:prstGeom prst="rect">
            <a:avLst/>
          </a:prstGeom>
          <a:noFill/>
          <a:ln w="9525">
            <a:noFill/>
            <a:miter lim="800000"/>
            <a:headEnd/>
            <a:tailEnd/>
          </a:ln>
        </p:spPr>
      </p:pic>
      <p:sp>
        <p:nvSpPr>
          <p:cNvPr id="9"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GB" sz="2800" dirty="0" smtClean="0"/>
              <a:t>Optimum </a:t>
            </a:r>
            <a:r>
              <a:rPr lang="en-GB" sz="2800" dirty="0" smtClean="0"/>
              <a:t>gradients </a:t>
            </a:r>
            <a:r>
              <a:rPr lang="en-GB" sz="2800" dirty="0" smtClean="0"/>
              <a:t>using </a:t>
            </a:r>
            <a:r>
              <a:rPr lang="en-GB" sz="2800" dirty="0" smtClean="0"/>
              <a:t>the cavity transient response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0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1" name="Object 5"/>
          <p:cNvGraphicFramePr>
            <a:graphicFrameLocks noChangeAspect="1"/>
          </p:cNvGraphicFramePr>
          <p:nvPr/>
        </p:nvGraphicFramePr>
        <p:xfrm>
          <a:off x="381000" y="914400"/>
          <a:ext cx="6047694" cy="428625"/>
        </p:xfrm>
        <a:graphic>
          <a:graphicData uri="http://schemas.openxmlformats.org/presentationml/2006/ole">
            <p:oleObj spid="_x0000_s60421" name="Equation" r:id="rId6" imgW="5016240" imgH="342720" progId="Equation.3">
              <p:embed/>
            </p:oleObj>
          </a:graphicData>
        </a:graphic>
      </p:graphicFrame>
      <p:sp>
        <p:nvSpPr>
          <p:cNvPr id="60423" name="Rectangle 7"/>
          <p:cNvSpPr>
            <a:spLocks noChangeArrowheads="1"/>
          </p:cNvSpPr>
          <p:nvPr/>
        </p:nvSpPr>
        <p:spPr bwMode="auto">
          <a:xfrm>
            <a:off x="0" y="434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4" name="Object 8"/>
          <p:cNvGraphicFramePr>
            <a:graphicFrameLocks noChangeAspect="1"/>
          </p:cNvGraphicFramePr>
          <p:nvPr/>
        </p:nvGraphicFramePr>
        <p:xfrm>
          <a:off x="381000" y="1524000"/>
          <a:ext cx="3048000" cy="466597"/>
        </p:xfrm>
        <a:graphic>
          <a:graphicData uri="http://schemas.openxmlformats.org/presentationml/2006/ole">
            <p:oleObj spid="_x0000_s60424" name="Equation" r:id="rId7" imgW="1841500" imgH="304800" progId="Equation.3">
              <p:embed/>
            </p:oleObj>
          </a:graphicData>
        </a:graphic>
      </p:graphicFrame>
      <p:sp>
        <p:nvSpPr>
          <p:cNvPr id="60426" name="Rectangle 10"/>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7" name="Object 11"/>
          <p:cNvGraphicFramePr>
            <a:graphicFrameLocks noChangeAspect="1"/>
          </p:cNvGraphicFramePr>
          <p:nvPr/>
        </p:nvGraphicFramePr>
        <p:xfrm>
          <a:off x="381000" y="2209800"/>
          <a:ext cx="1143000" cy="446775"/>
        </p:xfrm>
        <a:graphic>
          <a:graphicData uri="http://schemas.openxmlformats.org/presentationml/2006/ole">
            <p:oleObj spid="_x0000_s60427" name="Equation" r:id="rId8" imgW="736600" imgH="342900" progId="Equation.3">
              <p:embed/>
            </p:oleObj>
          </a:graphicData>
        </a:graphic>
      </p:graphicFrame>
      <p:sp>
        <p:nvSpPr>
          <p:cNvPr id="60429" name="Rectangle 13"/>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30" name="Imagen 1" descr="4cav-plot_fb_zoom.png"/>
          <p:cNvPicPr>
            <a:picLocks noChangeAspect="1" noChangeArrowheads="1"/>
          </p:cNvPicPr>
          <p:nvPr/>
        </p:nvPicPr>
        <p:blipFill>
          <a:blip r:embed="rId9"/>
          <a:srcRect/>
          <a:stretch>
            <a:fillRect/>
          </a:stretch>
        </p:blipFill>
        <p:spPr bwMode="auto">
          <a:xfrm>
            <a:off x="4343400" y="2743200"/>
            <a:ext cx="4151840" cy="3581400"/>
          </a:xfrm>
          <a:prstGeom prst="rect">
            <a:avLst/>
          </a:prstGeom>
          <a:noFill/>
          <a:ln w="9525">
            <a:noFill/>
            <a:miter lim="800000"/>
            <a:headEnd/>
            <a:tailEnd/>
          </a:ln>
        </p:spPr>
      </p:pic>
      <p:sp>
        <p:nvSpPr>
          <p:cNvPr id="20" name="TextBox 19"/>
          <p:cNvSpPr txBox="1"/>
          <p:nvPr/>
        </p:nvSpPr>
        <p:spPr>
          <a:xfrm>
            <a:off x="4724400" y="1828800"/>
            <a:ext cx="3657600" cy="646331"/>
          </a:xfrm>
          <a:prstGeom prst="rect">
            <a:avLst/>
          </a:prstGeom>
          <a:noFill/>
        </p:spPr>
        <p:txBody>
          <a:bodyPr wrap="square" rtlCol="0">
            <a:spAutoFit/>
          </a:bodyPr>
          <a:lstStyle/>
          <a:p>
            <a:r>
              <a:rPr lang="en-US" dirty="0" smtClean="0"/>
              <a:t>Closed </a:t>
            </a:r>
            <a:r>
              <a:rPr lang="en-US" dirty="0" smtClean="0"/>
              <a:t>loop </a:t>
            </a:r>
            <a:r>
              <a:rPr lang="en-US" dirty="0" smtClean="0"/>
              <a:t>PID response. Cavities include </a:t>
            </a:r>
            <a:r>
              <a:rPr lang="en-US" dirty="0" smtClean="0"/>
              <a:t>Lorentz force </a:t>
            </a:r>
            <a:r>
              <a:rPr lang="en-US" dirty="0" smtClean="0"/>
              <a:t>detuning.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Future of simulations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304800" y="1143000"/>
            <a:ext cx="8610600" cy="2590800"/>
          </a:xfrm>
          <a:prstGeom prst="rect">
            <a:avLst/>
          </a:prstGeom>
        </p:spPr>
        <p:txBody>
          <a:bodyPr>
            <a:noAutofit/>
          </a:bodyPr>
          <a:lstStyle/>
          <a:p>
            <a:pPr marL="342900" indent="-342900">
              <a:spcBef>
                <a:spcPct val="20000"/>
              </a:spcBef>
              <a:buFont typeface="Arial" pitchFamily="34" charset="0"/>
              <a:buChar char="•"/>
            </a:pPr>
            <a:r>
              <a:rPr lang="en-US" dirty="0" smtClean="0"/>
              <a:t>Complete 3 – 8 </a:t>
            </a:r>
            <a:r>
              <a:rPr lang="en-US" dirty="0" err="1" smtClean="0"/>
              <a:t>GeV</a:t>
            </a:r>
            <a:r>
              <a:rPr lang="en-US" dirty="0" smtClean="0"/>
              <a:t> LINAC simulations.</a:t>
            </a:r>
          </a:p>
          <a:p>
            <a:pPr marL="342900" indent="-342900">
              <a:spcBef>
                <a:spcPct val="20000"/>
              </a:spcBef>
              <a:buFont typeface="Arial" pitchFamily="34" charset="0"/>
              <a:buChar char="•"/>
            </a:pPr>
            <a:r>
              <a:rPr lang="en-US" dirty="0" smtClean="0"/>
              <a:t>Use LLRF methods that have not been implemented yet.</a:t>
            </a:r>
          </a:p>
          <a:p>
            <a:pPr marL="342900" indent="-342900">
              <a:spcBef>
                <a:spcPct val="20000"/>
              </a:spcBef>
              <a:buFont typeface="Arial" pitchFamily="34" charset="0"/>
              <a:buChar char="•"/>
            </a:pPr>
            <a:r>
              <a:rPr lang="en-US" dirty="0" smtClean="0"/>
              <a:t>Simulate other beam and pulse length situations.</a:t>
            </a:r>
          </a:p>
          <a:p>
            <a:pPr marL="342900" indent="-342900">
              <a:spcBef>
                <a:spcPct val="20000"/>
              </a:spcBef>
              <a:buFont typeface="Arial" pitchFamily="34" charset="0"/>
              <a:buChar char="•"/>
            </a:pPr>
            <a:r>
              <a:rPr lang="en-US" dirty="0" smtClean="0"/>
              <a:t>Simulate </a:t>
            </a:r>
            <a:r>
              <a:rPr lang="en-US" dirty="0" err="1" smtClean="0"/>
              <a:t>multipulse</a:t>
            </a:r>
            <a:r>
              <a:rPr lang="en-US" dirty="0" smtClean="0"/>
              <a:t>.</a:t>
            </a:r>
          </a:p>
          <a:p>
            <a:pPr marL="342900" indent="-342900">
              <a:spcBef>
                <a:spcPct val="20000"/>
              </a:spcBef>
              <a:buFont typeface="Arial" pitchFamily="34" charset="0"/>
              <a:buChar char="•"/>
            </a:pPr>
            <a:r>
              <a:rPr lang="en-US" dirty="0" smtClean="0"/>
              <a:t>Simulate the CW LINAC.</a:t>
            </a:r>
          </a:p>
          <a:p>
            <a:pPr marL="342900" indent="-342900">
              <a:spcBef>
                <a:spcPct val="20000"/>
              </a:spcBef>
              <a:buFont typeface="Arial" pitchFamily="34" charset="0"/>
              <a:buChar char="•"/>
            </a:pPr>
            <a:r>
              <a:rPr lang="en-US" dirty="0" smtClean="0"/>
              <a:t>Continue comparing simulation results to experimental data.</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Longitudinal dynamics</a:t>
            </a:r>
            <a:endParaRPr lang="en-US" sz="3200" dirty="0"/>
          </a:p>
        </p:txBody>
      </p:sp>
      <p:sp>
        <p:nvSpPr>
          <p:cNvPr id="3" name="Content Placeholder 2"/>
          <p:cNvSpPr>
            <a:spLocks noGrp="1"/>
          </p:cNvSpPr>
          <p:nvPr>
            <p:ph idx="1"/>
          </p:nvPr>
        </p:nvSpPr>
        <p:spPr>
          <a:xfrm>
            <a:off x="457200" y="1143000"/>
            <a:ext cx="8229600" cy="914400"/>
          </a:xfrm>
        </p:spPr>
        <p:txBody>
          <a:bodyPr>
            <a:normAutofit/>
          </a:bodyPr>
          <a:lstStyle/>
          <a:p>
            <a:r>
              <a:rPr lang="en-US" sz="2000" dirty="0" err="1" smtClean="0"/>
              <a:t>Liouville</a:t>
            </a:r>
            <a:r>
              <a:rPr lang="en-US" sz="2000" dirty="0" smtClean="0"/>
              <a:t> theorem applies if we use an adiabatic transformation.</a:t>
            </a:r>
          </a:p>
          <a:p>
            <a:pPr lvl="1"/>
            <a:r>
              <a:rPr lang="en-US" sz="1800" b="1" dirty="0" smtClean="0">
                <a:solidFill>
                  <a:srgbClr val="7030A0"/>
                </a:solidFill>
              </a:rPr>
              <a:t>The energy-phase phase space remains constant under acceleration.</a:t>
            </a:r>
            <a:endParaRPr lang="en-US" sz="1800" b="1" dirty="0">
              <a:solidFill>
                <a:srgbClr val="7030A0"/>
              </a:solidFill>
            </a:endParaRPr>
          </a:p>
        </p:txBody>
      </p:sp>
      <p:cxnSp>
        <p:nvCxnSpPr>
          <p:cNvPr id="5" name="Straight Arrow Connector 4"/>
          <p:cNvCxnSpPr/>
          <p:nvPr/>
        </p:nvCxnSpPr>
        <p:spPr>
          <a:xfrm rot="5400000" flipH="1" flipV="1">
            <a:off x="1219200" y="2971006"/>
            <a:ext cx="1371600"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50620" y="2932906"/>
            <a:ext cx="1752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371600" y="2742406"/>
            <a:ext cx="10668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0" y="2209006"/>
            <a:ext cx="407484" cy="276999"/>
          </a:xfrm>
          <a:prstGeom prst="rect">
            <a:avLst/>
          </a:prstGeom>
          <a:noFill/>
        </p:spPr>
        <p:txBody>
          <a:bodyPr wrap="none" rtlCol="0">
            <a:spAutoFit/>
          </a:bodyPr>
          <a:lstStyle/>
          <a:p>
            <a:r>
              <a:rPr lang="el-GR" sz="1200" dirty="0" smtClean="0"/>
              <a:t>Δ</a:t>
            </a:r>
            <a:r>
              <a:rPr lang="en-US" sz="1200" dirty="0" smtClean="0"/>
              <a:t>W</a:t>
            </a:r>
            <a:endParaRPr lang="en-US" sz="1200" dirty="0"/>
          </a:p>
        </p:txBody>
      </p:sp>
      <p:sp>
        <p:nvSpPr>
          <p:cNvPr id="10" name="TextBox 9"/>
          <p:cNvSpPr txBox="1"/>
          <p:nvPr/>
        </p:nvSpPr>
        <p:spPr>
          <a:xfrm>
            <a:off x="2564316" y="2617807"/>
            <a:ext cx="285656" cy="276999"/>
          </a:xfrm>
          <a:prstGeom prst="rect">
            <a:avLst/>
          </a:prstGeom>
          <a:noFill/>
        </p:spPr>
        <p:txBody>
          <a:bodyPr wrap="none" rtlCol="0">
            <a:spAutoFit/>
          </a:bodyPr>
          <a:lstStyle/>
          <a:p>
            <a:r>
              <a:rPr lang="el-GR" sz="1200" dirty="0" smtClean="0"/>
              <a:t>φ</a:t>
            </a:r>
            <a:endParaRPr lang="en-US" sz="1200" dirty="0"/>
          </a:p>
        </p:txBody>
      </p:sp>
      <p:cxnSp>
        <p:nvCxnSpPr>
          <p:cNvPr id="11" name="Straight Arrow Connector 10"/>
          <p:cNvCxnSpPr/>
          <p:nvPr/>
        </p:nvCxnSpPr>
        <p:spPr>
          <a:xfrm rot="5400000" flipH="1" flipV="1">
            <a:off x="4491593" y="2891393"/>
            <a:ext cx="1524000" cy="84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5800" y="2932906"/>
            <a:ext cx="1752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rot="16200000">
            <a:off x="4716780" y="2742406"/>
            <a:ext cx="10668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0" y="2133600"/>
            <a:ext cx="407484" cy="276999"/>
          </a:xfrm>
          <a:prstGeom prst="rect">
            <a:avLst/>
          </a:prstGeom>
          <a:noFill/>
        </p:spPr>
        <p:txBody>
          <a:bodyPr wrap="none" rtlCol="0">
            <a:spAutoFit/>
          </a:bodyPr>
          <a:lstStyle/>
          <a:p>
            <a:r>
              <a:rPr lang="el-GR" sz="1200" dirty="0" smtClean="0"/>
              <a:t>Δ</a:t>
            </a:r>
            <a:r>
              <a:rPr lang="en-US" sz="1200" dirty="0" smtClean="0"/>
              <a:t>W</a:t>
            </a:r>
            <a:endParaRPr lang="en-US" sz="1200" dirty="0"/>
          </a:p>
        </p:txBody>
      </p:sp>
      <p:sp>
        <p:nvSpPr>
          <p:cNvPr id="15" name="TextBox 14"/>
          <p:cNvSpPr txBox="1"/>
          <p:nvPr/>
        </p:nvSpPr>
        <p:spPr>
          <a:xfrm>
            <a:off x="5909496" y="2617807"/>
            <a:ext cx="285656" cy="276999"/>
          </a:xfrm>
          <a:prstGeom prst="rect">
            <a:avLst/>
          </a:prstGeom>
          <a:noFill/>
        </p:spPr>
        <p:txBody>
          <a:bodyPr wrap="none" rtlCol="0">
            <a:spAutoFit/>
          </a:bodyPr>
          <a:lstStyle/>
          <a:p>
            <a:r>
              <a:rPr lang="el-GR" sz="1200" dirty="0" smtClean="0"/>
              <a:t>φ</a:t>
            </a:r>
            <a:endParaRPr lang="en-US" sz="1200" dirty="0"/>
          </a:p>
        </p:txBody>
      </p:sp>
      <p:cxnSp>
        <p:nvCxnSpPr>
          <p:cNvPr id="18" name="Straight Arrow Connector 17"/>
          <p:cNvCxnSpPr/>
          <p:nvPr/>
        </p:nvCxnSpPr>
        <p:spPr>
          <a:xfrm>
            <a:off x="3505200" y="2895600"/>
            <a:ext cx="4572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47800" y="4191001"/>
            <a:ext cx="1295400" cy="487308"/>
          </a:xfrm>
          <a:prstGeom prst="rect">
            <a:avLst/>
          </a:prstGeom>
          <a:noFill/>
        </p:spPr>
      </p:pic>
      <p:sp>
        <p:nvSpPr>
          <p:cNvPr id="16387" name="Rectangle 3"/>
          <p:cNvSpPr>
            <a:spLocks noChangeArrowheads="1"/>
          </p:cNvSpPr>
          <p:nvPr/>
        </p:nvSpPr>
        <p:spPr bwMode="auto">
          <a:xfrm>
            <a:off x="0" y="898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3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81400" y="4191000"/>
            <a:ext cx="1281518" cy="457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487362"/>
          </a:xfrm>
        </p:spPr>
        <p:txBody>
          <a:bodyPr>
            <a:noAutofit/>
          </a:bodyPr>
          <a:lstStyle/>
          <a:p>
            <a:r>
              <a:rPr lang="en-US" sz="3200" dirty="0" smtClean="0"/>
              <a:t>Initial bunch pattern</a:t>
            </a:r>
            <a:endParaRPr lang="en-US" sz="3200" dirty="0"/>
          </a:p>
        </p:txBody>
      </p:sp>
      <p:pic>
        <p:nvPicPr>
          <p:cNvPr id="7" name="Picture 6" descr="initial bunch pattern 3D.jpg"/>
          <p:cNvPicPr>
            <a:picLocks noChangeAspect="1"/>
          </p:cNvPicPr>
          <p:nvPr/>
        </p:nvPicPr>
        <p:blipFill>
          <a:blip r:embed="rId2"/>
          <a:stretch>
            <a:fillRect/>
          </a:stretch>
        </p:blipFill>
        <p:spPr>
          <a:xfrm>
            <a:off x="4648200" y="1905000"/>
            <a:ext cx="4071064" cy="2948613"/>
          </a:xfrm>
          <a:prstGeom prst="rect">
            <a:avLst/>
          </a:prstGeom>
        </p:spPr>
      </p:pic>
      <p:sp>
        <p:nvSpPr>
          <p:cNvPr id="8" name="TextBox 7"/>
          <p:cNvSpPr txBox="1"/>
          <p:nvPr/>
        </p:nvSpPr>
        <p:spPr>
          <a:xfrm>
            <a:off x="533400" y="5410200"/>
            <a:ext cx="8366475" cy="646331"/>
          </a:xfrm>
          <a:prstGeom prst="rect">
            <a:avLst/>
          </a:prstGeom>
          <a:noFill/>
        </p:spPr>
        <p:txBody>
          <a:bodyPr wrap="square" rtlCol="0">
            <a:spAutoFit/>
          </a:bodyPr>
          <a:lstStyle/>
          <a:p>
            <a:r>
              <a:rPr lang="en-US" dirty="0" smtClean="0"/>
              <a:t>73 </a:t>
            </a:r>
            <a:r>
              <a:rPr lang="en-US" dirty="0" err="1" smtClean="0"/>
              <a:t>macroparticles</a:t>
            </a:r>
            <a:endParaRPr lang="en-US" dirty="0" smtClean="0"/>
          </a:p>
          <a:p>
            <a:r>
              <a:rPr lang="en-US" dirty="0" smtClean="0"/>
              <a:t>Total number of particles: 6.24 10</a:t>
            </a:r>
            <a:r>
              <a:rPr lang="en-US" baseline="30000" dirty="0" smtClean="0"/>
              <a:t>12</a:t>
            </a:r>
            <a:r>
              <a:rPr lang="en-US" dirty="0" smtClean="0"/>
              <a:t> per </a:t>
            </a:r>
            <a:r>
              <a:rPr lang="en-US" dirty="0" err="1" smtClean="0"/>
              <a:t>mA</a:t>
            </a:r>
            <a:r>
              <a:rPr lang="en-US" dirty="0" smtClean="0"/>
              <a:t> of current</a:t>
            </a:r>
            <a:endParaRPr lang="en-US" dirty="0"/>
          </a:p>
        </p:txBody>
      </p:sp>
      <p:grpSp>
        <p:nvGrpSpPr>
          <p:cNvPr id="10" name="Group 9"/>
          <p:cNvGrpSpPr/>
          <p:nvPr/>
        </p:nvGrpSpPr>
        <p:grpSpPr>
          <a:xfrm>
            <a:off x="196587" y="1752600"/>
            <a:ext cx="4313491" cy="3124200"/>
            <a:chOff x="196587" y="1752600"/>
            <a:chExt cx="4313491" cy="3124200"/>
          </a:xfrm>
        </p:grpSpPr>
        <p:pic>
          <p:nvPicPr>
            <p:cNvPr id="6" name="Picture 5" descr="initial bunch pattern.jpg"/>
            <p:cNvPicPr>
              <a:picLocks noChangeAspect="1"/>
            </p:cNvPicPr>
            <p:nvPr/>
          </p:nvPicPr>
          <p:blipFill>
            <a:blip r:embed="rId3"/>
            <a:stretch>
              <a:fillRect/>
            </a:stretch>
          </p:blipFill>
          <p:spPr>
            <a:xfrm>
              <a:off x="196587" y="1752600"/>
              <a:ext cx="4313491" cy="3124200"/>
            </a:xfrm>
            <a:prstGeom prst="rect">
              <a:avLst/>
            </a:prstGeom>
          </p:spPr>
        </p:pic>
        <p:sp>
          <p:nvSpPr>
            <p:cNvPr id="9" name="TextBox 8"/>
            <p:cNvSpPr txBox="1"/>
            <p:nvPr/>
          </p:nvSpPr>
          <p:spPr>
            <a:xfrm>
              <a:off x="1703070" y="2274570"/>
              <a:ext cx="533400" cy="246221"/>
            </a:xfrm>
            <a:prstGeom prst="rect">
              <a:avLst/>
            </a:prstGeom>
            <a:solidFill>
              <a:schemeClr val="bg1"/>
            </a:solidFill>
          </p:spPr>
          <p:txBody>
            <a:bodyPr wrap="square" lIns="0" tIns="0" rIns="0" bIns="0" rtlCol="0">
              <a:spAutoFit/>
            </a:bodyPr>
            <a:lstStyle/>
            <a:p>
              <a:r>
                <a:rPr lang="en-US" sz="1600" dirty="0" smtClean="0"/>
                <a:t>2ps</a:t>
              </a:r>
              <a:endParaRPr lang="en-US" sz="16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3200" dirty="0" smtClean="0"/>
              <a:t>Synchronous bunch simulations</a:t>
            </a:r>
            <a:endParaRPr lang="en-US" sz="3200" dirty="0"/>
          </a:p>
        </p:txBody>
      </p:sp>
      <p:sp>
        <p:nvSpPr>
          <p:cNvPr id="3" name="Content Placeholder 2"/>
          <p:cNvSpPr>
            <a:spLocks noGrp="1"/>
          </p:cNvSpPr>
          <p:nvPr>
            <p:ph idx="1"/>
          </p:nvPr>
        </p:nvSpPr>
        <p:spPr>
          <a:xfrm>
            <a:off x="457200" y="4953000"/>
            <a:ext cx="8229600" cy="533400"/>
          </a:xfrm>
        </p:spPr>
        <p:txBody>
          <a:bodyPr>
            <a:normAutofit/>
          </a:bodyPr>
          <a:lstStyle/>
          <a:p>
            <a:r>
              <a:rPr lang="en-US" sz="2000" dirty="0" smtClean="0"/>
              <a:t>The synchronous bunch is accelerated from 3 to 8 </a:t>
            </a:r>
            <a:r>
              <a:rPr lang="en-US" sz="2000" dirty="0" err="1" smtClean="0"/>
              <a:t>GeV</a:t>
            </a:r>
            <a:r>
              <a:rPr lang="en-US" sz="2000" dirty="0" smtClean="0"/>
              <a:t> in almost 1us.</a:t>
            </a:r>
            <a:endParaRPr lang="en-US" sz="2000" dirty="0"/>
          </a:p>
        </p:txBody>
      </p:sp>
      <p:pic>
        <p:nvPicPr>
          <p:cNvPr id="4" name="Picture 3" descr="sync_bunch_E_gain.jpg"/>
          <p:cNvPicPr>
            <a:picLocks noChangeAspect="1"/>
          </p:cNvPicPr>
          <p:nvPr/>
        </p:nvPicPr>
        <p:blipFill>
          <a:blip r:embed="rId3"/>
          <a:stretch>
            <a:fillRect/>
          </a:stretch>
        </p:blipFill>
        <p:spPr>
          <a:xfrm>
            <a:off x="228600" y="914399"/>
            <a:ext cx="5339434" cy="3581400"/>
          </a:xfrm>
          <a:prstGeom prst="rect">
            <a:avLst/>
          </a:prstGeom>
        </p:spPr>
      </p:pic>
      <p:graphicFrame>
        <p:nvGraphicFramePr>
          <p:cNvPr id="6" name="Object 5"/>
          <p:cNvGraphicFramePr>
            <a:graphicFrameLocks noChangeAspect="1"/>
          </p:cNvGraphicFramePr>
          <p:nvPr/>
        </p:nvGraphicFramePr>
        <p:xfrm>
          <a:off x="5318125" y="1752599"/>
          <a:ext cx="3544888" cy="304800"/>
        </p:xfrm>
        <a:graphic>
          <a:graphicData uri="http://schemas.openxmlformats.org/presentationml/2006/ole">
            <p:oleObj spid="_x0000_s17411" name="Equation" r:id="rId4" imgW="2806560" imgH="241200" progId="Equation.3">
              <p:embed/>
            </p:oleObj>
          </a:graphicData>
        </a:graphic>
      </p:graphicFrame>
      <p:sp>
        <p:nvSpPr>
          <p:cNvPr id="7" name="TextBox 6"/>
          <p:cNvSpPr txBox="1"/>
          <p:nvPr/>
        </p:nvSpPr>
        <p:spPr>
          <a:xfrm>
            <a:off x="5334000" y="1295399"/>
            <a:ext cx="3226011" cy="369332"/>
          </a:xfrm>
          <a:prstGeom prst="rect">
            <a:avLst/>
          </a:prstGeom>
          <a:noFill/>
        </p:spPr>
        <p:txBody>
          <a:bodyPr wrap="none" rtlCol="0">
            <a:spAutoFit/>
          </a:bodyPr>
          <a:lstStyle/>
          <a:p>
            <a:r>
              <a:rPr lang="en-US" dirty="0" smtClean="0"/>
              <a:t>Synchronous bunch energy gain:</a:t>
            </a:r>
            <a:endParaRPr lang="en-US" dirty="0"/>
          </a:p>
        </p:txBody>
      </p:sp>
      <p:sp>
        <p:nvSpPr>
          <p:cNvPr id="8" name="TextBox 7"/>
          <p:cNvSpPr txBox="1"/>
          <p:nvPr/>
        </p:nvSpPr>
        <p:spPr>
          <a:xfrm>
            <a:off x="5334001" y="2450067"/>
            <a:ext cx="3276600" cy="646331"/>
          </a:xfrm>
          <a:prstGeom prst="rect">
            <a:avLst/>
          </a:prstGeom>
          <a:noFill/>
        </p:spPr>
        <p:txBody>
          <a:bodyPr wrap="square" rtlCol="0">
            <a:spAutoFit/>
          </a:bodyPr>
          <a:lstStyle/>
          <a:p>
            <a:r>
              <a:rPr lang="en-US" dirty="0" smtClean="0"/>
              <a:t>For the synchronous particle the energy gain is reduced to:</a:t>
            </a:r>
            <a:endParaRPr lang="en-US" dirty="0"/>
          </a:p>
        </p:txBody>
      </p:sp>
      <p:graphicFrame>
        <p:nvGraphicFramePr>
          <p:cNvPr id="17412" name="Object 4"/>
          <p:cNvGraphicFramePr>
            <a:graphicFrameLocks noChangeAspect="1"/>
          </p:cNvGraphicFramePr>
          <p:nvPr/>
        </p:nvGraphicFramePr>
        <p:xfrm>
          <a:off x="5618163" y="3081337"/>
          <a:ext cx="3095625" cy="544512"/>
        </p:xfrm>
        <a:graphic>
          <a:graphicData uri="http://schemas.openxmlformats.org/presentationml/2006/ole">
            <p:oleObj spid="_x0000_s17412" name="Equation" r:id="rId5" imgW="2450880" imgH="431640" progId="Equation.3">
              <p:embed/>
            </p:oleObj>
          </a:graphicData>
        </a:graphic>
      </p:graphicFrame>
      <p:sp>
        <p:nvSpPr>
          <p:cNvPr id="10" name="TextBox 9"/>
          <p:cNvSpPr txBox="1"/>
          <p:nvPr/>
        </p:nvSpPr>
        <p:spPr>
          <a:xfrm>
            <a:off x="5562600" y="3733799"/>
            <a:ext cx="1008609" cy="369332"/>
          </a:xfrm>
          <a:prstGeom prst="rect">
            <a:avLst/>
          </a:prstGeom>
          <a:noFill/>
        </p:spPr>
        <p:txBody>
          <a:bodyPr wrap="none" rtlCol="0">
            <a:spAutoFit/>
          </a:bodyPr>
          <a:lstStyle/>
          <a:p>
            <a:r>
              <a:rPr lang="el-GR" dirty="0" smtClean="0"/>
              <a:t>φ</a:t>
            </a:r>
            <a:r>
              <a:rPr lang="en-US" baseline="-25000" dirty="0" smtClean="0"/>
              <a:t>S</a:t>
            </a:r>
            <a:r>
              <a:rPr lang="en-US" dirty="0" smtClean="0"/>
              <a:t>=</a:t>
            </a:r>
            <a:r>
              <a:rPr lang="el-GR" dirty="0" smtClean="0"/>
              <a:t>π</a:t>
            </a:r>
            <a:r>
              <a:rPr lang="en-US" dirty="0" smtClean="0"/>
              <a:t>/18</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Synchronous bunch simulations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beam_beta_vs_cav_No.jpg"/>
          <p:cNvPicPr>
            <a:picLocks noChangeAspect="1"/>
          </p:cNvPicPr>
          <p:nvPr/>
        </p:nvPicPr>
        <p:blipFill>
          <a:blip r:embed="rId2"/>
          <a:stretch>
            <a:fillRect/>
          </a:stretch>
        </p:blipFill>
        <p:spPr>
          <a:xfrm>
            <a:off x="594360" y="1108710"/>
            <a:ext cx="3703320" cy="2777490"/>
          </a:xfrm>
          <a:prstGeom prst="rect">
            <a:avLst/>
          </a:prstGeom>
        </p:spPr>
      </p:pic>
      <p:pic>
        <p:nvPicPr>
          <p:cNvPr id="4" name="Picture 3" descr="TTF.jpg"/>
          <p:cNvPicPr>
            <a:picLocks noChangeAspect="1"/>
          </p:cNvPicPr>
          <p:nvPr/>
        </p:nvPicPr>
        <p:blipFill>
          <a:blip r:embed="rId3"/>
          <a:stretch>
            <a:fillRect/>
          </a:stretch>
        </p:blipFill>
        <p:spPr>
          <a:xfrm>
            <a:off x="4678680" y="1108710"/>
            <a:ext cx="3703320" cy="2777490"/>
          </a:xfrm>
          <a:prstGeom prst="rect">
            <a:avLst/>
          </a:prstGeom>
        </p:spPr>
      </p:pic>
      <p:sp>
        <p:nvSpPr>
          <p:cNvPr id="5" name="Content Placeholder 2"/>
          <p:cNvSpPr txBox="1">
            <a:spLocks/>
          </p:cNvSpPr>
          <p:nvPr/>
        </p:nvSpPr>
        <p:spPr>
          <a:xfrm>
            <a:off x="457200" y="4419600"/>
            <a:ext cx="8229600" cy="533400"/>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beta and TTF functions</a:t>
            </a:r>
            <a:r>
              <a:rPr kumimoji="0" lang="en-US" sz="2000" b="0" i="0" u="none" strike="noStrike" kern="1200" cap="none" spc="0" normalizeH="0" noProof="0" dirty="0" smtClean="0">
                <a:ln>
                  <a:noFill/>
                </a:ln>
                <a:solidFill>
                  <a:schemeClr val="tx1"/>
                </a:solidFill>
                <a:effectLst/>
                <a:uLnTx/>
                <a:uFillTx/>
                <a:latin typeface="+mn-lt"/>
                <a:ea typeface="+mn-ea"/>
                <a:cs typeface="+mn-cs"/>
              </a:rPr>
              <a:t> monotonically increase along the LINAC and are close to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This has a small effect in the change of beam loading along the LINAC.</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Synchronous bunch simulations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5029200"/>
            <a:ext cx="8229600" cy="762000"/>
          </a:xfrm>
          <a:prstGeom prst="rect">
            <a:avLst/>
          </a:prstGeom>
        </p:spPr>
        <p:txBody>
          <a:bodyPr>
            <a:normAutofit/>
          </a:bodyPr>
          <a:lstStyle/>
          <a:p>
            <a:pPr marL="342900" lvl="0" indent="-342900">
              <a:spcBef>
                <a:spcPct val="200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Initial Bunch size at 3GeV: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σ</a:t>
            </a:r>
            <a:r>
              <a:rPr kumimoji="0" lang="en-US" sz="2000" b="0" i="0" u="none" strike="noStrike" kern="1200" cap="none" spc="0" normalizeH="0" baseline="-25000" noProof="0" dirty="0" smtClean="0">
                <a:ln>
                  <a:noFill/>
                </a:ln>
                <a:solidFill>
                  <a:schemeClr val="tx1"/>
                </a:solidFill>
                <a:effectLst/>
                <a:uLnTx/>
                <a:uFillTx/>
                <a:latin typeface="+mn-lt"/>
                <a:ea typeface="+mn-ea"/>
                <a:cs typeface="+mn-cs"/>
              </a:rPr>
              <a:t>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=500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KeV</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l-GR" sz="2000" dirty="0" smtClean="0"/>
              <a:t>σ</a:t>
            </a:r>
            <a:r>
              <a:rPr lang="en-US" sz="2000" baseline="-25000" dirty="0" smtClean="0"/>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=2ps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sync_E_phi_phase_space.jpg"/>
          <p:cNvPicPr>
            <a:picLocks noChangeAspect="1"/>
          </p:cNvPicPr>
          <p:nvPr/>
        </p:nvPicPr>
        <p:blipFill>
          <a:blip r:embed="rId2"/>
          <a:stretch>
            <a:fillRect/>
          </a:stretch>
        </p:blipFill>
        <p:spPr>
          <a:xfrm>
            <a:off x="0" y="914400"/>
            <a:ext cx="5120640" cy="3840480"/>
          </a:xfrm>
          <a:prstGeom prst="rect">
            <a:avLst/>
          </a:prstGeom>
        </p:spPr>
      </p:pic>
      <p:pic>
        <p:nvPicPr>
          <p:cNvPr id="7" name="Picture 6" descr="sync_E_phi_phase_space2.jpg"/>
          <p:cNvPicPr>
            <a:picLocks noChangeAspect="1"/>
          </p:cNvPicPr>
          <p:nvPr/>
        </p:nvPicPr>
        <p:blipFill>
          <a:blip r:embed="rId3"/>
          <a:stretch>
            <a:fillRect/>
          </a:stretch>
        </p:blipFill>
        <p:spPr>
          <a:xfrm>
            <a:off x="4648200" y="1219199"/>
            <a:ext cx="4419600" cy="32142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0" y="1524000"/>
            <a:ext cx="3657600" cy="1143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ync_buch_phases.jpg"/>
          <p:cNvPicPr>
            <a:picLocks noChangeAspect="1"/>
          </p:cNvPicPr>
          <p:nvPr/>
        </p:nvPicPr>
        <p:blipFill>
          <a:blip r:embed="rId3"/>
          <a:stretch>
            <a:fillRect/>
          </a:stretch>
        </p:blipFill>
        <p:spPr>
          <a:xfrm>
            <a:off x="76200" y="1143000"/>
            <a:ext cx="5219700" cy="4147159"/>
          </a:xfrm>
          <a:prstGeom prst="rect">
            <a:avLst/>
          </a:prstGeom>
        </p:spPr>
      </p:pic>
      <p:sp>
        <p:nvSpPr>
          <p:cNvPr id="3" name="Content Placeholder 2"/>
          <p:cNvSpPr txBox="1">
            <a:spLocks/>
          </p:cNvSpPr>
          <p:nvPr/>
        </p:nvSpPr>
        <p:spPr>
          <a:xfrm>
            <a:off x="457200" y="5715000"/>
            <a:ext cx="8229600" cy="762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3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GeV</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the</a:t>
            </a:r>
            <a:r>
              <a:rPr kumimoji="0" lang="en-US" sz="2000" b="0" i="0" u="none" strike="noStrike" kern="1200" cap="none" spc="0" normalizeH="0" noProof="0" dirty="0" smtClean="0">
                <a:ln>
                  <a:noFill/>
                </a:ln>
                <a:solidFill>
                  <a:schemeClr val="tx1"/>
                </a:solidFill>
                <a:effectLst/>
                <a:uLnTx/>
                <a:uFillTx/>
                <a:latin typeface="+mn-lt"/>
                <a:ea typeface="+mn-ea"/>
                <a:cs typeface="+mn-cs"/>
              </a:rPr>
              <a:t> small amplitude oscillation frequency is 1.24 MHz (i.e. 0.8µs period). The oscillation frequency slows down as energy increases.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
          <p:cNvSpPr txBox="1">
            <a:spLocks/>
          </p:cNvSpPr>
          <p:nvPr/>
        </p:nvSpPr>
        <p:spPr>
          <a:xfrm>
            <a:off x="457200" y="152400"/>
            <a:ext cx="8229600" cy="4873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Synchronous bunch simulations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1506" name="Object 2"/>
          <p:cNvGraphicFramePr>
            <a:graphicFrameLocks noChangeAspect="1"/>
          </p:cNvGraphicFramePr>
          <p:nvPr/>
        </p:nvGraphicFramePr>
        <p:xfrm>
          <a:off x="5638800" y="1676400"/>
          <a:ext cx="2819400" cy="843842"/>
        </p:xfrm>
        <a:graphic>
          <a:graphicData uri="http://schemas.openxmlformats.org/presentationml/2006/ole">
            <p:oleObj spid="_x0000_s21506" name="Equation" r:id="rId4" imgW="1612800" imgH="482400" progId="Equation.3">
              <p:embed/>
            </p:oleObj>
          </a:graphicData>
        </a:graphic>
      </p:graphicFrame>
      <p:cxnSp>
        <p:nvCxnSpPr>
          <p:cNvPr id="7" name="Straight Arrow Connector 6"/>
          <p:cNvCxnSpPr/>
          <p:nvPr/>
        </p:nvCxnSpPr>
        <p:spPr>
          <a:xfrm>
            <a:off x="1295400" y="4648200"/>
            <a:ext cx="3352800" cy="1588"/>
          </a:xfrm>
          <a:prstGeom prst="straightConnector1">
            <a:avLst/>
          </a:prstGeom>
          <a:ln w="19050">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67000" y="4278868"/>
            <a:ext cx="633507" cy="369332"/>
          </a:xfrm>
          <a:prstGeom prst="rect">
            <a:avLst/>
          </a:prstGeom>
          <a:noFill/>
        </p:spPr>
        <p:txBody>
          <a:bodyPr wrap="none" rtlCol="0">
            <a:spAutoFit/>
          </a:bodyPr>
          <a:lstStyle/>
          <a:p>
            <a:r>
              <a:rPr lang="en-US" dirty="0" smtClean="0"/>
              <a:t>~1µs</a:t>
            </a:r>
            <a:endParaRPr lang="en-US" dirty="0"/>
          </a:p>
        </p:txBody>
      </p:sp>
      <p:graphicFrame>
        <p:nvGraphicFramePr>
          <p:cNvPr id="21507" name="Object 3"/>
          <p:cNvGraphicFramePr>
            <a:graphicFrameLocks noChangeAspect="1"/>
          </p:cNvGraphicFramePr>
          <p:nvPr/>
        </p:nvGraphicFramePr>
        <p:xfrm>
          <a:off x="5029200" y="2743200"/>
          <a:ext cx="3856038" cy="2000250"/>
        </p:xfrm>
        <a:graphic>
          <a:graphicData uri="http://schemas.openxmlformats.org/presentationml/2006/ole">
            <p:oleObj spid="_x0000_s21507" name="Equation" r:id="rId5" imgW="2361960" imgH="1143000" progId="Equation.3">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15402</TotalTime>
  <Words>1950</Words>
  <Application>Microsoft Office PowerPoint</Application>
  <PresentationFormat>On-screen Show (4:3)</PresentationFormat>
  <Paragraphs>419</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Equation</vt:lpstr>
      <vt:lpstr>Microsoft Equation 3.0</vt:lpstr>
      <vt:lpstr>Longitudinal dynamic analysis for the 3-8 GeV pulsed LINAC</vt:lpstr>
      <vt:lpstr>Longitudinal dynamics</vt:lpstr>
      <vt:lpstr>Hamiltonian system</vt:lpstr>
      <vt:lpstr>Longitudinal dynamics</vt:lpstr>
      <vt:lpstr>Initial bunch pattern</vt:lpstr>
      <vt:lpstr>Synchronous bunch simulations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dynamic analysis for the 3-8 GeV pulsed LINAC</dc:title>
  <dc:creator>cancelo</dc:creator>
  <cp:lastModifiedBy>cancelo</cp:lastModifiedBy>
  <cp:revision>59</cp:revision>
  <dcterms:created xsi:type="dcterms:W3CDTF">2011-03-28T04:08:49Z</dcterms:created>
  <dcterms:modified xsi:type="dcterms:W3CDTF">2011-04-13T01:27:23Z</dcterms:modified>
</cp:coreProperties>
</file>