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301" r:id="rId3"/>
    <p:sldId id="293" r:id="rId4"/>
    <p:sldId id="296" r:id="rId5"/>
    <p:sldId id="297" r:id="rId6"/>
    <p:sldId id="298" r:id="rId7"/>
    <p:sldId id="299" r:id="rId8"/>
    <p:sldId id="300" r:id="rId9"/>
    <p:sldId id="294" r:id="rId10"/>
    <p:sldId id="295" r:id="rId1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2D86"/>
    <a:srgbClr val="000099"/>
    <a:srgbClr val="006600"/>
    <a:srgbClr val="000066"/>
    <a:srgbClr val="0033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1" autoAdjust="0"/>
    <p:restoredTop sz="94729" autoAdjust="0"/>
  </p:normalViewPr>
  <p:slideViewPr>
    <p:cSldViewPr>
      <p:cViewPr varScale="1">
        <p:scale>
          <a:sx n="89" d="100"/>
          <a:sy n="89" d="100"/>
        </p:scale>
        <p:origin x="-16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B8AF7D9-995B-4639-9C98-1ACF804D91BC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30970FC-1409-4546-86F6-A9A37DEDE3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59470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970FC-1409-4546-86F6-A9A37DEDE31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28" charset="0"/>
              <a:ea typeface="ＭＳ Ｐゴシック" pitchFamily="28" charset="-128"/>
            </a:endParaRPr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7ECE64-2F12-4C6B-A08E-9C6A3094FE79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970FC-1409-4546-86F6-A9A37DEDE31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970FC-1409-4546-86F6-A9A37DEDE31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970FC-1409-4546-86F6-A9A37DEDE31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970FC-1409-4546-86F6-A9A37DEDE31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970FC-1409-4546-86F6-A9A37DEDE31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970FC-1409-4546-86F6-A9A37DEDE31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970FC-1409-4546-86F6-A9A37DEDE31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970FC-1409-4546-86F6-A9A37DEDE31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PX Strategy and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PX Strategy and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PX Strategy and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5562600" cy="1143000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0000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87338" indent="-287338">
              <a:buClr>
                <a:srgbClr val="002D86"/>
              </a:buClr>
              <a:buSzPct val="125000"/>
              <a:defRPr sz="2000">
                <a:solidFill>
                  <a:srgbClr val="003399"/>
                </a:solidFill>
              </a:defRPr>
            </a:lvl1pPr>
            <a:lvl2pPr marL="742950" indent="-285750">
              <a:defRPr sz="1800"/>
            </a:lvl2pPr>
            <a:lvl3pPr>
              <a:defRPr sz="1800">
                <a:solidFill>
                  <a:srgbClr val="006600"/>
                </a:solidFill>
              </a:defRPr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3200400" cy="365125"/>
          </a:xfrm>
        </p:spPr>
        <p:txBody>
          <a:bodyPr/>
          <a:lstStyle>
            <a:lvl1pPr>
              <a:defRPr/>
            </a:lvl1pPr>
          </a:lstStyle>
          <a:p>
            <a:pPr algn="l"/>
            <a:r>
              <a:rPr lang="en-US" dirty="0" smtClean="0"/>
              <a:t>Cavities, Cryomodules, and Cryogenics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2BA5821-21EB-4C1A-AC70-E98BDB034B0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mark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48600" y="533400"/>
            <a:ext cx="685800" cy="685800"/>
          </a:xfrm>
          <a:prstGeom prst="rect">
            <a:avLst/>
          </a:prstGeom>
        </p:spPr>
      </p:pic>
      <p:pic>
        <p:nvPicPr>
          <p:cNvPr id="8" name="Picture 7" descr="projectxLogo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9600"/>
            <a:ext cx="160020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 userDrawn="1"/>
        </p:nvCxnSpPr>
        <p:spPr>
          <a:xfrm>
            <a:off x="457200" y="1524000"/>
            <a:ext cx="8229600" cy="1588"/>
          </a:xfrm>
          <a:prstGeom prst="line">
            <a:avLst/>
          </a:prstGeom>
          <a:ln w="76200">
            <a:gradFill flip="none" rotWithShape="1">
              <a:gsLst>
                <a:gs pos="0">
                  <a:srgbClr val="C00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57200" y="6172200"/>
            <a:ext cx="8229600" cy="1588"/>
          </a:xfrm>
          <a:prstGeom prst="line">
            <a:avLst/>
          </a:prstGeom>
          <a:ln w="28575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PX Strategy and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PX Strategy and Status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PX Strategy and Status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PX Strategy and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PX Strategy and Status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PX Strategy and Status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PX Strategy and Status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SPL Coupler Review Report - Champion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772400" cy="238125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Cavities, Cryomodules, and Cryogenics</a:t>
            </a:r>
            <a:br>
              <a:rPr lang="en-US" sz="32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 Working Group 2</a:t>
            </a:r>
            <a:br>
              <a:rPr lang="en-US" sz="32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Summary Report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000" b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Mark Champion, Sang-ho Kim</a:t>
            </a:r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Project X Collaboration Meeting</a:t>
            </a:r>
            <a:endParaRPr lang="en-US" sz="2000" b="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000" b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April 12-14, 2011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28" charset="-128"/>
              </a:rPr>
              <a:t>What will be reported at the next collaboration meeting?</a:t>
            </a:r>
          </a:p>
        </p:txBody>
      </p:sp>
      <p:sp>
        <p:nvSpPr>
          <p:cNvPr id="4813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BDD49EB-1112-44DD-B071-E970C73E0351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Cavity deliveries</a:t>
            </a:r>
          </a:p>
          <a:p>
            <a:r>
              <a:rPr lang="en-US" dirty="0" smtClean="0"/>
              <a:t>Cavity test results</a:t>
            </a:r>
          </a:p>
          <a:p>
            <a:pPr lvl="1"/>
            <a:r>
              <a:rPr lang="en-US" dirty="0" smtClean="0"/>
              <a:t>650 MHz single-cell cavities</a:t>
            </a:r>
          </a:p>
          <a:p>
            <a:pPr lvl="1"/>
            <a:r>
              <a:rPr lang="en-US" dirty="0" smtClean="0"/>
              <a:t>325 MHz SSR1 cavities</a:t>
            </a:r>
          </a:p>
          <a:p>
            <a:r>
              <a:rPr lang="en-US" dirty="0" smtClean="0"/>
              <a:t>Prototype cavity fabrication will be in progress</a:t>
            </a:r>
          </a:p>
          <a:p>
            <a:pPr lvl="1"/>
            <a:r>
              <a:rPr lang="en-US" dirty="0" smtClean="0"/>
              <a:t>325 MHz SSR0 cavities</a:t>
            </a:r>
          </a:p>
          <a:p>
            <a:pPr lvl="1"/>
            <a:r>
              <a:rPr lang="en-US" dirty="0" smtClean="0"/>
              <a:t>650 MHz five-cell cavities</a:t>
            </a:r>
          </a:p>
          <a:p>
            <a:r>
              <a:rPr lang="en-US" dirty="0" smtClean="0"/>
              <a:t>Installation and commissioning of VTS2 at Fermilab</a:t>
            </a:r>
          </a:p>
          <a:p>
            <a:r>
              <a:rPr lang="en-US" dirty="0" smtClean="0"/>
              <a:t>Progress in 650 MHz electro-polishing facility development</a:t>
            </a:r>
          </a:p>
          <a:p>
            <a:r>
              <a:rPr lang="en-US" dirty="0" smtClean="0"/>
              <a:t>Cryomodule designs transitioning from conceptual to detailed design</a:t>
            </a:r>
          </a:p>
          <a:p>
            <a:r>
              <a:rPr lang="en-US" dirty="0" smtClean="0"/>
              <a:t>Progress on the 2K conversion of the Fermilab spoke cavity test cryostat</a:t>
            </a:r>
          </a:p>
          <a:p>
            <a:r>
              <a:rPr lang="en-US" dirty="0" smtClean="0"/>
              <a:t>Progress in </a:t>
            </a:r>
            <a:r>
              <a:rPr lang="en-US" dirty="0" err="1" smtClean="0"/>
              <a:t>microphonics</a:t>
            </a:r>
            <a:r>
              <a:rPr lang="en-US" dirty="0" smtClean="0"/>
              <a:t> compensation</a:t>
            </a:r>
          </a:p>
          <a:p>
            <a:r>
              <a:rPr lang="en-US" dirty="0" smtClean="0"/>
              <a:t>And more…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Acknowledgments and Disclaimers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presenters were well-prepared and  gave very nice talks</a:t>
            </a:r>
          </a:p>
          <a:p>
            <a:pPr lvl="1"/>
            <a:r>
              <a:rPr lang="en-US" dirty="0" smtClean="0"/>
              <a:t>Thank you !</a:t>
            </a:r>
          </a:p>
          <a:p>
            <a:r>
              <a:rPr lang="en-US" dirty="0" smtClean="0"/>
              <a:t>There is a lot of good work going on in support of Project X</a:t>
            </a:r>
          </a:p>
          <a:p>
            <a:r>
              <a:rPr lang="en-US" dirty="0" smtClean="0"/>
              <a:t>The following slides represent my view with input from Sang-ho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Cavities, Cryomodules, and Cryogenics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02BA5821-21EB-4C1A-AC70-E98BDB034B02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 Presentations</a:t>
            </a:r>
            <a:endParaRPr lang="en-US" dirty="0"/>
          </a:p>
        </p:txBody>
      </p:sp>
      <p:sp useBgFill="1"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845" y="1341437"/>
            <a:ext cx="8763000" cy="4983163"/>
          </a:xfrm>
        </p:spPr>
        <p:txBody>
          <a:bodyPr>
            <a:noAutofit/>
          </a:bodyPr>
          <a:lstStyle/>
          <a:p>
            <a:pPr marL="342900" indent="-342900">
              <a:buNone/>
              <a:tabLst>
                <a:tab pos="6400800" algn="l"/>
              </a:tabLst>
            </a:pPr>
            <a:r>
              <a:rPr lang="en-US" sz="1800" dirty="0" smtClean="0"/>
              <a:t>325 MHz Cryomodule Development at Fermilab	Tom Nicol</a:t>
            </a:r>
          </a:p>
          <a:p>
            <a:pPr marL="342900" indent="-342900">
              <a:buNone/>
              <a:tabLst>
                <a:tab pos="6400800" algn="l"/>
              </a:tabLst>
            </a:pPr>
            <a:r>
              <a:rPr lang="en-US" sz="1800" dirty="0" smtClean="0">
                <a:ea typeface="ＭＳ Ｐゴシック" pitchFamily="48" charset="-128"/>
              </a:rPr>
              <a:t>Project X 650 MHz Cryomodules	Tom Peterson</a:t>
            </a:r>
          </a:p>
          <a:p>
            <a:pPr marL="342900" indent="-342900">
              <a:buNone/>
              <a:tabLst>
                <a:tab pos="6400800" algn="l"/>
              </a:tabLst>
            </a:pPr>
            <a:r>
              <a:rPr lang="en-US" sz="1800" dirty="0" smtClean="0"/>
              <a:t>Cavity and Cryomodule Progress at RRCAT	Satish Joshi</a:t>
            </a:r>
          </a:p>
          <a:p>
            <a:pPr marL="342900" indent="-342900">
              <a:buNone/>
              <a:tabLst>
                <a:tab pos="6400800" algn="l"/>
              </a:tabLst>
            </a:pPr>
            <a:r>
              <a:rPr lang="it-IT" sz="1800" dirty="0" smtClean="0"/>
              <a:t>Status of the SPL cryo-module design	Vittorio Parma</a:t>
            </a:r>
          </a:p>
          <a:p>
            <a:pPr marL="342900" indent="-342900">
              <a:buNone/>
              <a:tabLst>
                <a:tab pos="6400800" algn="l"/>
              </a:tabLst>
            </a:pPr>
            <a:r>
              <a:rPr lang="en-US" sz="1800" dirty="0" smtClean="0"/>
              <a:t>Reliability of SNS Superconducting Linac	Jeff Saunders</a:t>
            </a:r>
          </a:p>
          <a:p>
            <a:pPr marL="342900" indent="-342900">
              <a:buNone/>
              <a:tabLst>
                <a:tab pos="6400800" algn="l"/>
              </a:tabLst>
            </a:pPr>
            <a:r>
              <a:rPr lang="en-US" sz="1800" dirty="0" smtClean="0"/>
              <a:t>SNS Cryomodules	Matthew Howell</a:t>
            </a:r>
          </a:p>
          <a:p>
            <a:pPr marL="342900" indent="-342900">
              <a:buNone/>
              <a:tabLst>
                <a:tab pos="6400800" algn="l"/>
              </a:tabLst>
            </a:pPr>
            <a:r>
              <a:rPr lang="en-US" sz="1800" dirty="0" smtClean="0"/>
              <a:t>SNS </a:t>
            </a:r>
            <a:r>
              <a:rPr lang="en-US" sz="1800" dirty="0" err="1" smtClean="0"/>
              <a:t>Cryo</a:t>
            </a:r>
            <a:r>
              <a:rPr lang="en-US" sz="1800" dirty="0" smtClean="0"/>
              <a:t> System Operational Experience	Fabio </a:t>
            </a:r>
            <a:r>
              <a:rPr lang="en-US" sz="1800" dirty="0" err="1" smtClean="0"/>
              <a:t>Casagrande</a:t>
            </a:r>
            <a:endParaRPr lang="en-US" sz="1800" dirty="0" smtClean="0"/>
          </a:p>
          <a:p>
            <a:pPr marL="342900" indent="-342900">
              <a:buNone/>
              <a:tabLst>
                <a:tab pos="6400800" algn="l"/>
              </a:tabLst>
            </a:pPr>
            <a:r>
              <a:rPr lang="en-US" sz="1800" dirty="0" smtClean="0"/>
              <a:t>Operating Temperature Analysis	Arkadiy Klebaner</a:t>
            </a:r>
          </a:p>
          <a:p>
            <a:pPr marL="342900" indent="-342900">
              <a:buNone/>
              <a:tabLst>
                <a:tab pos="6400800" algn="l"/>
              </a:tabLst>
            </a:pPr>
            <a:r>
              <a:rPr lang="en-US" sz="1800" dirty="0" smtClean="0"/>
              <a:t>SNS SCL Experiences	Sang-ho Kim</a:t>
            </a:r>
          </a:p>
          <a:p>
            <a:pPr marL="342900" indent="-342900">
              <a:buNone/>
              <a:tabLst>
                <a:tab pos="6400800" algn="l"/>
              </a:tabLst>
            </a:pPr>
            <a:r>
              <a:rPr lang="en-US" sz="1800" dirty="0" smtClean="0"/>
              <a:t>Experience with SNS HOM Couplers	Marc </a:t>
            </a:r>
            <a:r>
              <a:rPr lang="en-US" sz="1800" dirty="0" err="1" smtClean="0"/>
              <a:t>Doleans</a:t>
            </a:r>
            <a:endParaRPr lang="en-US" sz="1800" dirty="0" smtClean="0"/>
          </a:p>
          <a:p>
            <a:pPr marL="342900" indent="-342900">
              <a:buNone/>
              <a:tabLst>
                <a:tab pos="6400800" algn="l"/>
              </a:tabLst>
            </a:pPr>
            <a:r>
              <a:rPr lang="en-US" sz="1800" dirty="0" smtClean="0"/>
              <a:t>HOM Couplers for Project X: Are they needed?	Slava Yakovlev</a:t>
            </a:r>
          </a:p>
          <a:p>
            <a:pPr marL="342900" indent="-342900">
              <a:buNone/>
              <a:tabLst>
                <a:tab pos="6400800" algn="l"/>
              </a:tabLst>
            </a:pPr>
            <a:r>
              <a:rPr lang="en-US" sz="1800" dirty="0" smtClean="0"/>
              <a:t>HOM coupler requirements for SPL/SNS/ESS	Frank Gerigk</a:t>
            </a:r>
          </a:p>
          <a:p>
            <a:pPr marL="342900" indent="-342900">
              <a:buNone/>
              <a:tabLst>
                <a:tab pos="6400800" algn="l"/>
              </a:tabLst>
            </a:pPr>
            <a:r>
              <a:rPr lang="en-US" sz="1800" dirty="0" smtClean="0">
                <a:ea typeface="ＭＳ Ｐゴシック" pitchFamily="28" charset="-128"/>
              </a:rPr>
              <a:t>Project X Superconducting Cavities Status Report	Mark Champion</a:t>
            </a:r>
          </a:p>
          <a:p>
            <a:pPr marL="342900" indent="-342900">
              <a:buNone/>
              <a:tabLst>
                <a:tab pos="6400800" algn="l"/>
              </a:tabLst>
            </a:pPr>
            <a:r>
              <a:rPr lang="en-US" sz="1800" dirty="0" smtClean="0"/>
              <a:t>650 MHz Beta = 0.61 Cavity Design, Fabrication and Testing	Bob Rimmer</a:t>
            </a:r>
          </a:p>
          <a:p>
            <a:pPr marL="342900" indent="-342900">
              <a:buNone/>
              <a:tabLst>
                <a:tab pos="6400800" algn="l"/>
              </a:tabLst>
            </a:pPr>
            <a:r>
              <a:rPr lang="en-US" sz="1800" dirty="0" smtClean="0"/>
              <a:t>Active Stabilization of the SRF Resonance Frequency	Yuriy Pischalnikov</a:t>
            </a:r>
            <a:br>
              <a:rPr lang="en-US" sz="1800" dirty="0" smtClean="0"/>
            </a:br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Cavities, Cryomodules, and Cryogenics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02BA5821-21EB-4C1A-AC70-E98BDB034B02}" type="slidenum">
              <a:rPr lang="en-US" smtClean="0"/>
              <a:pPr/>
              <a:t>3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28600" y="2678289"/>
            <a:ext cx="830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8600" y="4007556"/>
            <a:ext cx="830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8600" y="5314245"/>
            <a:ext cx="830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325 MHz cryomodule conceptual design (Nicol)</a:t>
            </a:r>
          </a:p>
          <a:p>
            <a:pPr lvl="1"/>
            <a:r>
              <a:rPr lang="en-US" dirty="0" smtClean="0"/>
              <a:t>Cryogenic load dominated by conduction cooled solenoid current leads</a:t>
            </a:r>
          </a:p>
          <a:p>
            <a:pPr lvl="1"/>
            <a:r>
              <a:rPr lang="en-US" dirty="0" smtClean="0"/>
              <a:t>Concept for segmentation of SSR0 cryomodule into 3 parts with cold interconnects was presented</a:t>
            </a:r>
          </a:p>
          <a:p>
            <a:r>
              <a:rPr lang="en-US" dirty="0" smtClean="0"/>
              <a:t>650 MHz cryomodule conceptual design (Peterson)</a:t>
            </a:r>
          </a:p>
          <a:p>
            <a:pPr lvl="1"/>
            <a:r>
              <a:rPr lang="en-US" dirty="0" smtClean="0"/>
              <a:t>Baseline configuration is Tesla-type with 300 mm pipe used as cavity </a:t>
            </a:r>
            <a:r>
              <a:rPr lang="en-US" dirty="0" err="1" smtClean="0"/>
              <a:t>strongback</a:t>
            </a:r>
            <a:r>
              <a:rPr lang="en-US" dirty="0" smtClean="0"/>
              <a:t>; “closed” helium vessels with separate 2-phase helium pipe</a:t>
            </a:r>
          </a:p>
          <a:p>
            <a:r>
              <a:rPr lang="en-US" dirty="0" smtClean="0"/>
              <a:t>RRCAT Activities (Joshi)</a:t>
            </a:r>
          </a:p>
          <a:p>
            <a:pPr lvl="1"/>
            <a:r>
              <a:rPr lang="en-US" dirty="0" smtClean="0"/>
              <a:t>Much progress in cavity fabrication at 1.3 GHz and 650 MHz</a:t>
            </a:r>
          </a:p>
          <a:p>
            <a:pPr lvl="1"/>
            <a:r>
              <a:rPr lang="en-US" dirty="0" smtClean="0"/>
              <a:t>Major SRF infrastructure construction is underway</a:t>
            </a:r>
          </a:p>
          <a:p>
            <a:pPr lvl="1"/>
            <a:r>
              <a:rPr lang="en-US" dirty="0" smtClean="0"/>
              <a:t>Collaborating on 650 MHz cryomodule design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Cavities, Cryomodules, and Cryogenics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02BA5821-21EB-4C1A-AC70-E98BDB034B02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SPL cryomodule status (Parma)</a:t>
            </a:r>
          </a:p>
          <a:p>
            <a:pPr lvl="1"/>
            <a:r>
              <a:rPr lang="en-US" sz="1600" dirty="0" smtClean="0"/>
              <a:t>4-cavity prototype cryomodule, 704 MHz, 5-cell, beta=1 cavities</a:t>
            </a:r>
          </a:p>
          <a:p>
            <a:pPr lvl="1"/>
            <a:r>
              <a:rPr lang="en-US" sz="1600" dirty="0" smtClean="0"/>
              <a:t>Interesting design concepts, especially cavity support system</a:t>
            </a:r>
          </a:p>
          <a:p>
            <a:pPr lvl="1"/>
            <a:r>
              <a:rPr lang="en-US" sz="1600" dirty="0" smtClean="0"/>
              <a:t>Schedule calls for cryomodule testing end of 2013</a:t>
            </a:r>
          </a:p>
          <a:p>
            <a:r>
              <a:rPr lang="en-US" sz="1800" dirty="0" smtClean="0"/>
              <a:t>SNS Linac reliability (Saunders)</a:t>
            </a:r>
          </a:p>
          <a:p>
            <a:pPr lvl="1"/>
            <a:r>
              <a:rPr lang="en-US" sz="1600" dirty="0" smtClean="0"/>
              <a:t>Failures include: pressure transducers, cold cathode gauges, tuners, HOMs, vacuum leaks, and loose </a:t>
            </a:r>
            <a:r>
              <a:rPr lang="en-US" sz="1600" dirty="0" err="1" smtClean="0"/>
              <a:t>rf</a:t>
            </a:r>
            <a:r>
              <a:rPr lang="en-US" sz="1600" dirty="0" smtClean="0"/>
              <a:t> cables</a:t>
            </a:r>
          </a:p>
          <a:p>
            <a:pPr lvl="1"/>
            <a:r>
              <a:rPr lang="en-US" sz="1600" dirty="0" smtClean="0"/>
              <a:t>Numerous repairs effected, in-tunnel and out-of-tunnel, to maintain performance of the Linac</a:t>
            </a:r>
          </a:p>
          <a:p>
            <a:pPr lvl="1"/>
            <a:r>
              <a:rPr lang="en-US" sz="1600" dirty="0" smtClean="0"/>
              <a:t>All tuner components can be repaired or replaced in-tunnel</a:t>
            </a:r>
          </a:p>
          <a:p>
            <a:r>
              <a:rPr lang="en-US" sz="1800" dirty="0" smtClean="0"/>
              <a:t>SNS cryomodules (Howell)</a:t>
            </a:r>
          </a:p>
          <a:p>
            <a:pPr lvl="1"/>
            <a:r>
              <a:rPr lang="en-US" sz="1600" dirty="0" smtClean="0"/>
              <a:t>Vacuum vessel and end cans are code-stamped and meet pressure vessel requirements (unique approach)</a:t>
            </a:r>
          </a:p>
          <a:p>
            <a:pPr lvl="1"/>
            <a:r>
              <a:rPr lang="en-US" sz="1600" dirty="0" smtClean="0"/>
              <a:t>Spare high-beta cryomodule under construction</a:t>
            </a:r>
          </a:p>
          <a:p>
            <a:pPr lvl="1"/>
            <a:r>
              <a:rPr lang="en-US" sz="1600" dirty="0" smtClean="0"/>
              <a:t>PUP cryomodules will be plug compatible with original cryomodules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Cavities, Cryomodules, and Cryogenics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02BA5821-21EB-4C1A-AC70-E98BDB034B02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SNS cryogenic system operational experience (</a:t>
            </a:r>
            <a:r>
              <a:rPr lang="en-US" dirty="0" err="1" smtClean="0"/>
              <a:t>Casagrande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Cryo</a:t>
            </a:r>
            <a:r>
              <a:rPr lang="en-US" dirty="0" smtClean="0"/>
              <a:t> plant has been in operation since 2004 with very little downtime</a:t>
            </a:r>
          </a:p>
          <a:p>
            <a:pPr lvl="1"/>
            <a:r>
              <a:rPr lang="en-US" dirty="0" smtClean="0"/>
              <a:t>Operation of heaters to balance heat load provides for stable operation</a:t>
            </a:r>
          </a:p>
          <a:p>
            <a:pPr lvl="1"/>
            <a:r>
              <a:rPr lang="en-US" dirty="0" smtClean="0"/>
              <a:t>One week to warm up, repair tuner, and cool down cryomodule</a:t>
            </a:r>
          </a:p>
          <a:p>
            <a:r>
              <a:rPr lang="en-US" dirty="0" smtClean="0"/>
              <a:t>Operating temperature analysis (Klebaner)</a:t>
            </a:r>
          </a:p>
          <a:p>
            <a:pPr lvl="1"/>
            <a:r>
              <a:rPr lang="en-US" dirty="0" smtClean="0"/>
              <a:t>Practical range is 1.8K to 2.17K – rather flat optimization curves</a:t>
            </a:r>
          </a:p>
          <a:p>
            <a:pPr lvl="1"/>
            <a:r>
              <a:rPr lang="en-US" dirty="0" smtClean="0"/>
              <a:t>Real issue is to minimize cavity dissipation. This is the primary cost driver for the cryogenic plant.</a:t>
            </a:r>
          </a:p>
          <a:p>
            <a:pPr lvl="1"/>
            <a:r>
              <a:rPr lang="en-US" dirty="0" smtClean="0"/>
              <a:t>Plant coefficient of performance:  how low can it go?</a:t>
            </a:r>
          </a:p>
          <a:p>
            <a:r>
              <a:rPr lang="en-US" dirty="0" smtClean="0"/>
              <a:t>SNS SCL experience (Kim)</a:t>
            </a:r>
          </a:p>
          <a:p>
            <a:pPr lvl="1"/>
            <a:r>
              <a:rPr lang="en-US" dirty="0" smtClean="0"/>
              <a:t>A wealth of experience</a:t>
            </a:r>
          </a:p>
          <a:p>
            <a:pPr lvl="1"/>
            <a:r>
              <a:rPr lang="en-US" dirty="0" smtClean="0"/>
              <a:t>Collective effects of field emission limit cavity maximum operating points</a:t>
            </a:r>
          </a:p>
          <a:p>
            <a:pPr lvl="1"/>
            <a:r>
              <a:rPr lang="en-US" dirty="0" smtClean="0"/>
              <a:t>Current operating parameters are providing very stable operation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Cavities, Cryomodules, and Cryogenics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02BA5821-21EB-4C1A-AC70-E98BDB034B02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SNS HOM experience (</a:t>
            </a:r>
            <a:r>
              <a:rPr lang="en-US" dirty="0" err="1" smtClean="0"/>
              <a:t>Doleans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Nice explanation of how SNS HOM analysis was performed</a:t>
            </a:r>
          </a:p>
          <a:p>
            <a:pPr lvl="1"/>
            <a:r>
              <a:rPr lang="en-US" dirty="0" smtClean="0"/>
              <a:t>SNS HOMs were included not for beam dynamics reasons, but only to prevent additional </a:t>
            </a:r>
            <a:r>
              <a:rPr lang="en-US" dirty="0" err="1" smtClean="0"/>
              <a:t>rf</a:t>
            </a:r>
            <a:r>
              <a:rPr lang="en-US" dirty="0" smtClean="0"/>
              <a:t> dissipation in cavities</a:t>
            </a:r>
          </a:p>
          <a:p>
            <a:pPr lvl="1"/>
            <a:r>
              <a:rPr lang="en-US" dirty="0" smtClean="0"/>
              <a:t>No HOM couplers on PUP cavities</a:t>
            </a:r>
          </a:p>
          <a:p>
            <a:r>
              <a:rPr lang="en-US" dirty="0" smtClean="0"/>
              <a:t>Project X 650 MHz cavity HOM analysis (Yakovlev)</a:t>
            </a:r>
          </a:p>
          <a:p>
            <a:pPr lvl="1"/>
            <a:r>
              <a:rPr lang="en-US" dirty="0" smtClean="0"/>
              <a:t>Project X and SNS applications similar in terms of average HOM power per cavity</a:t>
            </a:r>
          </a:p>
          <a:p>
            <a:pPr lvl="1"/>
            <a:r>
              <a:rPr lang="en-US" dirty="0" smtClean="0"/>
              <a:t>Many details, but clear conclusion:  HOM couplers not needed for Project X </a:t>
            </a:r>
          </a:p>
          <a:p>
            <a:pPr lvl="1"/>
            <a:r>
              <a:rPr lang="en-US" dirty="0" smtClean="0"/>
              <a:t>No dissenters</a:t>
            </a:r>
          </a:p>
          <a:p>
            <a:r>
              <a:rPr lang="en-US" dirty="0" smtClean="0"/>
              <a:t>HOM coupler requirements for SPL/SNS/ESS (Gerigk)</a:t>
            </a:r>
          </a:p>
          <a:p>
            <a:pPr lvl="1"/>
            <a:r>
              <a:rPr lang="en-US" dirty="0" smtClean="0"/>
              <a:t>Plan to include flanged HOM ports on SPL cavities (SPL beam parameters are subject to change)</a:t>
            </a:r>
          </a:p>
          <a:p>
            <a:pPr lvl="1"/>
            <a:r>
              <a:rPr lang="en-US" dirty="0" smtClean="0"/>
              <a:t>ESS:  frequency comparison between 704 and 1300 MHz</a:t>
            </a:r>
          </a:p>
          <a:p>
            <a:pPr lvl="2"/>
            <a:r>
              <a:rPr lang="en-US" dirty="0" smtClean="0"/>
              <a:t>Lower frequency favorable with respect to HOMs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Cavities, Cryomodules, and Cryogenics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02BA5821-21EB-4C1A-AC70-E98BDB034B02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 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 X cavities status report (Champion)</a:t>
            </a:r>
          </a:p>
          <a:p>
            <a:pPr lvl="1"/>
            <a:r>
              <a:rPr lang="en-US" dirty="0" smtClean="0"/>
              <a:t>650 MHz single-cell prototypes in fabrication</a:t>
            </a:r>
          </a:p>
          <a:p>
            <a:pPr lvl="1"/>
            <a:r>
              <a:rPr lang="en-US" dirty="0" smtClean="0"/>
              <a:t>Nearly ready to procure SSR0 and five-cell 650 MHz prototypes</a:t>
            </a:r>
          </a:p>
          <a:p>
            <a:r>
              <a:rPr lang="en-US" dirty="0" smtClean="0"/>
              <a:t>650 MHz beta=0.61 cavity status (Rimmer)</a:t>
            </a:r>
          </a:p>
          <a:p>
            <a:pPr lvl="1"/>
            <a:r>
              <a:rPr lang="en-US" dirty="0" smtClean="0"/>
              <a:t>Two single-cell prototypes complete</a:t>
            </a:r>
          </a:p>
          <a:p>
            <a:pPr lvl="1"/>
            <a:r>
              <a:rPr lang="en-US" dirty="0" smtClean="0"/>
              <a:t>Test results expected soon</a:t>
            </a:r>
          </a:p>
          <a:p>
            <a:r>
              <a:rPr lang="en-US" dirty="0" smtClean="0"/>
              <a:t>Active stabilization of cavity frequency (Pischalnikov)</a:t>
            </a:r>
          </a:p>
          <a:p>
            <a:pPr lvl="1"/>
            <a:r>
              <a:rPr lang="en-US" dirty="0" smtClean="0"/>
              <a:t>Demonstrated very effective compensation of Lorentz force detuning and detuning from helium bath pressure variations (</a:t>
            </a:r>
            <a:r>
              <a:rPr lang="en-US" dirty="0" err="1" smtClean="0"/>
              <a:t>dF</a:t>
            </a:r>
            <a:r>
              <a:rPr lang="en-US" dirty="0" smtClean="0"/>
              <a:t>/</a:t>
            </a:r>
            <a:r>
              <a:rPr lang="en-US" dirty="0" err="1" smtClean="0"/>
              <a:t>dP</a:t>
            </a:r>
            <a:r>
              <a:rPr lang="en-US" dirty="0" smtClean="0"/>
              <a:t>) and mechanical vibrations on 325 and 1300 MHz cavities</a:t>
            </a:r>
          </a:p>
          <a:p>
            <a:pPr lvl="1"/>
            <a:r>
              <a:rPr lang="en-US" dirty="0" smtClean="0"/>
              <a:t>Pulsed and continuous wave applications</a:t>
            </a:r>
          </a:p>
          <a:p>
            <a:pPr lvl="1"/>
            <a:r>
              <a:rPr lang="en-US" dirty="0" smtClean="0"/>
              <a:t>Extremely narrow cavity bandwidths (few Hz to tens of Hz)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Cavities, Cryomodules, and Cryogenics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02BA5821-21EB-4C1A-AC70-E98BDB034B02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/ Decision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cavities will be used in the 2.5 – 10 </a:t>
            </a:r>
            <a:r>
              <a:rPr lang="en-US" dirty="0" err="1" smtClean="0"/>
              <a:t>MeV</a:t>
            </a:r>
            <a:r>
              <a:rPr lang="en-US" dirty="0" smtClean="0"/>
              <a:t> range?</a:t>
            </a:r>
          </a:p>
          <a:p>
            <a:pPr lvl="1"/>
            <a:r>
              <a:rPr lang="en-US" dirty="0" smtClean="0"/>
              <a:t>325 MHz SSR0 or 162.5 MHz half-wave cavities</a:t>
            </a:r>
          </a:p>
          <a:p>
            <a:pPr lvl="1"/>
            <a:r>
              <a:rPr lang="en-US" dirty="0" smtClean="0"/>
              <a:t>Meanwhile, do we build prototype SSR0 cavities?</a:t>
            </a:r>
          </a:p>
          <a:p>
            <a:r>
              <a:rPr lang="en-US" dirty="0" smtClean="0"/>
              <a:t>Need to formalize decision to omit HOM couplers on 650 MHz cavities</a:t>
            </a:r>
          </a:p>
          <a:p>
            <a:r>
              <a:rPr lang="en-US" dirty="0" smtClean="0"/>
              <a:t>How and when to proceed with SSR2 development given finite funds?</a:t>
            </a:r>
          </a:p>
          <a:p>
            <a:r>
              <a:rPr lang="en-US" dirty="0" smtClean="0"/>
              <a:t>Need to complete requirements documents for many technical systems and components</a:t>
            </a:r>
          </a:p>
          <a:p>
            <a:r>
              <a:rPr lang="en-US" dirty="0" smtClean="0"/>
              <a:t>Need to decide if beam tests are necessary and feasible for the SSR four-cavity prototype cryomodule</a:t>
            </a:r>
          </a:p>
          <a:p>
            <a:r>
              <a:rPr lang="en-US" dirty="0" smtClean="0"/>
              <a:t>Consider increasing loaded bandwidths to mitigate control complexity and total reliance on piezoelectric tuners</a:t>
            </a:r>
          </a:p>
          <a:p>
            <a:r>
              <a:rPr lang="en-US" dirty="0" smtClean="0"/>
              <a:t>Cryogenic plant capacity is highly dependent on cavity performance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Cavities, Cryomodules, and Cryogenics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02BA5821-21EB-4C1A-AC70-E98BDB034B02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6243</TotalTime>
  <Words>889</Words>
  <Application>Microsoft Office PowerPoint</Application>
  <PresentationFormat>On-screen Show (4:3)</PresentationFormat>
  <Paragraphs>136</Paragraphs>
  <Slides>10</Slides>
  <Notes>10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Cavities, Cryomodules, and Cryogenics   Working Group 2 Summary Report </vt:lpstr>
      <vt:lpstr>Acknowledgments and Disclaimers</vt:lpstr>
      <vt:lpstr>15 Presentations</vt:lpstr>
      <vt:lpstr>Highlights (1)</vt:lpstr>
      <vt:lpstr>Highlights (2)</vt:lpstr>
      <vt:lpstr>Highlights (3)</vt:lpstr>
      <vt:lpstr>Highlights (4)</vt:lpstr>
      <vt:lpstr>Highlights (5)</vt:lpstr>
      <vt:lpstr>Issues / Decision Points</vt:lpstr>
      <vt:lpstr>What will be reported at the next collaboration meeting?</vt:lpstr>
    </vt:vector>
  </TitlesOfParts>
  <Company>Fermi National Accelerator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SPL Coupler Review Report</dc:title>
  <dc:creator>Kim, Sang-Ho</dc:creator>
  <cp:lastModifiedBy>Mark Champion</cp:lastModifiedBy>
  <cp:revision>94</cp:revision>
  <dcterms:created xsi:type="dcterms:W3CDTF">2009-05-07T16:53:10Z</dcterms:created>
  <dcterms:modified xsi:type="dcterms:W3CDTF">2011-04-14T10:58:58Z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