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6" r:id="rId4"/>
    <p:sldId id="286" r:id="rId5"/>
    <p:sldId id="259" r:id="rId6"/>
    <p:sldId id="261" r:id="rId7"/>
    <p:sldId id="262" r:id="rId8"/>
    <p:sldId id="284" r:id="rId9"/>
    <p:sldId id="285" r:id="rId10"/>
    <p:sldId id="263" r:id="rId11"/>
    <p:sldId id="264" r:id="rId12"/>
    <p:sldId id="265" r:id="rId13"/>
    <p:sldId id="266" r:id="rId14"/>
    <p:sldId id="267" r:id="rId15"/>
    <p:sldId id="270" r:id="rId16"/>
    <p:sldId id="260" r:id="rId17"/>
    <p:sldId id="274" r:id="rId18"/>
    <p:sldId id="271" r:id="rId19"/>
    <p:sldId id="273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1CC5-028C-42F0-A543-1336734F5A19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DACBD-2DEF-4838-B606-12578CFE0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ACBD-2DEF-4838-B606-12578CFE08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ACBD-2DEF-4838-B606-12578CFE08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E4991-F7EA-41F8-A70E-5E578DE8155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86B94-46C5-4030-A713-39FC165B144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A132D-AAC2-489D-9EE0-5DC79697807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AB3CD-A95E-4883-AF0F-8CB593E510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ACBD-2DEF-4838-B606-12578CFE08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86592-4163-4DBD-A874-4BA3325AC0E8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 defTabSz="931863" eaLnBrk="0" hangingPunct="0"/>
            <a:fld id="{CB838D99-AEEC-4E56-912A-FBFC5C865FBC}" type="slidenum">
              <a:rPr lang="en-US" sz="1300">
                <a:latin typeface="Times" pitchFamily="18" charset="0"/>
              </a:rPr>
              <a:pPr algn="r" defTabSz="931863" eaLnBrk="0" hangingPunct="0"/>
              <a:t>21</a:t>
            </a:fld>
            <a:endParaRPr lang="en-US" sz="1300">
              <a:latin typeface="Times" pitchFamily="1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4800"/>
          </a:xfrm>
          <a:noFill/>
        </p:spPr>
        <p:txBody>
          <a:bodyPr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84779-979C-450C-BF9E-E851977B12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28239B-8714-46D8-A77F-C2FA45437492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21EBEA-1127-43E2-8DB5-5DF5D2CF92B6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4B74C-5454-4A62-B824-444C2ED7BA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ACBD-2DEF-4838-B606-12578CFE08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ACBD-2DEF-4838-B606-12578CFE08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9E3FA-72B7-4DAB-8341-A27A4F40EF9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0719"/>
            <a:fld id="{7E718832-9B9B-4A30-9ABB-5ADB89DAD84E}" type="slidenum">
              <a:rPr lang="en-US" smtClean="0"/>
              <a:pPr defTabSz="880719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FA41-DFF0-4EB8-B613-29BE378A22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FA41-DFF0-4EB8-B613-29BE378A22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0C9C5-48D1-4251-8F33-AFFC8A7A32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erm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10AF20-5EE8-4AF1-8087-800E6D61625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F6B0F3C-0653-4173-B667-8A2DEA95F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053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4770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2F29-B025-45BF-A2DF-58D4F34C39C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147" name="Picture 10" descr="Fermi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786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44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Cavity and </a:t>
            </a:r>
            <a:r>
              <a:rPr lang="en-US" dirty="0" err="1" smtClean="0"/>
              <a:t>Cryomodule</a:t>
            </a:r>
            <a:r>
              <a:rPr lang="en-US" dirty="0" smtClean="0"/>
              <a:t> Progress at RRCAT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153400" cy="1752600"/>
          </a:xfrm>
        </p:spPr>
        <p:txBody>
          <a:bodyPr/>
          <a:lstStyle/>
          <a:p>
            <a:r>
              <a:rPr lang="en-US" dirty="0" err="1" smtClean="0"/>
              <a:t>Satish</a:t>
            </a:r>
            <a:r>
              <a:rPr lang="en-US" dirty="0" smtClean="0"/>
              <a:t> Joshi</a:t>
            </a:r>
          </a:p>
          <a:p>
            <a:r>
              <a:rPr lang="en-US" dirty="0" smtClean="0"/>
              <a:t>Raja </a:t>
            </a:r>
            <a:r>
              <a:rPr lang="en-US" dirty="0" err="1" smtClean="0"/>
              <a:t>Ramanna</a:t>
            </a:r>
            <a:r>
              <a:rPr lang="en-US" dirty="0" smtClean="0"/>
              <a:t> Centre for Advanced Technology, Indore, India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152400"/>
            <a:ext cx="6858000" cy="533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50000"/>
              </a:lnSpc>
              <a:defRPr/>
            </a:pP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50000"/>
              </a:lnSpc>
              <a:defRPr/>
            </a:pP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Vacuum leak testing &amp; RF measurement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1066800" y="3276600"/>
            <a:ext cx="3048000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Leak testing of  Single cell cavity at 300 K</a:t>
            </a:r>
          </a:p>
        </p:txBody>
      </p:sp>
      <p:pic>
        <p:nvPicPr>
          <p:cNvPr id="27652" name="Picture 8" descr="DSCN2518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295400" y="12001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BC57882-2610-4C59-A8C2-F587BBCDA4E9}" type="slidenum">
              <a:rPr lang="en-US" sz="1200" b="1">
                <a:latin typeface="+mj-lt"/>
              </a:rPr>
              <a:pPr algn="r">
                <a:defRPr/>
              </a:pPr>
              <a:t>10</a:t>
            </a:fld>
            <a:endParaRPr lang="en-US" sz="1200" b="1" dirty="0">
              <a:latin typeface="Times" pitchFamily="18" charset="0"/>
            </a:endParaRPr>
          </a:p>
        </p:txBody>
      </p:sp>
      <p:pic>
        <p:nvPicPr>
          <p:cNvPr id="27654" name="Picture 13" descr="DSC00425"/>
          <p:cNvPicPr>
            <a:picLocks noChangeAspect="1" noChangeArrowheads="1"/>
          </p:cNvPicPr>
          <p:nvPr/>
        </p:nvPicPr>
        <p:blipFill>
          <a:blip r:embed="rId5" cstate="print"/>
          <a:srcRect l="1207" r="26419" b="6404"/>
          <a:stretch>
            <a:fillRect/>
          </a:stretch>
        </p:blipFill>
        <p:spPr bwMode="auto">
          <a:xfrm>
            <a:off x="4800600" y="1081088"/>
            <a:ext cx="2582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572000" y="3305175"/>
            <a:ext cx="2971800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Leak testing of Single cell cavity at 77 K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0" y="3671888"/>
          <a:ext cx="6858001" cy="1463040"/>
        </p:xfrm>
        <a:graphic>
          <a:graphicData uri="http://schemas.openxmlformats.org/drawingml/2006/table">
            <a:tbl>
              <a:tblPr/>
              <a:tblGrid>
                <a:gridCol w="1295401"/>
                <a:gridCol w="1123955"/>
                <a:gridCol w="1398161"/>
                <a:gridCol w="1520242"/>
                <a:gridCol w="1520242"/>
              </a:tblGrid>
              <a:tr h="3562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Cavity No.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Vacuum leak rate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(mbar l/s)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Measured  RF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(MHz)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40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At room temp.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At 77 K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At room temp (Vacuum)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At 77 K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TE1CAT001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&lt; 1 X 10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&lt; 1 X 10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1297.2666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1299.3333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TE1CAT002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&lt; 1 X 10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&lt; 1 X 10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en-IN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1296.73333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1298.8666</a:t>
                      </a:r>
                      <a:endParaRPr lang="en-IN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1066800" y="5592763"/>
          <a:ext cx="6934200" cy="487680"/>
        </p:xfrm>
        <a:graphic>
          <a:graphicData uri="http://schemas.openxmlformats.org/drawingml/2006/table">
            <a:tbl>
              <a:tblPr/>
              <a:tblGrid>
                <a:gridCol w="1524000"/>
                <a:gridCol w="1863203"/>
                <a:gridCol w="1555989"/>
                <a:gridCol w="199100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300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K 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77K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MHz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1297.2872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1299.8814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1300.00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02" name="TextBox 9"/>
          <p:cNvSpPr txBox="1">
            <a:spLocks noChangeArrowheads="1"/>
          </p:cNvSpPr>
          <p:nvPr/>
        </p:nvSpPr>
        <p:spPr bwMode="auto">
          <a:xfrm>
            <a:off x="3733800" y="5272088"/>
            <a:ext cx="1828800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</a:rPr>
              <a:t>Estimated frequency</a:t>
            </a:r>
          </a:p>
        </p:txBody>
      </p:sp>
    </p:spTree>
    <p:custDataLst>
      <p:tags r:id="rId1"/>
    </p:custDataLst>
  </p:cSld>
  <p:clrMapOvr>
    <a:masterClrMapping/>
  </p:clrMapOvr>
  <p:transition advTm="5500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Indian SC Cavity inspection &amp; processing at FNAL 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 bwMode="auto">
          <a:xfrm>
            <a:off x="6629400" y="6165850"/>
            <a:ext cx="1828800" cy="334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0000FF"/>
                </a:solidFill>
                <a:latin typeface="+mn-lt"/>
              </a:rPr>
              <a:t>High Pressure Rinsing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 bwMode="auto">
          <a:xfrm>
            <a:off x="3929063" y="6092825"/>
            <a:ext cx="1828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0000FF"/>
                </a:solidFill>
                <a:latin typeface="+mn-lt"/>
              </a:rPr>
              <a:t>Electro-polishing</a:t>
            </a:r>
          </a:p>
        </p:txBody>
      </p:sp>
      <p:pic>
        <p:nvPicPr>
          <p:cNvPr id="28677" name="Picture 4" descr="C:\Documents and Settings\avinash\Desktop\Kyoto C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0541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Avinash\Desktop\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00012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6"/>
          <p:cNvSpPr txBox="1">
            <a:spLocks/>
          </p:cNvSpPr>
          <p:nvPr/>
        </p:nvSpPr>
        <p:spPr bwMode="auto">
          <a:xfrm>
            <a:off x="6659563" y="3071813"/>
            <a:ext cx="1870075" cy="457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0000FF"/>
                </a:solidFill>
                <a:latin typeface="+mn-lt"/>
              </a:rPr>
              <a:t>RF Measurement </a:t>
            </a:r>
          </a:p>
        </p:txBody>
      </p:sp>
      <p:sp>
        <p:nvSpPr>
          <p:cNvPr id="21" name="Text Placeholder 16"/>
          <p:cNvSpPr txBox="1">
            <a:spLocks/>
          </p:cNvSpPr>
          <p:nvPr/>
        </p:nvSpPr>
        <p:spPr bwMode="auto">
          <a:xfrm>
            <a:off x="3563938" y="3068638"/>
            <a:ext cx="24384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0000FF"/>
                </a:solidFill>
                <a:latin typeface="+mn-lt"/>
              </a:rPr>
              <a:t>Optical Inspection</a:t>
            </a:r>
          </a:p>
        </p:txBody>
      </p:sp>
      <p:pic>
        <p:nvPicPr>
          <p:cNvPr id="28681" name="Picture 2" descr="C:\Users\Avinash\Desktop\DSC029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6125" y="3716338"/>
            <a:ext cx="2944813" cy="2211387"/>
          </a:xfrm>
        </p:spPr>
      </p:pic>
      <p:pic>
        <p:nvPicPr>
          <p:cNvPr id="28682" name="Picture 6" descr="IMG_0652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188" y="3575050"/>
            <a:ext cx="18272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6DFAA4-6A38-42AC-BE69-409762CB9C21}" type="slidenum">
              <a:rPr lang="en-US" sz="1200">
                <a:solidFill>
                  <a:srgbClr val="800000"/>
                </a:solidFill>
                <a:latin typeface="Arial Rounded MT Bold" pitchFamily="34" charset="0"/>
              </a:rPr>
              <a:pPr algn="r"/>
              <a:t>11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28684" name="Content Placeholder 3"/>
          <p:cNvSpPr>
            <a:spLocks noGrp="1"/>
          </p:cNvSpPr>
          <p:nvPr>
            <p:ph idx="1"/>
          </p:nvPr>
        </p:nvSpPr>
        <p:spPr>
          <a:xfrm>
            <a:off x="179388" y="836613"/>
            <a:ext cx="3097212" cy="5400675"/>
          </a:xfrm>
        </p:spPr>
        <p:txBody>
          <a:bodyPr/>
          <a:lstStyle/>
          <a:p>
            <a:r>
              <a:rPr lang="en-US" sz="2000" smtClean="0"/>
              <a:t>Both the prototype cavities underwent a series of incoming inspection at FNAL</a:t>
            </a:r>
          </a:p>
          <a:p>
            <a:pPr lvl="1"/>
            <a:r>
              <a:rPr lang="en-US" sz="1800" smtClean="0"/>
              <a:t>Visual Inspection</a:t>
            </a:r>
          </a:p>
          <a:p>
            <a:pPr lvl="1"/>
            <a:r>
              <a:rPr lang="en-US" sz="1800" smtClean="0"/>
              <a:t>Internal optical inspection</a:t>
            </a:r>
          </a:p>
          <a:p>
            <a:pPr lvl="1"/>
            <a:r>
              <a:rPr lang="en-US" sz="1800" smtClean="0"/>
              <a:t> RF testing</a:t>
            </a:r>
          </a:p>
          <a:p>
            <a:r>
              <a:rPr lang="en-US" sz="2000" smtClean="0"/>
              <a:t>Processing</a:t>
            </a:r>
          </a:p>
          <a:p>
            <a:pPr lvl="1"/>
            <a:r>
              <a:rPr lang="en-US" sz="1800" smtClean="0"/>
              <a:t>1</a:t>
            </a:r>
            <a:r>
              <a:rPr lang="en-US" sz="1800" baseline="30000" smtClean="0"/>
              <a:t>st</a:t>
            </a:r>
            <a:r>
              <a:rPr lang="en-US" sz="1800" smtClean="0"/>
              <a:t> set of processing</a:t>
            </a:r>
          </a:p>
          <a:p>
            <a:pPr lvl="2"/>
            <a:r>
              <a:rPr lang="en-US" sz="1400" smtClean="0"/>
              <a:t>Bulk EP ~ 120 µm</a:t>
            </a:r>
          </a:p>
          <a:p>
            <a:pPr lvl="2"/>
            <a:r>
              <a:rPr lang="en-US" sz="1400" smtClean="0"/>
              <a:t>HPR   85 bar for 6 hrs</a:t>
            </a:r>
          </a:p>
          <a:p>
            <a:pPr lvl="2"/>
            <a:r>
              <a:rPr lang="en-US" sz="1400" smtClean="0"/>
              <a:t>Clean room assembly </a:t>
            </a:r>
          </a:p>
          <a:p>
            <a:pPr lvl="2"/>
            <a:r>
              <a:rPr lang="en-US" sz="1400" smtClean="0"/>
              <a:t>Low temperature backing 120 C - 48 hrs</a:t>
            </a:r>
          </a:p>
        </p:txBody>
      </p:sp>
    </p:spTree>
  </p:cSld>
  <p:clrMapOvr>
    <a:masterClrMapping/>
  </p:clrMapOvr>
  <p:transition advTm="361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A4633-468F-443F-9B08-3B26EC6B72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9699" name="Picture 3" descr="C:\Users\Avinash\Desktop\DSC0322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733800"/>
            <a:ext cx="3048000" cy="2286000"/>
          </a:xfrm>
        </p:spPr>
      </p:pic>
      <p:pic>
        <p:nvPicPr>
          <p:cNvPr id="29700" name="Picture 3" descr="C:\Users\Avinash\Desktop\DSC03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95600" y="2667000"/>
            <a:ext cx="2127250" cy="3200400"/>
          </a:xfrm>
        </p:spPr>
      </p:pic>
      <p:pic>
        <p:nvPicPr>
          <p:cNvPr id="29701" name="Picture 2" descr="C:\Users\Avinash\Desktop\DSC031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43550" y="990600"/>
            <a:ext cx="3048000" cy="2286000"/>
          </a:xfrm>
        </p:spPr>
      </p:pic>
      <p:sp>
        <p:nvSpPr>
          <p:cNvPr id="297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Cavity assembly in to VTS for 2 K testing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 bwMode="auto">
          <a:xfrm>
            <a:off x="5638800" y="3352800"/>
            <a:ext cx="2971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</a:rPr>
              <a:t>Cavity connection vacuum &amp; RF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 bwMode="auto">
          <a:xfrm>
            <a:off x="5943600" y="6065838"/>
            <a:ext cx="2362200" cy="2587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</a:rPr>
              <a:t>Lowering in to Dewar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 bwMode="auto">
          <a:xfrm>
            <a:off x="2743200" y="6019800"/>
            <a:ext cx="2362200" cy="381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</a:rPr>
              <a:t>Mounted on the VTS</a:t>
            </a:r>
          </a:p>
        </p:txBody>
      </p:sp>
      <p:sp>
        <p:nvSpPr>
          <p:cNvPr id="29706" name="Curved Right Arrow 13"/>
          <p:cNvSpPr>
            <a:spLocks noChangeArrowheads="1"/>
          </p:cNvSpPr>
          <p:nvPr/>
        </p:nvSpPr>
        <p:spPr bwMode="auto">
          <a:xfrm rot="4177201">
            <a:off x="4319588" y="1101725"/>
            <a:ext cx="511175" cy="2244725"/>
          </a:xfrm>
          <a:prstGeom prst="curvedRightArrow">
            <a:avLst>
              <a:gd name="adj1" fmla="val 24945"/>
              <a:gd name="adj2" fmla="val 49910"/>
              <a:gd name="adj3" fmla="val 411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Curved Right Arrow 14"/>
          <p:cNvSpPr>
            <a:spLocks noChangeArrowheads="1"/>
          </p:cNvSpPr>
          <p:nvPr/>
        </p:nvSpPr>
        <p:spPr bwMode="auto">
          <a:xfrm rot="-4677411">
            <a:off x="4326732" y="4077494"/>
            <a:ext cx="609600" cy="1690687"/>
          </a:xfrm>
          <a:prstGeom prst="curvedRightArrow">
            <a:avLst>
              <a:gd name="adj1" fmla="val 24999"/>
              <a:gd name="adj2" fmla="val 50012"/>
              <a:gd name="adj3" fmla="val 415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8" name="Picture 8" descr="C:\Users\Avinash\Desktop\DSC03140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04800" y="1143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6"/>
          <p:cNvSpPr txBox="1">
            <a:spLocks/>
          </p:cNvSpPr>
          <p:nvPr/>
        </p:nvSpPr>
        <p:spPr bwMode="auto">
          <a:xfrm>
            <a:off x="304800" y="3962400"/>
            <a:ext cx="2133600" cy="533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</a:rPr>
              <a:t>Low temp bake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</a:rPr>
              <a:t>120 C - 48 Hrs</a:t>
            </a:r>
          </a:p>
        </p:txBody>
      </p:sp>
      <p:sp>
        <p:nvSpPr>
          <p:cNvPr id="29710" name="Curved Right Arrow 13"/>
          <p:cNvSpPr>
            <a:spLocks noChangeArrowheads="1"/>
          </p:cNvSpPr>
          <p:nvPr/>
        </p:nvSpPr>
        <p:spPr bwMode="auto">
          <a:xfrm rot="15269860" flipH="1">
            <a:off x="3760788" y="285750"/>
            <a:ext cx="468312" cy="2446338"/>
          </a:xfrm>
          <a:prstGeom prst="curvedRightArrow">
            <a:avLst>
              <a:gd name="adj1" fmla="val 25055"/>
              <a:gd name="adj2" fmla="val 50061"/>
              <a:gd name="adj3" fmla="val 52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K test ( 2nd run) on TE1CAT002 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693987" y="5533311"/>
            <a:ext cx="6450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Q </a:t>
            </a:r>
            <a:r>
              <a:rPr lang="en-US" sz="1600" b="1" dirty="0" err="1">
                <a:latin typeface="Calibri" pitchFamily="34" charset="0"/>
                <a:cs typeface="Times New Roman" pitchFamily="18" charset="0"/>
              </a:rPr>
              <a:t>vs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alibri" pitchFamily="34" charset="0"/>
                <a:cs typeface="Times New Roman" pitchFamily="18" charset="0"/>
              </a:rPr>
              <a:t>Eacc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 plot of second test on Indian SCRF Cavity TE1CAT002 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Dec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, 2010</a:t>
            </a:r>
            <a:endParaRPr lang="en-US" sz="1000" b="1" dirty="0">
              <a:cs typeface="Times New Roman" pitchFamily="18" charset="0"/>
            </a:endParaRPr>
          </a:p>
          <a:p>
            <a:pPr algn="ctr"/>
            <a:r>
              <a:rPr lang="en-US" sz="1600" b="1" u="sng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1600" b="1" u="sng" dirty="0" err="1"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1600" b="1" u="sng" baseline="-30000" dirty="0" err="1">
                <a:latin typeface="Calibri" pitchFamily="34" charset="0"/>
                <a:cs typeface="Times New Roman" pitchFamily="18" charset="0"/>
              </a:rPr>
              <a:t>acc</a:t>
            </a:r>
            <a:r>
              <a:rPr lang="en-US" sz="1600" b="1" u="sng" dirty="0">
                <a:latin typeface="Calibri" pitchFamily="34" charset="0"/>
                <a:cs typeface="Times New Roman" pitchFamily="18" charset="0"/>
              </a:rPr>
              <a:t>) of 23 MV/m at quality factor (Q) &gt; 1.5E10</a:t>
            </a:r>
            <a:endParaRPr lang="en-US" b="1" u="sng" dirty="0"/>
          </a:p>
        </p:txBody>
      </p:sp>
      <p:pic>
        <p:nvPicPr>
          <p:cNvPr id="6" name="Picture 2" descr="F:\amp\fnal-collaboration\EBW\Nb Single cell\photo_final dispatch two cavities\DSCN2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90600" y="0"/>
            <a:ext cx="7010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008000"/>
                </a:solidFill>
                <a:latin typeface="Arial Rounded MT Bold"/>
                <a:ea typeface="+mj-ea"/>
                <a:cs typeface="+mj-cs"/>
              </a:rPr>
              <a:t>2 K Test results</a:t>
            </a:r>
            <a:endParaRPr lang="en-US" sz="3600" b="1" kern="0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4724400"/>
            <a:ext cx="2438400" cy="609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kern="0" dirty="0">
                <a:latin typeface="+mn-lt"/>
              </a:rPr>
              <a:t>1.3 GHz Single cell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kern="0" dirty="0">
                <a:latin typeface="+mn-lt"/>
              </a:rPr>
              <a:t>Prototype cavities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D22305-B4E2-4F72-9D91-D0850F2D3B99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8435" name="Picture 2" descr="H:\OCT-10 meet IIFC_copy\photo-Cu cavity\DSCN26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098550"/>
            <a:ext cx="6357938" cy="4768850"/>
          </a:xfrm>
          <a:noFill/>
        </p:spPr>
      </p:pic>
      <p:sp>
        <p:nvSpPr>
          <p:cNvPr id="184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1.3 GHz Single cell R&amp;D 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447800" y="5943600"/>
            <a:ext cx="6296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Various prototype 1.3 GHz Single cell cavities developed at RRCAT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Development of beta=0.9, 650 MHz Cavity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990600"/>
            <a:ext cx="8077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650 MHz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=0.9 </a:t>
            </a:r>
            <a:r>
              <a:rPr lang="en-US" sz="3200" dirty="0">
                <a:solidFill>
                  <a:srgbClr val="FF0000"/>
                </a:solidFill>
              </a:rPr>
              <a:t>Single cell cavity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0" dirty="0" smtClean="0"/>
              <a:t>Design &amp; fabrication of tooling </a:t>
            </a:r>
          </a:p>
          <a:p>
            <a:pPr lvl="1"/>
            <a:r>
              <a:rPr lang="en-US" sz="2400" b="0" dirty="0" smtClean="0"/>
              <a:t>Fixtures for trim machining &amp; EBW under progress</a:t>
            </a:r>
          </a:p>
          <a:p>
            <a:pPr lvl="1"/>
            <a:endParaRPr lang="en-US" sz="2400" b="0" dirty="0" smtClean="0"/>
          </a:p>
          <a:p>
            <a:r>
              <a:rPr lang="en-US" sz="3200" dirty="0">
                <a:solidFill>
                  <a:srgbClr val="FF0000"/>
                </a:solidFill>
              </a:rPr>
              <a:t>650 MHz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=0.9 </a:t>
            </a:r>
            <a:r>
              <a:rPr lang="en-US" sz="3200" dirty="0">
                <a:solidFill>
                  <a:srgbClr val="FF0000"/>
                </a:solidFill>
              </a:rPr>
              <a:t>Five cell cavity</a:t>
            </a:r>
          </a:p>
          <a:p>
            <a:pPr lvl="1"/>
            <a:r>
              <a:rPr lang="en-US" sz="2400" b="0" dirty="0" smtClean="0"/>
              <a:t>Design is under process </a:t>
            </a:r>
          </a:p>
          <a:p>
            <a:pPr lvl="1"/>
            <a:r>
              <a:rPr lang="en-US" sz="2400" dirty="0" smtClean="0"/>
              <a:t>Processing of cavity is under discussion with </a:t>
            </a:r>
            <a:r>
              <a:rPr lang="en-US" sz="2400" b="0" dirty="0" smtClean="0"/>
              <a:t>FNAL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DSC078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01713"/>
            <a:ext cx="3048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023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Forming of 650 MHz , beta=0.9 SRF cavity half cells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8000"/>
                </a:solidFill>
              </a:rPr>
              <a:t>–</a:t>
            </a:r>
            <a:r>
              <a:rPr lang="en-US" b="1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October 2010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0" y="914400"/>
            <a:ext cx="5638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/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000" dirty="0"/>
              <a:t>Design of prototype forming dies, in-house manufacturing, CMM Inspection and forming trials in aluminum were </a:t>
            </a:r>
            <a:r>
              <a:rPr lang="en-US" sz="2000" dirty="0" smtClean="0"/>
              <a:t>performed.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000" dirty="0"/>
              <a:t>Problem of buckling of cavity side walls was </a:t>
            </a:r>
            <a:r>
              <a:rPr lang="en-US" sz="2000" dirty="0" smtClean="0"/>
              <a:t>experienced and </a:t>
            </a:r>
            <a:r>
              <a:rPr lang="en-US" sz="2000" dirty="0"/>
              <a:t>profile inspection done.</a:t>
            </a:r>
          </a:p>
          <a:p>
            <a:pPr>
              <a:defRPr/>
            </a:pPr>
            <a:endParaRPr lang="en-US" sz="2000" dirty="0"/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000" dirty="0" smtClean="0"/>
              <a:t>Forming </a:t>
            </a:r>
            <a:r>
              <a:rPr lang="en-US" sz="2000" dirty="0"/>
              <a:t>done using 3.7 mm thick </a:t>
            </a:r>
            <a:r>
              <a:rPr lang="en-US" sz="2000" dirty="0" smtClean="0"/>
              <a:t>sheet and forming with 4.0 </a:t>
            </a:r>
            <a:r>
              <a:rPr lang="en-US" sz="2000" dirty="0"/>
              <a:t>mm </a:t>
            </a:r>
            <a:r>
              <a:rPr lang="en-US" sz="2000" dirty="0" smtClean="0"/>
              <a:t>under progress.</a:t>
            </a:r>
            <a:endParaRPr lang="en-US" sz="2000" dirty="0"/>
          </a:p>
          <a:p>
            <a:pPr marL="266700" indent="-266700">
              <a:buFont typeface="Wingdings" pitchFamily="2" charset="2"/>
              <a:buChar char="Ø"/>
              <a:defRPr/>
            </a:pPr>
            <a:endParaRPr lang="en-US" sz="2000" dirty="0"/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000" dirty="0"/>
              <a:t>Profile improvement in progress.</a:t>
            </a:r>
          </a:p>
          <a:p>
            <a:pPr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266700">
              <a:defRPr/>
            </a:pPr>
            <a:r>
              <a:rPr lang="en-US" sz="2000" i="1" dirty="0">
                <a:solidFill>
                  <a:srgbClr val="0000FF"/>
                </a:solidFill>
              </a:rPr>
              <a:t>One set of  forming tooling with further improvements under fabrication in industry.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5791200" y="29067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650 MHz cavity forming dies</a:t>
            </a:r>
          </a:p>
        </p:txBody>
      </p:sp>
      <p:pic>
        <p:nvPicPr>
          <p:cNvPr id="16392" name="Picture 9" descr="DSC078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200" y="335280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5410200" y="569595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Buckling of cavity cell side walls during first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2400"/>
            <a:ext cx="8251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Improved forming results - 650 MHz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– March 2011: work is continuing</a:t>
            </a:r>
          </a:p>
        </p:txBody>
      </p:sp>
      <p:pic>
        <p:nvPicPr>
          <p:cNvPr id="18437" name="Picture 6" descr="P1010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287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P1010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3657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SC093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Inner view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4495800" y="3200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Outer view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3733800" y="5716588"/>
            <a:ext cx="541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Profile result (thickness of the blank used at this stage was 3.7 mm hence larger deviation is seen)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066800" y="6019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CMM Inspection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86200" y="3581400"/>
            <a:ext cx="5105400" cy="2209800"/>
            <a:chOff x="3886200" y="3505200"/>
            <a:chExt cx="4800600" cy="1981200"/>
          </a:xfrm>
        </p:grpSpPr>
        <p:pic>
          <p:nvPicPr>
            <p:cNvPr id="18445" name="Picture 13" descr="Test1.wmf"/>
            <p:cNvPicPr>
              <a:picLocks noChangeAspect="1"/>
            </p:cNvPicPr>
            <p:nvPr/>
          </p:nvPicPr>
          <p:blipFill>
            <a:blip r:embed="rId6" cstate="print"/>
            <a:srcRect l="10001" t="25476" r="12500" b="14917"/>
            <a:stretch>
              <a:fillRect/>
            </a:stretch>
          </p:blipFill>
          <p:spPr bwMode="auto">
            <a:xfrm>
              <a:off x="3886200" y="3505200"/>
              <a:ext cx="4800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4465638" y="3689350"/>
              <a:ext cx="1366837" cy="1017587"/>
            </a:xfrm>
            <a:custGeom>
              <a:avLst/>
              <a:gdLst>
                <a:gd name="T0" fmla="*/ 0 w 1368028"/>
                <a:gd name="T1" fmla="*/ 0 h 1016794"/>
                <a:gd name="T2" fmla="*/ 4746 w 1368028"/>
                <a:gd name="T3" fmla="*/ 107493 h 1016794"/>
                <a:gd name="T4" fmla="*/ 18982 w 1368028"/>
                <a:gd name="T5" fmla="*/ 219759 h 1016794"/>
                <a:gd name="T6" fmla="*/ 49833 w 1368028"/>
                <a:gd name="T7" fmla="*/ 315307 h 1016794"/>
                <a:gd name="T8" fmla="*/ 109157 w 1368028"/>
                <a:gd name="T9" fmla="*/ 444296 h 1016794"/>
                <a:gd name="T10" fmla="*/ 182719 w 1368028"/>
                <a:gd name="T11" fmla="*/ 539844 h 1016794"/>
                <a:gd name="T12" fmla="*/ 277637 w 1368028"/>
                <a:gd name="T13" fmla="*/ 637780 h 1016794"/>
                <a:gd name="T14" fmla="*/ 403404 w 1368028"/>
                <a:gd name="T15" fmla="*/ 721384 h 1016794"/>
                <a:gd name="T16" fmla="*/ 541037 w 1368028"/>
                <a:gd name="T17" fmla="*/ 776325 h 1016794"/>
                <a:gd name="T18" fmla="*/ 690534 w 1368028"/>
                <a:gd name="T19" fmla="*/ 804988 h 1016794"/>
                <a:gd name="T20" fmla="*/ 842404 w 1368028"/>
                <a:gd name="T21" fmla="*/ 819320 h 1016794"/>
                <a:gd name="T22" fmla="*/ 996647 w 1368028"/>
                <a:gd name="T23" fmla="*/ 831263 h 1016794"/>
                <a:gd name="T24" fmla="*/ 1098685 w 1368028"/>
                <a:gd name="T25" fmla="*/ 843208 h 1016794"/>
                <a:gd name="T26" fmla="*/ 1188856 w 1368028"/>
                <a:gd name="T27" fmla="*/ 859928 h 1016794"/>
                <a:gd name="T28" fmla="*/ 1271912 w 1368028"/>
                <a:gd name="T29" fmla="*/ 890981 h 1016794"/>
                <a:gd name="T30" fmla="*/ 1338355 w 1368028"/>
                <a:gd name="T31" fmla="*/ 936366 h 1016794"/>
                <a:gd name="T32" fmla="*/ 1359710 w 1368028"/>
                <a:gd name="T33" fmla="*/ 979362 h 1016794"/>
                <a:gd name="T34" fmla="*/ 1359710 w 1368028"/>
                <a:gd name="T35" fmla="*/ 1019970 h 10167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8028"/>
                <a:gd name="T55" fmla="*/ 0 h 1016794"/>
                <a:gd name="T56" fmla="*/ 1368028 w 1368028"/>
                <a:gd name="T57" fmla="*/ 1016794 h 10167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8028" h="1016794">
                  <a:moveTo>
                    <a:pt x="0" y="0"/>
                  </a:moveTo>
                  <a:cubicBezTo>
                    <a:pt x="793" y="35322"/>
                    <a:pt x="1587" y="70645"/>
                    <a:pt x="4762" y="107157"/>
                  </a:cubicBezTo>
                  <a:cubicBezTo>
                    <a:pt x="7937" y="143669"/>
                    <a:pt x="11509" y="184547"/>
                    <a:pt x="19050" y="219075"/>
                  </a:cubicBezTo>
                  <a:cubicBezTo>
                    <a:pt x="26591" y="253603"/>
                    <a:pt x="34925" y="277019"/>
                    <a:pt x="50006" y="314325"/>
                  </a:cubicBezTo>
                  <a:cubicBezTo>
                    <a:pt x="65087" y="351631"/>
                    <a:pt x="87312" y="405607"/>
                    <a:pt x="109537" y="442913"/>
                  </a:cubicBezTo>
                  <a:cubicBezTo>
                    <a:pt x="131762" y="480219"/>
                    <a:pt x="155178" y="506016"/>
                    <a:pt x="183356" y="538163"/>
                  </a:cubicBezTo>
                  <a:cubicBezTo>
                    <a:pt x="211534" y="570310"/>
                    <a:pt x="241697" y="605632"/>
                    <a:pt x="278606" y="635794"/>
                  </a:cubicBezTo>
                  <a:cubicBezTo>
                    <a:pt x="315515" y="665957"/>
                    <a:pt x="360759" y="696119"/>
                    <a:pt x="404812" y="719138"/>
                  </a:cubicBezTo>
                  <a:cubicBezTo>
                    <a:pt x="448865" y="742157"/>
                    <a:pt x="494903" y="760016"/>
                    <a:pt x="542925" y="773907"/>
                  </a:cubicBezTo>
                  <a:cubicBezTo>
                    <a:pt x="590947" y="787798"/>
                    <a:pt x="642541" y="795338"/>
                    <a:pt x="692944" y="802482"/>
                  </a:cubicBezTo>
                  <a:cubicBezTo>
                    <a:pt x="743347" y="809626"/>
                    <a:pt x="845344" y="816769"/>
                    <a:pt x="845344" y="816769"/>
                  </a:cubicBezTo>
                  <a:lnTo>
                    <a:pt x="1000125" y="828675"/>
                  </a:lnTo>
                  <a:cubicBezTo>
                    <a:pt x="1042988" y="832644"/>
                    <a:pt x="1070372" y="835820"/>
                    <a:pt x="1102519" y="840582"/>
                  </a:cubicBezTo>
                  <a:cubicBezTo>
                    <a:pt x="1134666" y="845344"/>
                    <a:pt x="1164034" y="849313"/>
                    <a:pt x="1193006" y="857250"/>
                  </a:cubicBezTo>
                  <a:cubicBezTo>
                    <a:pt x="1221978" y="865188"/>
                    <a:pt x="1251347" y="875507"/>
                    <a:pt x="1276350" y="888207"/>
                  </a:cubicBezTo>
                  <a:cubicBezTo>
                    <a:pt x="1301353" y="900907"/>
                    <a:pt x="1328341" y="918766"/>
                    <a:pt x="1343025" y="933450"/>
                  </a:cubicBezTo>
                  <a:cubicBezTo>
                    <a:pt x="1357709" y="948134"/>
                    <a:pt x="1360884" y="962422"/>
                    <a:pt x="1364456" y="976313"/>
                  </a:cubicBezTo>
                  <a:cubicBezTo>
                    <a:pt x="1368028" y="990204"/>
                    <a:pt x="1364853" y="1011238"/>
                    <a:pt x="1364456" y="1016794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6"/>
            <p:cNvSpPr>
              <a:spLocks noChangeArrowheads="1"/>
            </p:cNvSpPr>
            <p:nvPr/>
          </p:nvSpPr>
          <p:spPr bwMode="auto">
            <a:xfrm>
              <a:off x="6735763" y="3687762"/>
              <a:ext cx="1363662" cy="1017588"/>
            </a:xfrm>
            <a:custGeom>
              <a:avLst/>
              <a:gdLst>
                <a:gd name="T0" fmla="*/ 1358912 w 1364852"/>
                <a:gd name="T1" fmla="*/ 0 h 1016794"/>
                <a:gd name="T2" fmla="*/ 1358912 w 1364852"/>
                <a:gd name="T3" fmla="*/ 88382 h 1016794"/>
                <a:gd name="T4" fmla="*/ 1351793 w 1364852"/>
                <a:gd name="T5" fmla="*/ 167208 h 1016794"/>
                <a:gd name="T6" fmla="*/ 1332811 w 1364852"/>
                <a:gd name="T7" fmla="*/ 253202 h 1016794"/>
                <a:gd name="T8" fmla="*/ 1306709 w 1364852"/>
                <a:gd name="T9" fmla="*/ 334418 h 1016794"/>
                <a:gd name="T10" fmla="*/ 1275861 w 1364852"/>
                <a:gd name="T11" fmla="*/ 403690 h 1016794"/>
                <a:gd name="T12" fmla="*/ 1252129 w 1364852"/>
                <a:gd name="T13" fmla="*/ 449075 h 1016794"/>
                <a:gd name="T14" fmla="*/ 1216536 w 1364852"/>
                <a:gd name="T15" fmla="*/ 499238 h 1016794"/>
                <a:gd name="T16" fmla="*/ 1180942 w 1364852"/>
                <a:gd name="T17" fmla="*/ 544623 h 1016794"/>
                <a:gd name="T18" fmla="*/ 1133482 w 1364852"/>
                <a:gd name="T19" fmla="*/ 592397 h 1016794"/>
                <a:gd name="T20" fmla="*/ 1078904 w 1364852"/>
                <a:gd name="T21" fmla="*/ 644949 h 1016794"/>
                <a:gd name="T22" fmla="*/ 1033817 w 1364852"/>
                <a:gd name="T23" fmla="*/ 678390 h 1016794"/>
                <a:gd name="T24" fmla="*/ 969747 w 1364852"/>
                <a:gd name="T25" fmla="*/ 718998 h 1016794"/>
                <a:gd name="T26" fmla="*/ 879575 w 1364852"/>
                <a:gd name="T27" fmla="*/ 761995 h 1016794"/>
                <a:gd name="T28" fmla="*/ 803641 w 1364852"/>
                <a:gd name="T29" fmla="*/ 785881 h 1016794"/>
                <a:gd name="T30" fmla="*/ 711095 w 1364852"/>
                <a:gd name="T31" fmla="*/ 802602 h 1016794"/>
                <a:gd name="T32" fmla="*/ 632788 w 1364852"/>
                <a:gd name="T33" fmla="*/ 809768 h 1016794"/>
                <a:gd name="T34" fmla="*/ 530751 w 1364852"/>
                <a:gd name="T35" fmla="*/ 821712 h 1016794"/>
                <a:gd name="T36" fmla="*/ 452443 w 1364852"/>
                <a:gd name="T37" fmla="*/ 826489 h 1016794"/>
                <a:gd name="T38" fmla="*/ 367017 w 1364852"/>
                <a:gd name="T39" fmla="*/ 836044 h 1016794"/>
                <a:gd name="T40" fmla="*/ 286336 w 1364852"/>
                <a:gd name="T41" fmla="*/ 843209 h 1016794"/>
                <a:gd name="T42" fmla="*/ 198537 w 1364852"/>
                <a:gd name="T43" fmla="*/ 855154 h 1016794"/>
                <a:gd name="T44" fmla="*/ 120230 w 1364852"/>
                <a:gd name="T45" fmla="*/ 879040 h 1016794"/>
                <a:gd name="T46" fmla="*/ 72769 w 1364852"/>
                <a:gd name="T47" fmla="*/ 905316 h 1016794"/>
                <a:gd name="T48" fmla="*/ 34805 w 1364852"/>
                <a:gd name="T49" fmla="*/ 933981 h 1016794"/>
                <a:gd name="T50" fmla="*/ 8699 w 1364852"/>
                <a:gd name="T51" fmla="*/ 965033 h 1016794"/>
                <a:gd name="T52" fmla="*/ 1583 w 1364852"/>
                <a:gd name="T53" fmla="*/ 993698 h 1016794"/>
                <a:gd name="T54" fmla="*/ 1583 w 1364852"/>
                <a:gd name="T55" fmla="*/ 1019974 h 10167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64852"/>
                <a:gd name="T85" fmla="*/ 0 h 1016794"/>
                <a:gd name="T86" fmla="*/ 1364852 w 1364852"/>
                <a:gd name="T87" fmla="*/ 1016794 h 10167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64852" h="1016794">
                  <a:moveTo>
                    <a:pt x="1363662" y="0"/>
                  </a:moveTo>
                  <a:cubicBezTo>
                    <a:pt x="1364257" y="30162"/>
                    <a:pt x="1364852" y="60325"/>
                    <a:pt x="1363662" y="88106"/>
                  </a:cubicBezTo>
                  <a:cubicBezTo>
                    <a:pt x="1362472" y="115887"/>
                    <a:pt x="1360885" y="139304"/>
                    <a:pt x="1356519" y="166688"/>
                  </a:cubicBezTo>
                  <a:cubicBezTo>
                    <a:pt x="1352154" y="194073"/>
                    <a:pt x="1345010" y="224632"/>
                    <a:pt x="1337469" y="252413"/>
                  </a:cubicBezTo>
                  <a:cubicBezTo>
                    <a:pt x="1329928" y="280194"/>
                    <a:pt x="1320800" y="308372"/>
                    <a:pt x="1311275" y="333375"/>
                  </a:cubicBezTo>
                  <a:cubicBezTo>
                    <a:pt x="1301750" y="358378"/>
                    <a:pt x="1289447" y="383381"/>
                    <a:pt x="1280319" y="402431"/>
                  </a:cubicBezTo>
                  <a:cubicBezTo>
                    <a:pt x="1271191" y="421481"/>
                    <a:pt x="1266428" y="431800"/>
                    <a:pt x="1256506" y="447675"/>
                  </a:cubicBezTo>
                  <a:cubicBezTo>
                    <a:pt x="1246584" y="463550"/>
                    <a:pt x="1232693" y="481806"/>
                    <a:pt x="1220787" y="497681"/>
                  </a:cubicBezTo>
                  <a:cubicBezTo>
                    <a:pt x="1208881" y="513556"/>
                    <a:pt x="1198959" y="527447"/>
                    <a:pt x="1185069" y="542925"/>
                  </a:cubicBezTo>
                  <a:cubicBezTo>
                    <a:pt x="1171179" y="558403"/>
                    <a:pt x="1154510" y="573881"/>
                    <a:pt x="1137444" y="590550"/>
                  </a:cubicBezTo>
                  <a:cubicBezTo>
                    <a:pt x="1120378" y="607219"/>
                    <a:pt x="1099344" y="628651"/>
                    <a:pt x="1082675" y="642938"/>
                  </a:cubicBezTo>
                  <a:cubicBezTo>
                    <a:pt x="1066006" y="657225"/>
                    <a:pt x="1055687" y="663972"/>
                    <a:pt x="1037431" y="676275"/>
                  </a:cubicBezTo>
                  <a:cubicBezTo>
                    <a:pt x="1019175" y="688578"/>
                    <a:pt x="998934" y="702865"/>
                    <a:pt x="973137" y="716756"/>
                  </a:cubicBezTo>
                  <a:cubicBezTo>
                    <a:pt x="947340" y="730647"/>
                    <a:pt x="910431" y="748507"/>
                    <a:pt x="882650" y="759619"/>
                  </a:cubicBezTo>
                  <a:cubicBezTo>
                    <a:pt x="854869" y="770731"/>
                    <a:pt x="834628" y="776684"/>
                    <a:pt x="806450" y="783431"/>
                  </a:cubicBezTo>
                  <a:cubicBezTo>
                    <a:pt x="778272" y="790178"/>
                    <a:pt x="742156" y="796131"/>
                    <a:pt x="713581" y="800100"/>
                  </a:cubicBezTo>
                  <a:cubicBezTo>
                    <a:pt x="685006" y="804069"/>
                    <a:pt x="665163" y="804069"/>
                    <a:pt x="635000" y="807244"/>
                  </a:cubicBezTo>
                  <a:cubicBezTo>
                    <a:pt x="604837" y="810419"/>
                    <a:pt x="562768" y="816372"/>
                    <a:pt x="532606" y="819150"/>
                  </a:cubicBezTo>
                  <a:cubicBezTo>
                    <a:pt x="502444" y="821928"/>
                    <a:pt x="481409" y="821532"/>
                    <a:pt x="454025" y="823913"/>
                  </a:cubicBezTo>
                  <a:cubicBezTo>
                    <a:pt x="426641" y="826294"/>
                    <a:pt x="396081" y="830660"/>
                    <a:pt x="368300" y="833438"/>
                  </a:cubicBezTo>
                  <a:cubicBezTo>
                    <a:pt x="340519" y="836216"/>
                    <a:pt x="315515" y="837406"/>
                    <a:pt x="287337" y="840581"/>
                  </a:cubicBezTo>
                  <a:cubicBezTo>
                    <a:pt x="259159" y="843756"/>
                    <a:pt x="227012" y="846535"/>
                    <a:pt x="199231" y="852488"/>
                  </a:cubicBezTo>
                  <a:cubicBezTo>
                    <a:pt x="171450" y="858441"/>
                    <a:pt x="141684" y="867966"/>
                    <a:pt x="120650" y="876300"/>
                  </a:cubicBezTo>
                  <a:cubicBezTo>
                    <a:pt x="99616" y="884634"/>
                    <a:pt x="87312" y="893366"/>
                    <a:pt x="73025" y="902494"/>
                  </a:cubicBezTo>
                  <a:cubicBezTo>
                    <a:pt x="58738" y="911622"/>
                    <a:pt x="45641" y="921147"/>
                    <a:pt x="34925" y="931069"/>
                  </a:cubicBezTo>
                  <a:cubicBezTo>
                    <a:pt x="24209" y="940991"/>
                    <a:pt x="14287" y="952103"/>
                    <a:pt x="8731" y="962025"/>
                  </a:cubicBezTo>
                  <a:cubicBezTo>
                    <a:pt x="3175" y="971947"/>
                    <a:pt x="2778" y="981472"/>
                    <a:pt x="1587" y="990600"/>
                  </a:cubicBezTo>
                  <a:cubicBezTo>
                    <a:pt x="396" y="999728"/>
                    <a:pt x="0" y="1014413"/>
                    <a:pt x="1587" y="1016794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 dirty="0">
                <a:solidFill>
                  <a:srgbClr val="00B050"/>
                </a:solidFill>
              </a:rPr>
              <a:t>New Facilities Planned </a:t>
            </a:r>
            <a:r>
              <a:rPr lang="en-US" sz="2800" b="1" dirty="0">
                <a:solidFill>
                  <a:srgbClr val="00B050"/>
                </a:solidFill>
              </a:rPr>
              <a:t>at</a:t>
            </a:r>
            <a:r>
              <a:rPr lang="en-AU" sz="2800" b="1" dirty="0">
                <a:solidFill>
                  <a:srgbClr val="00B050"/>
                </a:solidFill>
              </a:rPr>
              <a:t>  RRCAT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4235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SCRF </a:t>
            </a:r>
            <a:r>
              <a:rPr lang="en-US" sz="2000" b="1" dirty="0">
                <a:solidFill>
                  <a:srgbClr val="0033CC"/>
                </a:solidFill>
              </a:rPr>
              <a:t>cavity fabrication </a:t>
            </a:r>
            <a:r>
              <a:rPr lang="en-US" sz="2000" b="1" dirty="0" smtClean="0">
                <a:solidFill>
                  <a:srgbClr val="0033CC"/>
                </a:solidFill>
              </a:rPr>
              <a:t>Facilities:</a:t>
            </a:r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120 </a:t>
            </a:r>
            <a:r>
              <a:rPr lang="en-US" sz="2000" dirty="0">
                <a:solidFill>
                  <a:srgbClr val="002060"/>
                </a:solidFill>
              </a:rPr>
              <a:t>Ton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AU" sz="2000" dirty="0">
                <a:solidFill>
                  <a:srgbClr val="002060"/>
                </a:solidFill>
              </a:rPr>
              <a:t>Hydraulic Press, </a:t>
            </a:r>
            <a:r>
              <a:rPr lang="en-US" sz="2000" dirty="0" err="1" smtClean="0">
                <a:solidFill>
                  <a:srgbClr val="002060"/>
                </a:solidFill>
              </a:rPr>
              <a:t>Nb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machining</a:t>
            </a:r>
            <a:r>
              <a:rPr lang="en-US" sz="2000" b="1" dirty="0">
                <a:solidFill>
                  <a:srgbClr val="002060"/>
                </a:solidFill>
              </a:rPr>
              <a:t>,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>
                <a:solidFill>
                  <a:srgbClr val="FF0000"/>
                </a:solidFill>
              </a:rPr>
              <a:t>EBW Machine </a:t>
            </a:r>
            <a:r>
              <a:rPr lang="en-AU" sz="2000" dirty="0">
                <a:solidFill>
                  <a:srgbClr val="002060"/>
                </a:solidFill>
              </a:rPr>
              <a:t>etc</a:t>
            </a:r>
            <a:r>
              <a:rPr lang="en-A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Chemical &amp; thermal processing facilities </a:t>
            </a:r>
          </a:p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EP/BCP/CBP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AU" sz="2000" dirty="0">
                <a:solidFill>
                  <a:srgbClr val="002060"/>
                </a:solidFill>
              </a:rPr>
              <a:t>HPR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sz="2000" dirty="0">
                <a:solidFill>
                  <a:srgbClr val="FF0000"/>
                </a:solidFill>
              </a:rPr>
              <a:t>&amp; Annealing Furnaces </a:t>
            </a:r>
            <a:r>
              <a:rPr lang="en-AU" sz="2000" dirty="0">
                <a:solidFill>
                  <a:srgbClr val="002060"/>
                </a:solidFill>
              </a:rPr>
              <a:t>etc</a:t>
            </a:r>
            <a:r>
              <a:rPr lang="en-AU" sz="2000" dirty="0" smtClean="0">
                <a:solidFill>
                  <a:srgbClr val="002060"/>
                </a:solidFill>
              </a:rPr>
              <a:t>.,</a:t>
            </a:r>
            <a:r>
              <a:rPr lang="en-A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en-AU" sz="2000" b="1" dirty="0" smtClean="0">
              <a:solidFill>
                <a:srgbClr val="002060"/>
              </a:solidFill>
            </a:endParaRPr>
          </a:p>
          <a:p>
            <a:r>
              <a:rPr lang="en-AU" sz="2000" b="1" dirty="0" smtClean="0">
                <a:solidFill>
                  <a:srgbClr val="0033CC"/>
                </a:solidFill>
              </a:rPr>
              <a:t>Materials Characterization Facilities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surface conductivity measurement, </a:t>
            </a:r>
            <a:r>
              <a:rPr lang="en-US" sz="2000" dirty="0" smtClean="0">
                <a:solidFill>
                  <a:srgbClr val="FF0000"/>
                </a:solidFill>
              </a:rPr>
              <a:t>high field magnetometer, </a:t>
            </a:r>
            <a:r>
              <a:rPr lang="en-AU" sz="2000" dirty="0" smtClean="0">
                <a:solidFill>
                  <a:srgbClr val="FF0000"/>
                </a:solidFill>
              </a:rPr>
              <a:t>SIMS</a:t>
            </a:r>
            <a:endParaRPr lang="en-AU" sz="2000" dirty="0" smtClean="0">
              <a:solidFill>
                <a:srgbClr val="0033CC"/>
              </a:solidFill>
            </a:endParaRPr>
          </a:p>
          <a:p>
            <a:endParaRPr lang="en-AU" sz="2000" b="1" dirty="0" smtClean="0">
              <a:solidFill>
                <a:srgbClr val="0033CC"/>
              </a:solidFill>
            </a:endParaRPr>
          </a:p>
          <a:p>
            <a:r>
              <a:rPr lang="en-AU" sz="2000" b="1" dirty="0" smtClean="0">
                <a:solidFill>
                  <a:srgbClr val="0033CC"/>
                </a:solidFill>
              </a:rPr>
              <a:t>Cavity Inspection Facilities</a:t>
            </a:r>
          </a:p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3-D CMM, </a:t>
            </a:r>
            <a:r>
              <a:rPr lang="en-AU" sz="2000" dirty="0" smtClean="0">
                <a:solidFill>
                  <a:srgbClr val="002060"/>
                </a:solidFill>
              </a:rPr>
              <a:t>UTM</a:t>
            </a:r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AU" sz="2000" dirty="0" smtClean="0">
                <a:solidFill>
                  <a:srgbClr val="002060"/>
                </a:solidFill>
              </a:rPr>
              <a:t>Optical inspection bench, </a:t>
            </a:r>
            <a:r>
              <a:rPr lang="en-AU" sz="2000" dirty="0" smtClean="0">
                <a:solidFill>
                  <a:srgbClr val="FF0000"/>
                </a:solidFill>
              </a:rPr>
              <a:t>3-D </a:t>
            </a:r>
            <a:r>
              <a:rPr lang="en-AU" sz="2000" dirty="0" err="1" smtClean="0">
                <a:solidFill>
                  <a:srgbClr val="FF0000"/>
                </a:solidFill>
              </a:rPr>
              <a:t>confocal</a:t>
            </a:r>
            <a:r>
              <a:rPr lang="en-AU" sz="2000" dirty="0" smtClean="0">
                <a:solidFill>
                  <a:srgbClr val="FF0000"/>
                </a:solidFill>
              </a:rPr>
              <a:t> microscope, </a:t>
            </a:r>
          </a:p>
          <a:p>
            <a:endParaRPr lang="en-AU" sz="2000" b="1" dirty="0" smtClean="0">
              <a:solidFill>
                <a:srgbClr val="0033CC"/>
              </a:solidFill>
            </a:endParaRPr>
          </a:p>
          <a:p>
            <a:r>
              <a:rPr lang="en-AU" sz="2000" b="1" dirty="0" smtClean="0">
                <a:solidFill>
                  <a:srgbClr val="0033CC"/>
                </a:solidFill>
              </a:rPr>
              <a:t>Cavity RF Measurement &amp; Tuning Facility</a:t>
            </a:r>
            <a:endParaRPr lang="en-AU" sz="2000" b="1" dirty="0">
              <a:solidFill>
                <a:srgbClr val="0033CC"/>
              </a:solidFill>
            </a:endParaRPr>
          </a:p>
          <a:p>
            <a:r>
              <a:rPr lang="en-AU" sz="2000" dirty="0" smtClean="0">
                <a:solidFill>
                  <a:srgbClr val="002060"/>
                </a:solidFill>
              </a:rPr>
              <a:t>Half Cell, </a:t>
            </a:r>
            <a:r>
              <a:rPr lang="en-AU" sz="2000" dirty="0" err="1" smtClean="0">
                <a:solidFill>
                  <a:srgbClr val="002060"/>
                </a:solidFill>
              </a:rPr>
              <a:t>dumbell</a:t>
            </a:r>
            <a:r>
              <a:rPr lang="en-AU" sz="2000" dirty="0" smtClean="0">
                <a:solidFill>
                  <a:srgbClr val="002060"/>
                </a:solidFill>
              </a:rPr>
              <a:t> and multi-cell cavity frequency measurement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Cavity Frequency &amp; field tuning machine</a:t>
            </a:r>
            <a:endParaRPr lang="en-AU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Assembly </a:t>
            </a:r>
            <a:r>
              <a:rPr lang="en-US" sz="2000" dirty="0">
                <a:solidFill>
                  <a:srgbClr val="0033CC"/>
                </a:solidFill>
              </a:rPr>
              <a:t>&amp; testing set up.</a:t>
            </a:r>
            <a:r>
              <a:rPr lang="en-AU" sz="2000" b="1" dirty="0"/>
              <a:t> 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Clean-room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smtClean="0">
                <a:solidFill>
                  <a:srgbClr val="FF0000"/>
                </a:solidFill>
              </a:rPr>
              <a:t>2K Test </a:t>
            </a:r>
            <a:r>
              <a:rPr lang="en-AU" sz="2000" dirty="0">
                <a:solidFill>
                  <a:srgbClr val="FF0000"/>
                </a:solidFill>
              </a:rPr>
              <a:t>cryostats, RF sources etc</a:t>
            </a:r>
            <a:r>
              <a:rPr lang="en-AU" sz="2000" dirty="0" smtClean="0">
                <a:solidFill>
                  <a:srgbClr val="002060"/>
                </a:solidFill>
              </a:rPr>
              <a:t>. </a:t>
            </a:r>
            <a:endParaRPr lang="en-AU" sz="2000" dirty="0">
              <a:solidFill>
                <a:srgbClr val="002060"/>
              </a:solidFill>
            </a:endParaRPr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CUT VIEW OF CRYOMODULE ASSY CM-0.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1" t="7991" b="20570"/>
          <a:stretch>
            <a:fillRect/>
          </a:stretch>
        </p:blipFill>
        <p:spPr>
          <a:xfrm>
            <a:off x="152400" y="1371600"/>
            <a:ext cx="8991600" cy="3525838"/>
          </a:xfrm>
        </p:spPr>
      </p:pic>
      <p:sp>
        <p:nvSpPr>
          <p:cNvPr id="5" name="Rectangle 4"/>
          <p:cNvSpPr/>
          <p:nvPr/>
        </p:nvSpPr>
        <p:spPr>
          <a:xfrm>
            <a:off x="990600" y="0"/>
            <a:ext cx="739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C00000"/>
                </a:solidFill>
              </a:rPr>
              <a:t>Cryomodule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for 650MHz SCRF Cavity </a:t>
            </a:r>
          </a:p>
          <a:p>
            <a:pPr>
              <a:defRPr/>
            </a:pPr>
            <a:r>
              <a:rPr lang="en-US" sz="2000" b="1" dirty="0"/>
              <a:t>		</a:t>
            </a:r>
            <a:r>
              <a:rPr lang="en-US" sz="2000" b="1" dirty="0" smtClean="0"/>
              <a:t>Being </a:t>
            </a:r>
            <a:r>
              <a:rPr lang="en-US" sz="2000" b="1" dirty="0"/>
              <a:t>designed at RRCAT under IIFC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733800"/>
            <a:ext cx="4114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Cavities    :  Eight Cavities of 650MHz</a:t>
            </a:r>
          </a:p>
          <a:p>
            <a:pPr>
              <a:defRPr/>
            </a:pPr>
            <a:r>
              <a:rPr lang="en-US" dirty="0"/>
              <a:t>Diameter :  1.067 meters </a:t>
            </a:r>
          </a:p>
          <a:p>
            <a:pPr>
              <a:defRPr/>
            </a:pPr>
            <a:r>
              <a:rPr lang="en-US" dirty="0"/>
              <a:t>Length      :   12       meters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5486400"/>
            <a:ext cx="86868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P. Khare, P.K.Kush, S. Gilankar, R. Ghosh, A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Laxminarayanan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, </a:t>
            </a:r>
            <a:r>
              <a:rPr lang="en-US" b="1" dirty="0" err="1" smtClean="0">
                <a:solidFill>
                  <a:srgbClr val="0000CC"/>
                </a:solidFill>
                <a:cs typeface="Arial" charset="0"/>
              </a:rPr>
              <a:t>R.Chaube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and      A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.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Jain RRCAT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Tom 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Peterson ,Yuri Orlov, Camille Ginsburg, Jim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Kerby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, Fermi 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Lab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1.3 GHz single Cell cavity</a:t>
            </a:r>
          </a:p>
          <a:p>
            <a:r>
              <a:rPr lang="en-US" dirty="0" smtClean="0"/>
              <a:t>Single cell </a:t>
            </a:r>
            <a:r>
              <a:rPr lang="en-US" dirty="0" err="1" smtClean="0"/>
              <a:t>Nb</a:t>
            </a:r>
            <a:r>
              <a:rPr lang="en-US" dirty="0" smtClean="0"/>
              <a:t> 1.3 GHz cavity development</a:t>
            </a:r>
          </a:p>
          <a:p>
            <a:r>
              <a:rPr lang="en-US" dirty="0" smtClean="0"/>
              <a:t>Development of Cavity Processing Facility</a:t>
            </a:r>
          </a:p>
          <a:p>
            <a:r>
              <a:rPr lang="en-US" dirty="0" smtClean="0"/>
              <a:t>Design of </a:t>
            </a:r>
            <a:r>
              <a:rPr lang="en-US" dirty="0" err="1" smtClean="0"/>
              <a:t>Cryomodule</a:t>
            </a:r>
            <a:r>
              <a:rPr lang="en-US" dirty="0" smtClean="0"/>
              <a:t> (1.3 GHz &amp; 650 MHz)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rot="5400000">
            <a:off x="5806282" y="3248819"/>
            <a:ext cx="1143000" cy="1587"/>
          </a:xfrm>
          <a:prstGeom prst="line">
            <a:avLst/>
          </a:prstGeom>
          <a:ln w="15875"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4800" y="1790700"/>
            <a:ext cx="8543925" cy="3619500"/>
            <a:chOff x="304800" y="1443038"/>
            <a:chExt cx="8543925" cy="3619500"/>
          </a:xfrm>
        </p:grpSpPr>
        <p:sp>
          <p:nvSpPr>
            <p:cNvPr id="7" name="Oval 6"/>
            <p:cNvSpPr/>
            <p:nvPr/>
          </p:nvSpPr>
          <p:spPr>
            <a:xfrm>
              <a:off x="304800" y="2871788"/>
              <a:ext cx="1905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03" name="TextBox 3"/>
            <p:cNvSpPr txBox="1">
              <a:spLocks noChangeArrowheads="1"/>
            </p:cNvSpPr>
            <p:nvPr/>
          </p:nvSpPr>
          <p:spPr bwMode="auto">
            <a:xfrm>
              <a:off x="466725" y="3071813"/>
              <a:ext cx="21336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33CC33"/>
                  </a:solidFill>
                  <a:latin typeface="Calibri" pitchFamily="34" charset="0"/>
                </a:rPr>
                <a:t>TESLA DESIGN</a:t>
              </a:r>
            </a:p>
          </p:txBody>
        </p:sp>
        <p:sp>
          <p:nvSpPr>
            <p:cNvPr id="4104" name="TextBox 4"/>
            <p:cNvSpPr txBox="1">
              <a:spLocks noChangeArrowheads="1"/>
            </p:cNvSpPr>
            <p:nvPr/>
          </p:nvSpPr>
          <p:spPr bwMode="auto">
            <a:xfrm>
              <a:off x="2676525" y="1763713"/>
              <a:ext cx="4230688" cy="923925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     Lattice  finalization, Instrumentation, Interconnect region, Cryogen distribution scheme etc.,</a:t>
              </a:r>
            </a:p>
          </p:txBody>
        </p:sp>
        <p:sp>
          <p:nvSpPr>
            <p:cNvPr id="4105" name="TextBox 5"/>
            <p:cNvSpPr txBox="1">
              <a:spLocks noChangeArrowheads="1"/>
            </p:cNvSpPr>
            <p:nvPr/>
          </p:nvSpPr>
          <p:spPr bwMode="auto">
            <a:xfrm>
              <a:off x="2676525" y="3821113"/>
              <a:ext cx="4191000" cy="923925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BD03B4"/>
                  </a:solidFill>
                  <a:latin typeface="Calibri" pitchFamily="34" charset="0"/>
                </a:rPr>
                <a:t>     Engineering Design of Cryomodule.</a:t>
              </a:r>
            </a:p>
            <a:p>
              <a:r>
                <a:rPr lang="en-US" b="1">
                  <a:solidFill>
                    <a:srgbClr val="BD03B4"/>
                  </a:solidFill>
                  <a:latin typeface="Calibri" pitchFamily="34" charset="0"/>
                </a:rPr>
                <a:t>e.g Cavity support system, thermal shield, vacuum vessel etc</a:t>
              </a:r>
              <a:r>
                <a:rPr lang="en-US">
                  <a:solidFill>
                    <a:srgbClr val="BD03B4"/>
                  </a:solidFill>
                  <a:latin typeface="Calibri" pitchFamily="34" charset="0"/>
                </a:rPr>
                <a:t>.</a:t>
              </a:r>
            </a:p>
          </p:txBody>
        </p:sp>
        <p:cxnSp>
          <p:nvCxnSpPr>
            <p:cNvPr id="15" name="Straight Connector 14"/>
            <p:cNvCxnSpPr>
              <a:stCxn id="7" idx="0"/>
              <a:endCxn id="4104" idx="1"/>
            </p:cNvCxnSpPr>
            <p:nvPr/>
          </p:nvCxnSpPr>
          <p:spPr>
            <a:xfrm rot="5400000" flipH="1" flipV="1">
              <a:off x="1643857" y="1839119"/>
              <a:ext cx="646112" cy="141922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4105" idx="1"/>
            </p:cNvCxnSpPr>
            <p:nvPr/>
          </p:nvCxnSpPr>
          <p:spPr>
            <a:xfrm rot="16200000" flipH="1">
              <a:off x="1566863" y="3276600"/>
              <a:ext cx="649288" cy="136366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TextBox 17"/>
            <p:cNvSpPr txBox="1">
              <a:spLocks noChangeArrowheads="1"/>
            </p:cNvSpPr>
            <p:nvPr/>
          </p:nvSpPr>
          <p:spPr bwMode="auto">
            <a:xfrm>
              <a:off x="4191000" y="469265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AT RRCAT</a:t>
              </a:r>
            </a:p>
          </p:txBody>
        </p:sp>
        <p:sp>
          <p:nvSpPr>
            <p:cNvPr id="4109" name="TextBox 18"/>
            <p:cNvSpPr txBox="1">
              <a:spLocks noChangeArrowheads="1"/>
            </p:cNvSpPr>
            <p:nvPr/>
          </p:nvSpPr>
          <p:spPr bwMode="auto">
            <a:xfrm>
              <a:off x="3895725" y="1443038"/>
              <a:ext cx="1447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AT FERMILAB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8525" y="2906713"/>
              <a:ext cx="1600200" cy="646113"/>
            </a:xfrm>
            <a:prstGeom prst="rect">
              <a:avLst/>
            </a:prstGeom>
            <a:noFill/>
            <a:ln w="22225"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</a:rPr>
                <a:t>PROTOTYPE CRYOMODULE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926263" y="3573463"/>
              <a:ext cx="1135062" cy="73025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104" idx="3"/>
              <a:endCxn id="20" idx="0"/>
            </p:cNvCxnSpPr>
            <p:nvPr/>
          </p:nvCxnSpPr>
          <p:spPr>
            <a:xfrm>
              <a:off x="6907213" y="2225676"/>
              <a:ext cx="1143000" cy="68103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32844" y="3250407"/>
              <a:ext cx="1143000" cy="1588"/>
            </a:xfrm>
            <a:prstGeom prst="line">
              <a:avLst/>
            </a:prstGeom>
            <a:ln w="15875"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094832" y="3248819"/>
              <a:ext cx="1143000" cy="1587"/>
            </a:xfrm>
            <a:prstGeom prst="line">
              <a:avLst/>
            </a:prstGeom>
            <a:ln w="15875"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753644" y="3248819"/>
              <a:ext cx="1143000" cy="1588"/>
            </a:xfrm>
            <a:prstGeom prst="line">
              <a:avLst/>
            </a:prstGeom>
            <a:ln w="15875"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87069" y="3248819"/>
              <a:ext cx="1143000" cy="1588"/>
            </a:xfrm>
            <a:prstGeom prst="line">
              <a:avLst/>
            </a:prstGeom>
            <a:ln w="15875"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5882" y="3248819"/>
              <a:ext cx="1143000" cy="1587"/>
            </a:xfrm>
            <a:prstGeom prst="line">
              <a:avLst/>
            </a:prstGeom>
            <a:ln w="15875"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48000" y="3059113"/>
              <a:ext cx="3733800" cy="36988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WEBEX meeting for technical reviews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43000" y="152400"/>
            <a:ext cx="6629400" cy="52322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chemeClr val="accent3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33CC"/>
                </a:solidFill>
                <a:latin typeface="+mn-lt"/>
              </a:rPr>
              <a:t>Cryomodule</a:t>
            </a:r>
            <a:r>
              <a:rPr lang="en-US" sz="2800" dirty="0" smtClean="0">
                <a:solidFill>
                  <a:srgbClr val="0033CC"/>
                </a:solidFill>
                <a:latin typeface="+mn-lt"/>
              </a:rPr>
              <a:t> Development 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Approach</a:t>
            </a:r>
            <a:endParaRPr lang="en-IN" sz="28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101" name="Picture 37" descr="da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9050"/>
            <a:ext cx="823913" cy="695325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354479C0-3159-4FCD-B81E-E1BB04602F94}" type="slidenum">
              <a:rPr lang="en-US" sz="1200" b="1">
                <a:solidFill>
                  <a:srgbClr val="800000"/>
                </a:solidFill>
                <a:latin typeface="+mj-lt"/>
              </a:rPr>
              <a:pPr algn="r" eaLnBrk="0" hangingPunct="0">
                <a:defRPr/>
              </a:pPr>
              <a:t>21</a:t>
            </a:fld>
            <a:endParaRPr lang="en-US" sz="1200" b="1">
              <a:latin typeface="Times" pitchFamily="18" charset="0"/>
            </a:endParaRP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762000" y="161925"/>
            <a:ext cx="76962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Design 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</a:rPr>
              <a:t>of Beta=0.8 Cryomodule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572000"/>
            <a:ext cx="8763000" cy="2057400"/>
            <a:chOff x="152400" y="990600"/>
            <a:chExt cx="8534400" cy="2701925"/>
          </a:xfrm>
        </p:grpSpPr>
        <p:pic>
          <p:nvPicPr>
            <p:cNvPr id="5127" name="Picture 3" descr="2.jpg"/>
            <p:cNvPicPr>
              <a:picLocks noChangeAspect="1"/>
            </p:cNvPicPr>
            <p:nvPr/>
          </p:nvPicPr>
          <p:blipFill>
            <a:blip r:embed="rId3" cstate="print"/>
            <a:srcRect t="16711" b="23051"/>
            <a:stretch>
              <a:fillRect/>
            </a:stretch>
          </p:blipFill>
          <p:spPr bwMode="auto">
            <a:xfrm>
              <a:off x="152400" y="990600"/>
              <a:ext cx="8534400" cy="270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Rectangle 6"/>
            <p:cNvSpPr>
              <a:spLocks noChangeArrowheads="1"/>
            </p:cNvSpPr>
            <p:nvPr/>
          </p:nvSpPr>
          <p:spPr bwMode="auto">
            <a:xfrm rot="482749">
              <a:off x="1143954" y="1790835"/>
              <a:ext cx="5024739" cy="52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700" b="1" i="1">
                  <a:solidFill>
                    <a:srgbClr val="2C0EE2"/>
                  </a:solidFill>
                  <a:latin typeface="Calibri" pitchFamily="34" charset="0"/>
                </a:rPr>
                <a:t>β</a:t>
              </a:r>
              <a:r>
                <a:rPr lang="en-US" sz="1700" b="1" i="1">
                  <a:solidFill>
                    <a:srgbClr val="2C0EE2"/>
                  </a:solidFill>
                  <a:latin typeface="Berlin Sans FB Demi" pitchFamily="34" charset="0"/>
                </a:rPr>
                <a:t>= 0.8 CRYOMODULE             RRCAT - FNAL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8600" y="914400"/>
            <a:ext cx="838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Effort Started In 2008 to Design Beta=0.8 cryomodule for 1.3GHz cavities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Vacuum Vessel engineering Design note prepared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/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Cavity support  system  analysis was  completed,3-D Model was completed.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514600"/>
            <a:ext cx="8839200" cy="1846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In March 2010 ,Project-X decided to go for 650MHz CW cavities</a:t>
            </a:r>
          </a:p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Thermal load 250W/cryomodule . Tesla type  10W at 2K .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Size  of cavity (dia.400mm) : ~ 2 times  that of 1.3GHzTesla type cavity.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Stand alone cryomodule for ease of accessibility for repairs.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617" t="34041" r="2498" b="39722"/>
          <a:stretch>
            <a:fillRect/>
          </a:stretch>
        </p:blipFill>
        <p:spPr bwMode="auto">
          <a:xfrm>
            <a:off x="533400" y="5562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2850"/>
            <a:ext cx="4114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8" name="Group 108"/>
          <p:cNvGraphicFramePr>
            <a:graphicFrameLocks noGrp="1"/>
          </p:cNvGraphicFramePr>
          <p:nvPr/>
        </p:nvGraphicFramePr>
        <p:xfrm>
          <a:off x="4648199" y="1600200"/>
          <a:ext cx="4267201" cy="2590800"/>
        </p:xfrm>
        <a:graphic>
          <a:graphicData uri="http://schemas.openxmlformats.org/drawingml/2006/table">
            <a:tbl>
              <a:tblPr/>
              <a:tblGrid>
                <a:gridCol w="2590801"/>
                <a:gridCol w="685800"/>
                <a:gridCol w="990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Operating frequency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1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Cavity length (from iris to iris)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1038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Cavity diameter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400.6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R/Q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Ω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G-factor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Ω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gain per cavity (zero synch. phase)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19.9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MeV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Gradient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19.2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MeV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/m</a:t>
                      </a: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Maximal surface electric field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38.4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MV/m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Maximal surface magnetic field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mT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929" marR="879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49" name="Group 109"/>
          <p:cNvGraphicFramePr>
            <a:graphicFrameLocks noGrp="1"/>
          </p:cNvGraphicFramePr>
          <p:nvPr/>
        </p:nvGraphicFramePr>
        <p:xfrm>
          <a:off x="152400" y="2943225"/>
          <a:ext cx="2679086" cy="2695575"/>
        </p:xfrm>
        <a:graphic>
          <a:graphicData uri="http://schemas.openxmlformats.org/drawingml/2006/table">
            <a:tbl>
              <a:tblPr/>
              <a:tblGrid>
                <a:gridCol w="305309"/>
                <a:gridCol w="773958"/>
                <a:gridCol w="990727"/>
                <a:gridCol w="609092"/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650MHz Beta = 0.9 Cryomodule Element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Center Position relative to 1st element (mm)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Effective Length (mm)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1327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2653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3980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Quadrupole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5059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Quadrupole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5509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6633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7960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9287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Cavity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10613</a:t>
                      </a:r>
                    </a:p>
                  </a:txBody>
                  <a:tcPr marL="9159" marR="9159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1309.0</a:t>
                      </a:r>
                    </a:p>
                  </a:txBody>
                  <a:tcPr marL="9159" marR="9159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5" name="TextBox 7"/>
          <p:cNvSpPr txBox="1">
            <a:spLocks noChangeArrowheads="1"/>
          </p:cNvSpPr>
          <p:nvPr/>
        </p:nvSpPr>
        <p:spPr bwMode="auto">
          <a:xfrm>
            <a:off x="5181600" y="1066800"/>
            <a:ext cx="309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722F5"/>
                </a:solidFill>
                <a:latin typeface="Calibri" pitchFamily="34" charset="0"/>
              </a:rPr>
              <a:t>A. CAVITY PARAMETERS</a:t>
            </a:r>
          </a:p>
        </p:txBody>
      </p:sp>
      <p:sp>
        <p:nvSpPr>
          <p:cNvPr id="6246" name="TextBox 8"/>
          <p:cNvSpPr txBox="1">
            <a:spLocks noChangeArrowheads="1"/>
          </p:cNvSpPr>
          <p:nvPr/>
        </p:nvSpPr>
        <p:spPr bwMode="auto">
          <a:xfrm>
            <a:off x="3124200" y="5243513"/>
            <a:ext cx="529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1722F5"/>
                </a:solidFill>
                <a:latin typeface="Calibri" pitchFamily="34" charset="0"/>
              </a:rPr>
              <a:t>B. CRYOMODULE  ELEMENT LOCATION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0" y="2743200"/>
            <a:ext cx="8793163" cy="2209800"/>
          </a:xfrm>
          <a:prstGeom prst="bentConnector3">
            <a:avLst>
              <a:gd name="adj1" fmla="val 50000"/>
            </a:avLst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914400" y="0"/>
            <a:ext cx="73152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33CC"/>
                </a:solidFill>
              </a:rPr>
              <a:t>Design </a:t>
            </a:r>
            <a:r>
              <a:rPr lang="en-US" sz="2600" dirty="0">
                <a:solidFill>
                  <a:srgbClr val="0033CC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Beta=0.9, </a:t>
            </a:r>
            <a:r>
              <a:rPr lang="en-US" sz="2600" dirty="0" smtClean="0">
                <a:solidFill>
                  <a:srgbClr val="0033CC"/>
                </a:solidFill>
              </a:rPr>
              <a:t>650MHz </a:t>
            </a:r>
            <a:r>
              <a:rPr lang="en-US" sz="2600" dirty="0" err="1" smtClean="0">
                <a:solidFill>
                  <a:srgbClr val="0033CC"/>
                </a:solidFill>
              </a:rPr>
              <a:t>Cryomodule</a:t>
            </a:r>
            <a:endParaRPr lang="en-US" sz="2600" dirty="0">
              <a:solidFill>
                <a:srgbClr val="0033CC"/>
              </a:solidFill>
            </a:endParaRPr>
          </a:p>
        </p:txBody>
      </p:sp>
      <p:pic>
        <p:nvPicPr>
          <p:cNvPr id="6249" name="Picture 14" descr="da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19050"/>
            <a:ext cx="823913" cy="695325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953000" y="6396038"/>
            <a:ext cx="4038600" cy="36933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chemeClr val="accent3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33CC"/>
                </a:solidFill>
                <a:latin typeface="+mn-lt"/>
              </a:rPr>
              <a:t>Data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received from FNAL, June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6096000" y="762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6200" y="3276600"/>
            <a:ext cx="22098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Option A- Single Pipe support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l="23480" t="19621" r="47353" b="12466"/>
          <a:stretch>
            <a:fillRect/>
          </a:stretch>
        </p:blipFill>
        <p:spPr bwMode="auto">
          <a:xfrm>
            <a:off x="304800" y="1066800"/>
            <a:ext cx="18811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2000" y="1"/>
            <a:ext cx="7620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0000FF"/>
                </a:solidFill>
              </a:rPr>
              <a:t>Configuration of 650 MHz Cryomodule 			 </a:t>
            </a:r>
            <a:r>
              <a:rPr lang="en-US" sz="2000" dirty="0">
                <a:solidFill>
                  <a:srgbClr val="0000FF"/>
                </a:solidFill>
              </a:rPr>
              <a:t>(Options proposed by RRCAT)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 l="27061" t="24394" r="49974" b="23418"/>
          <a:stretch>
            <a:fillRect/>
          </a:stretch>
        </p:blipFill>
        <p:spPr bwMode="auto">
          <a:xfrm>
            <a:off x="7086600" y="1219200"/>
            <a:ext cx="1795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010400" y="3276600"/>
            <a:ext cx="20574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Option B- Support on two pipes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5" cstate="print"/>
          <a:srcRect l="18782" t="15625" r="46536" b="7813"/>
          <a:stretch>
            <a:fillRect/>
          </a:stretch>
        </p:blipFill>
        <p:spPr bwMode="auto">
          <a:xfrm>
            <a:off x="0" y="3997325"/>
            <a:ext cx="2286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9850" y="6400800"/>
            <a:ext cx="389255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Option C- Rectangular Duct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1600200"/>
            <a:ext cx="44196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Possible Options &amp; their evaluation </a:t>
            </a:r>
            <a:endParaRPr lang="en-US" sz="2000" dirty="0">
              <a:solidFill>
                <a:srgbClr val="00B0F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Goal </a:t>
            </a:r>
            <a:r>
              <a:rPr lang="en-US" sz="2000" dirty="0"/>
              <a:t>:     </a:t>
            </a:r>
            <a:r>
              <a:rPr lang="en-US" sz="2000" dirty="0">
                <a:solidFill>
                  <a:srgbClr val="0000FF"/>
                </a:solidFill>
              </a:rPr>
              <a:t>Use Popular T4CM Cryomodule   	design as basic concept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276600"/>
            <a:ext cx="4267200" cy="1938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Evaluation Based 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B050"/>
                </a:solidFill>
              </a:rPr>
              <a:t>Static heat leaks (approximations)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</a:rPr>
              <a:t>Stiffness of the cavity support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</a:rPr>
              <a:t>Availability of pipes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General Mech. Engineering issues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7180" name="Content Placeholder 3"/>
          <p:cNvPicPr>
            <a:picLocks noChangeAspect="1" noChangeArrowheads="1"/>
          </p:cNvPicPr>
          <p:nvPr/>
        </p:nvPicPr>
        <p:blipFill>
          <a:blip r:embed="rId6" cstate="print"/>
          <a:srcRect l="22081" r="34264"/>
          <a:stretch>
            <a:fillRect/>
          </a:stretch>
        </p:blipFill>
        <p:spPr bwMode="auto">
          <a:xfrm>
            <a:off x="6781800" y="4038600"/>
            <a:ext cx="21796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419600" y="6370638"/>
            <a:ext cx="4648200" cy="411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Option Chosen for Detailed Analysis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475038" y="2590800"/>
          <a:ext cx="1219200" cy="2857500"/>
        </p:xfrm>
        <a:graphic>
          <a:graphicData uri="http://schemas.openxmlformats.org/drawingml/2006/table">
            <a:tbl>
              <a:tblPr/>
              <a:tblGrid>
                <a:gridCol w="685800"/>
                <a:gridCol w="5334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92.80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2.45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1.53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391150" cy="523875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rtlCol="0">
            <a:spAutoFit/>
          </a:bodyPr>
          <a:lstStyle/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  <a:defRPr/>
            </a:pPr>
            <a:r>
              <a:rPr lang="en-US" sz="28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Glimpses of Design Effort</a:t>
            </a:r>
            <a:endParaRPr lang="en-US" sz="2800" b="1" kern="1200" dirty="0">
              <a:solidFill>
                <a:srgbClr val="0033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1219200"/>
            <a:ext cx="4541838" cy="4791075"/>
            <a:chOff x="0" y="0"/>
            <a:chExt cx="7909" cy="6947"/>
          </a:xfrm>
        </p:grpSpPr>
        <p:sp>
          <p:nvSpPr>
            <p:cNvPr id="8259" name="Rectangle 45"/>
            <p:cNvSpPr>
              <a:spLocks noChangeArrowheads="1"/>
            </p:cNvSpPr>
            <p:nvPr/>
          </p:nvSpPr>
          <p:spPr bwMode="auto">
            <a:xfrm>
              <a:off x="1140" y="0"/>
              <a:ext cx="5430" cy="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60" name="Rectangle 46"/>
            <p:cNvSpPr>
              <a:spLocks noChangeArrowheads="1"/>
            </p:cNvSpPr>
            <p:nvPr/>
          </p:nvSpPr>
          <p:spPr bwMode="auto">
            <a:xfrm>
              <a:off x="1140" y="2085"/>
              <a:ext cx="5430" cy="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61" name="Rectangle 47"/>
            <p:cNvSpPr>
              <a:spLocks noChangeArrowheads="1"/>
            </p:cNvSpPr>
            <p:nvPr/>
          </p:nvSpPr>
          <p:spPr bwMode="auto">
            <a:xfrm>
              <a:off x="2250" y="4185"/>
              <a:ext cx="3000" cy="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62" name="Rectangle 48"/>
            <p:cNvSpPr>
              <a:spLocks noChangeArrowheads="1"/>
            </p:cNvSpPr>
            <p:nvPr/>
          </p:nvSpPr>
          <p:spPr bwMode="auto">
            <a:xfrm>
              <a:off x="1140" y="6285"/>
              <a:ext cx="5430" cy="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140" y="662"/>
              <a:ext cx="6769" cy="5608"/>
              <a:chOff x="1140" y="662"/>
              <a:chExt cx="6769" cy="5608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1140" y="662"/>
                <a:ext cx="5348" cy="1423"/>
                <a:chOff x="1140" y="662"/>
                <a:chExt cx="5348" cy="1423"/>
              </a:xfrm>
            </p:grpSpPr>
            <p:sp>
              <p:nvSpPr>
                <p:cNvPr id="8290" name="AutoShape 8"/>
                <p:cNvSpPr>
                  <a:spLocks noChangeArrowheads="1"/>
                </p:cNvSpPr>
                <p:nvPr/>
              </p:nvSpPr>
              <p:spPr bwMode="auto">
                <a:xfrm>
                  <a:off x="1140" y="662"/>
                  <a:ext cx="443" cy="1423"/>
                </a:xfrm>
                <a:prstGeom prst="downArrow">
                  <a:avLst>
                    <a:gd name="adj1" fmla="val 50000"/>
                    <a:gd name="adj2" fmla="val 80305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1" name="AutoShape 9"/>
                <p:cNvSpPr>
                  <a:spLocks noChangeArrowheads="1"/>
                </p:cNvSpPr>
                <p:nvPr/>
              </p:nvSpPr>
              <p:spPr bwMode="auto">
                <a:xfrm>
                  <a:off x="6345" y="662"/>
                  <a:ext cx="143" cy="1423"/>
                </a:xfrm>
                <a:prstGeom prst="downArrow">
                  <a:avLst>
                    <a:gd name="adj1" fmla="val 50000"/>
                    <a:gd name="adj2" fmla="val 248776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2" name="AutoShape 10"/>
                <p:cNvSpPr>
                  <a:spLocks noChangeArrowheads="1"/>
                </p:cNvSpPr>
                <p:nvPr/>
              </p:nvSpPr>
              <p:spPr bwMode="auto">
                <a:xfrm>
                  <a:off x="3600" y="662"/>
                  <a:ext cx="240" cy="1423"/>
                </a:xfrm>
                <a:prstGeom prst="downArrow">
                  <a:avLst>
                    <a:gd name="adj1" fmla="val 50000"/>
                    <a:gd name="adj2" fmla="val 148229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8278" name="AutoShape 11"/>
              <p:cNvSpPr>
                <a:spLocks noChangeArrowheads="1"/>
              </p:cNvSpPr>
              <p:nvPr/>
            </p:nvSpPr>
            <p:spPr bwMode="auto">
              <a:xfrm>
                <a:off x="6570" y="2281"/>
                <a:ext cx="392" cy="277"/>
              </a:xfrm>
              <a:prstGeom prst="rightArrow">
                <a:avLst>
                  <a:gd name="adj1" fmla="val 50000"/>
                  <a:gd name="adj2" fmla="val 76622"/>
                </a:avLst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9" name="AutoShape 12"/>
              <p:cNvSpPr>
                <a:spLocks noChangeArrowheads="1"/>
              </p:cNvSpPr>
              <p:nvPr/>
            </p:nvSpPr>
            <p:spPr bwMode="auto">
              <a:xfrm>
                <a:off x="5250" y="4441"/>
                <a:ext cx="1592" cy="196"/>
              </a:xfrm>
              <a:prstGeom prst="rightArrow">
                <a:avLst>
                  <a:gd name="adj1" fmla="val 50000"/>
                  <a:gd name="adj2" fmla="val 266499"/>
                </a:avLst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6962" y="2041"/>
                <a:ext cx="947" cy="720"/>
                <a:chOff x="6962" y="2041"/>
                <a:chExt cx="947" cy="720"/>
              </a:xfrm>
            </p:grpSpPr>
            <p:sp>
              <p:nvSpPr>
                <p:cNvPr id="8288" name="Oval 74" descr="LN2"/>
                <p:cNvSpPr>
                  <a:spLocks noChangeArrowheads="1"/>
                </p:cNvSpPr>
                <p:nvPr/>
              </p:nvSpPr>
              <p:spPr bwMode="auto">
                <a:xfrm>
                  <a:off x="6962" y="2041"/>
                  <a:ext cx="815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962" y="2161"/>
                  <a:ext cx="947" cy="49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rtl="1"/>
                  <a:r>
                    <a:rPr lang="en-US" sz="1400" b="1">
                      <a:solidFill>
                        <a:srgbClr val="00B050"/>
                      </a:solidFill>
                      <a:latin typeface="Calibri" pitchFamily="34" charset="0"/>
                    </a:rPr>
                    <a:t>GHe</a:t>
                  </a:r>
                  <a:endParaRPr lang="en-US" sz="14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1"/>
                  <a:endParaRPr lang="en-US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6735" y="4081"/>
                <a:ext cx="947" cy="734"/>
                <a:chOff x="6735" y="4081"/>
                <a:chExt cx="947" cy="734"/>
              </a:xfrm>
            </p:grpSpPr>
            <p:sp>
              <p:nvSpPr>
                <p:cNvPr id="8286" name="Oval 72" descr="LN2"/>
                <p:cNvSpPr>
                  <a:spLocks noChangeArrowheads="1"/>
                </p:cNvSpPr>
                <p:nvPr/>
              </p:nvSpPr>
              <p:spPr bwMode="auto">
                <a:xfrm>
                  <a:off x="6842" y="4081"/>
                  <a:ext cx="803" cy="7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735" y="4201"/>
                  <a:ext cx="947" cy="61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rtl="1"/>
                  <a:r>
                    <a:rPr lang="en-US" sz="1600" b="1">
                      <a:solidFill>
                        <a:srgbClr val="00B050"/>
                      </a:solidFill>
                      <a:latin typeface="Calibri" pitchFamily="34" charset="0"/>
                    </a:rPr>
                    <a:t>GHe</a:t>
                  </a:r>
                  <a:endParaRPr lang="en-US" sz="16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1"/>
                  <a:endParaRPr lang="en-US" sz="16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82" name="AutoShape 19"/>
              <p:cNvSpPr>
                <a:spLocks noChangeArrowheads="1"/>
              </p:cNvSpPr>
              <p:nvPr/>
            </p:nvSpPr>
            <p:spPr bwMode="auto">
              <a:xfrm>
                <a:off x="1140" y="2762"/>
                <a:ext cx="443" cy="3499"/>
              </a:xfrm>
              <a:prstGeom prst="downArrow">
                <a:avLst>
                  <a:gd name="adj1" fmla="val 50000"/>
                  <a:gd name="adj2" fmla="val 197460"/>
                </a:avLst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3" name="AutoShape 20"/>
              <p:cNvSpPr>
                <a:spLocks noChangeArrowheads="1"/>
              </p:cNvSpPr>
              <p:nvPr/>
            </p:nvSpPr>
            <p:spPr bwMode="auto">
              <a:xfrm>
                <a:off x="6345" y="2762"/>
                <a:ext cx="143" cy="3499"/>
              </a:xfrm>
              <a:prstGeom prst="downArrow">
                <a:avLst>
                  <a:gd name="adj1" fmla="val 50000"/>
                  <a:gd name="adj2" fmla="val 611713"/>
                </a:avLst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4" name="AutoShape 21"/>
              <p:cNvSpPr>
                <a:spLocks noChangeArrowheads="1"/>
              </p:cNvSpPr>
              <p:nvPr/>
            </p:nvSpPr>
            <p:spPr bwMode="auto">
              <a:xfrm>
                <a:off x="3600" y="2762"/>
                <a:ext cx="240" cy="1423"/>
              </a:xfrm>
              <a:prstGeom prst="downArrow">
                <a:avLst>
                  <a:gd name="adj1" fmla="val 50000"/>
                  <a:gd name="adj2" fmla="val 148229"/>
                </a:avLst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5" name="AutoShape 22"/>
              <p:cNvSpPr>
                <a:spLocks noChangeArrowheads="1"/>
              </p:cNvSpPr>
              <p:nvPr/>
            </p:nvSpPr>
            <p:spPr bwMode="auto">
              <a:xfrm>
                <a:off x="3600" y="4847"/>
                <a:ext cx="240" cy="1423"/>
              </a:xfrm>
              <a:prstGeom prst="downArrow">
                <a:avLst>
                  <a:gd name="adj1" fmla="val 50000"/>
                  <a:gd name="adj2" fmla="val 148229"/>
                </a:avLst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0" y="63"/>
              <a:ext cx="6722" cy="6806"/>
              <a:chOff x="0" y="63"/>
              <a:chExt cx="6722" cy="6806"/>
            </a:xfrm>
          </p:grpSpPr>
          <p:sp>
            <p:nvSpPr>
              <p:cNvPr id="8265" name="Text Box 24"/>
              <p:cNvSpPr txBox="1">
                <a:spLocks noChangeArrowheads="1"/>
              </p:cNvSpPr>
              <p:nvPr/>
            </p:nvSpPr>
            <p:spPr bwMode="auto">
              <a:xfrm>
                <a:off x="2715" y="63"/>
                <a:ext cx="2655" cy="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0000"/>
                    </a:solidFill>
                    <a:latin typeface="Calibri" pitchFamily="34" charset="0"/>
                  </a:rPr>
                  <a:t>300 K Vacuum Vessel</a:t>
                </a:r>
              </a:p>
              <a:p>
                <a:pPr rtl="1"/>
                <a:endParaRPr lang="en-US" sz="12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266" name="Text Box 25"/>
              <p:cNvSpPr txBox="1">
                <a:spLocks noChangeArrowheads="1"/>
              </p:cNvSpPr>
              <p:nvPr/>
            </p:nvSpPr>
            <p:spPr bwMode="auto">
              <a:xfrm>
                <a:off x="1450" y="2163"/>
                <a:ext cx="4400" cy="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0000"/>
                    </a:solidFill>
                    <a:latin typeface="Calibri" pitchFamily="34" charset="0"/>
                  </a:rPr>
                  <a:t>80 K Thermal Shield + Support Post</a:t>
                </a:r>
                <a:endParaRPr lang="en-US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rtl="1"/>
                <a:endParaRPr lang="en-US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67" name="Text Box 26"/>
              <p:cNvSpPr txBox="1">
                <a:spLocks noChangeArrowheads="1"/>
              </p:cNvSpPr>
              <p:nvPr/>
            </p:nvSpPr>
            <p:spPr bwMode="auto">
              <a:xfrm>
                <a:off x="2625" y="4245"/>
                <a:ext cx="2400" cy="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0000"/>
                    </a:solidFill>
                    <a:latin typeface="Calibri" pitchFamily="34" charset="0"/>
                  </a:rPr>
                  <a:t>5 K Support Post</a:t>
                </a:r>
                <a:endParaRPr lang="en-US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rtl="1"/>
                <a:endParaRPr lang="en-US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68" name="Text Box 27"/>
              <p:cNvSpPr txBox="1">
                <a:spLocks noChangeArrowheads="1"/>
              </p:cNvSpPr>
              <p:nvPr/>
            </p:nvSpPr>
            <p:spPr bwMode="auto">
              <a:xfrm>
                <a:off x="2970" y="6345"/>
                <a:ext cx="2055" cy="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0000"/>
                    </a:solidFill>
                    <a:latin typeface="Calibri" pitchFamily="34" charset="0"/>
                  </a:rPr>
                  <a:t>2 K Cold Mass</a:t>
                </a:r>
              </a:p>
              <a:p>
                <a:pPr rtl="1"/>
                <a:endParaRPr lang="en-US" sz="12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0" y="675"/>
                <a:ext cx="6465" cy="840"/>
                <a:chOff x="0" y="675"/>
                <a:chExt cx="6465" cy="840"/>
              </a:xfrm>
            </p:grpSpPr>
            <p:sp>
              <p:nvSpPr>
                <p:cNvPr id="827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0" y="705"/>
                  <a:ext cx="1410" cy="81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Thermal </a:t>
                  </a:r>
                </a:p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Radiation</a:t>
                  </a:r>
                </a:p>
                <a:p>
                  <a:pPr rtl="1"/>
                  <a:r>
                    <a:rPr lang="en-US" sz="1200" b="1">
                      <a:solidFill>
                        <a:srgbClr val="943634"/>
                      </a:solidFill>
                      <a:latin typeface="Calibri" pitchFamily="34" charset="0"/>
                    </a:rPr>
                    <a:t>      </a:t>
                  </a:r>
                </a:p>
                <a:p>
                  <a:pPr rtl="1"/>
                  <a:endParaRPr lang="en-US" sz="1200" b="1">
                    <a:solidFill>
                      <a:srgbClr val="943634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27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45" y="675"/>
                  <a:ext cx="1720" cy="76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Res. Gas </a:t>
                  </a:r>
                </a:p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Conduction</a:t>
                  </a:r>
                  <a:endParaRPr lang="en-US" sz="1200" b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1"/>
                  <a:endParaRPr lang="en-US" sz="1200" b="1">
                    <a:solidFill>
                      <a:srgbClr val="943634"/>
                    </a:solidFill>
                    <a:latin typeface="Calibri" pitchFamily="34" charset="0"/>
                  </a:endParaRPr>
                </a:p>
                <a:p>
                  <a:pPr rtl="1"/>
                  <a:endParaRPr lang="en-US" sz="1200" b="1">
                    <a:solidFill>
                      <a:srgbClr val="943634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27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03" y="720"/>
                  <a:ext cx="2051" cy="73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Support Post </a:t>
                  </a:r>
                </a:p>
                <a:p>
                  <a:pPr rtl="1"/>
                  <a:r>
                    <a:rPr lang="en-US" sz="1200" b="1">
                      <a:solidFill>
                        <a:srgbClr val="00B0F0"/>
                      </a:solidFill>
                      <a:latin typeface="Calibri" pitchFamily="34" charset="0"/>
                    </a:rPr>
                    <a:t>Conduction</a:t>
                  </a:r>
                  <a:endParaRPr lang="en-US" sz="1200" b="1">
                    <a:solidFill>
                      <a:srgbClr val="943634"/>
                    </a:solidFill>
                    <a:latin typeface="Calibri" pitchFamily="34" charset="0"/>
                  </a:endParaRPr>
                </a:p>
                <a:p>
                  <a:pPr rtl="1"/>
                  <a:endParaRPr lang="en-US" sz="11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1"/>
                  <a:endParaRPr lang="en-US" sz="11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70" name="Text Box 33"/>
              <p:cNvSpPr txBox="1">
                <a:spLocks noChangeArrowheads="1"/>
              </p:cNvSpPr>
              <p:nvPr/>
            </p:nvSpPr>
            <p:spPr bwMode="auto">
              <a:xfrm>
                <a:off x="1977" y="2895"/>
                <a:ext cx="2073" cy="76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Support Post </a:t>
                </a:r>
              </a:p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Conduction</a:t>
                </a:r>
              </a:p>
              <a:p>
                <a:pPr rtl="1"/>
                <a:endParaRPr lang="en-US" sz="1200" b="1">
                  <a:solidFill>
                    <a:srgbClr val="943634"/>
                  </a:solidFill>
                  <a:latin typeface="Calibri" pitchFamily="34" charset="0"/>
                </a:endParaRPr>
              </a:p>
              <a:p>
                <a:pPr rtl="1"/>
                <a:endPara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rtl="1"/>
                <a:endPara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71" name="Text Box 34"/>
              <p:cNvSpPr txBox="1">
                <a:spLocks noChangeArrowheads="1"/>
              </p:cNvSpPr>
              <p:nvPr/>
            </p:nvSpPr>
            <p:spPr bwMode="auto">
              <a:xfrm>
                <a:off x="13" y="4681"/>
                <a:ext cx="1569" cy="7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Thermal </a:t>
                </a:r>
              </a:p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Radiation</a:t>
                </a:r>
              </a:p>
              <a:p>
                <a:pPr rtl="1"/>
                <a:endParaRPr lang="en-US" sz="1200" b="1">
                  <a:solidFill>
                    <a:srgbClr val="943634"/>
                  </a:solidFill>
                  <a:latin typeface="Calibri" pitchFamily="34" charset="0"/>
                </a:endParaRPr>
              </a:p>
            </p:txBody>
          </p:sp>
          <p:sp>
            <p:nvSpPr>
              <p:cNvPr id="8272" name="Text Box 35"/>
              <p:cNvSpPr txBox="1">
                <a:spLocks noChangeArrowheads="1"/>
              </p:cNvSpPr>
              <p:nvPr/>
            </p:nvSpPr>
            <p:spPr bwMode="auto">
              <a:xfrm>
                <a:off x="4901" y="4860"/>
                <a:ext cx="1821" cy="7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Res. Gas </a:t>
                </a:r>
              </a:p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Conduction</a:t>
                </a:r>
                <a:endParaRPr lang="en-US" sz="12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rtl="1"/>
                <a:endParaRPr lang="en-US" sz="1200" b="1">
                  <a:solidFill>
                    <a:srgbClr val="943634"/>
                  </a:solidFill>
                  <a:latin typeface="Calibri" pitchFamily="34" charset="0"/>
                </a:endParaRPr>
              </a:p>
              <a:p>
                <a:pPr rtl="1"/>
                <a:endParaRPr lang="en-US" sz="1200" b="1">
                  <a:solidFill>
                    <a:srgbClr val="943634"/>
                  </a:solidFill>
                  <a:latin typeface="Calibri" pitchFamily="34" charset="0"/>
                </a:endParaRPr>
              </a:p>
            </p:txBody>
          </p:sp>
          <p:sp>
            <p:nvSpPr>
              <p:cNvPr id="8273" name="Text Box 36"/>
              <p:cNvSpPr txBox="1">
                <a:spLocks noChangeArrowheads="1"/>
              </p:cNvSpPr>
              <p:nvPr/>
            </p:nvSpPr>
            <p:spPr bwMode="auto">
              <a:xfrm>
                <a:off x="1933" y="4905"/>
                <a:ext cx="2021" cy="7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Support Post </a:t>
                </a:r>
              </a:p>
              <a:p>
                <a:pPr rtl="1"/>
                <a:r>
                  <a:rPr lang="en-US" sz="1200" b="1">
                    <a:solidFill>
                      <a:srgbClr val="00B0F0"/>
                    </a:solidFill>
                    <a:latin typeface="Calibri" pitchFamily="34" charset="0"/>
                  </a:rPr>
                  <a:t>Conduction</a:t>
                </a:r>
              </a:p>
              <a:p>
                <a:pPr rtl="1"/>
                <a:endParaRPr lang="en-US" sz="1200" b="1">
                  <a:solidFill>
                    <a:srgbClr val="943634"/>
                  </a:solidFill>
                  <a:latin typeface="Calibri" pitchFamily="34" charset="0"/>
                </a:endParaRPr>
              </a:p>
              <a:p>
                <a:pPr rtl="1"/>
                <a:endPara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rtl="1"/>
                <a:endPara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3779838" y="5478463"/>
            <a:ext cx="838200" cy="388937"/>
            <a:chOff x="-30" y="107"/>
            <a:chExt cx="1455" cy="614"/>
          </a:xfrm>
        </p:grpSpPr>
        <p:sp>
          <p:nvSpPr>
            <p:cNvPr id="8255" name="AutoShape 39"/>
            <p:cNvSpPr>
              <a:spLocks noChangeArrowheads="1"/>
            </p:cNvSpPr>
            <p:nvPr/>
          </p:nvSpPr>
          <p:spPr bwMode="auto">
            <a:xfrm>
              <a:off x="-30" y="241"/>
              <a:ext cx="360" cy="448"/>
            </a:xfrm>
            <a:prstGeom prst="rightArrow">
              <a:avLst>
                <a:gd name="adj1" fmla="val 50000"/>
                <a:gd name="adj2" fmla="val 42028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210" y="107"/>
              <a:ext cx="1215" cy="614"/>
              <a:chOff x="210" y="107"/>
              <a:chExt cx="1215" cy="614"/>
            </a:xfrm>
          </p:grpSpPr>
          <p:sp>
            <p:nvSpPr>
              <p:cNvPr id="8257" name="Oval 86" descr="2 K He"/>
              <p:cNvSpPr>
                <a:spLocks noChangeArrowheads="1"/>
              </p:cNvSpPr>
              <p:nvPr/>
            </p:nvSpPr>
            <p:spPr bwMode="auto">
              <a:xfrm>
                <a:off x="330" y="120"/>
                <a:ext cx="963" cy="6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8" name="Text Box 42"/>
              <p:cNvSpPr txBox="1">
                <a:spLocks noChangeArrowheads="1"/>
              </p:cNvSpPr>
              <p:nvPr/>
            </p:nvSpPr>
            <p:spPr bwMode="auto">
              <a:xfrm>
                <a:off x="210" y="107"/>
                <a:ext cx="1215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r>
                  <a:rPr lang="en-US" sz="1600" b="1">
                    <a:solidFill>
                      <a:srgbClr val="943634"/>
                    </a:solidFill>
                    <a:latin typeface="Calibri" pitchFamily="34" charset="0"/>
                  </a:rPr>
                  <a:t>2K He</a:t>
                </a:r>
              </a:p>
              <a:p>
                <a:pPr rtl="1"/>
                <a:endParaRPr lang="en-US" b="1">
                  <a:solidFill>
                    <a:srgbClr val="943634"/>
                  </a:solidFill>
                  <a:latin typeface="Calibri" pitchFamily="34" charset="0"/>
                </a:endParaRPr>
              </a:p>
            </p:txBody>
          </p:sp>
        </p:grpSp>
      </p:grp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-30163" y="2438400"/>
          <a:ext cx="4267200" cy="19050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381000"/>
                <a:gridCol w="533400"/>
                <a:gridCol w="1066800"/>
                <a:gridCol w="457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63.33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29.18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4.26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112838" y="3810000"/>
          <a:ext cx="882851" cy="190500"/>
        </p:xfrm>
        <a:graphic>
          <a:graphicData uri="http://schemas.openxmlformats.org/drawingml/2006/table">
            <a:tbl>
              <a:tblPr/>
              <a:tblGrid>
                <a:gridCol w="273251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2.56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-30163" y="5181600"/>
          <a:ext cx="4267200" cy="190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228600"/>
                <a:gridCol w="457200"/>
                <a:gridCol w="1143000"/>
                <a:gridCol w="4572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0.11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95" name="Rectangle 98"/>
          <p:cNvSpPr>
            <a:spLocks noChangeArrowheads="1"/>
          </p:cNvSpPr>
          <p:nvPr/>
        </p:nvSpPr>
        <p:spPr bwMode="auto">
          <a:xfrm>
            <a:off x="381000" y="6248400"/>
            <a:ext cx="354965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6FF"/>
                </a:solidFill>
              </a:rPr>
              <a:t>Thermal Flow without 5 K Shield</a:t>
            </a:r>
          </a:p>
        </p:txBody>
      </p:sp>
      <p:pic>
        <p:nvPicPr>
          <p:cNvPr id="8248" name="Picture 107" descr="da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39700"/>
            <a:ext cx="823913" cy="695325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98" name="Rectangle 98"/>
          <p:cNvSpPr>
            <a:spLocks noChangeArrowheads="1"/>
          </p:cNvSpPr>
          <p:nvPr/>
        </p:nvSpPr>
        <p:spPr bwMode="auto">
          <a:xfrm>
            <a:off x="5435600" y="6305550"/>
            <a:ext cx="26416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6FF"/>
                </a:solidFill>
              </a:rPr>
              <a:t>Thermal Shield Analysis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5105400" y="838200"/>
            <a:ext cx="3657600" cy="5334000"/>
            <a:chOff x="4724400" y="152400"/>
            <a:chExt cx="3650047" cy="6096000"/>
          </a:xfrm>
        </p:grpSpPr>
        <p:pic>
          <p:nvPicPr>
            <p:cNvPr id="8251" name="Picture 2" descr="F:\new\15000.jpg"/>
            <p:cNvPicPr>
              <a:picLocks noChangeAspect="1" noChangeArrowheads="1"/>
            </p:cNvPicPr>
            <p:nvPr/>
          </p:nvPicPr>
          <p:blipFill>
            <a:blip r:embed="rId4" cstate="print"/>
            <a:srcRect r="18863"/>
            <a:stretch>
              <a:fillRect/>
            </a:stretch>
          </p:blipFill>
          <p:spPr bwMode="auto">
            <a:xfrm>
              <a:off x="4724400" y="152400"/>
              <a:ext cx="364501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2" name="Picture 2" descr="F:\new\80000.jpg"/>
            <p:cNvPicPr>
              <a:picLocks noChangeAspect="1" noChangeArrowheads="1"/>
            </p:cNvPicPr>
            <p:nvPr/>
          </p:nvPicPr>
          <p:blipFill>
            <a:blip r:embed="rId5" cstate="print"/>
            <a:srcRect r="18752"/>
            <a:stretch>
              <a:fillRect/>
            </a:stretch>
          </p:blipFill>
          <p:spPr bwMode="auto">
            <a:xfrm>
              <a:off x="4724400" y="3276600"/>
              <a:ext cx="365004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5028571" y="2895600"/>
              <a:ext cx="3124085" cy="2775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Temperature plot after 4.16 hours(15000Sec)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28571" y="5970815"/>
              <a:ext cx="3124085" cy="2775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Temperature plot after 22.22 hours(80000Sec)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6"/>
          <p:cNvSpPr txBox="1">
            <a:spLocks noChangeArrowheads="1"/>
          </p:cNvSpPr>
          <p:nvPr/>
        </p:nvSpPr>
        <p:spPr bwMode="auto">
          <a:xfrm>
            <a:off x="990600" y="152400"/>
            <a:ext cx="7086600" cy="52387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chemeClr val="accent3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 3-D Model of Subsystems Of  Cryomodule</a:t>
            </a:r>
          </a:p>
        </p:txBody>
      </p:sp>
      <p:pic>
        <p:nvPicPr>
          <p:cNvPr id="10243" name="Picture 3" descr="CRYOMODULE ASSY CM-0.8.jpg"/>
          <p:cNvPicPr>
            <a:picLocks noChangeAspect="1"/>
          </p:cNvPicPr>
          <p:nvPr/>
        </p:nvPicPr>
        <p:blipFill>
          <a:blip r:embed="rId3" cstate="print"/>
          <a:srcRect l="1666" t="37753" r="1666" b="36221"/>
          <a:stretch>
            <a:fillRect/>
          </a:stretch>
        </p:blipFill>
        <p:spPr bwMode="auto">
          <a:xfrm>
            <a:off x="0" y="2971800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650 MHz CAVITY.jpg"/>
          <p:cNvPicPr>
            <a:picLocks noChangeAspect="1"/>
          </p:cNvPicPr>
          <p:nvPr/>
        </p:nvPicPr>
        <p:blipFill>
          <a:blip r:embed="rId4" cstate="print"/>
          <a:srcRect l="583" t="16322" r="681" b="17853"/>
          <a:stretch>
            <a:fillRect/>
          </a:stretch>
        </p:blipFill>
        <p:spPr bwMode="auto">
          <a:xfrm>
            <a:off x="76200" y="1143000"/>
            <a:ext cx="22098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650 MHz CAVITY WITH He VESSEL.jpg"/>
          <p:cNvPicPr>
            <a:picLocks noChangeAspect="1"/>
          </p:cNvPicPr>
          <p:nvPr/>
        </p:nvPicPr>
        <p:blipFill>
          <a:blip r:embed="rId5" cstate="print"/>
          <a:srcRect l="583" t="11729" r="485" b="10199"/>
          <a:stretch>
            <a:fillRect/>
          </a:stretch>
        </p:blipFill>
        <p:spPr bwMode="auto">
          <a:xfrm>
            <a:off x="2743200" y="914400"/>
            <a:ext cx="297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GR ASSY1.jpg"/>
          <p:cNvPicPr>
            <a:picLocks noChangeAspect="1"/>
          </p:cNvPicPr>
          <p:nvPr/>
        </p:nvPicPr>
        <p:blipFill>
          <a:blip r:embed="rId6" cstate="print"/>
          <a:srcRect l="14166" t="4076" r="18333" b="8669"/>
          <a:stretch>
            <a:fillRect/>
          </a:stretch>
        </p:blipFill>
        <p:spPr bwMode="auto">
          <a:xfrm>
            <a:off x="6248400" y="990600"/>
            <a:ext cx="20970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2.jpg"/>
          <p:cNvPicPr>
            <a:picLocks noChangeAspect="1"/>
          </p:cNvPicPr>
          <p:nvPr/>
        </p:nvPicPr>
        <p:blipFill>
          <a:blip r:embed="rId7" cstate="print"/>
          <a:srcRect l="18333" t="39284" r="34167" b="7137"/>
          <a:stretch>
            <a:fillRect/>
          </a:stretch>
        </p:blipFill>
        <p:spPr bwMode="auto">
          <a:xfrm>
            <a:off x="7162800" y="5016500"/>
            <a:ext cx="152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HIELD.jpg"/>
          <p:cNvPicPr>
            <a:picLocks noChangeAspect="1"/>
          </p:cNvPicPr>
          <p:nvPr/>
        </p:nvPicPr>
        <p:blipFill>
          <a:blip r:embed="rId8" cstate="print"/>
          <a:srcRect l="28333" t="2545" r="2499" b="5608"/>
          <a:stretch>
            <a:fillRect/>
          </a:stretch>
        </p:blipFill>
        <p:spPr bwMode="auto">
          <a:xfrm>
            <a:off x="4548188" y="4953000"/>
            <a:ext cx="17002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VAC VESSEL.jpg"/>
          <p:cNvPicPr>
            <a:picLocks noChangeAspect="1"/>
          </p:cNvPicPr>
          <p:nvPr/>
        </p:nvPicPr>
        <p:blipFill>
          <a:blip r:embed="rId9" cstate="print"/>
          <a:srcRect l="6667" t="22446" r="5000" b="13261"/>
          <a:stretch>
            <a:fillRect/>
          </a:stretch>
        </p:blipFill>
        <p:spPr bwMode="auto">
          <a:xfrm>
            <a:off x="93663" y="4922838"/>
            <a:ext cx="4249737" cy="1684337"/>
          </a:xfrm>
          <a:prstGeom prst="rect">
            <a:avLst/>
          </a:prstGeom>
          <a:solidFill>
            <a:schemeClr val="bg1">
              <a:alpha val="1176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0" y="2209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Calibri" pitchFamily="34" charset="0"/>
              </a:rPr>
              <a:t>            SCRF CAVITY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2928938" y="2357438"/>
            <a:ext cx="266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66FF"/>
                </a:solidFill>
                <a:latin typeface="Calibri" pitchFamily="34" charset="0"/>
              </a:rPr>
              <a:t>HELIUM VESSEL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638800" y="23622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66FF"/>
                </a:solidFill>
                <a:latin typeface="Calibri" pitchFamily="34" charset="0"/>
              </a:rPr>
              <a:t>CAVITY SUPORT SYSTEM UNDER PROTOTYPING AT RRCAT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609600" y="6324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66FF"/>
                </a:solidFill>
                <a:latin typeface="Calibri" pitchFamily="34" charset="0"/>
              </a:rPr>
              <a:t>VACUUM VESSEL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4267200" y="6181725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66FF"/>
                </a:solidFill>
                <a:latin typeface="Calibri" pitchFamily="34" charset="0"/>
              </a:rPr>
              <a:t>THERMAL SHIELD</a:t>
            </a:r>
          </a:p>
        </p:txBody>
      </p: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6629400" y="596741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66FF"/>
                </a:solidFill>
                <a:latin typeface="Calibri" pitchFamily="34" charset="0"/>
              </a:rPr>
              <a:t>CRYOGENIC SUPPORT POST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3350" y="4581525"/>
            <a:ext cx="74168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3-D Model developed at RRCAT for Project </a:t>
            </a:r>
            <a:r>
              <a:rPr lang="en-US" sz="16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Cryomodule </a:t>
            </a:r>
            <a:endParaRPr lang="en-US" sz="1600" dirty="0"/>
          </a:p>
        </p:txBody>
      </p:sp>
      <p:pic>
        <p:nvPicPr>
          <p:cNvPr id="10257" name="Picture 19" descr="dae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19050"/>
            <a:ext cx="823913" cy="695325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917" y="2967335"/>
            <a:ext cx="366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SCRF Cavity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1.3 GHz Single cell cavity</a:t>
            </a:r>
          </a:p>
          <a:p>
            <a:pPr lvl="1"/>
            <a:r>
              <a:rPr lang="en-US" sz="1800" b="0" dirty="0" smtClean="0"/>
              <a:t>Two 1.3 GHz Single cell cavities in Aluminum &amp; Copper was fabricated with Indian Industry.</a:t>
            </a:r>
          </a:p>
          <a:p>
            <a:pPr lvl="1"/>
            <a:r>
              <a:rPr lang="en-US" sz="1800" b="0" dirty="0" smtClean="0"/>
              <a:t>Two 1.3 GHz Single cell Niobium cavities fabricated in collaboration with IUAC, New Delhi.</a:t>
            </a:r>
          </a:p>
          <a:p>
            <a:pPr lvl="1"/>
            <a:r>
              <a:rPr lang="en-US" sz="1800" b="0" dirty="0" smtClean="0"/>
              <a:t>Two </a:t>
            </a:r>
            <a:r>
              <a:rPr lang="en-US" sz="1800" b="0" dirty="0" err="1" smtClean="0"/>
              <a:t>Nb</a:t>
            </a:r>
            <a:r>
              <a:rPr lang="en-US" sz="1800" b="0" dirty="0" smtClean="0"/>
              <a:t> cavities have been processed &amp; tested at 2 K at FNAL. </a:t>
            </a:r>
            <a:r>
              <a:rPr lang="en-US" sz="1800" b="0" dirty="0" err="1" smtClean="0"/>
              <a:t>E</a:t>
            </a:r>
            <a:r>
              <a:rPr lang="en-US" sz="1800" b="0" baseline="-25000" dirty="0" err="1" smtClean="0"/>
              <a:t>acc</a:t>
            </a:r>
            <a:r>
              <a:rPr lang="en-US" sz="1800" b="0" dirty="0" smtClean="0"/>
              <a:t> 21 &amp; 23 MV/m, Q &gt;2E10</a:t>
            </a:r>
            <a:endParaRPr lang="en-US" sz="1800" b="0" baseline="-25000" dirty="0" smtClean="0"/>
          </a:p>
          <a:p>
            <a:pPr lvl="1"/>
            <a:r>
              <a:rPr lang="en-US" sz="1800" b="0" dirty="0" smtClean="0"/>
              <a:t>Two more (improved) 1.3 GHz Single cell in Niobium have been taken up.</a:t>
            </a:r>
          </a:p>
          <a:p>
            <a:endParaRPr lang="en-US" b="0" dirty="0" smtClean="0"/>
          </a:p>
          <a:p>
            <a:r>
              <a:rPr lang="en-US" b="0" dirty="0" smtClean="0"/>
              <a:t>1.3 GHz </a:t>
            </a:r>
            <a:r>
              <a:rPr lang="en-US" b="0" dirty="0" err="1" smtClean="0"/>
              <a:t>Multicell</a:t>
            </a:r>
            <a:r>
              <a:rPr lang="en-US" b="0" dirty="0" smtClean="0"/>
              <a:t> Cavity</a:t>
            </a:r>
          </a:p>
          <a:p>
            <a:pPr lvl="1"/>
            <a:r>
              <a:rPr lang="en-US" sz="1800" b="0" dirty="0" smtClean="0"/>
              <a:t>Five cell cavity with simple beam pipe using EBW facility at IUAC is being made.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BA75D1-4757-4DDE-9ED9-176CE5E41AFC}" type="slidenum">
              <a:rPr lang="en-US"/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Development of 1.3 GHz SRF cavity </a:t>
            </a:r>
            <a:br>
              <a:rPr lang="en-US" sz="2400" smtClean="0"/>
            </a:br>
            <a:r>
              <a:rPr lang="en-US" sz="2400" smtClean="0"/>
              <a:t>forming and machining of half cells 2008-2011</a:t>
            </a:r>
            <a:endParaRPr lang="en-US" sz="2000" smtClean="0"/>
          </a:p>
        </p:txBody>
      </p:sp>
      <p:pic>
        <p:nvPicPr>
          <p:cNvPr id="15365" name="Picture 11" descr="DSC02243-rotated"/>
          <p:cNvPicPr>
            <a:picLocks noChangeAspect="1" noChangeArrowheads="1"/>
          </p:cNvPicPr>
          <p:nvPr/>
        </p:nvPicPr>
        <p:blipFill>
          <a:blip r:embed="rId3" cstate="print"/>
          <a:srcRect l="-1765"/>
          <a:stretch>
            <a:fillRect/>
          </a:stretch>
        </p:blipFill>
        <p:spPr bwMode="auto">
          <a:xfrm>
            <a:off x="2971800" y="4002088"/>
            <a:ext cx="2784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743200" y="57546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    Formed Niobium Half cell</a:t>
            </a:r>
          </a:p>
        </p:txBody>
      </p:sp>
      <p:pic>
        <p:nvPicPr>
          <p:cNvPr id="15367" name="Picture 8" descr="DSC018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09688"/>
            <a:ext cx="24384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1" descr="DSC012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73513"/>
            <a:ext cx="2286000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762000" y="57546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Inspection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733800" y="32908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Forming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705600" y="3290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Machining</a:t>
            </a:r>
          </a:p>
        </p:txBody>
      </p:sp>
      <p:pic>
        <p:nvPicPr>
          <p:cNvPr id="15372" name="Picture 20" descr="DSC01201_co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1309688"/>
            <a:ext cx="2590800" cy="1944687"/>
          </a:xfrm>
          <a:noFill/>
          <a:ln>
            <a:noFill/>
          </a:ln>
        </p:spPr>
      </p:pic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228600" y="32908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Long End Half Cell Tooling </a:t>
            </a:r>
            <a:endParaRPr lang="en-US" sz="1400" b="1"/>
          </a:p>
        </p:txBody>
      </p:sp>
      <p:pic>
        <p:nvPicPr>
          <p:cNvPr id="15374" name="Picture 5" descr="DSC01170_co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309688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" descr="DSCN46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925888"/>
            <a:ext cx="23844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 Box 12"/>
          <p:cNvSpPr txBox="1">
            <a:spLocks noChangeArrowheads="1"/>
          </p:cNvSpPr>
          <p:nvPr/>
        </p:nvSpPr>
        <p:spPr bwMode="auto">
          <a:xfrm>
            <a:off x="5791200" y="5754688"/>
            <a:ext cx="304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Improvement - rubber pad forming tooling completed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1C02112-5C9D-46AF-8D8E-A490F428EBA4}" type="slidenum">
              <a:rPr lang="en-US" sz="1200" b="1">
                <a:latin typeface="+mj-lt"/>
              </a:rPr>
              <a:pPr algn="r">
                <a:defRPr/>
              </a:pPr>
              <a:t>5</a:t>
            </a:fld>
            <a:endParaRPr lang="en-US" sz="1200" b="1" dirty="0">
              <a:latin typeface="Times" pitchFamily="18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457200" y="1524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9900"/>
                </a:solidFill>
              </a:rPr>
              <a:t>1.3 GHz Prototype Single cell Aluminum cavity  with industry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28600" y="1066800"/>
            <a:ext cx="5562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Our technology development efforts started with  Aluminum prototype cavities </a:t>
            </a:r>
          </a:p>
          <a:p>
            <a:pPr marL="290513" indent="-290513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 This has helped us to </a:t>
            </a:r>
          </a:p>
          <a:p>
            <a:pPr marL="747713" lvl="1" indent="-290513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Develop cavity manufacturing process</a:t>
            </a:r>
          </a:p>
          <a:p>
            <a:pPr lvl="1" indent="293688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Test &amp; qualify the welding fixtures</a:t>
            </a:r>
          </a:p>
          <a:p>
            <a:pPr marL="750888" lvl="1" indent="-293688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Understand various mechanical &amp; </a:t>
            </a:r>
          </a:p>
          <a:p>
            <a:pPr marL="750888" lvl="1" indent="-293688" algn="just">
              <a:defRPr/>
            </a:pPr>
            <a:r>
              <a:rPr lang="en-US" sz="1800" dirty="0">
                <a:latin typeface="Arial" pitchFamily="34" charset="0"/>
              </a:rPr>
              <a:t>     RF qualification procedure</a:t>
            </a:r>
          </a:p>
          <a:p>
            <a:pPr marL="750888" lvl="1" indent="-293688" algn="just"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</a:rPr>
              <a:t>Aluminum cavities are now becoming potential candidate for thin film deposition R&amp;D</a:t>
            </a:r>
          </a:p>
        </p:txBody>
      </p:sp>
      <p:pic>
        <p:nvPicPr>
          <p:cNvPr id="19461" name="Picture 15" descr="DSC0235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126163" y="3200400"/>
            <a:ext cx="2574925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5943600" y="5486400"/>
            <a:ext cx="2895600" cy="93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/>
              <a:t>EBW Machine : 6 KW, 60 kV,</a:t>
            </a:r>
          </a:p>
          <a:p>
            <a:pPr algn="r"/>
            <a:r>
              <a:rPr lang="en-US" sz="1100"/>
              <a:t> 450 x 450 x 500 mm chamber size,</a:t>
            </a:r>
          </a:p>
          <a:p>
            <a:pPr algn="r"/>
            <a:r>
              <a:rPr lang="en-US" sz="1100"/>
              <a:t> Vacuum &lt; 5 x 10e-05 m-bar</a:t>
            </a:r>
          </a:p>
          <a:p>
            <a:pPr algn="r"/>
            <a:r>
              <a:rPr lang="en-US" sz="1100"/>
              <a:t>M/s Laxmi Technology &amp;</a:t>
            </a:r>
          </a:p>
          <a:p>
            <a:pPr algn="r"/>
            <a:r>
              <a:rPr lang="en-US" sz="1100"/>
              <a:t> Engineering Industry Coimbtour</a:t>
            </a:r>
          </a:p>
        </p:txBody>
      </p:sp>
      <p:pic>
        <p:nvPicPr>
          <p:cNvPr id="19463" name="Picture 3" descr="DSC02366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6046788" y="1066800"/>
            <a:ext cx="28686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6096000" y="2667000"/>
            <a:ext cx="2819400" cy="30797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</a:rPr>
              <a:t>Single cell cavity welding setup</a:t>
            </a:r>
          </a:p>
        </p:txBody>
      </p:sp>
      <p:pic>
        <p:nvPicPr>
          <p:cNvPr id="19465" name="Picture 2" descr="F:\D-old PC\amp-office\single cell\Photo\singe cell photos\DSCN2356.JPG"/>
          <p:cNvPicPr>
            <a:picLocks noChangeAspect="1" noChangeArrowheads="1"/>
          </p:cNvPicPr>
          <p:nvPr/>
        </p:nvPicPr>
        <p:blipFill>
          <a:blip r:embed="rId6" cstate="print"/>
          <a:srcRect l="6081" b="21622"/>
          <a:stretch>
            <a:fillRect/>
          </a:stretch>
        </p:blipFill>
        <p:spPr bwMode="auto">
          <a:xfrm>
            <a:off x="2057400" y="3810000"/>
            <a:ext cx="3429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438400" y="6019800"/>
            <a:ext cx="2819400" cy="3381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Prototype Aluminum cavities </a:t>
            </a:r>
            <a:endParaRPr lang="en-US" sz="1600"/>
          </a:p>
        </p:txBody>
      </p:sp>
    </p:spTree>
    <p:custDataLst>
      <p:tags r:id="rId1"/>
    </p:custDataLst>
  </p:cSld>
  <p:clrMapOvr>
    <a:masterClrMapping/>
  </p:clrMapOvr>
  <p:transition advTm="524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Standard End Group progress</a:t>
            </a:r>
          </a:p>
        </p:txBody>
      </p:sp>
      <p:pic>
        <p:nvPicPr>
          <p:cNvPr id="3076" name="Picture 2" descr="F:\CJQL\aluminum EHCA parts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5033"/>
          <a:stretch>
            <a:fillRect/>
          </a:stretch>
        </p:blipFill>
        <p:spPr>
          <a:xfrm>
            <a:off x="152400" y="1295400"/>
            <a:ext cx="4953000" cy="3303588"/>
          </a:xfrm>
          <a:noFill/>
          <a:ln/>
        </p:spPr>
      </p:pic>
      <p:pic>
        <p:nvPicPr>
          <p:cNvPr id="3077" name="Picture 2" descr="H:\OCT-10 meet IIFC_copy\Photo  OCT-20-2010\New Folder\IMG_0004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105400" y="1447800"/>
            <a:ext cx="3860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Title 1"/>
          <p:cNvSpPr>
            <a:spLocks/>
          </p:cNvSpPr>
          <p:nvPr/>
        </p:nvSpPr>
        <p:spPr bwMode="auto">
          <a:xfrm>
            <a:off x="685800" y="5029200"/>
            <a:ext cx="7315200" cy="83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IN" sz="2000" b="1" dirty="0">
                <a:solidFill>
                  <a:srgbClr val="0000FF"/>
                </a:solidFill>
                <a:cs typeface="Arial" pitchFamily="34" charset="0"/>
              </a:rPr>
              <a:t>Components for end </a:t>
            </a:r>
            <a:r>
              <a:rPr lang="en-IN" sz="2000" b="1" dirty="0" smtClean="0">
                <a:solidFill>
                  <a:srgbClr val="0000FF"/>
                </a:solidFill>
                <a:cs typeface="Arial" pitchFamily="34" charset="0"/>
              </a:rPr>
              <a:t>half </a:t>
            </a:r>
            <a:r>
              <a:rPr lang="en-IN" sz="2000" b="1" dirty="0">
                <a:solidFill>
                  <a:srgbClr val="0000FF"/>
                </a:solidFill>
                <a:cs typeface="Arial" pitchFamily="34" charset="0"/>
              </a:rPr>
              <a:t>cell assembly ( End Group) in Aluminium and side branching for ports</a:t>
            </a:r>
            <a:endParaRPr lang="en-IN" sz="1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00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267200" cy="3200400"/>
          </a:xfrm>
          <a:prstGeom prst="rect">
            <a:avLst/>
          </a:prstGeom>
          <a:noFill/>
        </p:spPr>
      </p:pic>
      <p:pic>
        <p:nvPicPr>
          <p:cNvPr id="4101" name="Picture 5" descr="DSC00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4267200" cy="32004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1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Long </a:t>
            </a:r>
            <a:r>
              <a:rPr lang="en-US" sz="3200" b="1" dirty="0">
                <a:solidFill>
                  <a:srgbClr val="00B050"/>
                </a:solidFill>
              </a:rPr>
              <a:t>&amp; Short End Group in </a:t>
            </a:r>
            <a:r>
              <a:rPr lang="en-US" sz="3200" b="1" dirty="0" smtClean="0">
                <a:solidFill>
                  <a:srgbClr val="00B050"/>
                </a:solidFill>
              </a:rPr>
              <a:t>Aluminum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04800" y="5029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  <a:cs typeface="Arial" pitchFamily="34" charset="0"/>
              </a:rPr>
              <a:t>Long – End  Group </a:t>
            </a: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2514600" y="5029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  <a:cs typeface="Arial" pitchFamily="34" charset="0"/>
              </a:rPr>
              <a:t>Short – End  Group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DSC02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429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1143000" y="1524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</a:pPr>
            <a:endParaRPr lang="en-US" sz="2800" dirty="0">
              <a:solidFill>
                <a:srgbClr val="009900"/>
              </a:solidFill>
              <a:latin typeface="Arial Rounded MT Bold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smtClean="0">
                <a:solidFill>
                  <a:srgbClr val="009900"/>
                </a:solidFill>
                <a:latin typeface="Arial Rounded MT Bold" pitchFamily="34" charset="0"/>
              </a:rPr>
              <a:t>Fabrication of 1.3 GHz </a:t>
            </a:r>
            <a:r>
              <a:rPr lang="en-US" sz="2800" dirty="0" err="1" smtClean="0">
                <a:solidFill>
                  <a:srgbClr val="009900"/>
                </a:solidFill>
                <a:latin typeface="Arial Rounded MT Bold" pitchFamily="34" charset="0"/>
              </a:rPr>
              <a:t>Nb</a:t>
            </a:r>
            <a:r>
              <a:rPr lang="en-US" sz="2800" dirty="0" smtClean="0">
                <a:solidFill>
                  <a:srgbClr val="009900"/>
                </a:solidFill>
                <a:latin typeface="Arial Rounded MT Bold" pitchFamily="34" charset="0"/>
              </a:rPr>
              <a:t> Cavity</a:t>
            </a:r>
            <a:endParaRPr lang="en-US" sz="2800" dirty="0">
              <a:solidFill>
                <a:srgbClr val="009900"/>
              </a:solidFill>
              <a:latin typeface="Arial Rounded MT Bold" pitchFamily="34" charset="0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724400" y="29829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Setting  for equator welding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152400" y="6096000"/>
            <a:ext cx="3886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1</a:t>
            </a:r>
            <a:r>
              <a:rPr lang="en-US" sz="2000" baseline="30000" dirty="0">
                <a:latin typeface="Calibri" pitchFamily="34" charset="0"/>
              </a:rPr>
              <a:t>st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prototype </a:t>
            </a:r>
            <a:r>
              <a:rPr lang="en-US" sz="2000" dirty="0">
                <a:latin typeface="Calibri" pitchFamily="34" charset="0"/>
              </a:rPr>
              <a:t>1.3 GHz Single cell </a:t>
            </a:r>
            <a:r>
              <a:rPr lang="en-US" sz="2000" dirty="0" smtClean="0">
                <a:latin typeface="Calibri" pitchFamily="34" charset="0"/>
              </a:rPr>
              <a:t>cavity  </a:t>
            </a:r>
            <a:r>
              <a:rPr lang="en-US" sz="2000" dirty="0">
                <a:latin typeface="Calibri" pitchFamily="34" charset="0"/>
              </a:rPr>
              <a:t>with RRCAT and IUAC team </a:t>
            </a:r>
          </a:p>
        </p:txBody>
      </p:sp>
      <p:pic>
        <p:nvPicPr>
          <p:cNvPr id="25606" name="Picture 5" descr="DSC024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54113"/>
            <a:ext cx="2338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685800" y="290671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Ultrasonic Cleaning </a:t>
            </a:r>
          </a:p>
        </p:txBody>
      </p:sp>
      <p:pic>
        <p:nvPicPr>
          <p:cNvPr id="25608" name="Picture 19" descr="DSC01129"/>
          <p:cNvPicPr>
            <a:picLocks noChangeAspect="1" noChangeArrowheads="1"/>
          </p:cNvPicPr>
          <p:nvPr/>
        </p:nvPicPr>
        <p:blipFill>
          <a:blip r:embed="rId6" cstate="print"/>
          <a:srcRect l="11378"/>
          <a:stretch>
            <a:fillRect/>
          </a:stretch>
        </p:blipFill>
        <p:spPr bwMode="auto">
          <a:xfrm>
            <a:off x="4648200" y="1154113"/>
            <a:ext cx="287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3200400" y="1611313"/>
            <a:ext cx="1371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Pre-weld etching</a:t>
            </a:r>
          </a:p>
        </p:txBody>
      </p:sp>
      <p:sp>
        <p:nvSpPr>
          <p:cNvPr id="25611" name="Right Arrow 14"/>
          <p:cNvSpPr>
            <a:spLocks noChangeArrowheads="1"/>
          </p:cNvSpPr>
          <p:nvPr/>
        </p:nvSpPr>
        <p:spPr bwMode="auto">
          <a:xfrm>
            <a:off x="3124200" y="1458913"/>
            <a:ext cx="1371600" cy="914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sz="120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429000"/>
            <a:ext cx="3516313" cy="2486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95800" y="59436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EBW </a:t>
            </a:r>
            <a:r>
              <a:rPr lang="en-US" sz="1600" b="1" dirty="0">
                <a:solidFill>
                  <a:srgbClr val="0000FF"/>
                </a:solidFill>
              </a:rPr>
              <a:t>Machine </a:t>
            </a:r>
            <a:r>
              <a:rPr lang="en-US" sz="1600" b="1" dirty="0" smtClean="0">
                <a:solidFill>
                  <a:srgbClr val="0000FF"/>
                </a:solidFill>
              </a:rPr>
              <a:t>@IUAC: 15 </a:t>
            </a:r>
            <a:r>
              <a:rPr lang="en-US" sz="1600" b="1" dirty="0">
                <a:solidFill>
                  <a:srgbClr val="0000FF"/>
                </a:solidFill>
              </a:rPr>
              <a:t>KW, 60 kV-250 </a:t>
            </a:r>
            <a:r>
              <a:rPr lang="en-US" sz="1600" b="1" dirty="0" err="1">
                <a:solidFill>
                  <a:srgbClr val="0000FF"/>
                </a:solidFill>
              </a:rPr>
              <a:t>mA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chamber size, 2.5 x 1 x 1 </a:t>
            </a:r>
            <a:r>
              <a:rPr lang="en-US" sz="1600" b="1" dirty="0" smtClean="0">
                <a:solidFill>
                  <a:srgbClr val="0000FF"/>
                </a:solidFill>
              </a:rPr>
              <a:t>m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4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22" name="Group 86"/>
          <p:cNvGraphicFramePr>
            <a:graphicFrameLocks noGrp="1"/>
          </p:cNvGraphicFramePr>
          <p:nvPr/>
        </p:nvGraphicFramePr>
        <p:xfrm>
          <a:off x="228600" y="4078288"/>
          <a:ext cx="8458200" cy="2246947"/>
        </p:xfrm>
        <a:graphic>
          <a:graphicData uri="http://schemas.openxmlformats.org/drawingml/2006/table">
            <a:tbl>
              <a:tblPr/>
              <a:tblGrid>
                <a:gridCol w="2074863"/>
                <a:gridCol w="1436687"/>
                <a:gridCol w="1196975"/>
                <a:gridCol w="1196975"/>
                <a:gridCol w="1276350"/>
                <a:gridCol w="1276350"/>
              </a:tblGrid>
              <a:tr h="44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Niobium cell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length 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(392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Parallelism 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Shrinkage equator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(MHz) 300K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factor 300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ID # Nb-125 +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- 127 TE1CAT001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393.52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1296.926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0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ID# Nb-138 + Nb-139 TE1CAT002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392.97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1296.675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6" name="TextBox 6"/>
          <p:cNvSpPr txBox="1">
            <a:spLocks noChangeArrowheads="1"/>
          </p:cNvSpPr>
          <p:nvPr/>
        </p:nvSpPr>
        <p:spPr bwMode="auto">
          <a:xfrm>
            <a:off x="1143000" y="3697288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Dimensional measurement</a:t>
            </a: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315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Inspection &amp; testing</a:t>
            </a:r>
          </a:p>
        </p:txBody>
      </p:sp>
      <p:pic>
        <p:nvPicPr>
          <p:cNvPr id="26658" name="Picture 36" descr="DSCN2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92288"/>
            <a:ext cx="2439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Picture 10" descr="DSCN249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5791200" y="17922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0" name="TextBox 9"/>
          <p:cNvSpPr txBox="1">
            <a:spLocks noChangeArrowheads="1"/>
          </p:cNvSpPr>
          <p:nvPr/>
        </p:nvSpPr>
        <p:spPr bwMode="auto">
          <a:xfrm>
            <a:off x="5943600" y="3773488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Frequency measurement</a:t>
            </a:r>
          </a:p>
        </p:txBody>
      </p:sp>
      <p:pic>
        <p:nvPicPr>
          <p:cNvPr id="26661" name="Picture 63" descr="DSCN24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92288"/>
            <a:ext cx="2514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A235A7E-E4D9-4FB2-9585-31FDD806851E}" type="slidenum">
              <a:rPr lang="en-US" sz="1200" b="1">
                <a:latin typeface="+mj-lt"/>
              </a:rPr>
              <a:pPr algn="r">
                <a:defRPr/>
              </a:pPr>
              <a:t>9</a:t>
            </a:fld>
            <a:endParaRPr lang="en-US" sz="1200" b="1" dirty="0">
              <a:latin typeface="Times" pitchFamily="18" charset="0"/>
            </a:endParaRPr>
          </a:p>
        </p:txBody>
      </p:sp>
      <p:sp>
        <p:nvSpPr>
          <p:cNvPr id="26663" name="Rectangle 12"/>
          <p:cNvSpPr>
            <a:spLocks noChangeArrowheads="1"/>
          </p:cNvSpPr>
          <p:nvPr/>
        </p:nvSpPr>
        <p:spPr bwMode="auto">
          <a:xfrm>
            <a:off x="457200" y="1066800"/>
            <a:ext cx="792480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The cavities underwent various testing as part  of pre-dispatch qualification</a:t>
            </a:r>
            <a:endParaRPr lang="en-IN" sz="1800"/>
          </a:p>
        </p:txBody>
      </p:sp>
    </p:spTree>
  </p:cSld>
  <p:clrMapOvr>
    <a:masterClrMapping/>
  </p:clrMapOvr>
  <p:transition advTm="2935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heme/theme1.xml><?xml version="1.0" encoding="utf-8"?>
<a:theme xmlns:a="http://schemas.openxmlformats.org/drawingml/2006/main" name="7_ILC Cavity and Cryomodule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ILC Cavity and Cryomodul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ILC Cavity and Cryo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C Cavity and Cryomodu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Cavity devlopment-April-8-2011l</Template>
  <TotalTime>112</TotalTime>
  <Words>1499</Words>
  <Application>Microsoft Office PowerPoint</Application>
  <PresentationFormat>On-screen Show (4:3)</PresentationFormat>
  <Paragraphs>393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7_ILC Cavity and Cryomodule</vt:lpstr>
      <vt:lpstr>Custom Design</vt:lpstr>
      <vt:lpstr>1_Custom Design</vt:lpstr>
      <vt:lpstr>Cavity and Cryomodule Progress at RRCAT</vt:lpstr>
      <vt:lpstr>Outline</vt:lpstr>
      <vt:lpstr>SCRF Cavity Development </vt:lpstr>
      <vt:lpstr>Development of 1.3 GHz SRF cavity  forming and machining of half cells 2008-2011</vt:lpstr>
      <vt:lpstr>Slide 5</vt:lpstr>
      <vt:lpstr>Standard End Group progress</vt:lpstr>
      <vt:lpstr>Long &amp; Short End Group in Aluminum</vt:lpstr>
      <vt:lpstr>Slide 8</vt:lpstr>
      <vt:lpstr> Inspection &amp; testing</vt:lpstr>
      <vt:lpstr>Slide 10</vt:lpstr>
      <vt:lpstr>Indian SC Cavity inspection &amp; processing at FNAL </vt:lpstr>
      <vt:lpstr>Cavity assembly in to VTS for 2 K testing</vt:lpstr>
      <vt:lpstr>Slide 13</vt:lpstr>
      <vt:lpstr>1.3 GHz Single cell R&amp;D </vt:lpstr>
      <vt:lpstr>Development of beta=0.9, 650 MHz Cavity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Glimpses of Design Effort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and Cryomodule Progress at RRCAT</dc:title>
  <dc:creator>satish</dc:creator>
  <cp:lastModifiedBy>satish</cp:lastModifiedBy>
  <cp:revision>11</cp:revision>
  <dcterms:created xsi:type="dcterms:W3CDTF">2011-04-12T03:23:23Z</dcterms:created>
  <dcterms:modified xsi:type="dcterms:W3CDTF">2011-04-12T11:22:42Z</dcterms:modified>
</cp:coreProperties>
</file>