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handoutMasterIdLst>
    <p:handoutMasterId r:id="rId17"/>
  </p:handoutMasterIdLst>
  <p:sldIdLst>
    <p:sldId id="256" r:id="rId4"/>
    <p:sldId id="283" r:id="rId5"/>
    <p:sldId id="285" r:id="rId6"/>
    <p:sldId id="286" r:id="rId7"/>
    <p:sldId id="287" r:id="rId8"/>
    <p:sldId id="278" r:id="rId9"/>
    <p:sldId id="279" r:id="rId10"/>
    <p:sldId id="281" r:id="rId11"/>
    <p:sldId id="280" r:id="rId12"/>
    <p:sldId id="282" r:id="rId13"/>
    <p:sldId id="288" r:id="rId14"/>
    <p:sldId id="289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671CD"/>
    <a:srgbClr val="FFAD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6" d="100"/>
          <a:sy n="66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56590-7227-3B49-A8CC-7C285B92B4B0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4524F-09DE-784B-A196-788B61FCD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141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F27A-50BB-3749-83D0-EF16FE44292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ProjectX</a:t>
            </a:r>
            <a:r>
              <a:rPr lang="en-US" dirty="0" smtClean="0"/>
              <a:t> Collaboration Meeting April 12-14, 2011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7BB-36F6-4948-A050-30DF3434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F27A-50BB-3749-83D0-EF16FE44292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7BB-36F6-4948-A050-30DF3434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F27A-50BB-3749-83D0-EF16FE44292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7BB-36F6-4948-A050-30DF3434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308100" y="2667000"/>
            <a:ext cx="7162800" cy="1331913"/>
          </a:xfrm>
        </p:spPr>
        <p:txBody>
          <a:bodyPr anchorCtr="1"/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687513" y="4343400"/>
            <a:ext cx="6400800" cy="1752600"/>
          </a:xfrm>
          <a:ln w="9525"/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030" y="164575"/>
            <a:ext cx="6567255" cy="6290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86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86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F27A-50BB-3749-83D0-EF16FE44292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ProjectX</a:t>
            </a:r>
            <a:r>
              <a:rPr lang="en-US" dirty="0" smtClean="0"/>
              <a:t> Collaboration Meeting April 12-14, 2011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7BB-36F6-4948-A050-30DF3434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0"/>
            <a:ext cx="19812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7912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308100" y="2667000"/>
            <a:ext cx="7162800" cy="1331913"/>
          </a:xfrm>
        </p:spPr>
        <p:txBody>
          <a:bodyPr anchorCtr="1"/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687513" y="4343400"/>
            <a:ext cx="6400800" cy="1752600"/>
          </a:xfrm>
          <a:ln w="9525"/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030" y="164575"/>
            <a:ext cx="6567255" cy="6290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86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86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F27A-50BB-3749-83D0-EF16FE44292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ProjectX</a:t>
            </a:r>
            <a:r>
              <a:rPr lang="en-US" dirty="0" smtClean="0"/>
              <a:t> Collaboration Meeting April 12-14, 2011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7BB-36F6-4948-A050-30DF3434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0"/>
            <a:ext cx="19812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7912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F27A-50BB-3749-83D0-EF16FE44292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ProjectX</a:t>
            </a:r>
            <a:r>
              <a:rPr lang="en-US" dirty="0" smtClean="0"/>
              <a:t> Collaboration Meeting April 12-14, 2011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7BB-36F6-4948-A050-30DF3434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F27A-50BB-3749-83D0-EF16FE44292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ProjectX</a:t>
            </a:r>
            <a:r>
              <a:rPr lang="en-US" dirty="0" smtClean="0"/>
              <a:t> Collaboration Meeting April 12-14, 2011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7BB-36F6-4948-A050-30DF3434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F27A-50BB-3749-83D0-EF16FE44292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ProjectX</a:t>
            </a:r>
            <a:r>
              <a:rPr lang="en-US" dirty="0" smtClean="0"/>
              <a:t> Collaboration Meeting April 12-14,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7BB-36F6-4948-A050-30DF3434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F27A-50BB-3749-83D0-EF16FE44292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7BB-36F6-4948-A050-30DF3434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F27A-50BB-3749-83D0-EF16FE44292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7BB-36F6-4948-A050-30DF3434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F27A-50BB-3749-83D0-EF16FE44292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7BB-36F6-4948-A050-30DF3434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029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EF27A-50BB-3749-83D0-EF16FE44292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3809" y="6356353"/>
            <a:ext cx="3395386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ProjectX</a:t>
            </a:r>
            <a:r>
              <a:rPr lang="en-US" dirty="0" smtClean="0"/>
              <a:t> Collaboration Meeting April 12-14,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647BB-36F6-4948-A050-30DF343489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1303" y="936681"/>
            <a:ext cx="8552865" cy="27020"/>
          </a:xfrm>
          <a:prstGeom prst="line">
            <a:avLst/>
          </a:prstGeom>
          <a:ln w="38100" cmpd="sng">
            <a:solidFill>
              <a:srgbClr val="003D6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6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6" indent="-342876" algn="l" defTabSz="45716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8" indent="-285730" algn="l" defTabSz="45716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defTabSz="45716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defTabSz="45716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5" indent="-228584" algn="l" defTabSz="45716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4571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4571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4571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4571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730030" y="164575"/>
            <a:ext cx="6567255" cy="62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Outline</a:t>
            </a:r>
          </a:p>
        </p:txBody>
      </p:sp>
      <p:sp>
        <p:nvSpPr>
          <p:cNvPr id="5123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86295"/>
            <a:ext cx="7924800" cy="51078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616285" y="894270"/>
            <a:ext cx="7924800" cy="762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2431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7467600" y="6248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6914705" y="623256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srgbClr val="000099"/>
                </a:solidFill>
                <a:latin typeface="Times New Roman" pitchFamily="18" charset="0"/>
              </a:rPr>
              <a:t>Page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fld id="{4AE0B11B-DBB4-43EA-9EBA-192123257F1C}" type="slidenum">
              <a:rPr lang="en-US" sz="1200" i="1">
                <a:solidFill>
                  <a:srgbClr val="000099"/>
                </a:solidFill>
                <a:latin typeface="Times New Roman" pitchFamily="18" charset="0"/>
              </a:rPr>
              <a:pPr algn="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693094" y="6386186"/>
            <a:ext cx="67976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i="1" dirty="0" smtClean="0">
                <a:solidFill>
                  <a:srgbClr val="000099"/>
                </a:solidFill>
                <a:latin typeface="Times New Roman" pitchFamily="18" charset="0"/>
              </a:rPr>
              <a:t>April 13, 2011 </a:t>
            </a:r>
            <a:r>
              <a:rPr lang="en-US" sz="1200" i="1" dirty="0">
                <a:solidFill>
                  <a:srgbClr val="000099"/>
                </a:solidFill>
                <a:latin typeface="Times New Roman" pitchFamily="18" charset="0"/>
              </a:rPr>
              <a:t>– Project X </a:t>
            </a:r>
            <a:r>
              <a:rPr lang="en-US" sz="1200" i="1" dirty="0" smtClean="0">
                <a:solidFill>
                  <a:srgbClr val="000099"/>
                </a:solidFill>
                <a:latin typeface="Times New Roman" pitchFamily="18" charset="0"/>
              </a:rPr>
              <a:t>Collaboration Meeting – Summary WG-5: Beam Instrumentation &amp; Controls</a:t>
            </a:r>
            <a:endParaRPr lang="en-US" sz="1200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616285" y="6309375"/>
            <a:ext cx="79248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5129" name="Picture 5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97285" y="16457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56" descr="projectx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5425" y="164575"/>
            <a:ext cx="16002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25000"/>
        <a:buChar char="•"/>
        <a:defRPr kumimoji="1" sz="20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730030" y="164575"/>
            <a:ext cx="6567255" cy="62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Outline</a:t>
            </a:r>
          </a:p>
        </p:txBody>
      </p:sp>
      <p:sp>
        <p:nvSpPr>
          <p:cNvPr id="5123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86295"/>
            <a:ext cx="7924800" cy="51078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616285" y="894270"/>
            <a:ext cx="7924800" cy="762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2431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7467600" y="6248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6914705" y="623256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srgbClr val="000099"/>
                </a:solidFill>
                <a:latin typeface="Times New Roman" pitchFamily="18" charset="0"/>
              </a:rPr>
              <a:t>Page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fld id="{4AE0B11B-DBB4-43EA-9EBA-192123257F1C}" type="slidenum">
              <a:rPr lang="en-US" sz="1200" i="1">
                <a:solidFill>
                  <a:srgbClr val="000099"/>
                </a:solidFill>
                <a:latin typeface="Times New Roman" pitchFamily="18" charset="0"/>
              </a:rPr>
              <a:pPr algn="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693094" y="6386186"/>
            <a:ext cx="67976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i="1" dirty="0" smtClean="0">
                <a:solidFill>
                  <a:srgbClr val="000099"/>
                </a:solidFill>
                <a:latin typeface="Times New Roman" pitchFamily="18" charset="0"/>
              </a:rPr>
              <a:t>April 13, 2011 </a:t>
            </a:r>
            <a:r>
              <a:rPr lang="en-US" sz="1200" i="1" dirty="0">
                <a:solidFill>
                  <a:srgbClr val="000099"/>
                </a:solidFill>
                <a:latin typeface="Times New Roman" pitchFamily="18" charset="0"/>
              </a:rPr>
              <a:t>– Project X </a:t>
            </a:r>
            <a:r>
              <a:rPr lang="en-US" sz="1200" i="1" dirty="0" smtClean="0">
                <a:solidFill>
                  <a:srgbClr val="000099"/>
                </a:solidFill>
                <a:latin typeface="Times New Roman" pitchFamily="18" charset="0"/>
              </a:rPr>
              <a:t>Collaboration Meeting – Summary WG-5: Beam Instrumentation &amp; Controls</a:t>
            </a:r>
            <a:endParaRPr lang="en-US" sz="1200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616285" y="6309375"/>
            <a:ext cx="79248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5129" name="Picture 5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97285" y="16457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56" descr="projectx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5425" y="164575"/>
            <a:ext cx="16002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25000"/>
        <a:buChar char="•"/>
        <a:defRPr kumimoji="1" sz="20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717" y="188906"/>
            <a:ext cx="7772400" cy="7182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Working Group 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69076" y="2000049"/>
            <a:ext cx="184652" cy="646325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pPr algn="ctr"/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480737" y="6396335"/>
            <a:ext cx="505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ProjectX</a:t>
            </a:r>
            <a:r>
              <a:rPr lang="en-US" dirty="0" smtClean="0"/>
              <a:t> Collaboration Meeting April 12-14, 2011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323419"/>
            <a:ext cx="6400800" cy="1752600"/>
          </a:xfrm>
        </p:spPr>
        <p:txBody>
          <a:bodyPr/>
          <a:lstStyle/>
          <a:p>
            <a:r>
              <a:rPr lang="en-US" dirty="0"/>
              <a:t>Summary Talk</a:t>
            </a:r>
          </a:p>
          <a:p>
            <a:endParaRPr lang="en-US" dirty="0"/>
          </a:p>
          <a:p>
            <a:r>
              <a:rPr lang="en-US" dirty="0"/>
              <a:t>M. Wendt and W. </a:t>
            </a:r>
            <a:r>
              <a:rPr lang="en-US" dirty="0" err="1"/>
              <a:t>Blokland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6323" y="1083585"/>
            <a:ext cx="7772400" cy="718202"/>
          </a:xfrm>
          <a:prstGeom prst="rect">
            <a:avLst/>
          </a:prstGeom>
        </p:spPr>
        <p:txBody>
          <a:bodyPr vert="horz" lIns="91433" tIns="45717" rIns="91433" bIns="45717" rtlCol="0" anchor="ctr">
            <a:normAutofit fontScale="82500" lnSpcReduction="10000"/>
          </a:bodyPr>
          <a:lstStyle>
            <a:lvl1pPr algn="ctr" defTabSz="45716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Controls, </a:t>
            </a:r>
            <a:r>
              <a:rPr lang="en-US" dirty="0" smtClean="0"/>
              <a:t>Instrumentation &amp; </a:t>
            </a:r>
            <a:r>
              <a:rPr lang="en-US" dirty="0"/>
              <a:t>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Cold BLM R&amp;D</a:t>
            </a:r>
            <a:endParaRPr lang="en-US" dirty="0"/>
          </a:p>
        </p:txBody>
      </p:sp>
      <p:pic>
        <p:nvPicPr>
          <p:cNvPr id="4" name="Picture 3" descr="DSC001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07" y="2121622"/>
            <a:ext cx="3034756" cy="227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8994" y="1078366"/>
            <a:ext cx="7459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Most of the </a:t>
            </a:r>
            <a:r>
              <a:rPr lang="en-US" sz="2000" dirty="0" err="1" smtClean="0"/>
              <a:t>linac</a:t>
            </a:r>
            <a:r>
              <a:rPr lang="en-US" sz="2000" dirty="0" smtClean="0"/>
              <a:t> is cold and to make sensible loss measurements, you have to be close to the loss origin.</a:t>
            </a:r>
            <a:endParaRPr lang="en-US" sz="2000" dirty="0"/>
          </a:p>
        </p:txBody>
      </p:sp>
      <p:cxnSp>
        <p:nvCxnSpPr>
          <p:cNvPr id="6" name="Straight Arrow Connector 6"/>
          <p:cNvCxnSpPr>
            <a:cxnSpLocks noChangeShapeType="1"/>
          </p:cNvCxnSpPr>
          <p:nvPr/>
        </p:nvCxnSpPr>
        <p:spPr bwMode="auto">
          <a:xfrm flipH="1" flipV="1">
            <a:off x="1454144" y="3162096"/>
            <a:ext cx="1143000" cy="761600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665213" y="3785584"/>
            <a:ext cx="2222500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charset="0"/>
              </a:rPr>
              <a:t>Bias voltage  and electronics</a:t>
            </a:r>
          </a:p>
        </p:txBody>
      </p:sp>
      <p:cxnSp>
        <p:nvCxnSpPr>
          <p:cNvPr id="8" name="Straight Arrow Connector 6"/>
          <p:cNvCxnSpPr>
            <a:cxnSpLocks noChangeShapeType="1"/>
            <a:stCxn id="10" idx="1"/>
          </p:cNvCxnSpPr>
          <p:nvPr/>
        </p:nvCxnSpPr>
        <p:spPr bwMode="auto">
          <a:xfrm flipH="1" flipV="1">
            <a:off x="2814921" y="2926797"/>
            <a:ext cx="826522" cy="502262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641443" y="3290559"/>
            <a:ext cx="2492539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" charset="0"/>
              </a:rPr>
              <a:t>Helium filled ionization chamber</a:t>
            </a:r>
            <a:endParaRPr lang="en-US" sz="1200" dirty="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327151" y="4120690"/>
            <a:ext cx="964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" charset="0"/>
              </a:rPr>
              <a:t>Bridgeport</a:t>
            </a:r>
            <a:endParaRPr lang="en-US" sz="1200" dirty="0">
              <a:solidFill>
                <a:srgbClr val="FF0000"/>
              </a:solidFill>
              <a:latin typeface="Comic Sans MS" charset="0"/>
            </a:endParaRPr>
          </a:p>
        </p:txBody>
      </p:sp>
      <p:pic>
        <p:nvPicPr>
          <p:cNvPr id="12" name="Picture 5" descr="NML_BLM1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29" y="4853105"/>
            <a:ext cx="2579506" cy="170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NML_BLM1a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43000" contrast="8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75" y="4681875"/>
            <a:ext cx="2299434" cy="17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85038" y="1813231"/>
            <a:ext cx="4427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Technique: convert current to pulse right outside of </a:t>
            </a:r>
            <a:r>
              <a:rPr lang="en-US" dirty="0" err="1" smtClean="0"/>
              <a:t>cryo</a:t>
            </a:r>
            <a:r>
              <a:rPr lang="en-US" dirty="0" smtClean="0"/>
              <a:t>-module and drive pulse to upstairs electronics -&gt; 1E5 dynamic range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charge per pulse is 1.63pC or 238µR at 1 </a:t>
            </a:r>
            <a:r>
              <a:rPr lang="en-US" dirty="0" err="1"/>
              <a:t>atm</a:t>
            </a:r>
            <a:r>
              <a:rPr lang="en-US" dirty="0"/>
              <a:t> (room temp) of He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20530" y="3952942"/>
            <a:ext cx="3824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Recovered </a:t>
            </a:r>
            <a:r>
              <a:rPr lang="en-US" dirty="0"/>
              <a:t>waveform using FPGA-based time-to-digital converter (TDC</a:t>
            </a:r>
            <a:r>
              <a:rPr lang="en-US" dirty="0" smtClean="0"/>
              <a:t>) at 10-bit resolution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44285" y="4866541"/>
            <a:ext cx="168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waveform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97144" y="5680887"/>
            <a:ext cx="77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pulses</a:t>
            </a:r>
            <a:endParaRPr lang="en-US" dirty="0"/>
          </a:p>
        </p:txBody>
      </p:sp>
      <p:cxnSp>
        <p:nvCxnSpPr>
          <p:cNvPr id="20" name="Straight Arrow Connector 6"/>
          <p:cNvCxnSpPr>
            <a:cxnSpLocks noChangeShapeType="1"/>
          </p:cNvCxnSpPr>
          <p:nvPr/>
        </p:nvCxnSpPr>
        <p:spPr bwMode="auto">
          <a:xfrm>
            <a:off x="2934409" y="5262356"/>
            <a:ext cx="0" cy="445014"/>
          </a:xfrm>
          <a:prstGeom prst="straightConnector1">
            <a:avLst/>
          </a:prstGeom>
          <a:noFill/>
          <a:ln w="28575" cmpd="sng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6"/>
          <p:cNvCxnSpPr>
            <a:cxnSpLocks noChangeShapeType="1"/>
            <a:stCxn id="19" idx="3"/>
            <a:endCxn id="12" idx="1"/>
          </p:cNvCxnSpPr>
          <p:nvPr/>
        </p:nvCxnSpPr>
        <p:spPr bwMode="auto">
          <a:xfrm flipV="1">
            <a:off x="3372754" y="5707370"/>
            <a:ext cx="1471475" cy="158183"/>
          </a:xfrm>
          <a:prstGeom prst="straightConnector1">
            <a:avLst/>
          </a:prstGeom>
          <a:noFill/>
          <a:ln w="28575" cmpd="sng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6421906" y="477335"/>
            <a:ext cx="232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Warden (M. Wendt)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9651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Studies at HINS / MDB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4465935"/>
            <a:ext cx="3886200" cy="1753820"/>
          </a:xfrm>
        </p:spPr>
        <p:txBody>
          <a:bodyPr>
            <a:normAutofit/>
          </a:bodyPr>
          <a:lstStyle/>
          <a:p>
            <a:r>
              <a:rPr lang="en-US" dirty="0" smtClean="0"/>
              <a:t>Beam profiles at the </a:t>
            </a:r>
            <a:br>
              <a:rPr lang="en-US" dirty="0" smtClean="0"/>
            </a:br>
            <a:r>
              <a:rPr lang="en-US" dirty="0" smtClean="0"/>
              <a:t>RFQ output</a:t>
            </a:r>
          </a:p>
          <a:p>
            <a:pPr lvl="1"/>
            <a:r>
              <a:rPr lang="en-US" dirty="0" smtClean="0"/>
              <a:t>3 wire scanners</a:t>
            </a:r>
          </a:p>
          <a:p>
            <a:pPr lvl="1"/>
            <a:r>
              <a:rPr lang="en-US" dirty="0" smtClean="0"/>
              <a:t>No focusing</a:t>
            </a:r>
          </a:p>
          <a:p>
            <a:pPr lvl="1"/>
            <a:r>
              <a:rPr lang="en-US" dirty="0" smtClean="0"/>
              <a:t>Beam fills physical aperture</a:t>
            </a:r>
          </a:p>
        </p:txBody>
      </p:sp>
      <p:pic>
        <p:nvPicPr>
          <p:cNvPr id="13" name="Picture 12" descr="HINS_2p5MeV_Initial_Diagnostic_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830" y="4734770"/>
            <a:ext cx="5482229" cy="1440371"/>
          </a:xfrm>
          <a:prstGeom prst="rect">
            <a:avLst/>
          </a:prstGeom>
        </p:spPr>
      </p:pic>
      <p:pic>
        <p:nvPicPr>
          <p:cNvPr id="1026" name="Picture 2" descr="Hor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2430" y="1009485"/>
            <a:ext cx="4091040" cy="334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Scope_Time_of_Fl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095" y="971080"/>
            <a:ext cx="3825174" cy="284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24260" y="3851455"/>
            <a:ext cx="3886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7338" indent="-287338" defTabSz="914400">
              <a:spcBef>
                <a:spcPct val="20000"/>
              </a:spcBef>
              <a:buClr>
                <a:srgbClr val="002D86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3399"/>
                </a:solidFill>
              </a:rPr>
              <a:t>MEBT beam energy: 2.5 </a:t>
            </a:r>
            <a:r>
              <a:rPr lang="en-US" sz="2000" dirty="0" err="1" smtClean="0">
                <a:solidFill>
                  <a:srgbClr val="003399"/>
                </a:solidFill>
              </a:rPr>
              <a:t>MeV</a:t>
            </a:r>
            <a:endParaRPr lang="en-US" sz="2000" dirty="0" smtClean="0">
              <a:solidFill>
                <a:srgbClr val="003399"/>
              </a:solidFill>
            </a:endParaRPr>
          </a:p>
          <a:p>
            <a:pPr marL="742950" lvl="1" indent="-285750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</a:rPr>
              <a:t>TOF of the sparked RFQ  between two button BPMs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PX Beam Diag.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60" y="1086295"/>
            <a:ext cx="8372290" cy="5107865"/>
          </a:xfrm>
        </p:spPr>
        <p:txBody>
          <a:bodyPr/>
          <a:lstStyle/>
          <a:p>
            <a:r>
              <a:rPr lang="en-US" dirty="0" smtClean="0"/>
              <a:t>Lots of “unknowns”, few known facts set by lattice, segmentation, etc.</a:t>
            </a:r>
          </a:p>
          <a:p>
            <a:r>
              <a:rPr lang="en-US" dirty="0" smtClean="0"/>
              <a:t>For discussion: Preliminary number and type of beam diagnostics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Discussion on physical space, alignment, resolution, precision, MEBT diagnostics, and comparison with SNS beam diagnostics.</a:t>
            </a: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309045" y="1815990"/>
          <a:ext cx="848750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061"/>
                <a:gridCol w="960125"/>
                <a:gridCol w="806145"/>
                <a:gridCol w="880780"/>
                <a:gridCol w="880780"/>
                <a:gridCol w="1120992"/>
                <a:gridCol w="960849"/>
                <a:gridCol w="880776"/>
              </a:tblGrid>
              <a:tr h="32857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MEBT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SSR0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SSR1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SSR2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LE650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HE650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anchor="ctr"/>
                </a:tc>
              </a:tr>
              <a:tr h="32857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Current monitor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2**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 anchor="ctr"/>
                </a:tc>
              </a:tr>
              <a:tr h="328576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Emittance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</a:tr>
              <a:tr h="32857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Wire Monitor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32857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Laser Wire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anchor="ctr"/>
                </a:tc>
              </a:tr>
              <a:tr h="32857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BPM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 anchor="ctr"/>
                </a:tc>
              </a:tr>
              <a:tr h="32857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Loss monitor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/>
                </a:tc>
              </a:tr>
              <a:tr h="32857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Neutron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/>
                </a:tc>
              </a:tr>
              <a:tr h="32857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Halo monitor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477" y="4190371"/>
            <a:ext cx="2858882" cy="1935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01718" cy="572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SNS Commissioning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4343"/>
            <a:ext cx="599356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Experience and setup</a:t>
            </a:r>
          </a:p>
          <a:p>
            <a:pPr lvl="1"/>
            <a:r>
              <a:rPr lang="en-US" dirty="0" smtClean="0"/>
              <a:t>Shake out period</a:t>
            </a:r>
          </a:p>
          <a:p>
            <a:pPr lvl="1"/>
            <a:r>
              <a:rPr lang="en-US" dirty="0" smtClean="0"/>
              <a:t>Created/debugged high </a:t>
            </a:r>
            <a:r>
              <a:rPr lang="en-US" dirty="0"/>
              <a:t>level physics application </a:t>
            </a:r>
            <a:r>
              <a:rPr lang="en-US" dirty="0" smtClean="0"/>
              <a:t>apps during commissioning</a:t>
            </a:r>
          </a:p>
          <a:p>
            <a:pPr lvl="1"/>
            <a:r>
              <a:rPr lang="en-US" dirty="0" smtClean="0"/>
              <a:t>Allow different tools to interface to controls</a:t>
            </a:r>
          </a:p>
          <a:p>
            <a:pPr lvl="2"/>
            <a:r>
              <a:rPr lang="en-US" dirty="0"/>
              <a:t>Java, python, </a:t>
            </a:r>
            <a:r>
              <a:rPr lang="en-US" dirty="0" err="1"/>
              <a:t>matlab</a:t>
            </a:r>
            <a:endParaRPr lang="en-US" dirty="0" smtClean="0"/>
          </a:p>
          <a:p>
            <a:r>
              <a:rPr lang="en-US" dirty="0" smtClean="0"/>
              <a:t>Describing control system requirements</a:t>
            </a:r>
          </a:p>
          <a:p>
            <a:pPr lvl="1"/>
            <a:r>
              <a:rPr lang="en-US" dirty="0" smtClean="0"/>
              <a:t>Not very enthusiastic, assumption is that current system is just fine.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06287" y="548351"/>
            <a:ext cx="131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 </a:t>
            </a:r>
            <a:r>
              <a:rPr lang="en-US" dirty="0" err="1" smtClean="0"/>
              <a:t>Blokland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603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41" y="274638"/>
            <a:ext cx="8396514" cy="57202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WorkGroup</a:t>
            </a:r>
            <a:r>
              <a:rPr lang="en-US" dirty="0" smtClean="0"/>
              <a:t> Controls, Instr.&amp;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143"/>
            <a:ext cx="8229600" cy="4525963"/>
          </a:xfrm>
        </p:spPr>
        <p:txBody>
          <a:bodyPr/>
          <a:lstStyle/>
          <a:p>
            <a:r>
              <a:rPr lang="en-US" dirty="0" smtClean="0"/>
              <a:t>Charge to working group: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Collaboration and R&amp;D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Identify technical issues for Controls &amp; Instrumentation (and high level applications)</a:t>
            </a:r>
          </a:p>
          <a:p>
            <a:pPr lvl="1"/>
            <a:r>
              <a:rPr lang="en-US" dirty="0" smtClean="0"/>
              <a:t>Establish goals and mile stones </a:t>
            </a:r>
          </a:p>
        </p:txBody>
      </p:sp>
    </p:spTree>
    <p:extLst>
      <p:ext uri="{BB962C8B-B14F-4D97-AF65-F5344CB8AC3E}">
        <p14:creationId xmlns="" xmlns:p14="http://schemas.microsoft.com/office/powerpoint/2010/main" val="4609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5" y="164575"/>
            <a:ext cx="7335355" cy="629095"/>
          </a:xfrm>
        </p:spPr>
        <p:txBody>
          <a:bodyPr/>
          <a:lstStyle/>
          <a:p>
            <a:r>
              <a:rPr lang="en-US" dirty="0" smtClean="0"/>
              <a:t>WG-5 Agenda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46715" y="1393535"/>
          <a:ext cx="753431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279"/>
                <a:gridCol w="58890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M. Wendt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Kicker R&amp;D for a Broadband Chopper*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C. Burkhart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MOSFET Chopper Driver R&amp;D*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C. </a:t>
                      </a:r>
                      <a:r>
                        <a:rPr lang="en-US" baseline="0" dirty="0" err="1" smtClean="0"/>
                        <a:t>Deibele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BPMs as</a:t>
                      </a:r>
                      <a:r>
                        <a:rPr lang="en-US" baseline="0" dirty="0" smtClean="0"/>
                        <a:t> Beam Phase Monitors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Y. </a:t>
                      </a:r>
                      <a:r>
                        <a:rPr lang="en-US" dirty="0" err="1" smtClean="0"/>
                        <a:t>Polsky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Power Fast Faraday Cup R&amp;D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W. </a:t>
                      </a:r>
                      <a:r>
                        <a:rPr lang="en-US" dirty="0" err="1" smtClean="0"/>
                        <a:t>Blokland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 Beam Scanner R&amp;D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R. Wilcox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Laser Diagnostics R&amp;D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M. Wendt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Cold BLMs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V. </a:t>
                      </a:r>
                      <a:r>
                        <a:rPr lang="en-US" dirty="0" err="1" smtClean="0"/>
                        <a:t>Scarpine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 Diagnostics &amp; Beam Studies at HINS / MDB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Nagaitsev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X Beam Instrumentation Requirements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W. </a:t>
                      </a:r>
                      <a:r>
                        <a:rPr lang="en-US" dirty="0" err="1" smtClean="0"/>
                        <a:t>Blokland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SNS Experience on Beam Diag.,</a:t>
                      </a:r>
                      <a:r>
                        <a:rPr lang="en-US" baseline="0" dirty="0" smtClean="0"/>
                        <a:t> Operations &amp; Controls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r>
                        <a:rPr lang="en-US" baseline="0" dirty="0" smtClean="0"/>
                        <a:t> WG-1 &amp; WG-5 joint session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Chopper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069" y="1086295"/>
            <a:ext cx="8103455" cy="1651415"/>
          </a:xfrm>
        </p:spPr>
        <p:txBody>
          <a:bodyPr/>
          <a:lstStyle/>
          <a:p>
            <a:r>
              <a:rPr lang="en-US" sz="2400" dirty="0" smtClean="0"/>
              <a:t>Kicker System Options</a:t>
            </a:r>
          </a:p>
          <a:p>
            <a:pPr lvl="1"/>
            <a:r>
              <a:rPr lang="en-US" sz="2000" dirty="0" smtClean="0"/>
              <a:t>Meander-like travelling wave structure, 50 </a:t>
            </a:r>
            <a:r>
              <a:rPr lang="el-GR" sz="2000" dirty="0" smtClean="0"/>
              <a:t>Ω</a:t>
            </a:r>
            <a:r>
              <a:rPr lang="en-US" sz="2000" dirty="0" smtClean="0"/>
              <a:t> impedance</a:t>
            </a:r>
          </a:p>
          <a:p>
            <a:pPr lvl="1"/>
            <a:r>
              <a:rPr lang="en-US" sz="2000" dirty="0" smtClean="0"/>
              <a:t>Helical </a:t>
            </a:r>
            <a:r>
              <a:rPr lang="en-US" sz="2000" dirty="0" err="1" smtClean="0"/>
              <a:t>microstrip</a:t>
            </a:r>
            <a:r>
              <a:rPr lang="en-US" sz="2000" dirty="0" smtClean="0"/>
              <a:t> travelling wave structure, ~200 </a:t>
            </a:r>
            <a:r>
              <a:rPr lang="el-GR" sz="2000" dirty="0" smtClean="0"/>
              <a:t>Ω</a:t>
            </a:r>
            <a:r>
              <a:rPr lang="en-US" sz="2000" dirty="0" smtClean="0"/>
              <a:t> impedance</a:t>
            </a:r>
          </a:p>
          <a:p>
            <a:pPr lvl="1"/>
            <a:r>
              <a:rPr lang="en-US" sz="2000" dirty="0" smtClean="0"/>
              <a:t>Lumped element electrodes, capacitive, individual powered</a:t>
            </a:r>
          </a:p>
        </p:txBody>
      </p:sp>
      <p:pic>
        <p:nvPicPr>
          <p:cNvPr id="4" name="Content Placeholder 6" descr="P1020777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89420" y="2699305"/>
            <a:ext cx="2688350" cy="15384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026" name="Picture 2" descr="C:\Users\manfred\Documents\FNAL\Project-X_HINS\Project-X\CollaborationMeetingApr11\WG-5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420" y="4219079"/>
            <a:ext cx="2662861" cy="1999377"/>
          </a:xfrm>
          <a:prstGeom prst="rect">
            <a:avLst/>
          </a:prstGeom>
          <a:noFill/>
        </p:spPr>
      </p:pic>
      <p:pic>
        <p:nvPicPr>
          <p:cNvPr id="15" name="Content Placeholder 6" descr="DSC0385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00" y="2660900"/>
            <a:ext cx="2189085" cy="16422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6" name="Content Placeholder 6" descr="110406_1415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285" y="4350720"/>
            <a:ext cx="2342705" cy="17566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7" name="Picture 2" descr="C:\Users\manfred\Documents\FNAL\Project-X_HINS\Project-X\Chopper\myDesign\CST\results\27.5mmElectrodes\structure_electrodesOnly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1820" y="2699305"/>
            <a:ext cx="2163703" cy="1651415"/>
          </a:xfrm>
          <a:prstGeom prst="rect">
            <a:avLst/>
          </a:prstGeom>
          <a:noFill/>
        </p:spPr>
      </p:pic>
      <p:pic>
        <p:nvPicPr>
          <p:cNvPr id="1027" name="Picture 3" descr="C:\Users\manfred\Documents\FNAL\Project-X_HINS\Project-X\CollaborationMeetingApr11\WG-5\Picture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08199" y="4389125"/>
            <a:ext cx="2765161" cy="1938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N4544"/>
          <p:cNvPicPr>
            <a:picLocks noChangeAspect="1" noChangeArrowheads="1"/>
          </p:cNvPicPr>
          <p:nvPr/>
        </p:nvPicPr>
        <p:blipFill>
          <a:blip r:embed="rId2" cstate="print"/>
          <a:srcRect l="-203" t="-153" r="16457" b="10352"/>
          <a:stretch>
            <a:fillRect/>
          </a:stretch>
        </p:blipFill>
        <p:spPr bwMode="auto">
          <a:xfrm>
            <a:off x="6645870" y="1508750"/>
            <a:ext cx="2280247" cy="18192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 Driver for Chopper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09485"/>
            <a:ext cx="7924800" cy="5184675"/>
          </a:xfrm>
        </p:spPr>
        <p:txBody>
          <a:bodyPr/>
          <a:lstStyle/>
          <a:p>
            <a:r>
              <a:rPr lang="en-US" dirty="0" smtClean="0"/>
              <a:t>Need clear specifications, e.g. voltages, pulse flatness and duration, pulse patterns, jitter, etc.</a:t>
            </a:r>
          </a:p>
          <a:p>
            <a:r>
              <a:rPr lang="en-US" dirty="0" smtClean="0"/>
              <a:t>Hybrid/FET R&amp;D for ILC DR, e.g. 1 </a:t>
            </a:r>
            <a:r>
              <a:rPr lang="en-US" dirty="0" err="1" smtClean="0"/>
              <a:t>nsec</a:t>
            </a:r>
            <a:r>
              <a:rPr lang="en-US" dirty="0" smtClean="0"/>
              <a:t>, 1200 V, 35 A</a:t>
            </a:r>
          </a:p>
          <a:p>
            <a:pPr marL="342900" lvl="1" indent="-342900">
              <a:buClr>
                <a:srgbClr val="000099"/>
              </a:buClr>
              <a:buSzPct val="125000"/>
              <a:buFontTx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Project X: high rep rate demand -&gt; power losses</a:t>
            </a:r>
            <a:br>
              <a:rPr lang="en-US" sz="2000" dirty="0" smtClean="0">
                <a:solidFill>
                  <a:srgbClr val="003399"/>
                </a:solidFill>
              </a:rPr>
            </a:br>
            <a:r>
              <a:rPr lang="en-US" sz="2000" dirty="0" smtClean="0">
                <a:solidFill>
                  <a:srgbClr val="003399"/>
                </a:solidFill>
              </a:rPr>
              <a:t>P = 0.5 C</a:t>
            </a:r>
            <a:r>
              <a:rPr lang="en-US" sz="2000" baseline="-25000" dirty="0" smtClean="0">
                <a:solidFill>
                  <a:srgbClr val="003399"/>
                </a:solidFill>
              </a:rPr>
              <a:t>OSS</a:t>
            </a:r>
            <a:r>
              <a:rPr lang="en-US" sz="2000" dirty="0" smtClean="0">
                <a:solidFill>
                  <a:srgbClr val="003399"/>
                </a:solidFill>
              </a:rPr>
              <a:t> V</a:t>
            </a:r>
            <a:r>
              <a:rPr lang="en-US" sz="2000" baseline="30000" dirty="0" smtClean="0">
                <a:solidFill>
                  <a:srgbClr val="003399"/>
                </a:solidFill>
              </a:rPr>
              <a:t>2</a:t>
            </a:r>
            <a:r>
              <a:rPr lang="en-US" sz="2000" dirty="0" smtClean="0">
                <a:solidFill>
                  <a:srgbClr val="003399"/>
                </a:solidFill>
              </a:rPr>
              <a:t> </a:t>
            </a:r>
          </a:p>
          <a:p>
            <a:r>
              <a:rPr lang="en-US" dirty="0" smtClean="0"/>
              <a:t>MOSFET output capacitance examples</a:t>
            </a:r>
          </a:p>
          <a:p>
            <a:pPr lvl="1"/>
            <a:r>
              <a:rPr lang="en-US" dirty="0" smtClean="0"/>
              <a:t>APT1201R4</a:t>
            </a:r>
          </a:p>
          <a:p>
            <a:pPr lvl="2"/>
            <a:r>
              <a:rPr lang="en-US" sz="1600" dirty="0" smtClean="0"/>
              <a:t>1200 V, 36 A, 310 pF (~150 pF effective)</a:t>
            </a:r>
          </a:p>
          <a:p>
            <a:pPr lvl="2"/>
            <a:r>
              <a:rPr lang="en-US" sz="1600" dirty="0" smtClean="0"/>
              <a:t>P = (0.5) (150 pF) (1 kV)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(80 MHz) = 6 kW</a:t>
            </a:r>
          </a:p>
          <a:p>
            <a:pPr lvl="1"/>
            <a:r>
              <a:rPr lang="en-US" dirty="0" smtClean="0"/>
              <a:t>IRF630N</a:t>
            </a:r>
          </a:p>
          <a:p>
            <a:pPr lvl="2"/>
            <a:r>
              <a:rPr lang="en-US" sz="1600" dirty="0" smtClean="0"/>
              <a:t>200 V, 37 A, 89 pF (~47 pF effective)</a:t>
            </a:r>
          </a:p>
          <a:p>
            <a:pPr lvl="2"/>
            <a:r>
              <a:rPr lang="en-US" sz="1600" dirty="0" smtClean="0"/>
              <a:t>P = (0.5) (47 pF) (0.18 kV)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(80 MHz) = 61 W</a:t>
            </a:r>
          </a:p>
          <a:p>
            <a:r>
              <a:rPr lang="en-US" dirty="0" smtClean="0"/>
              <a:t>Various driver topologies, </a:t>
            </a:r>
            <a:br>
              <a:rPr lang="en-US" dirty="0" smtClean="0"/>
            </a:br>
            <a:r>
              <a:rPr lang="en-US" dirty="0" smtClean="0"/>
              <a:t>e.g. line-type, totem-pole, etc.</a:t>
            </a:r>
          </a:p>
          <a:p>
            <a:r>
              <a:rPr lang="en-US" dirty="0" smtClean="0"/>
              <a:t>Hybrid/MOSFET driver has the switching</a:t>
            </a:r>
            <a:br>
              <a:rPr lang="en-US" dirty="0" smtClean="0"/>
            </a:br>
            <a:r>
              <a:rPr lang="en-US" dirty="0" smtClean="0"/>
              <a:t>speed potential, but minimize switching losses!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655" y="3429000"/>
            <a:ext cx="2144724" cy="270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38899" cy="572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BPM as Phase Monitors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701" y="1083804"/>
            <a:ext cx="3477917" cy="469429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Calibration in lab</a:t>
            </a:r>
          </a:p>
          <a:p>
            <a:r>
              <a:rPr lang="en-US" sz="2800" dirty="0"/>
              <a:t>RF Distribution</a:t>
            </a:r>
          </a:p>
          <a:p>
            <a:r>
              <a:rPr lang="en-US" sz="2800" dirty="0" smtClean="0"/>
              <a:t>BPM Cables matched </a:t>
            </a:r>
            <a:r>
              <a:rPr lang="en-US" sz="2800" dirty="0"/>
              <a:t>to 2 </a:t>
            </a:r>
            <a:r>
              <a:rPr lang="en-US" sz="2800" dirty="0" err="1" smtClean="0"/>
              <a:t>psec</a:t>
            </a:r>
            <a:r>
              <a:rPr lang="en-US" sz="2800" dirty="0" smtClean="0"/>
              <a:t> and measured between </a:t>
            </a:r>
          </a:p>
          <a:p>
            <a:r>
              <a:rPr lang="en-US" sz="2800" dirty="0"/>
              <a:t>On the bench, phase accuracy is demonstrated to 0.05 degrees (2.5 </a:t>
            </a:r>
            <a:r>
              <a:rPr lang="en-US" sz="2800" dirty="0" err="1"/>
              <a:t>psec</a:t>
            </a:r>
            <a:r>
              <a:rPr lang="en-US" sz="2800"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989" y="1362141"/>
            <a:ext cx="3548998" cy="2224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161" y="4031531"/>
            <a:ext cx="2721651" cy="23955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9984" y="477335"/>
            <a:ext cx="113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</a:t>
            </a:r>
            <a:r>
              <a:rPr lang="en-US" dirty="0" err="1" smtClean="0"/>
              <a:t>Deibele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7042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995" y="1637644"/>
            <a:ext cx="2869653" cy="1420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77934" cy="572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Fast Faraday Cup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4612"/>
            <a:ext cx="458893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Low power FFC delivered and installed but has not yet seen beam.</a:t>
            </a:r>
          </a:p>
          <a:p>
            <a:r>
              <a:rPr lang="en-US" dirty="0" smtClean="0"/>
              <a:t>For higher power options: </a:t>
            </a:r>
          </a:p>
          <a:p>
            <a:pPr lvl="1"/>
            <a:r>
              <a:rPr lang="en-US" dirty="0" smtClean="0"/>
              <a:t>attenuate power</a:t>
            </a:r>
          </a:p>
          <a:p>
            <a:pPr lvl="1"/>
            <a:r>
              <a:rPr lang="en-US" dirty="0" smtClean="0"/>
              <a:t>geometric beam stop design </a:t>
            </a:r>
          </a:p>
          <a:p>
            <a:pPr marL="57146" indent="0">
              <a:buNone/>
            </a:pPr>
            <a:r>
              <a:rPr lang="en-US" dirty="0" smtClean="0"/>
              <a:t>-&gt; further investigation needed to determine change to transverse profile and if this is acceptable.</a:t>
            </a:r>
            <a:endParaRPr lang="en-US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930081" y="1268312"/>
            <a:ext cx="10057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aperture</a:t>
            </a:r>
            <a:endParaRPr lang="en-US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551787" y="1633537"/>
            <a:ext cx="591681" cy="58872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 descr="103020100-m8u-8100-a1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58" r="14458"/>
          <a:stretch>
            <a:fillRect/>
          </a:stretch>
        </p:blipFill>
        <p:spPr bwMode="auto">
          <a:xfrm>
            <a:off x="6075556" y="4456447"/>
            <a:ext cx="1849102" cy="176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662753" y="6216504"/>
            <a:ext cx="25461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pyrolitic</a:t>
            </a:r>
            <a:r>
              <a:rPr lang="en-US" dirty="0"/>
              <a:t> graphite screens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9984" y="477335"/>
            <a:ext cx="2406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Y. </a:t>
            </a:r>
            <a:r>
              <a:rPr lang="en-US" dirty="0" err="1" smtClean="0"/>
              <a:t>Polsky</a:t>
            </a:r>
            <a:r>
              <a:rPr lang="en-US" dirty="0" smtClean="0"/>
              <a:t> and C. </a:t>
            </a:r>
            <a:r>
              <a:rPr lang="en-US" dirty="0" err="1" smtClean="0"/>
              <a:t>Deibele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848" y="2631061"/>
            <a:ext cx="1977620" cy="15432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56755" y="3281533"/>
            <a:ext cx="134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4ps increase in rise time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305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64" y="244089"/>
            <a:ext cx="4954518" cy="57202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Electron Scanner R&amp;D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64" y="1044971"/>
            <a:ext cx="6185370" cy="406623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Main issue in applying SNS style electron scanner is the much shorter proton bunch (700ns &lt;-&gt; 3ns)</a:t>
            </a:r>
          </a:p>
          <a:p>
            <a:pPr lvl="1"/>
            <a:r>
              <a:rPr lang="en-US" dirty="0" smtClean="0"/>
              <a:t>Much faster deflection -&gt; Must be developed</a:t>
            </a:r>
          </a:p>
          <a:p>
            <a:pPr lvl="1"/>
            <a:r>
              <a:rPr lang="en-US" dirty="0" smtClean="0"/>
              <a:t>Ribbon beam -&gt; develop ribbon cathode</a:t>
            </a:r>
          </a:p>
          <a:p>
            <a:pPr lvl="1"/>
            <a:r>
              <a:rPr lang="en-US" dirty="0" smtClean="0"/>
              <a:t>pencil beam being deflected by proton beam</a:t>
            </a:r>
          </a:p>
          <a:p>
            <a:pPr lvl="1"/>
            <a:r>
              <a:rPr lang="en-US" dirty="0" smtClean="0">
                <a:sym typeface="Wingdings"/>
              </a:rPr>
              <a:t>All options must look at intensifying the image or use multiple exposures</a:t>
            </a: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Test setup at </a:t>
            </a:r>
            <a:r>
              <a:rPr lang="en-US" dirty="0" err="1" smtClean="0">
                <a:sym typeface="Wingdings"/>
              </a:rPr>
              <a:t>Fermilab</a:t>
            </a:r>
            <a:r>
              <a:rPr lang="en-US" dirty="0" smtClean="0">
                <a:sym typeface="Wingdings"/>
              </a:rPr>
              <a:t> with commercial gun</a:t>
            </a:r>
          </a:p>
          <a:p>
            <a:pPr lvl="1"/>
            <a:r>
              <a:rPr lang="en-US" dirty="0" smtClean="0">
                <a:sym typeface="Wingdings"/>
              </a:rPr>
              <a:t>Slow deflector down to 2µs</a:t>
            </a:r>
          </a:p>
          <a:p>
            <a:pPr lvl="1"/>
            <a:r>
              <a:rPr lang="en-US" dirty="0" smtClean="0">
                <a:sym typeface="Wingdings"/>
              </a:rPr>
              <a:t>Spot size test -&gt; 100µm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570" y="1032799"/>
            <a:ext cx="2142317" cy="160502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896"/>
          <a:stretch/>
        </p:blipFill>
        <p:spPr bwMode="auto">
          <a:xfrm>
            <a:off x="6796075" y="3044793"/>
            <a:ext cx="1890725" cy="1323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570" y="4542951"/>
            <a:ext cx="1890725" cy="1820811"/>
          </a:xfrm>
          <a:prstGeom prst="rect">
            <a:avLst/>
          </a:prstGeom>
        </p:spPr>
      </p:pic>
      <p:pic>
        <p:nvPicPr>
          <p:cNvPr id="7" name="Picture 6" descr="IMG_0538.JPG"/>
          <p:cNvPicPr>
            <a:picLocks noChangeAspect="1"/>
          </p:cNvPicPr>
          <p:nvPr/>
        </p:nvPicPr>
        <p:blipFill>
          <a:blip r:embed="rId5" cstate="print"/>
          <a:srcRect l="4615" t="9231" r="8846" b="9231"/>
          <a:stretch>
            <a:fillRect/>
          </a:stretch>
        </p:blipFill>
        <p:spPr>
          <a:xfrm>
            <a:off x="3867575" y="4830398"/>
            <a:ext cx="2227994" cy="1574449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 cstate="print"/>
          <a:srcRect r="45656" b="47838"/>
          <a:stretch/>
        </p:blipFill>
        <p:spPr bwMode="auto">
          <a:xfrm>
            <a:off x="798117" y="4864957"/>
            <a:ext cx="1936393" cy="155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108662" y="385002"/>
            <a:ext cx="403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T. </a:t>
            </a:r>
            <a:r>
              <a:rPr lang="en-US" dirty="0" err="1" smtClean="0"/>
              <a:t>Gorlov</a:t>
            </a:r>
            <a:r>
              <a:rPr lang="en-US" dirty="0" smtClean="0"/>
              <a:t>, R. Thurman-</a:t>
            </a:r>
            <a:r>
              <a:rPr lang="en-US" dirty="0" err="1" smtClean="0"/>
              <a:t>Keup</a:t>
            </a:r>
            <a:r>
              <a:rPr lang="en-US" dirty="0" smtClean="0"/>
              <a:t>, W. </a:t>
            </a:r>
            <a:r>
              <a:rPr lang="en-US" dirty="0" err="1" smtClean="0"/>
              <a:t>Blokland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96075" y="6363762"/>
            <a:ext cx="2052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Deflected pencil beam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947605" y="4407838"/>
            <a:ext cx="15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Deflected ribbon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70722" y="2633909"/>
            <a:ext cx="136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SNS style scan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04504" y="6395523"/>
            <a:ext cx="2367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Beam spot measurements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015439" y="6395523"/>
            <a:ext cx="2036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Test stand at </a:t>
            </a:r>
            <a:r>
              <a:rPr lang="en-US" sz="1600" dirty="0" err="1" smtClean="0"/>
              <a:t>Fermilab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95428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92" y="151689"/>
            <a:ext cx="5781145" cy="728561"/>
          </a:xfrm>
        </p:spPr>
        <p:txBody>
          <a:bodyPr>
            <a:noAutofit/>
          </a:bodyPr>
          <a:lstStyle/>
          <a:p>
            <a:r>
              <a:rPr lang="en-US" sz="2800" dirty="0"/>
              <a:t>Propagation and noise experiments for a fiber-delivered laser wire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82" y="1187185"/>
            <a:ext cx="3988116" cy="5300133"/>
          </a:xfrm>
          <a:prstGeom prst="rect">
            <a:avLst/>
          </a:prstGeom>
        </p:spPr>
      </p:pic>
      <p:sp>
        <p:nvSpPr>
          <p:cNvPr id="88" name="Rectangle 85"/>
          <p:cNvSpPr>
            <a:spLocks noChangeArrowheads="1"/>
          </p:cNvSpPr>
          <p:nvPr/>
        </p:nvSpPr>
        <p:spPr bwMode="auto">
          <a:xfrm>
            <a:off x="4339999" y="1187185"/>
            <a:ext cx="4346802" cy="148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/>
              <a:t>Improve SNR by using narrow band locking amp detecting 1MHz modulated signal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/>
              <a:t>Synchronize laser system with beam</a:t>
            </a:r>
          </a:p>
        </p:txBody>
      </p:sp>
      <p:pic>
        <p:nvPicPr>
          <p:cNvPr id="89" name="Picture 6" descr="FFT SNS.tiff                                                   00049E3CMacintosh HD                   BA575C7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375" y="2777222"/>
            <a:ext cx="3335617" cy="15508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 Box 8"/>
          <p:cNvSpPr txBox="1">
            <a:spLocks noChangeArrowheads="1"/>
          </p:cNvSpPr>
          <p:nvPr/>
        </p:nvSpPr>
        <p:spPr bwMode="auto">
          <a:xfrm>
            <a:off x="5426162" y="2926181"/>
            <a:ext cx="25221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Put modulation between noise signals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4339998" y="4959548"/>
            <a:ext cx="4270601" cy="152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/>
              <a:t>Fiber will spread pulse: 100m -&gt; 100ps, 30m -&gt;15ps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/>
              <a:t>Beam halo needs many pulse averaging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/>
              <a:t>Mostly commercial components  at 1µm wavelength</a:t>
            </a:r>
          </a:p>
          <a:p>
            <a:pPr eaLnBrk="1" hangingPunct="1">
              <a:spcBef>
                <a:spcPct val="20000"/>
              </a:spcBef>
            </a:pP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878698" y="6395523"/>
            <a:ext cx="1323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Configuration</a:t>
            </a:r>
            <a:endParaRPr lang="en-US" sz="1600" dirty="0"/>
          </a:p>
        </p:txBody>
      </p:sp>
      <p:sp>
        <p:nvSpPr>
          <p:cNvPr id="97" name="TextBox 96"/>
          <p:cNvSpPr txBox="1"/>
          <p:nvPr/>
        </p:nvSpPr>
        <p:spPr>
          <a:xfrm>
            <a:off x="5426162" y="4330953"/>
            <a:ext cx="2531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Noise measurements at SNS</a:t>
            </a:r>
            <a:endParaRPr lang="en-US" sz="1600" dirty="0"/>
          </a:p>
        </p:txBody>
      </p:sp>
      <p:sp>
        <p:nvSpPr>
          <p:cNvPr id="98" name="TextBox 97"/>
          <p:cNvSpPr txBox="1"/>
          <p:nvPr/>
        </p:nvSpPr>
        <p:spPr>
          <a:xfrm>
            <a:off x="6147712" y="233919"/>
            <a:ext cx="287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R. Wilcox, J. Byrd, M. </a:t>
            </a:r>
            <a:r>
              <a:rPr lang="en-US" dirty="0" err="1" smtClean="0"/>
              <a:t>Zolotorev</a:t>
            </a:r>
            <a:r>
              <a:rPr lang="en-US" dirty="0" smtClean="0"/>
              <a:t>, and V. </a:t>
            </a:r>
            <a:r>
              <a:rPr lang="en-US" dirty="0" err="1" smtClean="0"/>
              <a:t>Scarpine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1649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</a:spPr>
      <a:bodyPr wrap="none" anchor="ctr">
        <a:prstTxWarp prst="textNoShape">
          <a:avLst/>
        </a:prstTxWarp>
      </a:bodyPr>
      <a:lstStyle>
        <a:defPPr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new-NLC">
  <a:themeElements>
    <a:clrScheme name="new-NLC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ew-NL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new-NLC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-NLC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NLC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NLC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NLC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NLC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new-NLC">
  <a:themeElements>
    <a:clrScheme name="new-NLC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ew-NL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new-NLC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-NLC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NLC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NLC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NLC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NLC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9302</TotalTime>
  <Words>799</Words>
  <Application>Microsoft Office PowerPoint</Application>
  <PresentationFormat>On-screen Show (4:3)</PresentationFormat>
  <Paragraphs>202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2_new-NLC</vt:lpstr>
      <vt:lpstr>3_new-NLC</vt:lpstr>
      <vt:lpstr>Working Group 5</vt:lpstr>
      <vt:lpstr>WorkGroup Controls, Instr.&amp; Protection</vt:lpstr>
      <vt:lpstr>WG-5 Agenda</vt:lpstr>
      <vt:lpstr>Broadband Chopper R&amp;D</vt:lpstr>
      <vt:lpstr>MOSFET Driver for Chopper</vt:lpstr>
      <vt:lpstr>BPM as Phase Monitors</vt:lpstr>
      <vt:lpstr>Fast Faraday Cup</vt:lpstr>
      <vt:lpstr>Electron Scanner R&amp;D  </vt:lpstr>
      <vt:lpstr>Propagation and noise experiments for a fiber-delivered laser wire</vt:lpstr>
      <vt:lpstr>Cold BLM R&amp;D</vt:lpstr>
      <vt:lpstr>Beam Studies at HINS / MDB</vt:lpstr>
      <vt:lpstr>Requirements for PX Beam Diag.</vt:lpstr>
      <vt:lpstr>SNS Commissioning Experience</vt:lpstr>
    </vt:vector>
  </TitlesOfParts>
  <Company>ORNL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Scanner</dc:title>
  <dc:creator>Willem Blokland</dc:creator>
  <cp:lastModifiedBy>manfred</cp:lastModifiedBy>
  <cp:revision>111</cp:revision>
  <cp:lastPrinted>2011-04-11T17:50:46Z</cp:lastPrinted>
  <dcterms:created xsi:type="dcterms:W3CDTF">2011-04-12T01:23:26Z</dcterms:created>
  <dcterms:modified xsi:type="dcterms:W3CDTF">2011-04-14T13:09:34Z</dcterms:modified>
</cp:coreProperties>
</file>