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7" r:id="rId2"/>
    <p:sldId id="261" r:id="rId3"/>
    <p:sldId id="265" r:id="rId4"/>
    <p:sldId id="258" r:id="rId5"/>
    <p:sldId id="272" r:id="rId6"/>
    <p:sldId id="273" r:id="rId7"/>
    <p:sldId id="262" r:id="rId8"/>
    <p:sldId id="267" r:id="rId9"/>
    <p:sldId id="260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-102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B383C6-E855-4A13-A6AF-7815B43B7CAE}" type="datetimeFigureOut">
              <a:rPr lang="en-US" smtClean="0"/>
              <a:t>4/13/2011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32BB3-4AD5-445A-BEBE-1C2C2102C8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8CDA-9EB4-4355-81A8-603D5D030F6E}" type="datetime1">
              <a:rPr lang="en-US" smtClean="0"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P-X Collaboration WG-4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7B4A-C504-4C5F-8B0A-28CCA0E7FA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1CB4-7973-47D1-9023-1CC80821E453}" type="datetime1">
              <a:rPr lang="en-US" smtClean="0"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P-X Collaboration WG-4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7B4A-C504-4C5F-8B0A-28CCA0E7FA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C077-430F-489E-9185-D580583B9C1D}" type="datetime1">
              <a:rPr lang="en-US" smtClean="0"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P-X Collaboration WG-4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7B4A-C504-4C5F-8B0A-28CCA0E7FA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832DA-3E28-46C4-BCA4-930221F23EF4}" type="datetime1">
              <a:rPr lang="en-US" smtClean="0"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P-X Collaboration WG-4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7B4A-C504-4C5F-8B0A-28CCA0E7FA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9630-6D8B-435D-9F39-FEAD21117E59}" type="datetime1">
              <a:rPr lang="en-US" smtClean="0"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P-X Collaboration WG-4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7B4A-C504-4C5F-8B0A-28CCA0E7FA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C1E1-F3A6-486C-B99C-0A7BE6F5C3A8}" type="datetime1">
              <a:rPr lang="en-US" smtClean="0"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P-X Collaboration WG-4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7B4A-C504-4C5F-8B0A-28CCA0E7FA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2EE8-546B-42B5-A6F5-1F896D486EFB}" type="datetime1">
              <a:rPr lang="en-US" smtClean="0"/>
              <a:t>4/13/2011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P-X Collaboration WG-4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7B4A-C504-4C5F-8B0A-28CCA0E7FA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224C-64FA-426C-8065-BCBAAD67D738}" type="datetime1">
              <a:rPr lang="en-US" smtClean="0"/>
              <a:t>4/13/2011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P-X Collaboration WG-4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7B4A-C504-4C5F-8B0A-28CCA0E7FA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089-62E9-4807-BA46-E758E7B27E0E}" type="datetime1">
              <a:rPr lang="en-US" smtClean="0"/>
              <a:t>4/13/2011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P-X Collaboration WG-4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7B4A-C504-4C5F-8B0A-28CCA0E7FA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74DC-E39E-4A73-A0CF-ADBB583D3E47}" type="datetime1">
              <a:rPr lang="en-US" smtClean="0"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P-X Collaboration WG-4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7B4A-C504-4C5F-8B0A-28CCA0E7FA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0AB72-EFBD-4B4A-8E5D-02F6204CC954}" type="datetime1">
              <a:rPr lang="en-US" smtClean="0"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P-X Collaboration WG-4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7B4A-C504-4C5F-8B0A-28CCA0E7FA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78A44-A53A-4CA6-8AE4-93EAF17CBE5F}" type="datetime1">
              <a:rPr lang="en-US" smtClean="0"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P-X Collaboration WG-4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F7B4A-C504-4C5F-8B0A-28CCA0E7FA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228600" y="914400"/>
            <a:ext cx="87630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190500" y="6172200"/>
            <a:ext cx="8763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8436" name="Picture 4" descr="projectx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098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527143"/>
            <a:ext cx="7772400" cy="20733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RDR </a:t>
            </a:r>
            <a:r>
              <a:rPr lang="en-US" dirty="0" smtClean="0"/>
              <a:t>Injection Design Status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br>
              <a:rPr lang="en-US" dirty="0" smtClean="0"/>
            </a:br>
            <a:r>
              <a:rPr lang="en-US" dirty="0" smtClean="0"/>
              <a:t>Alternate Injection Configuration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 Johnson</a:t>
            </a:r>
          </a:p>
          <a:p>
            <a:r>
              <a:rPr lang="en-US" dirty="0" smtClean="0"/>
              <a:t>Project X Collaboration Meeting</a:t>
            </a:r>
            <a:endParaRPr lang="en-US" dirty="0" smtClean="0"/>
          </a:p>
          <a:p>
            <a:r>
              <a:rPr lang="en-US" dirty="0" smtClean="0"/>
              <a:t>April 13, 2011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228600" y="914400"/>
            <a:ext cx="87630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190500" y="6172200"/>
            <a:ext cx="8763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8436" name="Picture 4" descr="projectx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098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09393" y="121358"/>
            <a:ext cx="57789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Proposed Alternate Configuration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r>
              <a:rPr lang="en-US" dirty="0" smtClean="0"/>
              <a:t>IF pulsed linac can be operated in long pulse mode (26 ms beam pulse):</a:t>
            </a:r>
          </a:p>
          <a:p>
            <a:pPr lvl="1"/>
            <a:r>
              <a:rPr lang="en-US" dirty="0" smtClean="0"/>
              <a:t>Inject directly into Main Injector </a:t>
            </a:r>
          </a:p>
          <a:p>
            <a:pPr lvl="2"/>
            <a:r>
              <a:rPr lang="en-US" dirty="0" smtClean="0"/>
              <a:t>at either 8 GeV </a:t>
            </a:r>
          </a:p>
          <a:p>
            <a:pPr lvl="2"/>
            <a:r>
              <a:rPr lang="en-US" dirty="0" smtClean="0"/>
              <a:t>or 6 GeV (6 GeV MI operation discussed later)</a:t>
            </a:r>
          </a:p>
          <a:p>
            <a:pPr lvl="2"/>
            <a:r>
              <a:rPr lang="en-US" dirty="0" smtClean="0"/>
              <a:t>Potential issue at MI-10 with LBNE extraction </a:t>
            </a:r>
          </a:p>
          <a:p>
            <a:pPr lvl="1"/>
            <a:r>
              <a:rPr lang="en-US" dirty="0" smtClean="0"/>
              <a:t>Stripping options (</a:t>
            </a:r>
            <a:r>
              <a:rPr lang="en-US" sz="2400" dirty="0" smtClean="0"/>
              <a:t>will address in next presentations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Laser assisted stripping</a:t>
            </a:r>
          </a:p>
          <a:p>
            <a:pPr lvl="2"/>
            <a:r>
              <a:rPr lang="en-US" dirty="0" smtClean="0"/>
              <a:t>Carbon foil</a:t>
            </a:r>
          </a:p>
          <a:p>
            <a:pPr lvl="2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C49E3-B606-453E-940B-9122892514E4}" type="datetime1">
              <a:rPr lang="en-US" smtClean="0"/>
              <a:t>4/13/2011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7B4A-C504-4C5F-8B0A-28CCA0E7FA5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P-X Collaboration WG-4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228600" y="914400"/>
            <a:ext cx="87630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190500" y="6172200"/>
            <a:ext cx="8763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8436" name="Picture 4" descr="projectx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098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488676" y="0"/>
            <a:ext cx="5943600" cy="836023"/>
          </a:xfrm>
        </p:spPr>
        <p:txBody>
          <a:bodyPr>
            <a:noAutofit/>
          </a:bodyPr>
          <a:lstStyle/>
          <a:p>
            <a:r>
              <a:rPr lang="en-US" sz="2800" dirty="0" smtClean="0"/>
              <a:t>Work Group Charge/Points to Consider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25165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Detailed discussion of Reference Design, including specifically targeted technical issues and questions;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Discuss possible alternative implementations and define technical options that require decisions;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Integrate relevant SNS experience into discussions as appropriate;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Establish goals and work assignments for the period through CD-1;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Develop strategies for test facilities, as appropriate;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Identify any issues related to the above that need resolution </a:t>
            </a:r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53C5-B70E-46D1-BA4E-9DD8009EAAAA}" type="datetime1">
              <a:rPr lang="en-US" smtClean="0"/>
              <a:t>4/13/2011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7B4A-C504-4C5F-8B0A-28CCA0E7FA5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P-X Collaboration WG-4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228600" y="914400"/>
            <a:ext cx="87630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190500" y="6172200"/>
            <a:ext cx="8763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8436" name="Picture 4" descr="projectx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098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168164" y="0"/>
            <a:ext cx="6518635" cy="904973"/>
          </a:xfrm>
        </p:spPr>
        <p:txBody>
          <a:bodyPr/>
          <a:lstStyle/>
          <a:p>
            <a:r>
              <a:rPr lang="en-US" dirty="0" smtClean="0"/>
              <a:t>WG4 Topics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RDR Injection Configuration</a:t>
            </a:r>
          </a:p>
          <a:p>
            <a:r>
              <a:rPr lang="en-US" dirty="0" smtClean="0"/>
              <a:t>Long pulse (26 ms) injection</a:t>
            </a:r>
          </a:p>
          <a:p>
            <a:pPr lvl="1"/>
            <a:r>
              <a:rPr lang="en-US" dirty="0" smtClean="0"/>
              <a:t>Laser Stripping (Laser Workshop summary)</a:t>
            </a:r>
          </a:p>
          <a:p>
            <a:pPr lvl="1"/>
            <a:r>
              <a:rPr lang="en-US" dirty="0" smtClean="0"/>
              <a:t>Alternative Foil configuration</a:t>
            </a:r>
          </a:p>
          <a:p>
            <a:r>
              <a:rPr lang="en-US" dirty="0" smtClean="0"/>
              <a:t>Ring RF</a:t>
            </a:r>
          </a:p>
          <a:p>
            <a:r>
              <a:rPr lang="en-US" dirty="0" smtClean="0"/>
              <a:t>Lower MI Energy (6 GeV)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8D828-6E45-4B7F-8A30-76D9AA080FB1}" type="datetime1">
              <a:rPr lang="en-US" smtClean="0"/>
              <a:t>4/13/2011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7B4A-C504-4C5F-8B0A-28CCA0E7FA5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P-X Collaboration WG-4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228600" y="914400"/>
            <a:ext cx="87630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190500" y="6172200"/>
            <a:ext cx="8763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8436" name="Picture 4" descr="projectx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098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429690" y="0"/>
            <a:ext cx="6257109" cy="79683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Current RDR </a:t>
            </a:r>
            <a:r>
              <a:rPr lang="en-US" sz="3200" dirty="0" smtClean="0"/>
              <a:t>Injection Configuration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000" dirty="0" smtClean="0"/>
              <a:t>Current injection into Recycler for accumulation followed by immediate injection into the </a:t>
            </a:r>
            <a:r>
              <a:rPr lang="en-US" sz="3000" dirty="0" smtClean="0"/>
              <a:t>MI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000" dirty="0" smtClean="0"/>
              <a:t>Carbon Foil Stripping</a:t>
            </a:r>
            <a:endParaRPr lang="en-US" sz="3000" dirty="0" smtClean="0"/>
          </a:p>
          <a:p>
            <a:r>
              <a:rPr lang="en-US" sz="3000" dirty="0" smtClean="0"/>
              <a:t>Linac Beam Structure</a:t>
            </a:r>
          </a:p>
          <a:p>
            <a:pPr lvl="1"/>
            <a:r>
              <a:rPr lang="en-US" dirty="0" smtClean="0"/>
              <a:t>1 mA  4.3 ms  6 injections   (~26 mA-ms)</a:t>
            </a:r>
          </a:p>
          <a:p>
            <a:pPr lvl="1"/>
            <a:r>
              <a:rPr lang="en-US" dirty="0" smtClean="0"/>
              <a:t>Bunch spacing 6.2 ns  (162.5 </a:t>
            </a:r>
            <a:r>
              <a:rPr lang="en-US" dirty="0" err="1" smtClean="0"/>
              <a:t>Mhz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Broadband chopper for abort gap &amp; fit into ring RF</a:t>
            </a:r>
            <a:endParaRPr lang="en-US" dirty="0" smtClean="0"/>
          </a:p>
          <a:p>
            <a:pPr lvl="1"/>
            <a:r>
              <a:rPr lang="en-US" dirty="0" smtClean="0"/>
              <a:t>Bunch length </a:t>
            </a:r>
            <a:r>
              <a:rPr lang="en-US" dirty="0" smtClean="0"/>
              <a:t>~ 20 </a:t>
            </a:r>
            <a:r>
              <a:rPr lang="en-US" dirty="0" err="1" smtClean="0"/>
              <a:t>ps</a:t>
            </a:r>
            <a:r>
              <a:rPr lang="en-US" dirty="0" smtClean="0"/>
              <a:t>  (</a:t>
            </a:r>
            <a:r>
              <a:rPr lang="en-US" dirty="0" err="1" smtClean="0"/>
              <a:t>rms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Pulsed linac rep rate 10 Hz</a:t>
            </a:r>
          </a:p>
          <a:p>
            <a:pPr lvl="1"/>
            <a:r>
              <a:rPr lang="en-US" dirty="0" smtClean="0"/>
              <a:t>Pulsed Linac final Energy 8 GeV kinetic +/- 10 </a:t>
            </a:r>
            <a:r>
              <a:rPr lang="en-US" dirty="0" smtClean="0"/>
              <a:t>MeV</a:t>
            </a:r>
          </a:p>
          <a:p>
            <a:r>
              <a:rPr lang="en-US" dirty="0" smtClean="0"/>
              <a:t>Current concept is to utilize carbon foil stripping and transverse phase space painting.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F573-5C9E-49AD-AE61-3615A1A54803}" type="datetime1">
              <a:rPr lang="en-US" smtClean="0"/>
              <a:t>4/13/2011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7B4A-C504-4C5F-8B0A-28CCA0E7FA5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P-X Collaboration WG-4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338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Recycler Injection Straight Section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64376"/>
            <a:ext cx="8229600" cy="2142261"/>
          </a:xfrm>
        </p:spPr>
        <p:txBody>
          <a:bodyPr>
            <a:normAutofit/>
          </a:bodyPr>
          <a:lstStyle/>
          <a:p>
            <a:r>
              <a:rPr lang="en-US" sz="1600" dirty="0" smtClean="0"/>
              <a:t>Linac:  emittance(95%) 2.5 </a:t>
            </a:r>
            <a:r>
              <a:rPr lang="en-US" sz="1600" dirty="0" smtClean="0">
                <a:latin typeface="Symbol" pitchFamily="18" charset="2"/>
              </a:rPr>
              <a:t>p </a:t>
            </a:r>
            <a:r>
              <a:rPr lang="en-US" sz="1600" dirty="0" smtClean="0"/>
              <a:t>   </a:t>
            </a:r>
            <a:r>
              <a:rPr lang="en-US" sz="1600" dirty="0" err="1" smtClean="0"/>
              <a:t>dpop</a:t>
            </a:r>
            <a:r>
              <a:rPr lang="en-US" sz="1600" dirty="0" smtClean="0"/>
              <a:t>  +/- 2 MeV   Bunch  length  20 mm ( 26 </a:t>
            </a:r>
            <a:r>
              <a:rPr lang="en-US" sz="1600" dirty="0" err="1" smtClean="0"/>
              <a:t>ps</a:t>
            </a:r>
            <a:r>
              <a:rPr lang="en-US" sz="1600" dirty="0" smtClean="0"/>
              <a:t> </a:t>
            </a:r>
            <a:r>
              <a:rPr lang="en-US" sz="1600" dirty="0" err="1" smtClean="0"/>
              <a:t>rms</a:t>
            </a:r>
            <a:r>
              <a:rPr lang="en-US" sz="1600" dirty="0" smtClean="0"/>
              <a:t>)  </a:t>
            </a:r>
          </a:p>
          <a:p>
            <a:r>
              <a:rPr lang="en-US" sz="1600" dirty="0" smtClean="0"/>
              <a:t>Injected </a:t>
            </a:r>
            <a:r>
              <a:rPr lang="en-US" sz="1600" dirty="0"/>
              <a:t>beam </a:t>
            </a:r>
            <a:r>
              <a:rPr lang="en-US" sz="1600" dirty="0" smtClean="0"/>
              <a:t> </a:t>
            </a:r>
            <a:r>
              <a:rPr lang="en-US" sz="1600" dirty="0" smtClean="0">
                <a:latin typeface="Symbol" pitchFamily="18" charset="2"/>
              </a:rPr>
              <a:t>b</a:t>
            </a:r>
            <a:r>
              <a:rPr lang="en-US" sz="1600" dirty="0" smtClean="0"/>
              <a:t> = 40 m  for this exercise with 3</a:t>
            </a:r>
            <a:r>
              <a:rPr lang="en-US" sz="1600" dirty="0" smtClean="0">
                <a:latin typeface="Symbol" pitchFamily="18" charset="2"/>
              </a:rPr>
              <a:t>s </a:t>
            </a:r>
            <a:r>
              <a:rPr lang="en-US" sz="1600" dirty="0" smtClean="0"/>
              <a:t> = 4mm </a:t>
            </a:r>
          </a:p>
          <a:p>
            <a:pPr>
              <a:buNone/>
            </a:pPr>
            <a:r>
              <a:rPr lang="en-US" sz="1600" dirty="0" smtClean="0"/>
              <a:t>               with </a:t>
            </a:r>
            <a:r>
              <a:rPr lang="en-US" sz="1600" dirty="0" smtClean="0">
                <a:latin typeface="Symbol" pitchFamily="18" charset="2"/>
              </a:rPr>
              <a:t>b</a:t>
            </a:r>
            <a:r>
              <a:rPr lang="en-US" sz="1600" dirty="0" smtClean="0"/>
              <a:t> adjustable to 10m  -&gt; 3</a:t>
            </a:r>
            <a:r>
              <a:rPr lang="en-US" sz="1600" dirty="0" smtClean="0">
                <a:latin typeface="Symbol" pitchFamily="18" charset="2"/>
              </a:rPr>
              <a:t>s </a:t>
            </a:r>
            <a:r>
              <a:rPr lang="en-US" sz="1600" dirty="0" smtClean="0"/>
              <a:t> = 2mm </a:t>
            </a:r>
            <a:r>
              <a:rPr lang="en-US" sz="1600" dirty="0"/>
              <a:t>	</a:t>
            </a:r>
          </a:p>
          <a:p>
            <a:r>
              <a:rPr lang="en-US" sz="1600" dirty="0" smtClean="0"/>
              <a:t>Recycler  ring lattice  </a:t>
            </a:r>
            <a:r>
              <a:rPr lang="en-US" sz="1600" dirty="0" err="1" smtClean="0">
                <a:latin typeface="Symbol" pitchFamily="18" charset="2"/>
              </a:rPr>
              <a:t>b</a:t>
            </a:r>
            <a:r>
              <a:rPr lang="en-US" sz="1600" dirty="0" err="1" smtClean="0"/>
              <a:t>x</a:t>
            </a:r>
            <a:r>
              <a:rPr lang="en-US" sz="1600" dirty="0" smtClean="0"/>
              <a:t> = 70 m </a:t>
            </a:r>
            <a:r>
              <a:rPr lang="en-US" sz="1600" dirty="0" smtClean="0">
                <a:latin typeface="Symbol" pitchFamily="18" charset="2"/>
              </a:rPr>
              <a:t>b</a:t>
            </a:r>
            <a:r>
              <a:rPr lang="en-US" sz="1600" dirty="0" smtClean="0"/>
              <a:t>y = 30 m  3</a:t>
            </a:r>
            <a:r>
              <a:rPr lang="en-US" sz="1600" dirty="0" smtClean="0">
                <a:latin typeface="Symbol" pitchFamily="18" charset="2"/>
              </a:rPr>
              <a:t>s</a:t>
            </a:r>
            <a:r>
              <a:rPr lang="en-US" sz="1600" dirty="0" smtClean="0"/>
              <a:t>x = 17.2   3</a:t>
            </a:r>
            <a:r>
              <a:rPr lang="en-US" sz="1600" dirty="0" smtClean="0">
                <a:latin typeface="Symbol" pitchFamily="18" charset="2"/>
              </a:rPr>
              <a:t>s</a:t>
            </a:r>
            <a:r>
              <a:rPr lang="en-US" sz="1600" dirty="0" smtClean="0"/>
              <a:t>y=10.7</a:t>
            </a:r>
          </a:p>
          <a:p>
            <a:r>
              <a:rPr lang="en-US" sz="1600" dirty="0" smtClean="0"/>
              <a:t>Recycler rev. period 11.13 </a:t>
            </a:r>
            <a:r>
              <a:rPr lang="en-US" sz="1600" dirty="0" smtClean="0">
                <a:latin typeface="Symbol" pitchFamily="18" charset="2"/>
              </a:rPr>
              <a:t>m</a:t>
            </a:r>
            <a:r>
              <a:rPr lang="en-US" sz="1600" dirty="0" smtClean="0"/>
              <a:t>s  (h=588)  beam pulse 10.34 </a:t>
            </a:r>
            <a:r>
              <a:rPr lang="en-US" sz="1600" dirty="0" smtClean="0">
                <a:latin typeface="Symbol" pitchFamily="18" charset="2"/>
              </a:rPr>
              <a:t>m</a:t>
            </a:r>
            <a:r>
              <a:rPr lang="en-US" sz="1600" dirty="0" smtClean="0"/>
              <a:t>s (546 53 </a:t>
            </a:r>
            <a:r>
              <a:rPr lang="en-US" sz="1600" dirty="0" err="1" smtClean="0"/>
              <a:t>Mhz</a:t>
            </a:r>
            <a:r>
              <a:rPr lang="en-US" sz="1600" dirty="0" smtClean="0"/>
              <a:t> bunches/turn)</a:t>
            </a:r>
          </a:p>
          <a:p>
            <a:r>
              <a:rPr lang="en-US" sz="1600" dirty="0" smtClean="0"/>
              <a:t>Injection beam  power  34 kW per injection (2.6E13/injection x 6 = 1.54E14)</a:t>
            </a:r>
          </a:p>
        </p:txBody>
      </p:sp>
      <p:pic>
        <p:nvPicPr>
          <p:cNvPr id="2050" name="Picture 2" descr="straight_section"/>
          <p:cNvPicPr>
            <a:picLocks noChangeAspect="1" noChangeArrowheads="1"/>
          </p:cNvPicPr>
          <p:nvPr/>
        </p:nvPicPr>
        <p:blipFill>
          <a:blip r:embed="rId2" cstate="print"/>
          <a:srcRect l="10274" r="4794" b="11967"/>
          <a:stretch>
            <a:fillRect/>
          </a:stretch>
        </p:blipFill>
        <p:spPr bwMode="auto">
          <a:xfrm>
            <a:off x="419100" y="1038327"/>
            <a:ext cx="3926907" cy="3144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228600" y="914400"/>
            <a:ext cx="87630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190500" y="6172200"/>
            <a:ext cx="8763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" name="Picture 12" descr="projectx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098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MI_match_beta_40_40"/>
          <p:cNvPicPr>
            <a:picLocks noChangeAspect="1" noChangeArrowheads="1"/>
          </p:cNvPicPr>
          <p:nvPr/>
        </p:nvPicPr>
        <p:blipFill>
          <a:blip r:embed="rId4" cstate="print"/>
          <a:srcRect l="8000" t="2980" r="6546" b="12863"/>
          <a:stretch>
            <a:fillRect/>
          </a:stretch>
        </p:blipFill>
        <p:spPr bwMode="auto">
          <a:xfrm>
            <a:off x="4043748" y="1144003"/>
            <a:ext cx="4007270" cy="2978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/>
          <a:srcRect l="1392"/>
          <a:stretch>
            <a:fillRect/>
          </a:stretch>
        </p:blipFill>
        <p:spPr bwMode="auto">
          <a:xfrm>
            <a:off x="4572000" y="1774386"/>
            <a:ext cx="1850834" cy="1732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6E6D4-B33B-4C89-94F8-613D804F9D03}" type="datetime1">
              <a:rPr lang="en-US" smtClean="0"/>
              <a:t>4/13/2011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7B4A-C504-4C5F-8B0A-28CCA0E7FA5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P-X Collaboration WG-4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Picture 192" descr="Picture00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80016" y="3352551"/>
            <a:ext cx="3588698" cy="25194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3383"/>
          </a:xfrm>
        </p:spPr>
        <p:txBody>
          <a:bodyPr/>
          <a:lstStyle/>
          <a:p>
            <a:r>
              <a:rPr lang="en-US" dirty="0" smtClean="0"/>
              <a:t>Recycler Injection</a:t>
            </a:r>
            <a:endParaRPr lang="en-US" dirty="0"/>
          </a:p>
        </p:txBody>
      </p:sp>
      <p:grpSp>
        <p:nvGrpSpPr>
          <p:cNvPr id="3" name="Group 2"/>
          <p:cNvGrpSpPr>
            <a:grpSpLocks noChangeAspect="1"/>
          </p:cNvGrpSpPr>
          <p:nvPr/>
        </p:nvGrpSpPr>
        <p:grpSpPr bwMode="auto">
          <a:xfrm>
            <a:off x="134842" y="997181"/>
            <a:ext cx="4602411" cy="1966358"/>
            <a:chOff x="2527" y="142"/>
            <a:chExt cx="7200" cy="2912"/>
          </a:xfrm>
        </p:grpSpPr>
        <p:sp>
          <p:nvSpPr>
            <p:cNvPr id="1027" name="AutoShape 3"/>
            <p:cNvSpPr>
              <a:spLocks noChangeAspect="1" noChangeArrowheads="1"/>
            </p:cNvSpPr>
            <p:nvPr/>
          </p:nvSpPr>
          <p:spPr bwMode="auto">
            <a:xfrm>
              <a:off x="2527" y="142"/>
              <a:ext cx="7200" cy="291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8" name="Line 4"/>
            <p:cNvSpPr>
              <a:spLocks noChangeShapeType="1"/>
            </p:cNvSpPr>
            <p:nvPr/>
          </p:nvSpPr>
          <p:spPr bwMode="auto">
            <a:xfrm>
              <a:off x="2796" y="1482"/>
              <a:ext cx="652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4584" y="1004"/>
              <a:ext cx="1114" cy="9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6237" y="1029"/>
              <a:ext cx="223" cy="9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6960" y="1029"/>
              <a:ext cx="160" cy="9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3128" y="1005"/>
              <a:ext cx="159" cy="9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6066" y="1016"/>
              <a:ext cx="0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3200" y="1146"/>
              <a:ext cx="4335" cy="336"/>
            </a:xfrm>
            <a:custGeom>
              <a:avLst/>
              <a:gdLst/>
              <a:ahLst/>
              <a:cxnLst>
                <a:cxn ang="0">
                  <a:pos x="0" y="411"/>
                </a:cxn>
                <a:cxn ang="0">
                  <a:pos x="1676" y="90"/>
                </a:cxn>
                <a:cxn ang="0">
                  <a:pos x="3046" y="6"/>
                </a:cxn>
                <a:cxn ang="0">
                  <a:pos x="3496" y="0"/>
                </a:cxn>
                <a:cxn ang="0">
                  <a:pos x="3846" y="40"/>
                </a:cxn>
                <a:cxn ang="0">
                  <a:pos x="4771" y="411"/>
                </a:cxn>
                <a:cxn ang="0">
                  <a:pos x="5311" y="411"/>
                </a:cxn>
              </a:cxnLst>
              <a:rect l="0" t="0" r="r" b="b"/>
              <a:pathLst>
                <a:path w="5311" h="411">
                  <a:moveTo>
                    <a:pt x="0" y="411"/>
                  </a:moveTo>
                  <a:lnTo>
                    <a:pt x="1676" y="90"/>
                  </a:lnTo>
                  <a:lnTo>
                    <a:pt x="3046" y="6"/>
                  </a:lnTo>
                  <a:lnTo>
                    <a:pt x="3496" y="0"/>
                  </a:lnTo>
                  <a:lnTo>
                    <a:pt x="3846" y="40"/>
                  </a:lnTo>
                  <a:lnTo>
                    <a:pt x="4771" y="411"/>
                  </a:lnTo>
                  <a:lnTo>
                    <a:pt x="5311" y="411"/>
                  </a:lnTo>
                </a:path>
              </a:pathLst>
            </a:custGeom>
            <a:noFill/>
            <a:ln w="9525">
              <a:solidFill>
                <a:srgbClr val="FF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Line 11"/>
            <p:cNvSpPr>
              <a:spLocks noChangeShapeType="1"/>
            </p:cNvSpPr>
            <p:nvPr/>
          </p:nvSpPr>
          <p:spPr bwMode="auto">
            <a:xfrm>
              <a:off x="3285" y="2044"/>
              <a:ext cx="0" cy="46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Line 12"/>
            <p:cNvSpPr>
              <a:spLocks noChangeShapeType="1"/>
            </p:cNvSpPr>
            <p:nvPr/>
          </p:nvSpPr>
          <p:spPr bwMode="auto">
            <a:xfrm>
              <a:off x="4583" y="2032"/>
              <a:ext cx="0" cy="4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Line 13"/>
            <p:cNvSpPr>
              <a:spLocks noChangeShapeType="1"/>
            </p:cNvSpPr>
            <p:nvPr/>
          </p:nvSpPr>
          <p:spPr bwMode="auto">
            <a:xfrm>
              <a:off x="5698" y="2032"/>
              <a:ext cx="0" cy="3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>
              <a:off x="6236" y="2044"/>
              <a:ext cx="0" cy="3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9" name="Line 15"/>
            <p:cNvSpPr>
              <a:spLocks noChangeShapeType="1"/>
            </p:cNvSpPr>
            <p:nvPr/>
          </p:nvSpPr>
          <p:spPr bwMode="auto">
            <a:xfrm>
              <a:off x="6568" y="2032"/>
              <a:ext cx="1" cy="3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0" name="Line 16"/>
            <p:cNvSpPr>
              <a:spLocks noChangeShapeType="1"/>
            </p:cNvSpPr>
            <p:nvPr/>
          </p:nvSpPr>
          <p:spPr bwMode="auto">
            <a:xfrm>
              <a:off x="6959" y="2056"/>
              <a:ext cx="0" cy="3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1" name="Line 17"/>
            <p:cNvSpPr>
              <a:spLocks noChangeShapeType="1"/>
            </p:cNvSpPr>
            <p:nvPr/>
          </p:nvSpPr>
          <p:spPr bwMode="auto">
            <a:xfrm>
              <a:off x="3285" y="2215"/>
              <a:ext cx="129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2" name="Line 18"/>
            <p:cNvSpPr>
              <a:spLocks noChangeShapeType="1"/>
            </p:cNvSpPr>
            <p:nvPr/>
          </p:nvSpPr>
          <p:spPr bwMode="auto">
            <a:xfrm>
              <a:off x="5698" y="2179"/>
              <a:ext cx="53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>
              <a:off x="6592" y="2179"/>
              <a:ext cx="36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4" name="Text Box 20"/>
            <p:cNvSpPr txBox="1">
              <a:spLocks noChangeArrowheads="1"/>
            </p:cNvSpPr>
            <p:nvPr/>
          </p:nvSpPr>
          <p:spPr bwMode="auto">
            <a:xfrm>
              <a:off x="2821" y="660"/>
              <a:ext cx="783" cy="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HBC1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5" name="Text Box 21"/>
            <p:cNvSpPr txBox="1">
              <a:spLocks noChangeArrowheads="1"/>
            </p:cNvSpPr>
            <p:nvPr/>
          </p:nvSpPr>
          <p:spPr bwMode="auto">
            <a:xfrm>
              <a:off x="4755" y="647"/>
              <a:ext cx="771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HBC2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6" name="Text Box 22"/>
            <p:cNvSpPr txBox="1">
              <a:spLocks noChangeArrowheads="1"/>
            </p:cNvSpPr>
            <p:nvPr/>
          </p:nvSpPr>
          <p:spPr bwMode="auto">
            <a:xfrm>
              <a:off x="5967" y="661"/>
              <a:ext cx="796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HBC3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7" name="Text Box 23"/>
            <p:cNvSpPr txBox="1">
              <a:spLocks noChangeArrowheads="1"/>
            </p:cNvSpPr>
            <p:nvPr/>
          </p:nvSpPr>
          <p:spPr bwMode="auto">
            <a:xfrm>
              <a:off x="6845" y="661"/>
              <a:ext cx="772" cy="3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HBC4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H="1" flipV="1">
              <a:off x="3738" y="804"/>
              <a:ext cx="845" cy="281"/>
            </a:xfrm>
            <a:prstGeom prst="line">
              <a:avLst/>
            </a:prstGeom>
            <a:noFill/>
            <a:ln w="9525">
              <a:solidFill>
                <a:srgbClr val="3366FF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7767" y="1113"/>
              <a:ext cx="6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8000" y="1101"/>
              <a:ext cx="0" cy="3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1" name="Text Box 27"/>
            <p:cNvSpPr txBox="1">
              <a:spLocks noChangeArrowheads="1"/>
            </p:cNvSpPr>
            <p:nvPr/>
          </p:nvSpPr>
          <p:spPr bwMode="auto">
            <a:xfrm>
              <a:off x="8073" y="1138"/>
              <a:ext cx="1359" cy="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75 to 100 mm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2" name="Text Box 28"/>
            <p:cNvSpPr txBox="1">
              <a:spLocks noChangeArrowheads="1"/>
            </p:cNvSpPr>
            <p:nvPr/>
          </p:nvSpPr>
          <p:spPr bwMode="auto">
            <a:xfrm>
              <a:off x="3407" y="2326"/>
              <a:ext cx="1091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8.941 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3" name="Text Box 29"/>
            <p:cNvSpPr txBox="1">
              <a:spLocks noChangeArrowheads="1"/>
            </p:cNvSpPr>
            <p:nvPr/>
          </p:nvSpPr>
          <p:spPr bwMode="auto">
            <a:xfrm>
              <a:off x="5159" y="2424"/>
              <a:ext cx="1089" cy="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0.606 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4" name="Text Box 30"/>
            <p:cNvSpPr txBox="1">
              <a:spLocks noChangeArrowheads="1"/>
            </p:cNvSpPr>
            <p:nvPr/>
          </p:nvSpPr>
          <p:spPr bwMode="auto">
            <a:xfrm>
              <a:off x="6518" y="2387"/>
              <a:ext cx="1029" cy="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1.068 m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5" name="Text Box 31"/>
            <p:cNvSpPr txBox="1">
              <a:spLocks noChangeArrowheads="1"/>
            </p:cNvSpPr>
            <p:nvPr/>
          </p:nvSpPr>
          <p:spPr bwMode="auto">
            <a:xfrm>
              <a:off x="4615" y="273"/>
              <a:ext cx="1438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Stripping foil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56" name="Line 32"/>
            <p:cNvSpPr>
              <a:spLocks noChangeShapeType="1"/>
            </p:cNvSpPr>
            <p:nvPr/>
          </p:nvSpPr>
          <p:spPr bwMode="auto">
            <a:xfrm>
              <a:off x="5702" y="526"/>
              <a:ext cx="326" cy="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7" name="Line 33"/>
            <p:cNvSpPr>
              <a:spLocks noChangeShapeType="1"/>
            </p:cNvSpPr>
            <p:nvPr/>
          </p:nvSpPr>
          <p:spPr bwMode="auto">
            <a:xfrm>
              <a:off x="6085" y="1135"/>
              <a:ext cx="842" cy="1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8" name="Line 34"/>
            <p:cNvSpPr>
              <a:spLocks noChangeShapeType="1"/>
            </p:cNvSpPr>
            <p:nvPr/>
          </p:nvSpPr>
          <p:spPr bwMode="auto">
            <a:xfrm flipV="1">
              <a:off x="7090" y="735"/>
              <a:ext cx="645" cy="408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9" name="Line 35"/>
            <p:cNvSpPr>
              <a:spLocks noChangeShapeType="1"/>
            </p:cNvSpPr>
            <p:nvPr/>
          </p:nvSpPr>
          <p:spPr bwMode="auto">
            <a:xfrm>
              <a:off x="6923" y="1011"/>
              <a:ext cx="2" cy="2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0" name="Line 36"/>
            <p:cNvSpPr>
              <a:spLocks noChangeShapeType="1"/>
            </p:cNvSpPr>
            <p:nvPr/>
          </p:nvSpPr>
          <p:spPr bwMode="auto">
            <a:xfrm flipV="1">
              <a:off x="6919" y="1127"/>
              <a:ext cx="188" cy="25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1" name="Text Box 37"/>
            <p:cNvSpPr txBox="1">
              <a:spLocks noChangeArrowheads="1"/>
            </p:cNvSpPr>
            <p:nvPr/>
          </p:nvSpPr>
          <p:spPr bwMode="auto">
            <a:xfrm>
              <a:off x="3654" y="539"/>
              <a:ext cx="522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3366FF"/>
                  </a:solidFill>
                  <a:effectLst/>
                  <a:latin typeface="Calibri" pitchFamily="34" charset="0"/>
                </a:rPr>
                <a:t>H</a:t>
              </a:r>
              <a:r>
                <a:rPr kumimoji="0" lang="en-US" sz="1100" b="0" i="0" u="none" strike="noStrike" cap="none" normalizeH="0" baseline="30000" smtClean="0">
                  <a:ln>
                    <a:noFill/>
                  </a:ln>
                  <a:solidFill>
                    <a:srgbClr val="3366FF"/>
                  </a:solidFill>
                  <a:effectLst/>
                  <a:latin typeface="Times New Roman" pitchFamily="18" charset="0"/>
                </a:rPr>
                <a:t>-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2" name="Text Box 38"/>
            <p:cNvSpPr txBox="1">
              <a:spLocks noChangeArrowheads="1"/>
            </p:cNvSpPr>
            <p:nvPr/>
          </p:nvSpPr>
          <p:spPr bwMode="auto">
            <a:xfrm>
              <a:off x="6240" y="245"/>
              <a:ext cx="573" cy="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Calibri" pitchFamily="34" charset="0"/>
                </a:rPr>
                <a:t>H</a:t>
              </a:r>
              <a:r>
                <a:rPr kumimoji="0" lang="en-US" sz="1100" b="0" i="0" u="none" strike="noStrike" cap="none" normalizeH="0" baseline="3000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0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3" name="Freeform 39"/>
            <p:cNvSpPr>
              <a:spLocks/>
            </p:cNvSpPr>
            <p:nvPr/>
          </p:nvSpPr>
          <p:spPr bwMode="auto">
            <a:xfrm>
              <a:off x="4584" y="1089"/>
              <a:ext cx="1478" cy="5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00" y="70"/>
                </a:cxn>
                <a:cxn ang="0">
                  <a:pos x="1810" y="61"/>
                </a:cxn>
              </a:cxnLst>
              <a:rect l="0" t="0" r="r" b="b"/>
              <a:pathLst>
                <a:path w="1810" h="70">
                  <a:moveTo>
                    <a:pt x="0" y="0"/>
                  </a:moveTo>
                  <a:lnTo>
                    <a:pt x="700" y="70"/>
                  </a:lnTo>
                  <a:lnTo>
                    <a:pt x="1810" y="61"/>
                  </a:lnTo>
                </a:path>
              </a:pathLst>
            </a:custGeom>
            <a:noFill/>
            <a:ln w="9525">
              <a:solidFill>
                <a:srgbClr val="0000FF"/>
              </a:solidFill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4" name="Text Box 40"/>
            <p:cNvSpPr txBox="1">
              <a:spLocks noChangeArrowheads="1"/>
            </p:cNvSpPr>
            <p:nvPr/>
          </p:nvSpPr>
          <p:spPr bwMode="auto">
            <a:xfrm>
              <a:off x="7711" y="599"/>
              <a:ext cx="1780" cy="3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FF00FF"/>
                  </a:solidFill>
                  <a:effectLst/>
                  <a:latin typeface="Calibri" pitchFamily="34" charset="0"/>
                </a:rPr>
                <a:t>H</a:t>
              </a:r>
              <a:r>
                <a:rPr kumimoji="0" lang="en-US" sz="1100" b="0" i="0" u="none" strike="noStrike" cap="none" normalizeH="0" baseline="30000" smtClean="0">
                  <a:ln>
                    <a:noFill/>
                  </a:ln>
                  <a:solidFill>
                    <a:srgbClr val="FF00FF"/>
                  </a:solidFill>
                  <a:effectLst/>
                  <a:latin typeface="Calibri" pitchFamily="34" charset="0"/>
                </a:rPr>
                <a:t>+ </a:t>
              </a: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FF00FF"/>
                  </a:solidFill>
                  <a:effectLst/>
                  <a:latin typeface="Calibri" pitchFamily="34" charset="0"/>
                </a:rPr>
                <a:t>to inj. absorber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5" name="Freeform 41"/>
            <p:cNvSpPr>
              <a:spLocks/>
            </p:cNvSpPr>
            <p:nvPr/>
          </p:nvSpPr>
          <p:spPr bwMode="auto">
            <a:xfrm>
              <a:off x="6413" y="509"/>
              <a:ext cx="285" cy="6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0" y="280"/>
                </a:cxn>
                <a:cxn ang="0">
                  <a:pos x="349" y="750"/>
                </a:cxn>
              </a:cxnLst>
              <a:rect l="0" t="0" r="r" b="b"/>
              <a:pathLst>
                <a:path w="349" h="750">
                  <a:moveTo>
                    <a:pt x="0" y="0"/>
                  </a:moveTo>
                  <a:lnTo>
                    <a:pt x="220" y="280"/>
                  </a:lnTo>
                  <a:lnTo>
                    <a:pt x="349" y="75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6" name="Text Box 42"/>
            <p:cNvSpPr txBox="1">
              <a:spLocks noChangeArrowheads="1"/>
            </p:cNvSpPr>
            <p:nvPr/>
          </p:nvSpPr>
          <p:spPr bwMode="auto">
            <a:xfrm>
              <a:off x="6707" y="240"/>
              <a:ext cx="1828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Thick foil H</a:t>
              </a:r>
              <a:r>
                <a:rPr kumimoji="0" lang="en-US" sz="11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0</a:t>
              </a: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-&gt;H</a:t>
              </a:r>
              <a:r>
                <a:rPr kumimoji="0" lang="en-US" sz="11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+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7" name="Freeform 43"/>
            <p:cNvSpPr>
              <a:spLocks/>
            </p:cNvSpPr>
            <p:nvPr/>
          </p:nvSpPr>
          <p:spPr bwMode="auto">
            <a:xfrm>
              <a:off x="6764" y="485"/>
              <a:ext cx="122" cy="522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0" y="260"/>
                </a:cxn>
                <a:cxn ang="0">
                  <a:pos x="150" y="640"/>
                </a:cxn>
              </a:cxnLst>
              <a:rect l="0" t="0" r="r" b="b"/>
              <a:pathLst>
                <a:path w="150" h="640">
                  <a:moveTo>
                    <a:pt x="120" y="0"/>
                  </a:moveTo>
                  <a:lnTo>
                    <a:pt x="0" y="260"/>
                  </a:lnTo>
                  <a:lnTo>
                    <a:pt x="150" y="64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8" name="Text Box 44"/>
            <p:cNvSpPr txBox="1">
              <a:spLocks noChangeArrowheads="1"/>
            </p:cNvSpPr>
            <p:nvPr/>
          </p:nvSpPr>
          <p:spPr bwMode="auto">
            <a:xfrm>
              <a:off x="3213" y="1856"/>
              <a:ext cx="179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FF00FF"/>
                  </a:solidFill>
                  <a:effectLst/>
                  <a:latin typeface="Calibri" pitchFamily="34" charset="0"/>
                </a:rPr>
                <a:t>Circulating protons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69" name="Line 45"/>
            <p:cNvSpPr>
              <a:spLocks noChangeShapeType="1"/>
            </p:cNvSpPr>
            <p:nvPr/>
          </p:nvSpPr>
          <p:spPr bwMode="auto">
            <a:xfrm flipV="1">
              <a:off x="3572" y="1350"/>
              <a:ext cx="498" cy="5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8" name="Line 5"/>
          <p:cNvSpPr>
            <a:spLocks noChangeShapeType="1"/>
          </p:cNvSpPr>
          <p:nvPr/>
        </p:nvSpPr>
        <p:spPr bwMode="auto">
          <a:xfrm>
            <a:off x="228600" y="914400"/>
            <a:ext cx="87630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Line 6"/>
          <p:cNvSpPr>
            <a:spLocks noChangeShapeType="1"/>
          </p:cNvSpPr>
          <p:nvPr/>
        </p:nvSpPr>
        <p:spPr bwMode="auto">
          <a:xfrm>
            <a:off x="190500" y="6172200"/>
            <a:ext cx="8763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50" name="Picture 12" descr="projectx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098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2" name="Picture 9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013552"/>
            <a:ext cx="4229593" cy="2250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1" name="Picture 9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0529" y="3829656"/>
            <a:ext cx="21050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3" name="TextBox 182"/>
          <p:cNvSpPr txBox="1"/>
          <p:nvPr/>
        </p:nvSpPr>
        <p:spPr>
          <a:xfrm>
            <a:off x="317899" y="3429000"/>
            <a:ext cx="3567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KEK (anti-correlated) H paint V steer</a:t>
            </a:r>
            <a:endParaRPr lang="en-US" dirty="0"/>
          </a:p>
        </p:txBody>
      </p:sp>
      <p:sp>
        <p:nvSpPr>
          <p:cNvPr id="184" name="TextBox 183"/>
          <p:cNvSpPr txBox="1"/>
          <p:nvPr/>
        </p:nvSpPr>
        <p:spPr>
          <a:xfrm>
            <a:off x="495758" y="4395731"/>
            <a:ext cx="5304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Foil orientation (corner foil used in present simulation)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1874435" y="4858438"/>
            <a:ext cx="389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Hor. Strip foil (matched to size of beam)</a:t>
            </a:r>
            <a:endParaRPr lang="en-US" dirty="0"/>
          </a:p>
        </p:txBody>
      </p:sp>
      <p:grpSp>
        <p:nvGrpSpPr>
          <p:cNvPr id="4" name="Group 187"/>
          <p:cNvGrpSpPr/>
          <p:nvPr/>
        </p:nvGrpSpPr>
        <p:grpSpPr>
          <a:xfrm>
            <a:off x="2688114" y="5244029"/>
            <a:ext cx="1377109" cy="738129"/>
            <a:chOff x="2335575" y="5244029"/>
            <a:chExt cx="1377109" cy="738129"/>
          </a:xfrm>
        </p:grpSpPr>
        <p:grpSp>
          <p:nvGrpSpPr>
            <p:cNvPr id="5" name="Group 180"/>
            <p:cNvGrpSpPr/>
            <p:nvPr/>
          </p:nvGrpSpPr>
          <p:grpSpPr>
            <a:xfrm>
              <a:off x="2335575" y="5244029"/>
              <a:ext cx="1377109" cy="738129"/>
              <a:chOff x="6599103" y="3646583"/>
              <a:chExt cx="1377109" cy="738129"/>
            </a:xfrm>
          </p:grpSpPr>
          <p:grpSp>
            <p:nvGrpSpPr>
              <p:cNvPr id="6" name="Group 158"/>
              <p:cNvGrpSpPr/>
              <p:nvPr/>
            </p:nvGrpSpPr>
            <p:grpSpPr>
              <a:xfrm>
                <a:off x="7160964" y="3646583"/>
                <a:ext cx="815248" cy="473725"/>
                <a:chOff x="7160964" y="3646583"/>
                <a:chExt cx="815248" cy="473725"/>
              </a:xfrm>
            </p:grpSpPr>
            <p:sp>
              <p:nvSpPr>
                <p:cNvPr id="157" name="Rectangle 156"/>
                <p:cNvSpPr/>
                <p:nvPr/>
              </p:nvSpPr>
              <p:spPr>
                <a:xfrm>
                  <a:off x="7160964" y="3701668"/>
                  <a:ext cx="815248" cy="231354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Rectangle 157"/>
                <p:cNvSpPr/>
                <p:nvPr/>
              </p:nvSpPr>
              <p:spPr>
                <a:xfrm>
                  <a:off x="7755875" y="3646583"/>
                  <a:ext cx="209320" cy="473725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61" name="Straight Connector 160"/>
              <p:cNvCxnSpPr/>
              <p:nvPr/>
            </p:nvCxnSpPr>
            <p:spPr>
              <a:xfrm rot="5400000">
                <a:off x="6973678" y="4197426"/>
                <a:ext cx="374573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10800000">
                <a:off x="6896560" y="3933022"/>
                <a:ext cx="22033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 rot="10800000">
                <a:off x="6896560" y="3701667"/>
                <a:ext cx="18728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 rot="16200000" flipH="1">
                <a:off x="7568588" y="4197425"/>
                <a:ext cx="341523" cy="1101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8" name="TextBox 177"/>
              <p:cNvSpPr txBox="1"/>
              <p:nvPr/>
            </p:nvSpPr>
            <p:spPr>
              <a:xfrm>
                <a:off x="6599103" y="3679634"/>
                <a:ext cx="63511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6-8mm</a:t>
                </a:r>
                <a:endParaRPr lang="en-US" sz="1200" dirty="0"/>
              </a:p>
            </p:txBody>
          </p:sp>
          <p:sp>
            <p:nvSpPr>
              <p:cNvPr id="179" name="TextBox 178"/>
              <p:cNvSpPr txBox="1"/>
              <p:nvPr/>
            </p:nvSpPr>
            <p:spPr>
              <a:xfrm>
                <a:off x="7149947" y="4087259"/>
                <a:ext cx="5886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12mm</a:t>
                </a:r>
                <a:endParaRPr lang="en-US" sz="1200" dirty="0"/>
              </a:p>
            </p:txBody>
          </p:sp>
        </p:grpSp>
        <p:sp>
          <p:nvSpPr>
            <p:cNvPr id="186" name="Oval 185"/>
            <p:cNvSpPr/>
            <p:nvPr/>
          </p:nvSpPr>
          <p:spPr>
            <a:xfrm>
              <a:off x="2919470" y="5321146"/>
              <a:ext cx="198303" cy="1872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188"/>
          <p:cNvGrpSpPr/>
          <p:nvPr/>
        </p:nvGrpSpPr>
        <p:grpSpPr>
          <a:xfrm>
            <a:off x="198303" y="4795761"/>
            <a:ext cx="1575413" cy="1318600"/>
            <a:chOff x="198303" y="4795761"/>
            <a:chExt cx="1575413" cy="1318600"/>
          </a:xfrm>
        </p:grpSpPr>
        <p:grpSp>
          <p:nvGrpSpPr>
            <p:cNvPr id="8" name="Group 179"/>
            <p:cNvGrpSpPr/>
            <p:nvPr/>
          </p:nvGrpSpPr>
          <p:grpSpPr>
            <a:xfrm>
              <a:off x="198303" y="4795761"/>
              <a:ext cx="1575413" cy="1318600"/>
              <a:chOff x="4946573" y="3638990"/>
              <a:chExt cx="1575413" cy="1318600"/>
            </a:xfrm>
          </p:grpSpPr>
          <p:grpSp>
            <p:nvGrpSpPr>
              <p:cNvPr id="9" name="Group 155"/>
              <p:cNvGrpSpPr/>
              <p:nvPr/>
            </p:nvGrpSpPr>
            <p:grpSpPr>
              <a:xfrm>
                <a:off x="5739788" y="3638990"/>
                <a:ext cx="782198" cy="881349"/>
                <a:chOff x="6202496" y="3613533"/>
                <a:chExt cx="782198" cy="881349"/>
              </a:xfrm>
            </p:grpSpPr>
            <p:sp>
              <p:nvSpPr>
                <p:cNvPr id="153" name="Rectangle 152"/>
                <p:cNvSpPr/>
                <p:nvPr/>
              </p:nvSpPr>
              <p:spPr>
                <a:xfrm>
                  <a:off x="6202496" y="3613533"/>
                  <a:ext cx="782198" cy="110168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Rectangle 153"/>
                <p:cNvSpPr/>
                <p:nvPr/>
              </p:nvSpPr>
              <p:spPr>
                <a:xfrm>
                  <a:off x="6863508" y="3712684"/>
                  <a:ext cx="121185" cy="782198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5" name="Rectangle 154"/>
                <p:cNvSpPr/>
                <p:nvPr/>
              </p:nvSpPr>
              <p:spPr>
                <a:xfrm>
                  <a:off x="6202496" y="3723700"/>
                  <a:ext cx="638979" cy="771181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69" name="Straight Connector 168"/>
              <p:cNvCxnSpPr/>
              <p:nvPr/>
            </p:nvCxnSpPr>
            <p:spPr>
              <a:xfrm rot="10800000">
                <a:off x="5100810" y="3745735"/>
                <a:ext cx="52881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5155894" y="4527933"/>
                <a:ext cx="495759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rot="5400000">
                <a:off x="5574535" y="4737253"/>
                <a:ext cx="35254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 rot="5400000">
                <a:off x="6196988" y="4764795"/>
                <a:ext cx="38559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6" name="TextBox 175"/>
              <p:cNvSpPr txBox="1"/>
              <p:nvPr/>
            </p:nvSpPr>
            <p:spPr>
              <a:xfrm>
                <a:off x="5772838" y="4605051"/>
                <a:ext cx="5886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14mm</a:t>
                </a:r>
                <a:endParaRPr lang="en-US" sz="1200" dirty="0"/>
              </a:p>
            </p:txBody>
          </p:sp>
          <p:sp>
            <p:nvSpPr>
              <p:cNvPr id="177" name="TextBox 176"/>
              <p:cNvSpPr txBox="1"/>
              <p:nvPr/>
            </p:nvSpPr>
            <p:spPr>
              <a:xfrm>
                <a:off x="4946573" y="3988106"/>
                <a:ext cx="58862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18mm</a:t>
                </a:r>
                <a:endParaRPr lang="en-US" sz="1200" dirty="0"/>
              </a:p>
            </p:txBody>
          </p:sp>
        </p:grpSp>
        <p:sp>
          <p:nvSpPr>
            <p:cNvPr id="187" name="Oval 186"/>
            <p:cNvSpPr/>
            <p:nvPr/>
          </p:nvSpPr>
          <p:spPr>
            <a:xfrm>
              <a:off x="1022732" y="5451512"/>
              <a:ext cx="198303" cy="1872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22" name="Picture 9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89927" y="3867363"/>
            <a:ext cx="25336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3" name="Rectangle 82"/>
          <p:cNvSpPr/>
          <p:nvPr/>
        </p:nvSpPr>
        <p:spPr>
          <a:xfrm>
            <a:off x="204080" y="2688152"/>
            <a:ext cx="92044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Times New Roman"/>
                <a:ea typeface="Times New Roman"/>
              </a:rPr>
              <a:t>+</a:t>
            </a:r>
            <a:r>
              <a:rPr lang="en-US" sz="1200" dirty="0" smtClean="0">
                <a:latin typeface="Times New Roman"/>
                <a:ea typeface="Times New Roman"/>
              </a:rPr>
              <a:t>3.5669 </a:t>
            </a:r>
            <a:r>
              <a:rPr lang="en-US" sz="1200" dirty="0" err="1" smtClean="0">
                <a:latin typeface="Times New Roman"/>
                <a:ea typeface="Times New Roman"/>
              </a:rPr>
              <a:t>kG</a:t>
            </a:r>
            <a:endParaRPr lang="en-US" sz="1200" dirty="0"/>
          </a:p>
        </p:txBody>
      </p:sp>
      <p:sp>
        <p:nvSpPr>
          <p:cNvPr id="84" name="Rectangle 83"/>
          <p:cNvSpPr/>
          <p:nvPr/>
        </p:nvSpPr>
        <p:spPr>
          <a:xfrm>
            <a:off x="1352320" y="2678725"/>
            <a:ext cx="8851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latin typeface="Times New Roman"/>
                <a:ea typeface="Times New Roman"/>
              </a:rPr>
              <a:t>-</a:t>
            </a:r>
            <a:r>
              <a:rPr lang="en-US" sz="1200" dirty="0" smtClean="0">
                <a:latin typeface="Times New Roman"/>
                <a:ea typeface="Times New Roman"/>
              </a:rPr>
              <a:t>0.4656 </a:t>
            </a:r>
            <a:r>
              <a:rPr lang="en-US" sz="1200" dirty="0" err="1" smtClean="0">
                <a:latin typeface="Times New Roman"/>
                <a:ea typeface="Times New Roman"/>
              </a:rPr>
              <a:t>kG</a:t>
            </a:r>
            <a:endParaRPr lang="en-US" sz="1200" dirty="0"/>
          </a:p>
        </p:txBody>
      </p:sp>
      <p:sp>
        <p:nvSpPr>
          <p:cNvPr id="85" name="TextBox 84"/>
          <p:cNvSpPr txBox="1"/>
          <p:nvPr/>
        </p:nvSpPr>
        <p:spPr>
          <a:xfrm>
            <a:off x="2309567" y="2677213"/>
            <a:ext cx="657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-11 </a:t>
            </a:r>
            <a:r>
              <a:rPr lang="en-US" sz="1400" dirty="0" err="1" smtClean="0"/>
              <a:t>kG</a:t>
            </a:r>
            <a:endParaRPr lang="en-US" sz="1400" dirty="0"/>
          </a:p>
        </p:txBody>
      </p:sp>
      <p:sp>
        <p:nvSpPr>
          <p:cNvPr id="86" name="TextBox 85"/>
          <p:cNvSpPr txBox="1"/>
          <p:nvPr/>
        </p:nvSpPr>
        <p:spPr>
          <a:xfrm>
            <a:off x="2886173" y="2669358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11 </a:t>
            </a:r>
            <a:r>
              <a:rPr lang="en-US" sz="1400" dirty="0" err="1" smtClean="0"/>
              <a:t>kG</a:t>
            </a:r>
            <a:endParaRPr lang="en-US" sz="1400" dirty="0"/>
          </a:p>
        </p:txBody>
      </p:sp>
      <p:sp>
        <p:nvSpPr>
          <p:cNvPr id="87" name="Date Placeholder 8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BD290-5FC2-4F33-AB56-6F5586352E90}" type="datetime1">
              <a:rPr lang="en-US" smtClean="0"/>
              <a:t>4/13/2011</a:t>
            </a:fld>
            <a:endParaRPr lang="en-US"/>
          </a:p>
        </p:txBody>
      </p:sp>
      <p:sp>
        <p:nvSpPr>
          <p:cNvPr id="88" name="Slide Number Placeholder 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7B4A-C504-4C5F-8B0A-28CCA0E7FA5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9" name="Footer Placeholder 8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P-X Collaboration WG-4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228600" y="914400"/>
            <a:ext cx="87630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190500" y="6172200"/>
            <a:ext cx="8763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8436" name="Picture 4" descr="projectx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098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4"/>
          <p:cNvSpPr txBox="1">
            <a:spLocks/>
          </p:cNvSpPr>
          <p:nvPr/>
        </p:nvSpPr>
        <p:spPr>
          <a:xfrm>
            <a:off x="2351314" y="0"/>
            <a:ext cx="6335486" cy="875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Current RDR Configuration(3)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8219" y="1043235"/>
            <a:ext cx="8380427" cy="178510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Longitudinal </a:t>
            </a:r>
            <a:r>
              <a:rPr lang="en-US" dirty="0" smtClean="0"/>
              <a:t>phase space painting in both phase (fit into central 12 ns of ring RF bucket) and energy considered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Ring </a:t>
            </a:r>
            <a:r>
              <a:rPr lang="en-US" dirty="0" smtClean="0"/>
              <a:t>RF frequency options (</a:t>
            </a:r>
            <a:r>
              <a:rPr lang="en-US" sz="2000" dirty="0" smtClean="0"/>
              <a:t>new 53 </a:t>
            </a:r>
            <a:r>
              <a:rPr lang="en-US" sz="2000" dirty="0" err="1" smtClean="0"/>
              <a:t>Mhz</a:t>
            </a:r>
            <a:r>
              <a:rPr lang="en-US" sz="2000" dirty="0" smtClean="0"/>
              <a:t> cavities from Nova)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Current 53 </a:t>
            </a:r>
            <a:r>
              <a:rPr lang="en-US" dirty="0" err="1" smtClean="0"/>
              <a:t>Mhz</a:t>
            </a:r>
            <a:r>
              <a:rPr lang="en-US" dirty="0" smtClean="0"/>
              <a:t> (not harmonic) parasitic phase shift during injection process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New cavities with harmonic (3) of 162.5 </a:t>
            </a:r>
            <a:r>
              <a:rPr lang="en-US" dirty="0" err="1" smtClean="0"/>
              <a:t>Mhz</a:t>
            </a:r>
            <a:r>
              <a:rPr lang="en-US" dirty="0" smtClean="0"/>
              <a:t>  (54.166 </a:t>
            </a:r>
            <a:r>
              <a:rPr lang="en-US" dirty="0" err="1" smtClean="0"/>
              <a:t>Mhz</a:t>
            </a:r>
            <a:r>
              <a:rPr lang="en-US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Second </a:t>
            </a:r>
            <a:r>
              <a:rPr lang="en-US" dirty="0" smtClean="0"/>
              <a:t>harmonic cavity to flatten RF 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853814" y="2799760"/>
            <a:ext cx="3869015" cy="2991047"/>
            <a:chOff x="948082" y="2931735"/>
            <a:chExt cx="3869015" cy="2991047"/>
          </a:xfrm>
        </p:grpSpPr>
        <p:grpSp>
          <p:nvGrpSpPr>
            <p:cNvPr id="11" name="Group 10"/>
            <p:cNvGrpSpPr/>
            <p:nvPr/>
          </p:nvGrpSpPr>
          <p:grpSpPr>
            <a:xfrm>
              <a:off x="948082" y="2931735"/>
              <a:ext cx="3869015" cy="2991047"/>
              <a:chOff x="448461" y="2300141"/>
              <a:chExt cx="4257283" cy="3405826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48461" y="2300141"/>
                <a:ext cx="4257283" cy="34058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" name="Oval 6"/>
              <p:cNvSpPr/>
              <p:nvPr/>
            </p:nvSpPr>
            <p:spPr>
              <a:xfrm>
                <a:off x="2215299" y="4166647"/>
                <a:ext cx="65988" cy="17911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1566420" y="4168218"/>
                <a:ext cx="73843" cy="17753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2925452" y="4160362"/>
                <a:ext cx="81699" cy="18539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3478491" y="4157221"/>
                <a:ext cx="97567" cy="193249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7" name="Straight Arrow Connector 16"/>
            <p:cNvCxnSpPr/>
            <p:nvPr/>
          </p:nvCxnSpPr>
          <p:spPr>
            <a:xfrm>
              <a:off x="1989056" y="4883085"/>
              <a:ext cx="1781666" cy="9426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2273432" y="4469877"/>
              <a:ext cx="592317" cy="7855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2878319" y="4480875"/>
              <a:ext cx="592317" cy="7855"/>
            </a:xfrm>
            <a:prstGeom prst="straightConnector1">
              <a:avLst/>
            </a:prstGeom>
            <a:ln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215298" y="4138367"/>
              <a:ext cx="8947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+/- 3 ns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535811" y="4930218"/>
              <a:ext cx="6832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 ns</a:t>
              </a:r>
              <a:endParaRPr lang="en-US" dirty="0"/>
            </a:p>
          </p:txBody>
        </p:sp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3403" y="2804947"/>
            <a:ext cx="3708760" cy="2967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6693031" y="3244334"/>
            <a:ext cx="1196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2700 turns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305773" y="3761295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BF~2.7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95802" y="5731497"/>
            <a:ext cx="8752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ESME Simulation (325Mhz bunches) with space charge but without broadband impedance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228600" y="914400"/>
            <a:ext cx="87630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190500" y="6172200"/>
            <a:ext cx="8763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8436" name="Picture 4" descr="projectx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098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71859" y="0"/>
            <a:ext cx="6377233" cy="838986"/>
          </a:xfrm>
        </p:spPr>
        <p:txBody>
          <a:bodyPr/>
          <a:lstStyle/>
          <a:p>
            <a:r>
              <a:rPr lang="en-US" dirty="0" smtClean="0"/>
              <a:t>Issues to address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923697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More detailed painting simulations </a:t>
            </a:r>
          </a:p>
          <a:p>
            <a:pPr lvl="1"/>
            <a:r>
              <a:rPr lang="en-US" dirty="0" smtClean="0"/>
              <a:t>Transverse (ORBIT / STRUCT)</a:t>
            </a:r>
          </a:p>
          <a:p>
            <a:pPr lvl="2"/>
            <a:r>
              <a:rPr lang="en-US" dirty="0" smtClean="0"/>
              <a:t>Painting algorithms</a:t>
            </a:r>
          </a:p>
          <a:p>
            <a:pPr lvl="2"/>
            <a:r>
              <a:rPr lang="en-US" dirty="0" smtClean="0"/>
              <a:t>Foil interactions</a:t>
            </a:r>
          </a:p>
          <a:p>
            <a:pPr lvl="2"/>
            <a:r>
              <a:rPr lang="en-US" dirty="0" smtClean="0"/>
              <a:t>Realistic magnetic fields</a:t>
            </a:r>
          </a:p>
          <a:p>
            <a:pPr lvl="2"/>
            <a:r>
              <a:rPr lang="en-US" dirty="0" smtClean="0"/>
              <a:t>Space charge</a:t>
            </a:r>
          </a:p>
          <a:p>
            <a:pPr lvl="2"/>
            <a:r>
              <a:rPr lang="en-US" dirty="0" smtClean="0"/>
              <a:t>Wideband </a:t>
            </a:r>
            <a:r>
              <a:rPr lang="en-US" dirty="0" err="1" smtClean="0"/>
              <a:t>impedence</a:t>
            </a:r>
            <a:endParaRPr lang="en-US" dirty="0" smtClean="0"/>
          </a:p>
          <a:p>
            <a:pPr lvl="1"/>
            <a:r>
              <a:rPr lang="en-US" dirty="0" smtClean="0"/>
              <a:t>Longitudinal (ESME / ORBIT) </a:t>
            </a:r>
          </a:p>
          <a:p>
            <a:pPr lvl="2"/>
            <a:r>
              <a:rPr lang="en-US" dirty="0" smtClean="0"/>
              <a:t>S</a:t>
            </a:r>
            <a:r>
              <a:rPr lang="en-US" dirty="0" smtClean="0"/>
              <a:t>pace charge</a:t>
            </a:r>
          </a:p>
          <a:p>
            <a:pPr lvl="2"/>
            <a:r>
              <a:rPr lang="en-US" dirty="0" smtClean="0"/>
              <a:t>Wideband impendence</a:t>
            </a:r>
          </a:p>
          <a:p>
            <a:pPr lvl="2"/>
            <a:r>
              <a:rPr lang="en-US" dirty="0" smtClean="0"/>
              <a:t>New bunch structure</a:t>
            </a:r>
          </a:p>
          <a:p>
            <a:pPr lvl="2"/>
            <a:r>
              <a:rPr lang="en-US" dirty="0" smtClean="0"/>
              <a:t>Both phase and energy painting</a:t>
            </a:r>
          </a:p>
          <a:p>
            <a:r>
              <a:rPr lang="en-US" dirty="0" smtClean="0"/>
              <a:t>Foil Issues</a:t>
            </a:r>
          </a:p>
          <a:p>
            <a:pPr lvl="1"/>
            <a:r>
              <a:rPr lang="en-US" dirty="0" smtClean="0"/>
              <a:t>Temperature</a:t>
            </a:r>
          </a:p>
          <a:p>
            <a:pPr lvl="1"/>
            <a:r>
              <a:rPr lang="en-US" dirty="0" smtClean="0"/>
              <a:t>Losses</a:t>
            </a:r>
          </a:p>
          <a:p>
            <a:r>
              <a:rPr lang="en-US" dirty="0" smtClean="0"/>
              <a:t>Electron collection </a:t>
            </a:r>
          </a:p>
          <a:p>
            <a:r>
              <a:rPr lang="en-US" dirty="0" smtClean="0"/>
              <a:t>Dynamic aperture studies (preliminary report show space charge not an issue during injection…. But need to verify with new bunch parameters</a:t>
            </a:r>
          </a:p>
          <a:p>
            <a:r>
              <a:rPr lang="en-US" dirty="0" smtClean="0"/>
              <a:t>Ring collimation (for injection losses) – </a:t>
            </a:r>
            <a:r>
              <a:rPr lang="en-US" smtClean="0"/>
              <a:t>the need to </a:t>
            </a:r>
            <a:r>
              <a:rPr lang="en-US" dirty="0" smtClean="0"/>
              <a:t>be addressed in with ORBIT </a:t>
            </a:r>
            <a:r>
              <a:rPr lang="en-US" smtClean="0"/>
              <a:t>and STRUCT.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AF19F-5B35-45E3-AD1B-232EBE79E60A}" type="datetime1">
              <a:rPr lang="en-US" smtClean="0"/>
              <a:t>4/13/2011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7B4A-C504-4C5F-8B0A-28CCA0E7FA5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P-X Collaboration WG-4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228600" y="914400"/>
            <a:ext cx="87630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190500" y="6172200"/>
            <a:ext cx="8763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8436" name="Picture 4" descr="projectx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0980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59874" y="0"/>
            <a:ext cx="6426926" cy="901337"/>
          </a:xfrm>
        </p:spPr>
        <p:txBody>
          <a:bodyPr/>
          <a:lstStyle/>
          <a:p>
            <a:r>
              <a:rPr lang="en-US" dirty="0" smtClean="0"/>
              <a:t>Plans to go forward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951978"/>
          </a:xfrm>
        </p:spPr>
        <p:txBody>
          <a:bodyPr>
            <a:noAutofit/>
          </a:bodyPr>
          <a:lstStyle/>
          <a:p>
            <a:r>
              <a:rPr lang="en-US" sz="1400" dirty="0" smtClean="0"/>
              <a:t>8 </a:t>
            </a:r>
            <a:r>
              <a:rPr lang="en-US" sz="1400" dirty="0" err="1" smtClean="0"/>
              <a:t>Gev</a:t>
            </a:r>
            <a:r>
              <a:rPr lang="en-US" sz="1400" dirty="0" smtClean="0"/>
              <a:t> Transport line </a:t>
            </a:r>
            <a:r>
              <a:rPr lang="en-US" sz="1400" dirty="0" smtClean="0"/>
              <a:t>design and footprint  - revise for either 8 GeV or 6 GeV</a:t>
            </a:r>
          </a:p>
          <a:p>
            <a:pPr lvl="1"/>
            <a:r>
              <a:rPr lang="en-US" sz="1200" dirty="0" smtClean="0"/>
              <a:t>David Johnson </a:t>
            </a:r>
            <a:endParaRPr lang="en-US" sz="1200" dirty="0" smtClean="0"/>
          </a:p>
          <a:p>
            <a:r>
              <a:rPr lang="en-US" sz="1400" dirty="0" smtClean="0"/>
              <a:t> </a:t>
            </a:r>
            <a:r>
              <a:rPr lang="en-US" sz="1400" dirty="0"/>
              <a:t>I</a:t>
            </a:r>
            <a:r>
              <a:rPr lang="en-US" sz="1400" dirty="0" smtClean="0"/>
              <a:t>njection insertion design  (including injection absorber) and optimization</a:t>
            </a:r>
          </a:p>
          <a:p>
            <a:pPr lvl="1"/>
            <a:r>
              <a:rPr lang="en-US" sz="1200" dirty="0" smtClean="0"/>
              <a:t>David Johnson</a:t>
            </a:r>
          </a:p>
          <a:p>
            <a:pPr lvl="1"/>
            <a:r>
              <a:rPr lang="en-US" sz="1200" dirty="0" smtClean="0"/>
              <a:t>Deepak </a:t>
            </a:r>
            <a:r>
              <a:rPr lang="en-US" sz="1200" dirty="0"/>
              <a:t>R</a:t>
            </a:r>
            <a:r>
              <a:rPr lang="en-US" sz="1200" dirty="0" smtClean="0"/>
              <a:t>aparia (et. al. BNL</a:t>
            </a:r>
            <a:r>
              <a:rPr lang="en-US" sz="1200" dirty="0" smtClean="0"/>
              <a:t>)</a:t>
            </a:r>
          </a:p>
          <a:p>
            <a:r>
              <a:rPr lang="en-US" sz="1400" dirty="0" smtClean="0"/>
              <a:t>End-to-end tracking RFQ to injection </a:t>
            </a:r>
            <a:r>
              <a:rPr lang="en-US" sz="1400" dirty="0" err="1" smtClean="0"/>
              <a:t>foil,using</a:t>
            </a:r>
            <a:r>
              <a:rPr lang="en-US" sz="1400" dirty="0" smtClean="0"/>
              <a:t> TRACK, to supply injection phase space for ORBIT /STRUCT/ESME simulations</a:t>
            </a:r>
            <a:r>
              <a:rPr lang="en-US" sz="1400" dirty="0" smtClean="0"/>
              <a:t>.</a:t>
            </a:r>
          </a:p>
          <a:p>
            <a:pPr lvl="1"/>
            <a:r>
              <a:rPr lang="en-US" sz="1100" dirty="0" smtClean="0"/>
              <a:t>Summer student </a:t>
            </a:r>
            <a:endParaRPr lang="en-US" sz="1100" dirty="0" smtClean="0"/>
          </a:p>
          <a:p>
            <a:r>
              <a:rPr lang="en-US" sz="1400" dirty="0" smtClean="0"/>
              <a:t>Recycler  lattice modifications, dynamic aperture simulations (including space charge</a:t>
            </a:r>
            <a:r>
              <a:rPr lang="en-US" sz="1400" dirty="0" smtClean="0"/>
              <a:t>) -&gt; HB2010</a:t>
            </a:r>
            <a:endParaRPr lang="en-US" sz="1400" dirty="0" smtClean="0"/>
          </a:p>
          <a:p>
            <a:pPr lvl="1"/>
            <a:r>
              <a:rPr lang="en-US" sz="1200" dirty="0" smtClean="0"/>
              <a:t>Meiqin </a:t>
            </a:r>
            <a:r>
              <a:rPr lang="en-US" sz="1200" dirty="0" smtClean="0"/>
              <a:t>Xiao  - pretty much done (revise as necessary)</a:t>
            </a:r>
            <a:endParaRPr lang="en-US" sz="1200" dirty="0" smtClean="0"/>
          </a:p>
          <a:p>
            <a:r>
              <a:rPr lang="en-US" sz="1400" dirty="0" smtClean="0"/>
              <a:t>Injection Absorber </a:t>
            </a:r>
            <a:r>
              <a:rPr lang="en-US" sz="1400" dirty="0" smtClean="0"/>
              <a:t>design  --- first past done for MI and Recycler need to revisit when design becomes firm</a:t>
            </a:r>
            <a:endParaRPr lang="en-US" sz="1400" dirty="0" smtClean="0"/>
          </a:p>
          <a:p>
            <a:pPr lvl="1"/>
            <a:r>
              <a:rPr lang="en-US" sz="1200" dirty="0" err="1" smtClean="0"/>
              <a:t>Zhijing</a:t>
            </a:r>
            <a:r>
              <a:rPr lang="en-US" sz="1200" dirty="0" smtClean="0"/>
              <a:t> Tang </a:t>
            </a:r>
          </a:p>
          <a:p>
            <a:pPr lvl="1"/>
            <a:r>
              <a:rPr lang="en-US" sz="1200" dirty="0" smtClean="0"/>
              <a:t>Igor Rakhno</a:t>
            </a:r>
          </a:p>
          <a:p>
            <a:r>
              <a:rPr lang="en-US" sz="1400" dirty="0" smtClean="0"/>
              <a:t>Transverse Phase Space Painting </a:t>
            </a:r>
            <a:r>
              <a:rPr lang="en-US" sz="1400" dirty="0" smtClean="0"/>
              <a:t>simulations  --- on going as configurations change and change and change</a:t>
            </a:r>
            <a:endParaRPr lang="en-US" sz="1400" dirty="0" smtClean="0"/>
          </a:p>
          <a:p>
            <a:pPr lvl="1"/>
            <a:r>
              <a:rPr lang="en-US" sz="1200" dirty="0" smtClean="0"/>
              <a:t>Sasha Drozhdin (STRUCT)	</a:t>
            </a:r>
          </a:p>
          <a:p>
            <a:pPr lvl="1"/>
            <a:r>
              <a:rPr lang="en-US" sz="1200" dirty="0" smtClean="0"/>
              <a:t>Leonid Vorobiev (Orbit)</a:t>
            </a:r>
          </a:p>
          <a:p>
            <a:pPr lvl="1"/>
            <a:r>
              <a:rPr lang="en-US" sz="1200" dirty="0" smtClean="0"/>
              <a:t>Igor Rakhno (Foil Temperature calculations ) </a:t>
            </a:r>
          </a:p>
          <a:p>
            <a:r>
              <a:rPr lang="en-US" sz="1400" dirty="0" smtClean="0"/>
              <a:t>Longitudinal Phase Space Painting simulations</a:t>
            </a:r>
          </a:p>
          <a:p>
            <a:pPr lvl="1"/>
            <a:r>
              <a:rPr lang="en-US" sz="1200" dirty="0" smtClean="0"/>
              <a:t>Leonid Vorobiev (ORBIT)</a:t>
            </a:r>
          </a:p>
          <a:p>
            <a:pPr lvl="1"/>
            <a:r>
              <a:rPr lang="en-US" sz="1200" dirty="0"/>
              <a:t> </a:t>
            </a:r>
            <a:r>
              <a:rPr lang="en-US" sz="1200" dirty="0" smtClean="0"/>
              <a:t>ESME   ( need to revise simulation for new bunch frequency and painting)</a:t>
            </a:r>
            <a:endParaRPr lang="en-US" sz="12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9F4D-08BF-499B-BCBA-1EDADBF7EB2C}" type="datetime1">
              <a:rPr lang="en-US" smtClean="0"/>
              <a:t>4/13/2011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F7B4A-C504-4C5F-8B0A-28CCA0E7FA5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P-X Collaboration WG-4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9507</TotalTime>
  <Words>744</Words>
  <Application>Microsoft Office PowerPoint</Application>
  <PresentationFormat>On-screen Show (4:3)</PresentationFormat>
  <Paragraphs>146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RDR Injection Design Status  and  Alternate Injection Configuration</vt:lpstr>
      <vt:lpstr>Work Group Charge/Points to Consider</vt:lpstr>
      <vt:lpstr>WG4 Topics</vt:lpstr>
      <vt:lpstr>Current RDR Injection Configuration</vt:lpstr>
      <vt:lpstr>Recycler Injection Straight Section</vt:lpstr>
      <vt:lpstr>Recycler Injection</vt:lpstr>
      <vt:lpstr>Slide 7</vt:lpstr>
      <vt:lpstr>Issues to address</vt:lpstr>
      <vt:lpstr>Plans to go forward</vt:lpstr>
      <vt:lpstr>Slide 10</vt:lpstr>
    </vt:vector>
  </TitlesOfParts>
  <Company>Fermilab | Accelerator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RDR Injection Design Status and Options for Long Pulse Injection</dc:title>
  <dc:creator>David johnson</dc:creator>
  <cp:lastModifiedBy>David johnson</cp:lastModifiedBy>
  <cp:revision>13</cp:revision>
  <dcterms:created xsi:type="dcterms:W3CDTF">2011-03-29T14:58:17Z</dcterms:created>
  <dcterms:modified xsi:type="dcterms:W3CDTF">2011-04-13T17:35:39Z</dcterms:modified>
</cp:coreProperties>
</file>