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60" r:id="rId1"/>
  </p:sldMasterIdLst>
  <p:notesMasterIdLst>
    <p:notesMasterId r:id="rId31"/>
  </p:notesMasterIdLst>
  <p:handoutMasterIdLst>
    <p:handoutMasterId r:id="rId32"/>
  </p:handoutMasterIdLst>
  <p:sldIdLst>
    <p:sldId id="257" r:id="rId2"/>
    <p:sldId id="487" r:id="rId3"/>
    <p:sldId id="452" r:id="rId4"/>
    <p:sldId id="486" r:id="rId5"/>
    <p:sldId id="483" r:id="rId6"/>
    <p:sldId id="484" r:id="rId7"/>
    <p:sldId id="485" r:id="rId8"/>
    <p:sldId id="482" r:id="rId9"/>
    <p:sldId id="457" r:id="rId10"/>
    <p:sldId id="453" r:id="rId11"/>
    <p:sldId id="454" r:id="rId12"/>
    <p:sldId id="455" r:id="rId13"/>
    <p:sldId id="456" r:id="rId14"/>
    <p:sldId id="423" r:id="rId15"/>
    <p:sldId id="481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471" r:id="rId26"/>
    <p:sldId id="475" r:id="rId27"/>
    <p:sldId id="476" r:id="rId28"/>
    <p:sldId id="478" r:id="rId29"/>
    <p:sldId id="346" r:id="rId30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8CADD4"/>
    <a:srgbClr val="739BCB"/>
    <a:srgbClr val="FFFF00"/>
    <a:srgbClr val="A3BDDD"/>
    <a:srgbClr val="85A7D1"/>
    <a:srgbClr val="FF9F11"/>
    <a:srgbClr val="FF9B0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9" autoAdjust="0"/>
    <p:restoredTop sz="90286" autoAdjust="0"/>
  </p:normalViewPr>
  <p:slideViewPr>
    <p:cSldViewPr snapToGrid="0">
      <p:cViewPr varScale="1">
        <p:scale>
          <a:sx n="103" d="100"/>
          <a:sy n="103" d="100"/>
        </p:scale>
        <p:origin x="-126" y="-96"/>
      </p:cViewPr>
      <p:guideLst>
        <p:guide orient="horz" pos="237"/>
        <p:guide pos="169"/>
        <p:guide pos="56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notesViewPr>
    <p:cSldViewPr snapToGrid="0">
      <p:cViewPr varScale="1">
        <p:scale>
          <a:sx n="69" d="100"/>
          <a:sy n="69" d="100"/>
        </p:scale>
        <p:origin x="-226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966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3" y="4561226"/>
            <a:ext cx="5363817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73" tIns="48088" rIns="96173" bIns="4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41648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1" charset="0"/>
        <a:ea typeface="ＭＳ Ｐゴシック" pitchFamily="31" charset="-128"/>
        <a:cs typeface="ＭＳ Ｐゴシック" pitchFamily="3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1" charset="0"/>
        <a:ea typeface="ＭＳ Ｐゴシック" pitchFamily="3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1" charset="0"/>
        <a:ea typeface="ＭＳ Ｐゴシック" pitchFamily="3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1" charset="0"/>
        <a:ea typeface="ＭＳ Ｐゴシック" pitchFamily="3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1" charset="0"/>
        <a:ea typeface="ＭＳ Ｐゴシック" pitchFamily="31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4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4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07">
              <a:defRPr/>
            </a:pPr>
            <a:r>
              <a:rPr lang="en-US" dirty="0" smtClean="0"/>
              <a:t>This must</a:t>
            </a:r>
            <a:r>
              <a:rPr lang="en-US" baseline="0" dirty="0" smtClean="0"/>
              <a:t> be presented at December review and at CD-2 review in March.  Is not required for Cost and Schedule Reviews.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07">
              <a:defRPr/>
            </a:pPr>
            <a:r>
              <a:rPr lang="en-US" dirty="0" smtClean="0"/>
              <a:t>This must</a:t>
            </a:r>
            <a:r>
              <a:rPr lang="en-US" baseline="0" dirty="0" smtClean="0"/>
              <a:t> be presented at December review and at CD-2 review in March.  Is not required for Cost and Schedule Reviews.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29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07">
              <a:defRPr/>
            </a:pPr>
            <a:r>
              <a:rPr lang="en-US" dirty="0" smtClean="0"/>
              <a:t>This must</a:t>
            </a:r>
            <a:r>
              <a:rPr lang="en-US" baseline="0" dirty="0" smtClean="0"/>
              <a:t> be presented at December review.  Is not required for Cost and Schedule Reviews.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lang="en-US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5" name="Picture 9" descr="New_DOE_Logo_Color_042808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ORNL_managed by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646738" y="6202363"/>
            <a:ext cx="3505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template graphic_090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233488"/>
            <a:ext cx="42926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58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125" y="1344613"/>
            <a:ext cx="4038600" cy="88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02125" y="1344613"/>
            <a:ext cx="4038600" cy="88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11125" y="2381250"/>
            <a:ext cx="8229600" cy="884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914400"/>
            <a:ext cx="82296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38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 eaLnBrk="0" hangingPunct="0">
              <a:lnSpc>
                <a:spcPct val="90000"/>
              </a:lnSpc>
              <a:spcBef>
                <a:spcPct val="50000"/>
              </a:spcBef>
              <a:tabLst>
                <a:tab pos="230188" algn="l"/>
              </a:tabLst>
              <a:defRPr/>
            </a:pPr>
            <a:fld id="{66084A9C-3739-4AFD-895E-209042858295}" type="slidenum">
              <a:rPr lang="en-US" sz="90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pPr algn="ctr" defTabSz="173038" eaLnBrk="0" hangingPunct="0">
                <a:lnSpc>
                  <a:spcPct val="90000"/>
                </a:lnSpc>
                <a:spcBef>
                  <a:spcPct val="50000"/>
                </a:spcBef>
                <a:tabLst>
                  <a:tab pos="230188" algn="l"/>
                </a:tabLst>
                <a:defRPr/>
              </a:pPr>
              <a:t>‹#›</a:t>
            </a:fld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Managed by UT-Battelle</a:t>
            </a:r>
            <a:br>
              <a:rPr lang="en-US" sz="9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69" r:id="rId2"/>
    <p:sldLayoutId id="2147483968" r:id="rId3"/>
    <p:sldLayoutId id="2147483967" r:id="rId4"/>
    <p:sldLayoutId id="2147483966" r:id="rId5"/>
    <p:sldLayoutId id="2147483965" r:id="rId6"/>
    <p:sldLayoutId id="2147483964" r:id="rId7"/>
    <p:sldLayoutId id="2147483971" r:id="rId8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•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–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–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»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405" y="635482"/>
            <a:ext cx="4454525" cy="2246769"/>
          </a:xfrm>
          <a:solidFill>
            <a:schemeClr val="bg1"/>
          </a:solidFill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Cryomodules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935355"/>
            <a:ext cx="4749800" cy="784830"/>
          </a:xfrm>
        </p:spPr>
        <p:txBody>
          <a:bodyPr/>
          <a:lstStyle/>
          <a:p>
            <a:pPr eaLnBrk="1" hangingPunct="1"/>
            <a:r>
              <a:rPr lang="en-US" sz="2000" i="1" dirty="0" smtClean="0"/>
              <a:t>Matthew Howell and Stephen Stewart</a:t>
            </a:r>
          </a:p>
          <a:p>
            <a:pPr eaLnBrk="1" hangingPunct="1"/>
            <a:r>
              <a:rPr lang="en-US" sz="2000" i="1" dirty="0" err="1" smtClean="0"/>
              <a:t>Cryomodule</a:t>
            </a:r>
            <a:r>
              <a:rPr lang="en-US" sz="2000" i="1" dirty="0" smtClean="0"/>
              <a:t> Design Team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/>
          </p:cNvSpPr>
          <p:nvPr/>
        </p:nvSpPr>
        <p:spPr bwMode="auto">
          <a:xfrm>
            <a:off x="111125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 dirty="0">
                <a:solidFill>
                  <a:srgbClr val="006C3A"/>
                </a:solidFill>
                <a:latin typeface="Arial Black" pitchFamily="34" charset="0"/>
              </a:rPr>
              <a:t>Redefining the Pressure Boundary!</a:t>
            </a:r>
          </a:p>
        </p:txBody>
      </p:sp>
      <p:sp>
        <p:nvSpPr>
          <p:cNvPr id="13315" name="Content Placeholder 2"/>
          <p:cNvSpPr>
            <a:spLocks/>
          </p:cNvSpPr>
          <p:nvPr/>
        </p:nvSpPr>
        <p:spPr bwMode="auto">
          <a:xfrm>
            <a:off x="111125" y="990600"/>
            <a:ext cx="8229600" cy="612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800" b="1" dirty="0" smtClean="0">
                <a:latin typeface="Arial Narrow" pitchFamily="34" charset="0"/>
              </a:rPr>
              <a:t>Defined </a:t>
            </a:r>
            <a:r>
              <a:rPr lang="en-US" sz="2800" b="1" dirty="0">
                <a:latin typeface="Arial Narrow" pitchFamily="34" charset="0"/>
              </a:rPr>
              <a:t>the pressure boundary as the vacuum vessel and end can envelope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6C3A"/>
              </a:buClr>
              <a:buFont typeface="Arial" charset="0"/>
              <a:buChar char="•"/>
            </a:pP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  <a:p>
            <a:pPr marL="625475" lvl="1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 b="1" dirty="0">
                <a:latin typeface="Arial Narrow" pitchFamily="34" charset="0"/>
              </a:rPr>
              <a:t>This was mainly due to the difficulty in applying PV code requirements to cavities and helium circuit materials</a:t>
            </a:r>
          </a:p>
          <a:p>
            <a:pPr marL="625475" lvl="1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endParaRPr lang="en-US" sz="2400" b="1" dirty="0">
              <a:latin typeface="Arial Narrow" pitchFamily="34" charset="0"/>
            </a:endParaRPr>
          </a:p>
          <a:p>
            <a:pPr marL="1082675" lvl="2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 dirty="0" err="1">
                <a:latin typeface="Arial Narrow" pitchFamily="34" charset="0"/>
              </a:rPr>
              <a:t>Nb</a:t>
            </a:r>
            <a:r>
              <a:rPr lang="en-US" sz="2400" dirty="0">
                <a:latin typeface="Arial Narrow" pitchFamily="34" charset="0"/>
              </a:rPr>
              <a:t> and Titanium are not code listed material </a:t>
            </a:r>
            <a:r>
              <a:rPr lang="en-US" sz="2400" dirty="0" smtClean="0">
                <a:latin typeface="Arial Narrow" pitchFamily="34" charset="0"/>
              </a:rPr>
              <a:t>at operating temperature therefore </a:t>
            </a:r>
            <a:r>
              <a:rPr lang="en-US" sz="2400" dirty="0">
                <a:latin typeface="Arial Narrow" pitchFamily="34" charset="0"/>
              </a:rPr>
              <a:t>an equivalent level of safety comparable to B&amp;PV code must be provided</a:t>
            </a:r>
          </a:p>
          <a:p>
            <a:pPr marL="1082675" lvl="2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 dirty="0">
                <a:latin typeface="Arial Narrow" pitchFamily="34" charset="0"/>
              </a:rPr>
              <a:t>It is very difficult to test helium circuit materials at </a:t>
            </a:r>
            <a:r>
              <a:rPr lang="en-US" sz="2400" dirty="0" smtClean="0">
                <a:latin typeface="Arial Narrow" pitchFamily="34" charset="0"/>
              </a:rPr>
              <a:t>their </a:t>
            </a:r>
            <a:r>
              <a:rPr lang="en-US" sz="2400" dirty="0">
                <a:latin typeface="Arial Narrow" pitchFamily="34" charset="0"/>
              </a:rPr>
              <a:t>operating temperature</a:t>
            </a:r>
          </a:p>
          <a:p>
            <a:pPr marL="1082675" lvl="2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endParaRPr lang="en-US" sz="2400" b="1" dirty="0">
              <a:latin typeface="Arial Narrow" pitchFamily="34" charset="0"/>
            </a:endParaRPr>
          </a:p>
          <a:p>
            <a:pPr marL="1082675" lvl="2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endParaRPr lang="en-US" sz="2400" b="1" dirty="0">
              <a:latin typeface="Arial Narrow" pitchFamily="34" charset="0"/>
            </a:endParaRPr>
          </a:p>
          <a:p>
            <a:pPr marL="625475" lvl="1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endParaRPr lang="en-US" sz="2400" b="1" dirty="0">
              <a:latin typeface="Arial Narrow" pitchFamily="34" charset="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6C3A"/>
              </a:buClr>
              <a:buFont typeface="Arial" charset="0"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363"/>
          </a:xfrm>
        </p:spPr>
        <p:txBody>
          <a:bodyPr/>
          <a:lstStyle/>
          <a:p>
            <a:r>
              <a:rPr lang="en-US" smtClean="0"/>
              <a:t>Moving PV Boundary: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32790" y="901700"/>
            <a:ext cx="8420032" cy="6444841"/>
          </a:xfrm>
        </p:spPr>
        <p:txBody>
          <a:bodyPr/>
          <a:lstStyle/>
          <a:p>
            <a:pPr marL="228600" lvl="2" indent="-228600">
              <a:spcBef>
                <a:spcPct val="20000"/>
              </a:spcBef>
              <a:buFont typeface="Arial" charset="0"/>
              <a:buNone/>
            </a:pPr>
            <a:r>
              <a:rPr lang="en-US" sz="2000" dirty="0" smtClean="0"/>
              <a:t>Benefits:</a:t>
            </a:r>
          </a:p>
          <a:p>
            <a:pPr marL="228600" lvl="2" indent="-228600">
              <a:spcBef>
                <a:spcPct val="20000"/>
              </a:spcBef>
            </a:pPr>
            <a:r>
              <a:rPr lang="en-US" sz="2000" dirty="0" smtClean="0"/>
              <a:t>Pressure testing of the completed helium circuit is not required</a:t>
            </a:r>
          </a:p>
          <a:p>
            <a:pPr marL="228600" lvl="2" indent="-228600">
              <a:spcBef>
                <a:spcPct val="20000"/>
              </a:spcBef>
            </a:pPr>
            <a:r>
              <a:rPr lang="en-US" sz="2000" dirty="0" smtClean="0"/>
              <a:t>Code can be applied at 77K.  In event of failure, vessel shell never reaches helium temperature.</a:t>
            </a:r>
          </a:p>
          <a:p>
            <a:pPr marL="228600" lvl="2" indent="-228600">
              <a:spcBef>
                <a:spcPct val="20000"/>
              </a:spcBef>
            </a:pPr>
            <a:r>
              <a:rPr lang="en-US" sz="2000" dirty="0" smtClean="0"/>
              <a:t>Vacuum vessel (SNS case) is stainless </a:t>
            </a:r>
            <a:r>
              <a:rPr lang="en-US" sz="2000" dirty="0"/>
              <a:t>s</a:t>
            </a:r>
            <a:r>
              <a:rPr lang="en-US" sz="2000" dirty="0" smtClean="0"/>
              <a:t>teel and is a ASME listed material</a:t>
            </a:r>
          </a:p>
          <a:p>
            <a:pPr marL="228600" lvl="2" indent="-228600">
              <a:spcBef>
                <a:spcPct val="20000"/>
              </a:spcBef>
            </a:pPr>
            <a:r>
              <a:rPr lang="en-US" sz="2000" dirty="0" smtClean="0"/>
              <a:t>Pressure stamp increases quality assurance and documentation of fabrication/materials</a:t>
            </a:r>
          </a:p>
          <a:p>
            <a:pPr marL="228600" lvl="2" indent="-228600">
              <a:spcBef>
                <a:spcPct val="20000"/>
              </a:spcBef>
            </a:pPr>
            <a:r>
              <a:rPr lang="en-US" sz="2000" dirty="0" smtClean="0"/>
              <a:t>Internal components are not required to be ASME code stamped</a:t>
            </a:r>
          </a:p>
          <a:p>
            <a:pPr marL="228600" lvl="2" indent="-228600">
              <a:spcBef>
                <a:spcPct val="20000"/>
              </a:spcBef>
            </a:pPr>
            <a:endParaRPr lang="en-US" sz="2000" dirty="0" smtClean="0"/>
          </a:p>
          <a:p>
            <a:pPr marL="228600" lvl="2" indent="-228600">
              <a:spcBef>
                <a:spcPct val="20000"/>
              </a:spcBef>
              <a:buFont typeface="Arial" charset="0"/>
              <a:buNone/>
            </a:pPr>
            <a:r>
              <a:rPr lang="en-US" sz="2000" dirty="0" smtClean="0"/>
              <a:t>Challenges: </a:t>
            </a:r>
          </a:p>
          <a:p>
            <a:pPr marL="228600" lvl="2" indent="-228600">
              <a:spcBef>
                <a:spcPct val="20000"/>
              </a:spcBef>
            </a:pPr>
            <a:r>
              <a:rPr lang="en-US" sz="2000" dirty="0" smtClean="0"/>
              <a:t>Assembly will be more difficult</a:t>
            </a:r>
          </a:p>
          <a:p>
            <a:pPr marL="228600" lvl="2" indent="-228600">
              <a:spcBef>
                <a:spcPct val="20000"/>
              </a:spcBef>
            </a:pPr>
            <a:r>
              <a:rPr lang="en-US" sz="2000" dirty="0" smtClean="0"/>
              <a:t>Alignment of string to warm valves presents challenges</a:t>
            </a:r>
          </a:p>
          <a:p>
            <a:pPr marL="228600" lvl="2" indent="-228600">
              <a:spcBef>
                <a:spcPct val="20000"/>
              </a:spcBef>
            </a:pPr>
            <a:r>
              <a:rPr lang="en-US" sz="2000" dirty="0" smtClean="0"/>
              <a:t>End-can will be more difficult to align</a:t>
            </a:r>
          </a:p>
          <a:p>
            <a:pPr marL="228600" lvl="2" indent="-228600">
              <a:spcBef>
                <a:spcPct val="20000"/>
              </a:spcBef>
            </a:pPr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5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/>
          </p:cNvSpPr>
          <p:nvPr/>
        </p:nvSpPr>
        <p:spPr bwMode="auto">
          <a:xfrm>
            <a:off x="111125" y="177800"/>
            <a:ext cx="8229600" cy="48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 dirty="0">
                <a:solidFill>
                  <a:srgbClr val="006C3A"/>
                </a:solidFill>
                <a:latin typeface="Arial Black" pitchFamily="34" charset="0"/>
              </a:rPr>
              <a:t>Pressures Chosen for the New </a:t>
            </a:r>
            <a:r>
              <a:rPr lang="en-US" sz="3000" dirty="0" smtClean="0">
                <a:solidFill>
                  <a:srgbClr val="006C3A"/>
                </a:solidFill>
                <a:latin typeface="Arial Black" pitchFamily="34" charset="0"/>
              </a:rPr>
              <a:t>Design</a:t>
            </a:r>
            <a:endParaRPr lang="en-US" sz="3000" dirty="0">
              <a:solidFill>
                <a:srgbClr val="006C3A"/>
              </a:solidFill>
              <a:latin typeface="Arial Black" pitchFamily="34" charset="0"/>
            </a:endParaRPr>
          </a:p>
        </p:txBody>
      </p:sp>
      <p:sp>
        <p:nvSpPr>
          <p:cNvPr id="19459" name="Content Placeholder 4"/>
          <p:cNvSpPr>
            <a:spLocks/>
          </p:cNvSpPr>
          <p:nvPr/>
        </p:nvSpPr>
        <p:spPr bwMode="auto">
          <a:xfrm>
            <a:off x="381000" y="3124200"/>
            <a:ext cx="822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6C3A"/>
              </a:buClr>
              <a:buFont typeface="Arial" charset="0"/>
              <a:buNone/>
            </a:pPr>
            <a:endParaRPr lang="en-US" sz="2800" b="1">
              <a:latin typeface="Arial Narrow" pitchFamily="34" charset="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6C3A"/>
              </a:buClr>
              <a:buFont typeface="Arial" charset="0"/>
              <a:buNone/>
            </a:pPr>
            <a:endParaRPr lang="en-US" sz="2800" b="1">
              <a:latin typeface="Arial Narrow" pitchFamily="34" charset="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6C3A"/>
              </a:buClr>
              <a:buFont typeface="Arial" charset="0"/>
              <a:buNone/>
            </a:pPr>
            <a:endParaRPr lang="en-US" sz="2800" b="1">
              <a:latin typeface="Arial Narrow" pitchFamily="34" charset="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6C3A"/>
              </a:buClr>
              <a:buFont typeface="Arial" charset="0"/>
              <a:buNone/>
            </a:pPr>
            <a:endParaRPr lang="en-US" sz="2800" b="1">
              <a:latin typeface="Arial Narrow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838200"/>
          <a:ext cx="73914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510540">
                <a:tc>
                  <a:txBody>
                    <a:bodyPr/>
                    <a:lstStyle/>
                    <a:p>
                      <a:r>
                        <a:rPr lang="en-US" dirty="0" smtClean="0"/>
                        <a:t>What Was Chosen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05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Design Pressure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3.0 </a:t>
                      </a:r>
                      <a:r>
                        <a:rPr lang="en-US" b="1" dirty="0" err="1" smtClean="0"/>
                        <a:t>atm</a:t>
                      </a:r>
                      <a:r>
                        <a:rPr lang="en-US" b="1" dirty="0" smtClean="0"/>
                        <a:t> absolute</a:t>
                      </a:r>
                      <a:endParaRPr lang="en-US" b="1" dirty="0"/>
                    </a:p>
                  </a:txBody>
                  <a:tcPr/>
                </a:tc>
              </a:tr>
              <a:tr h="5105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MAWP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2.5 </a:t>
                      </a:r>
                      <a:r>
                        <a:rPr lang="en-US" b="1" dirty="0" err="1" smtClean="0"/>
                        <a:t>atm</a:t>
                      </a:r>
                      <a:r>
                        <a:rPr lang="en-US" b="1" baseline="0" dirty="0" smtClean="0"/>
                        <a:t> absolute</a:t>
                      </a:r>
                      <a:endParaRPr lang="en-US" b="1" dirty="0"/>
                    </a:p>
                  </a:txBody>
                  <a:tcPr/>
                </a:tc>
              </a:tr>
              <a:tr h="5105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PRD’s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Some</a:t>
                      </a:r>
                      <a:r>
                        <a:rPr lang="en-US" b="1" baseline="0" dirty="0" smtClean="0"/>
                        <a:t> changes to </a:t>
                      </a:r>
                      <a:r>
                        <a:rPr lang="en-US" b="1" baseline="0" dirty="0" err="1" smtClean="0"/>
                        <a:t>Jlab</a:t>
                      </a:r>
                      <a:r>
                        <a:rPr lang="en-US" b="1" baseline="0" dirty="0" smtClean="0"/>
                        <a:t> design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77" name="TextBox 6"/>
          <p:cNvSpPr txBox="1">
            <a:spLocks noChangeArrowheads="1"/>
          </p:cNvSpPr>
          <p:nvPr/>
        </p:nvSpPr>
        <p:spPr bwMode="auto">
          <a:xfrm>
            <a:off x="304800" y="3124200"/>
            <a:ext cx="8305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The Design Pressure and the MAWP are different this is not typical but is more conservative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Design pressure chosen was compatible with existing design material although some minor changes would be made to ports for compliance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MAWP allows for reasonably sized PRD’s therefore minimal changes to the original design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Requirements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111125" y="863600"/>
            <a:ext cx="8229600" cy="373948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Design criteria</a:t>
            </a:r>
          </a:p>
          <a:p>
            <a:pPr lvl="1"/>
            <a:r>
              <a:rPr lang="en-US" dirty="0" smtClean="0"/>
              <a:t>Design for 3 </a:t>
            </a:r>
            <a:r>
              <a:rPr lang="en-US" dirty="0" err="1" smtClean="0"/>
              <a:t>atma</a:t>
            </a:r>
            <a:r>
              <a:rPr lang="en-US" dirty="0" smtClean="0"/>
              <a:t> internal pressure and 1atma external pressure (plus the UG-22 loadings) </a:t>
            </a:r>
          </a:p>
          <a:p>
            <a:pPr lvl="1"/>
            <a:r>
              <a:rPr lang="en-US" dirty="0" smtClean="0"/>
              <a:t>Ensure design is compatible with existing constraints</a:t>
            </a:r>
          </a:p>
          <a:p>
            <a:pPr lvl="2"/>
            <a:r>
              <a:rPr lang="en-US" b="0" dirty="0" smtClean="0"/>
              <a:t>Slot length</a:t>
            </a:r>
          </a:p>
          <a:p>
            <a:pPr lvl="2"/>
            <a:r>
              <a:rPr lang="en-US" b="0" dirty="0" smtClean="0"/>
              <a:t>Bayonet position</a:t>
            </a:r>
          </a:p>
          <a:p>
            <a:pPr lvl="2"/>
            <a:r>
              <a:rPr lang="en-US" b="0" dirty="0" smtClean="0"/>
              <a:t>Warm region interface</a:t>
            </a:r>
          </a:p>
          <a:p>
            <a:pPr lvl="2"/>
            <a:r>
              <a:rPr lang="en-US" b="0" dirty="0" smtClean="0"/>
              <a:t>Vacuum and particulate control</a:t>
            </a:r>
          </a:p>
        </p:txBody>
      </p:sp>
    </p:spTree>
    <p:extLst>
      <p:ext uri="{BB962C8B-B14F-4D97-AF65-F5344CB8AC3E}">
        <p14:creationId xmlns:p14="http://schemas.microsoft.com/office/powerpoint/2010/main" val="37355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Incorporation of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914400"/>
            <a:ext cx="8229600" cy="5909310"/>
          </a:xfrm>
        </p:spPr>
        <p:txBody>
          <a:bodyPr/>
          <a:lstStyle/>
          <a:p>
            <a:r>
              <a:rPr lang="en-US" dirty="0" smtClean="0"/>
              <a:t>Diodes changed from in-process to surface mount</a:t>
            </a:r>
          </a:p>
          <a:p>
            <a:r>
              <a:rPr lang="en-US" dirty="0" smtClean="0"/>
              <a:t>Procedures/travelers</a:t>
            </a:r>
          </a:p>
          <a:p>
            <a:pPr lvl="1"/>
            <a:r>
              <a:rPr lang="en-US" b="0" dirty="0" smtClean="0"/>
              <a:t>J-Lab travelers are the basis of our assembly procedure</a:t>
            </a:r>
          </a:p>
          <a:p>
            <a:pPr lvl="1"/>
            <a:r>
              <a:rPr lang="en-US" b="0" dirty="0" smtClean="0"/>
              <a:t>Updates to assembly procedure have been made based on spare </a:t>
            </a:r>
            <a:r>
              <a:rPr lang="en-US" b="0" dirty="0" err="1" smtClean="0"/>
              <a:t>cryomodule</a:t>
            </a:r>
            <a:r>
              <a:rPr lang="en-US" b="0" dirty="0" smtClean="0"/>
              <a:t> effort</a:t>
            </a:r>
          </a:p>
          <a:p>
            <a:pPr lvl="1"/>
            <a:r>
              <a:rPr lang="en-US" b="0" dirty="0" smtClean="0"/>
              <a:t>Staff training has been conducted on spare </a:t>
            </a:r>
            <a:r>
              <a:rPr lang="en-US" b="0" dirty="0" err="1" smtClean="0"/>
              <a:t>cryomodule</a:t>
            </a:r>
            <a:r>
              <a:rPr lang="en-US" b="0" dirty="0" smtClean="0"/>
              <a:t> effort</a:t>
            </a:r>
          </a:p>
          <a:p>
            <a:r>
              <a:rPr lang="en-US" dirty="0" smtClean="0"/>
              <a:t>Spare </a:t>
            </a:r>
            <a:r>
              <a:rPr lang="en-US" dirty="0" err="1" smtClean="0"/>
              <a:t>cryomodule</a:t>
            </a:r>
            <a:endParaRPr lang="en-US" dirty="0" smtClean="0"/>
          </a:p>
          <a:p>
            <a:pPr lvl="1"/>
            <a:r>
              <a:rPr lang="en-US" b="0" dirty="0" smtClean="0"/>
              <a:t>Recording lessons learned and incorporating them into PUP planning</a:t>
            </a:r>
          </a:p>
          <a:p>
            <a:pPr lvl="1"/>
            <a:r>
              <a:rPr lang="en-US" b="0" dirty="0" smtClean="0"/>
              <a:t>Spare is approximately 70% complete</a:t>
            </a:r>
          </a:p>
          <a:p>
            <a:pPr lvl="1"/>
            <a:r>
              <a:rPr lang="en-US" b="0" dirty="0" smtClean="0"/>
              <a:t>Learning lessons is ongoing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2706" name="Picture 2" descr="\\ornl\nscd\users\Douglas_Debra\cryomodules\Cryomodule pics 0028\weld 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42" y="4215596"/>
            <a:ext cx="2974694" cy="223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Incorporation of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914400"/>
            <a:ext cx="8229600" cy="4678204"/>
          </a:xfrm>
        </p:spPr>
        <p:txBody>
          <a:bodyPr/>
          <a:lstStyle/>
          <a:p>
            <a:r>
              <a:rPr lang="en-US" dirty="0" smtClean="0"/>
              <a:t>Spare </a:t>
            </a:r>
            <a:r>
              <a:rPr lang="en-US" dirty="0" err="1" smtClean="0"/>
              <a:t>cryomodule</a:t>
            </a:r>
            <a:endParaRPr lang="en-US" dirty="0" smtClean="0"/>
          </a:p>
          <a:p>
            <a:pPr lvl="1"/>
            <a:r>
              <a:rPr lang="en-US" b="0" dirty="0" smtClean="0"/>
              <a:t>Alignment presents some challenges</a:t>
            </a:r>
          </a:p>
          <a:p>
            <a:pPr lvl="2"/>
            <a:r>
              <a:rPr lang="en-US" b="0" dirty="0" smtClean="0"/>
              <a:t>Removed flexibility of adjusting warm valves</a:t>
            </a:r>
          </a:p>
          <a:p>
            <a:pPr lvl="2"/>
            <a:r>
              <a:rPr lang="en-US" b="0" dirty="0" smtClean="0"/>
              <a:t>Adjustable design while meeting code is complicated</a:t>
            </a:r>
          </a:p>
          <a:p>
            <a:pPr lvl="2"/>
            <a:r>
              <a:rPr lang="en-US" b="0" dirty="0" smtClean="0"/>
              <a:t>New techniques will be developed in clocking bayonets to beam line</a:t>
            </a:r>
          </a:p>
          <a:p>
            <a:pPr lvl="1"/>
            <a:r>
              <a:rPr lang="en-US" b="0" dirty="0" smtClean="0"/>
              <a:t>Some alignment techniques have been developed/improved</a:t>
            </a:r>
          </a:p>
          <a:p>
            <a:pPr lvl="2"/>
            <a:r>
              <a:rPr lang="en-US" b="0" dirty="0" smtClean="0"/>
              <a:t>Real time feedback while adjusting string with laser tracking</a:t>
            </a:r>
          </a:p>
          <a:p>
            <a:pPr lvl="2"/>
            <a:r>
              <a:rPr lang="en-US" b="0" dirty="0" smtClean="0"/>
              <a:t>Tolerance </a:t>
            </a:r>
            <a:r>
              <a:rPr lang="en-US" b="0" dirty="0" smtClean="0"/>
              <a:t>improvement of </a:t>
            </a:r>
            <a:r>
              <a:rPr lang="en-US" b="0" dirty="0" smtClean="0"/>
              <a:t>warm </a:t>
            </a:r>
            <a:r>
              <a:rPr lang="en-US" b="0" dirty="0" smtClean="0"/>
              <a:t>alignment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/>
          </p:cNvSpPr>
          <p:nvPr/>
        </p:nvSpPr>
        <p:spPr bwMode="auto">
          <a:xfrm>
            <a:off x="111125" y="177800"/>
            <a:ext cx="8651875" cy="48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 dirty="0" smtClean="0">
                <a:solidFill>
                  <a:srgbClr val="006C3A"/>
                </a:solidFill>
                <a:latin typeface="Arial Black" pitchFamily="34" charset="0"/>
              </a:rPr>
              <a:t>Design </a:t>
            </a:r>
            <a:r>
              <a:rPr lang="en-US" sz="3000" dirty="0">
                <a:solidFill>
                  <a:srgbClr val="006C3A"/>
                </a:solidFill>
                <a:latin typeface="Arial Black" pitchFamily="34" charset="0"/>
              </a:rPr>
              <a:t>Changes to </a:t>
            </a:r>
            <a:r>
              <a:rPr lang="en-US" sz="3000" dirty="0" err="1" smtClean="0">
                <a:solidFill>
                  <a:srgbClr val="006C3A"/>
                </a:solidFill>
                <a:latin typeface="Arial Black" pitchFamily="34" charset="0"/>
              </a:rPr>
              <a:t>Cryomodule</a:t>
            </a:r>
            <a:endParaRPr lang="en-US" sz="3000" dirty="0">
              <a:solidFill>
                <a:srgbClr val="006C3A"/>
              </a:solidFill>
              <a:latin typeface="Arial Black" pitchFamily="34" charset="0"/>
            </a:endParaRPr>
          </a:p>
        </p:txBody>
      </p:sp>
      <p:sp>
        <p:nvSpPr>
          <p:cNvPr id="22531" name="Content Placeholder 2"/>
          <p:cNvSpPr>
            <a:spLocks/>
          </p:cNvSpPr>
          <p:nvPr/>
        </p:nvSpPr>
        <p:spPr bwMode="auto">
          <a:xfrm>
            <a:off x="0" y="1143000"/>
            <a:ext cx="8804275" cy="564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400" b="1" dirty="0">
                <a:latin typeface="Arial Narrow" pitchFamily="34" charset="0"/>
              </a:rPr>
              <a:t> Vacuum </a:t>
            </a:r>
            <a:r>
              <a:rPr lang="en-US" sz="2400" b="1" dirty="0" smtClean="0">
                <a:latin typeface="Arial Narrow" pitchFamily="34" charset="0"/>
              </a:rPr>
              <a:t>vessel</a:t>
            </a:r>
            <a:endParaRPr lang="en-US" sz="2400" b="1" dirty="0">
              <a:latin typeface="Arial Narrow" pitchFamily="34" charset="0"/>
            </a:endParaRPr>
          </a:p>
          <a:p>
            <a:pPr marL="625475" lvl="1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000" dirty="0">
                <a:latin typeface="Arial Narrow" pitchFamily="34" charset="0"/>
              </a:rPr>
              <a:t>Some major and some minor changes were made to allow for independent pressure testing of vacuum vessel </a:t>
            </a:r>
          </a:p>
          <a:p>
            <a:pPr marL="625475" lvl="1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endParaRPr lang="en-US" sz="2000" b="1" dirty="0">
              <a:latin typeface="Arial Narrow" pitchFamily="34" charset="0"/>
            </a:endParaRPr>
          </a:p>
          <a:p>
            <a:pPr marL="625475" lvl="1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000" b="1" dirty="0">
                <a:latin typeface="Arial Narrow" pitchFamily="34" charset="0"/>
              </a:rPr>
              <a:t>Major changes: </a:t>
            </a: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dirty="0">
                <a:latin typeface="Arial Narrow" pitchFamily="34" charset="0"/>
              </a:rPr>
              <a:t>Vacuum vessel length </a:t>
            </a:r>
            <a:r>
              <a:rPr lang="en-US" dirty="0" smtClean="0">
                <a:latin typeface="Arial Narrow" pitchFamily="34" charset="0"/>
              </a:rPr>
              <a:t>increased</a:t>
            </a:r>
            <a:endParaRPr lang="en-US" dirty="0">
              <a:latin typeface="Arial Narrow" pitchFamily="34" charset="0"/>
            </a:endParaRP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dirty="0">
                <a:latin typeface="Arial Narrow" pitchFamily="34" charset="0"/>
              </a:rPr>
              <a:t>End flanges were added and bridging rings removed</a:t>
            </a: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dirty="0">
                <a:latin typeface="Arial Narrow" pitchFamily="34" charset="0"/>
              </a:rPr>
              <a:t>Added end can ports with flange connection</a:t>
            </a: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endParaRPr lang="en-US" b="1" dirty="0">
              <a:latin typeface="Arial Narrow" pitchFamily="34" charset="0"/>
            </a:endParaRPr>
          </a:p>
          <a:p>
            <a:pPr marL="625475" lvl="1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000" b="1" dirty="0">
                <a:latin typeface="Arial Narrow" pitchFamily="34" charset="0"/>
              </a:rPr>
              <a:t>Minor changes:</a:t>
            </a: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dirty="0">
                <a:latin typeface="Arial Narrow" pitchFamily="34" charset="0"/>
              </a:rPr>
              <a:t>Lockdown studs enlarged for bolt pattern</a:t>
            </a: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dirty="0">
                <a:latin typeface="Arial Narrow" pitchFamily="34" charset="0"/>
              </a:rPr>
              <a:t>Nozzles redesigned for code compliance</a:t>
            </a: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endParaRPr lang="en-US" b="1" dirty="0">
              <a:latin typeface="Arial Narrow" pitchFamily="34" charset="0"/>
            </a:endParaRPr>
          </a:p>
          <a:p>
            <a:pPr marL="625475" lvl="1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000" b="1" dirty="0">
                <a:latin typeface="Arial Narrow" pitchFamily="34" charset="0"/>
              </a:rPr>
              <a:t>PRD’s – </a:t>
            </a:r>
            <a:r>
              <a:rPr lang="en-US" sz="2000" b="1" dirty="0" smtClean="0">
                <a:latin typeface="Arial Narrow" pitchFamily="34" charset="0"/>
              </a:rPr>
              <a:t>adding additional </a:t>
            </a:r>
            <a:r>
              <a:rPr lang="en-US" sz="2000" b="1" dirty="0">
                <a:latin typeface="Arial Narrow" pitchFamily="34" charset="0"/>
              </a:rPr>
              <a:t>burst disk</a:t>
            </a: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endParaRPr lang="en-US" sz="2000" b="1" dirty="0">
              <a:latin typeface="Arial Narrow" pitchFamily="34" charset="0"/>
            </a:endParaRP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/>
          </p:cNvSpPr>
          <p:nvPr/>
        </p:nvSpPr>
        <p:spPr bwMode="auto">
          <a:xfrm>
            <a:off x="111125" y="177800"/>
            <a:ext cx="8229600" cy="48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 dirty="0" smtClean="0">
                <a:solidFill>
                  <a:srgbClr val="006C3A"/>
                </a:solidFill>
                <a:latin typeface="Arial Black" pitchFamily="34" charset="0"/>
              </a:rPr>
              <a:t>Design </a:t>
            </a:r>
            <a:r>
              <a:rPr lang="en-US" sz="3000" dirty="0">
                <a:solidFill>
                  <a:srgbClr val="006C3A"/>
                </a:solidFill>
                <a:latin typeface="Arial Black" pitchFamily="34" charset="0"/>
              </a:rPr>
              <a:t>Changes to </a:t>
            </a:r>
            <a:r>
              <a:rPr lang="en-US" sz="3000" dirty="0" err="1" smtClean="0">
                <a:solidFill>
                  <a:srgbClr val="006C3A"/>
                </a:solidFill>
                <a:latin typeface="Arial Black" pitchFamily="34" charset="0"/>
              </a:rPr>
              <a:t>Cryomodule</a:t>
            </a:r>
            <a:endParaRPr lang="en-US" sz="3000" dirty="0">
              <a:solidFill>
                <a:srgbClr val="006C3A"/>
              </a:solidFill>
              <a:latin typeface="Arial Black" pitchFamily="34" charset="0"/>
            </a:endParaRPr>
          </a:p>
        </p:txBody>
      </p:sp>
      <p:sp>
        <p:nvSpPr>
          <p:cNvPr id="23555" name="Content Placeholder 2"/>
          <p:cNvSpPr>
            <a:spLocks/>
          </p:cNvSpPr>
          <p:nvPr/>
        </p:nvSpPr>
        <p:spPr bwMode="auto">
          <a:xfrm>
            <a:off x="111125" y="1143000"/>
            <a:ext cx="8575675" cy="515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400" b="1" dirty="0">
                <a:latin typeface="Arial Narrow" pitchFamily="34" charset="0"/>
              </a:rPr>
              <a:t>End Cans</a:t>
            </a:r>
          </a:p>
          <a:p>
            <a:pPr marL="625475" lvl="1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000" b="1" dirty="0">
                <a:latin typeface="Arial Narrow" pitchFamily="34" charset="0"/>
              </a:rPr>
              <a:t>Major Changes Supply End Can</a:t>
            </a: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dirty="0" err="1">
                <a:latin typeface="Arial Narrow" pitchFamily="34" charset="0"/>
              </a:rPr>
              <a:t>Cryo</a:t>
            </a:r>
            <a:r>
              <a:rPr lang="en-US" dirty="0">
                <a:latin typeface="Arial Narrow" pitchFamily="34" charset="0"/>
              </a:rPr>
              <a:t> piping routed in flanged bridging pipe to vacuum vessel</a:t>
            </a: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dirty="0" smtClean="0">
                <a:latin typeface="Arial Narrow" pitchFamily="34" charset="0"/>
              </a:rPr>
              <a:t>Moved </a:t>
            </a:r>
            <a:r>
              <a:rPr lang="en-US" dirty="0">
                <a:latin typeface="Arial Narrow" pitchFamily="34" charset="0"/>
              </a:rPr>
              <a:t>JT valves </a:t>
            </a:r>
            <a:r>
              <a:rPr lang="en-US" dirty="0" smtClean="0">
                <a:latin typeface="Arial Narrow" pitchFamily="34" charset="0"/>
              </a:rPr>
              <a:t>to </a:t>
            </a:r>
            <a:r>
              <a:rPr lang="en-US" dirty="0">
                <a:latin typeface="Arial Narrow" pitchFamily="34" charset="0"/>
              </a:rPr>
              <a:t>v</a:t>
            </a:r>
            <a:r>
              <a:rPr lang="en-US" dirty="0" smtClean="0">
                <a:latin typeface="Arial Narrow" pitchFamily="34" charset="0"/>
              </a:rPr>
              <a:t>acuum vessel</a:t>
            </a:r>
            <a:endParaRPr lang="en-US" dirty="0">
              <a:latin typeface="Arial Narrow" pitchFamily="34" charset="0"/>
            </a:endParaRP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dirty="0">
                <a:latin typeface="Arial Narrow" pitchFamily="34" charset="0"/>
              </a:rPr>
              <a:t>End </a:t>
            </a:r>
            <a:r>
              <a:rPr lang="en-US" dirty="0" smtClean="0">
                <a:latin typeface="Arial Narrow" pitchFamily="34" charset="0"/>
              </a:rPr>
              <a:t>plate now </a:t>
            </a:r>
            <a:r>
              <a:rPr lang="en-US" dirty="0">
                <a:latin typeface="Arial Narrow" pitchFamily="34" charset="0"/>
              </a:rPr>
              <a:t>part of vacuum </a:t>
            </a:r>
            <a:r>
              <a:rPr lang="en-US" dirty="0" smtClean="0">
                <a:latin typeface="Arial Narrow" pitchFamily="34" charset="0"/>
              </a:rPr>
              <a:t>vessel</a:t>
            </a:r>
            <a:endParaRPr lang="en-US" dirty="0">
              <a:latin typeface="Arial Narrow" pitchFamily="34" charset="0"/>
            </a:endParaRP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dirty="0" smtClean="0">
                <a:latin typeface="Arial Narrow" pitchFamily="34" charset="0"/>
              </a:rPr>
              <a:t>Changed </a:t>
            </a:r>
            <a:r>
              <a:rPr lang="en-US" dirty="0">
                <a:latin typeface="Arial Narrow" pitchFamily="34" charset="0"/>
              </a:rPr>
              <a:t>piping runs</a:t>
            </a: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dirty="0">
                <a:latin typeface="Arial Narrow" pitchFamily="34" charset="0"/>
                <a:sym typeface="Wingdings" pitchFamily="2" charset="2"/>
              </a:rPr>
              <a:t>Assembly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sequence – new technique to clock bayonets in relation to beam line</a:t>
            </a:r>
            <a:endParaRPr lang="en-US" dirty="0">
              <a:latin typeface="Arial Narrow" pitchFamily="34" charset="0"/>
            </a:endParaRP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endParaRPr lang="en-US" b="1" dirty="0">
              <a:latin typeface="Arial Narrow" pitchFamily="34" charset="0"/>
            </a:endParaRPr>
          </a:p>
          <a:p>
            <a:pPr marL="625475" lvl="1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000" b="1" dirty="0">
                <a:latin typeface="Arial Narrow" pitchFamily="34" charset="0"/>
              </a:rPr>
              <a:t>Major Changes Return End Can</a:t>
            </a: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dirty="0">
                <a:latin typeface="Arial Narrow" pitchFamily="34" charset="0"/>
              </a:rPr>
              <a:t>End </a:t>
            </a:r>
            <a:r>
              <a:rPr lang="en-US" dirty="0" smtClean="0">
                <a:latin typeface="Arial Narrow" pitchFamily="34" charset="0"/>
              </a:rPr>
              <a:t>plate now </a:t>
            </a:r>
            <a:r>
              <a:rPr lang="en-US" dirty="0">
                <a:latin typeface="Arial Narrow" pitchFamily="34" charset="0"/>
              </a:rPr>
              <a:t>part of vacuum vessel</a:t>
            </a: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dirty="0" smtClean="0">
                <a:latin typeface="Arial Narrow" pitchFamily="34" charset="0"/>
              </a:rPr>
              <a:t>Added </a:t>
            </a:r>
            <a:r>
              <a:rPr lang="en-US" dirty="0">
                <a:latin typeface="Arial Narrow" pitchFamily="34" charset="0"/>
              </a:rPr>
              <a:t>and moved piping flex lines </a:t>
            </a: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dirty="0" smtClean="0">
                <a:latin typeface="Arial Narrow" pitchFamily="34" charset="0"/>
              </a:rPr>
              <a:t>Changed </a:t>
            </a:r>
            <a:r>
              <a:rPr lang="en-US" dirty="0">
                <a:latin typeface="Arial Narrow" pitchFamily="34" charset="0"/>
              </a:rPr>
              <a:t>piping </a:t>
            </a:r>
            <a:r>
              <a:rPr lang="en-US" dirty="0" smtClean="0">
                <a:latin typeface="Arial Narrow" pitchFamily="34" charset="0"/>
              </a:rPr>
              <a:t>runs</a:t>
            </a: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dirty="0" smtClean="0">
                <a:latin typeface="Arial Narrow" pitchFamily="34" charset="0"/>
              </a:rPr>
              <a:t>Assembly sequence</a:t>
            </a:r>
            <a:endParaRPr lang="en-US" dirty="0">
              <a:latin typeface="Arial Narrow" pitchFamily="34" charset="0"/>
            </a:endParaRP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None/>
            </a:pPr>
            <a:endParaRPr lang="en-US" sz="2000" b="1" dirty="0">
              <a:latin typeface="Arial Narrow" pitchFamily="34" charset="0"/>
            </a:endParaRPr>
          </a:p>
          <a:p>
            <a:pPr lvl="2" indent="-230188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•"/>
            </a:pP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/>
          </p:cNvSpPr>
          <p:nvPr/>
        </p:nvSpPr>
        <p:spPr bwMode="auto">
          <a:xfrm>
            <a:off x="111125" y="177800"/>
            <a:ext cx="8229600" cy="48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 dirty="0" smtClean="0">
                <a:solidFill>
                  <a:srgbClr val="006C3A"/>
                </a:solidFill>
                <a:latin typeface="Arial Black" pitchFamily="34" charset="0"/>
              </a:rPr>
              <a:t>Design </a:t>
            </a:r>
            <a:r>
              <a:rPr lang="en-US" sz="3000" dirty="0">
                <a:solidFill>
                  <a:srgbClr val="006C3A"/>
                </a:solidFill>
                <a:latin typeface="Arial Black" pitchFamily="34" charset="0"/>
              </a:rPr>
              <a:t>Changes to </a:t>
            </a:r>
            <a:r>
              <a:rPr lang="en-US" sz="3000" dirty="0" err="1" smtClean="0">
                <a:solidFill>
                  <a:srgbClr val="006C3A"/>
                </a:solidFill>
                <a:latin typeface="Arial Black" pitchFamily="34" charset="0"/>
              </a:rPr>
              <a:t>Cryomodule</a:t>
            </a:r>
            <a:endParaRPr lang="en-US" sz="3000" dirty="0">
              <a:solidFill>
                <a:srgbClr val="006C3A"/>
              </a:solidFill>
              <a:latin typeface="Arial Black" pitchFamily="34" charset="0"/>
            </a:endParaRPr>
          </a:p>
        </p:txBody>
      </p:sp>
      <p:sp>
        <p:nvSpPr>
          <p:cNvPr id="24579" name="Content Placeholder 2"/>
          <p:cNvSpPr>
            <a:spLocks/>
          </p:cNvSpPr>
          <p:nvPr/>
        </p:nvSpPr>
        <p:spPr bwMode="auto">
          <a:xfrm>
            <a:off x="111125" y="1344613"/>
            <a:ext cx="8229600" cy="549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800" b="1" dirty="0">
                <a:latin typeface="Arial Narrow" pitchFamily="34" charset="0"/>
              </a:rPr>
              <a:t>Minor String Changes</a:t>
            </a:r>
          </a:p>
          <a:p>
            <a:pPr marL="625475" lvl="1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 dirty="0">
                <a:latin typeface="Arial Narrow" pitchFamily="34" charset="0"/>
              </a:rPr>
              <a:t>Warm to cold transition redesigned for new end can </a:t>
            </a:r>
            <a:r>
              <a:rPr lang="en-US" sz="2400" dirty="0" smtClean="0">
                <a:latin typeface="Arial Narrow" pitchFamily="34" charset="0"/>
              </a:rPr>
              <a:t>design</a:t>
            </a:r>
          </a:p>
          <a:p>
            <a:pPr marL="625475" lvl="1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 dirty="0" smtClean="0">
                <a:latin typeface="Arial Narrow" pitchFamily="34" charset="0"/>
              </a:rPr>
              <a:t>Cooling block added to each end of cold cavity string</a:t>
            </a:r>
            <a:endParaRPr lang="en-US" sz="2400" dirty="0">
              <a:latin typeface="Arial Narrow" pitchFamily="34" charset="0"/>
            </a:endParaRPr>
          </a:p>
          <a:p>
            <a:pPr marL="625475" lvl="1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 dirty="0">
                <a:latin typeface="Arial Narrow" pitchFamily="34" charset="0"/>
              </a:rPr>
              <a:t>Changes to magnetic </a:t>
            </a:r>
            <a:r>
              <a:rPr lang="en-US" sz="2400" dirty="0" smtClean="0">
                <a:latin typeface="Arial Narrow" pitchFamily="34" charset="0"/>
              </a:rPr>
              <a:t>shielding, </a:t>
            </a:r>
            <a:r>
              <a:rPr lang="en-US" sz="2400" dirty="0">
                <a:latin typeface="Arial Narrow" pitchFamily="34" charset="0"/>
              </a:rPr>
              <a:t>50k shielding and MLI </a:t>
            </a:r>
            <a:r>
              <a:rPr lang="en-US" sz="2400" dirty="0" smtClean="0">
                <a:latin typeface="Arial Narrow" pitchFamily="34" charset="0"/>
              </a:rPr>
              <a:t>have been designed</a:t>
            </a:r>
            <a:endParaRPr lang="en-US" sz="2400" dirty="0">
              <a:latin typeface="Arial Narrow" pitchFamily="34" charset="0"/>
            </a:endParaRPr>
          </a:p>
          <a:p>
            <a:pPr marL="625475" lvl="1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 dirty="0">
                <a:latin typeface="Arial Narrow" pitchFamily="34" charset="0"/>
              </a:rPr>
              <a:t>Pump drop on beam-line redesigned / improved</a:t>
            </a:r>
          </a:p>
          <a:p>
            <a:pPr marL="625475" lvl="1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 dirty="0">
                <a:latin typeface="Arial Narrow" pitchFamily="34" charset="0"/>
              </a:rPr>
              <a:t>Added second burst disk </a:t>
            </a:r>
            <a:r>
              <a:rPr lang="en-US" sz="2400" dirty="0" smtClean="0">
                <a:latin typeface="Arial Narrow" pitchFamily="34" charset="0"/>
              </a:rPr>
              <a:t>port</a:t>
            </a:r>
          </a:p>
          <a:p>
            <a:pPr marL="625475" lvl="1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 dirty="0" smtClean="0">
                <a:latin typeface="Arial Narrow" pitchFamily="34" charset="0"/>
              </a:rPr>
              <a:t>Assembly of warm to cold transition areas has been outlined</a:t>
            </a:r>
          </a:p>
          <a:p>
            <a:pPr marL="1082675" lvl="2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 dirty="0" smtClean="0">
                <a:latin typeface="Arial Narrow" pitchFamily="34" charset="0"/>
              </a:rPr>
              <a:t>Expect an iterative process</a:t>
            </a:r>
          </a:p>
          <a:p>
            <a:pPr marL="1082675" lvl="2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 dirty="0" smtClean="0">
                <a:latin typeface="Arial Narrow" pitchFamily="34" charset="0"/>
              </a:rPr>
              <a:t>Flexibility of aligning warm valve with internal beam line removed</a:t>
            </a:r>
            <a:endParaRPr lang="en-US" sz="2400" dirty="0">
              <a:latin typeface="Arial Narrow" pitchFamily="34" charset="0"/>
            </a:endParaRPr>
          </a:p>
          <a:p>
            <a:pPr marL="625475" lvl="1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endParaRPr lang="en-US" sz="2400" b="1" dirty="0">
              <a:latin typeface="Arial Narrow" pitchFamily="34" charset="0"/>
            </a:endParaRPr>
          </a:p>
          <a:p>
            <a:pPr marL="625475" lvl="1" indent="-2794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endParaRPr lang="en-US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Vacuum Vessel Changes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sz="half" idx="3"/>
          </p:nvPr>
        </p:nvSpPr>
        <p:spPr>
          <a:xfrm>
            <a:off x="0" y="671513"/>
            <a:ext cx="8229600" cy="7493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Removed Weld Ring and Added a Flange to the end of the Vacuum Vessel</a:t>
            </a:r>
          </a:p>
          <a:p>
            <a:r>
              <a:rPr lang="en-US" dirty="0" smtClean="0"/>
              <a:t>Increased the length of the Vacuum Vessel</a:t>
            </a:r>
            <a:endParaRPr lang="en-US" sz="2400" dirty="0" smtClean="0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2925" y="2549525"/>
            <a:ext cx="39243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2579688"/>
            <a:ext cx="3290888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408113" y="5700713"/>
            <a:ext cx="7486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Existing </a:t>
            </a:r>
            <a:r>
              <a:rPr lang="en-US" dirty="0"/>
              <a:t>Design                                                  </a:t>
            </a:r>
            <a:r>
              <a:rPr lang="en-US" dirty="0" smtClean="0"/>
              <a:t> High Beta Spare </a:t>
            </a:r>
            <a:r>
              <a:rPr lang="en-US" dirty="0"/>
              <a:t>Design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3313113" y="3130550"/>
            <a:ext cx="376237" cy="1204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2162175" y="2838450"/>
            <a:ext cx="149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Weld Ring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7637463" y="2905125"/>
            <a:ext cx="333375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6799263" y="2636838"/>
            <a:ext cx="1528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Flange</a:t>
            </a:r>
          </a:p>
        </p:txBody>
      </p:sp>
    </p:spTree>
    <p:extLst>
      <p:ext uri="{BB962C8B-B14F-4D97-AF65-F5344CB8AC3E}">
        <p14:creationId xmlns:p14="http://schemas.microsoft.com/office/powerpoint/2010/main" val="20703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29" y="914400"/>
            <a:ext cx="8229600" cy="4678204"/>
          </a:xfrm>
        </p:spPr>
        <p:txBody>
          <a:bodyPr/>
          <a:lstStyle/>
          <a:p>
            <a:r>
              <a:rPr lang="en-US" dirty="0" smtClean="0"/>
              <a:t>Spare </a:t>
            </a:r>
            <a:r>
              <a:rPr lang="en-US" dirty="0" err="1" smtClean="0"/>
              <a:t>cryomodule</a:t>
            </a:r>
            <a:endParaRPr lang="en-US" dirty="0" smtClean="0"/>
          </a:p>
          <a:p>
            <a:pPr lvl="1"/>
            <a:r>
              <a:rPr lang="en-US" b="0" dirty="0" smtClean="0"/>
              <a:t>Drivers</a:t>
            </a:r>
          </a:p>
          <a:p>
            <a:pPr lvl="1"/>
            <a:r>
              <a:rPr lang="en-US" b="0" dirty="0" smtClean="0"/>
              <a:t>Status</a:t>
            </a:r>
            <a:endParaRPr lang="en-US" b="0" dirty="0" smtClean="0"/>
          </a:p>
          <a:p>
            <a:r>
              <a:rPr lang="en-US" dirty="0" err="1" smtClean="0"/>
              <a:t>Cryomodule</a:t>
            </a:r>
            <a:r>
              <a:rPr lang="en-US" dirty="0" smtClean="0"/>
              <a:t> design</a:t>
            </a:r>
            <a:endParaRPr lang="en-US" dirty="0" smtClean="0"/>
          </a:p>
          <a:p>
            <a:pPr lvl="1"/>
            <a:r>
              <a:rPr lang="en-US" b="0" dirty="0" smtClean="0"/>
              <a:t>Relation to original design</a:t>
            </a:r>
            <a:endParaRPr lang="en-US" b="0" dirty="0" smtClean="0"/>
          </a:p>
          <a:p>
            <a:pPr lvl="1"/>
            <a:r>
              <a:rPr lang="en-US" b="0" dirty="0" smtClean="0"/>
              <a:t>Complying with pressure code</a:t>
            </a:r>
            <a:endParaRPr lang="en-US" b="0" dirty="0" smtClean="0"/>
          </a:p>
          <a:p>
            <a:pPr lvl="1"/>
            <a:r>
              <a:rPr lang="en-US" b="0" dirty="0" smtClean="0"/>
              <a:t>Incorporating lessons learned</a:t>
            </a:r>
          </a:p>
          <a:p>
            <a:pPr lvl="1"/>
            <a:r>
              <a:rPr lang="en-US" b="0" dirty="0" smtClean="0"/>
              <a:t>What changed</a:t>
            </a:r>
            <a:r>
              <a:rPr lang="en-US" b="0" dirty="0" smtClean="0"/>
              <a:t> </a:t>
            </a:r>
            <a:endParaRPr lang="en-US" b="0" dirty="0"/>
          </a:p>
          <a:p>
            <a:r>
              <a:rPr lang="en-US" dirty="0" smtClean="0"/>
              <a:t>Power Upgrade Project</a:t>
            </a:r>
            <a:endParaRPr lang="en-US" dirty="0" smtClean="0"/>
          </a:p>
          <a:p>
            <a:pPr lvl="1"/>
            <a:r>
              <a:rPr lang="en-US" b="0" dirty="0" smtClean="0"/>
              <a:t>Scope</a:t>
            </a:r>
            <a:endParaRPr lang="en-US" b="0" dirty="0" smtClean="0"/>
          </a:p>
          <a:p>
            <a:pPr lvl="1"/>
            <a:r>
              <a:rPr lang="en-US" b="0" dirty="0" smtClean="0"/>
              <a:t>Facility Needs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8573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Vacuum Vessel Changes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sz="half" idx="3"/>
          </p:nvPr>
        </p:nvSpPr>
        <p:spPr>
          <a:xfrm>
            <a:off x="0" y="671513"/>
            <a:ext cx="8229600" cy="42068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Removed Bridging Ring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106556" y="5681258"/>
            <a:ext cx="748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Existing Design                                                   High Beta Spare Design</a:t>
            </a:r>
            <a:endParaRPr lang="en-US" dirty="0"/>
          </a:p>
        </p:txBody>
      </p:sp>
      <p:pic>
        <p:nvPicPr>
          <p:cNvPr id="40971" name="Picture 4"/>
          <p:cNvPicPr>
            <a:picLocks noChangeAspect="1" noChangeArrowheads="1"/>
          </p:cNvPicPr>
          <p:nvPr/>
        </p:nvPicPr>
        <p:blipFill>
          <a:blip r:embed="rId2" cstate="print"/>
          <a:srcRect l="18039" t="12169" r="5591" b="1245"/>
          <a:stretch>
            <a:fillRect/>
          </a:stretch>
        </p:blipFill>
        <p:spPr bwMode="auto">
          <a:xfrm>
            <a:off x="473075" y="1973263"/>
            <a:ext cx="3763963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1076325" y="1560513"/>
            <a:ext cx="1322388" cy="132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73038" y="1227138"/>
            <a:ext cx="1074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Bridging Ring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5257800" y="1295400"/>
            <a:ext cx="1884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Flat </a:t>
            </a:r>
            <a:r>
              <a:rPr lang="en-US" dirty="0"/>
              <a:t>Head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3750046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6292850" y="1516063"/>
            <a:ext cx="161925" cy="1785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Vacuum Vessel Changes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sz="half" idx="3"/>
          </p:nvPr>
        </p:nvSpPr>
        <p:spPr>
          <a:xfrm>
            <a:off x="0" y="671513"/>
            <a:ext cx="8659813" cy="420687"/>
          </a:xfrm>
        </p:spPr>
        <p:txBody>
          <a:bodyPr>
            <a:normAutofit lnSpcReduction="10000"/>
          </a:bodyPr>
          <a:lstStyle/>
          <a:p>
            <a:r>
              <a:rPr lang="en-US" sz="2400" smtClean="0"/>
              <a:t>Moved J-T Valves from the Supply End-Can to the Vacuum Vessel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96941" y="5700713"/>
            <a:ext cx="748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Existing Design                                                   High Beta Spare Design</a:t>
            </a:r>
            <a:endParaRPr lang="en-US" dirty="0"/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2" cstate="print"/>
          <a:srcRect l="18039" t="12169" r="5591" b="1245"/>
          <a:stretch>
            <a:fillRect/>
          </a:stretch>
        </p:blipFill>
        <p:spPr bwMode="auto">
          <a:xfrm>
            <a:off x="473075" y="1973263"/>
            <a:ext cx="3763963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7" name="Line 13"/>
          <p:cNvSpPr>
            <a:spLocks noChangeShapeType="1"/>
          </p:cNvSpPr>
          <p:nvPr/>
        </p:nvSpPr>
        <p:spPr bwMode="auto">
          <a:xfrm flipH="1">
            <a:off x="1527175" y="1860550"/>
            <a:ext cx="3984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1141413" y="1860550"/>
            <a:ext cx="784225" cy="1216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1849438" y="1624013"/>
            <a:ext cx="1547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J-T Valves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4889500" y="1392238"/>
            <a:ext cx="1547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J-T Valves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3750046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6099175" y="1624013"/>
            <a:ext cx="506413" cy="1076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6110288" y="1612900"/>
            <a:ext cx="914400" cy="1195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4" y="1229508"/>
            <a:ext cx="7648575" cy="377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Vacuum Vessel Changes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sz="half" idx="3"/>
          </p:nvPr>
        </p:nvSpPr>
        <p:spPr>
          <a:xfrm>
            <a:off x="0" y="671513"/>
            <a:ext cx="8229600" cy="420687"/>
          </a:xfrm>
        </p:spPr>
        <p:txBody>
          <a:bodyPr>
            <a:normAutofit lnSpcReduction="10000"/>
          </a:bodyPr>
          <a:lstStyle/>
          <a:p>
            <a:r>
              <a:rPr lang="en-US" sz="2400" smtClean="0"/>
              <a:t>Added End-Can ports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 flipV="1">
            <a:off x="2442375" y="3416300"/>
            <a:ext cx="1004888" cy="2249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V="1">
            <a:off x="3460888" y="3389313"/>
            <a:ext cx="3084512" cy="225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3543300" y="5567363"/>
            <a:ext cx="207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End-Can ports in the vacuum vessel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961925" y="1189763"/>
            <a:ext cx="408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End Can Supports</a:t>
            </a:r>
            <a:endParaRPr lang="en-US" dirty="0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H="1">
            <a:off x="2190750" y="1333500"/>
            <a:ext cx="952500" cy="179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3133725" y="1343025"/>
            <a:ext cx="3762375" cy="177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1191225" y="5591175"/>
            <a:ext cx="169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Bridging Pipe</a:t>
            </a: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flipV="1">
            <a:off x="1219075" y="3524250"/>
            <a:ext cx="1047750" cy="216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7030175" y="5657850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Bridging Pipe</a:t>
            </a:r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 flipH="1" flipV="1">
            <a:off x="7000875" y="3471800"/>
            <a:ext cx="66675" cy="227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Return End-Can Changes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068388" y="5780088"/>
            <a:ext cx="748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Old Design                                                      New Design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61925" y="806450"/>
            <a:ext cx="547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Simplified piping in the </a:t>
            </a:r>
            <a:r>
              <a:rPr lang="en-US" dirty="0" smtClean="0"/>
              <a:t>return </a:t>
            </a:r>
            <a:r>
              <a:rPr lang="en-US" dirty="0"/>
              <a:t>end-can</a:t>
            </a:r>
          </a:p>
        </p:txBody>
      </p:sp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388819"/>
            <a:ext cx="3001963" cy="44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198" y="1287699"/>
            <a:ext cx="394474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4226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1885950"/>
            <a:ext cx="3640137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Supply End-Can Changes</a:t>
            </a:r>
          </a:p>
        </p:txBody>
      </p:sp>
      <p:sp>
        <p:nvSpPr>
          <p:cNvPr id="13339" name="Line 32"/>
          <p:cNvSpPr>
            <a:spLocks noChangeShapeType="1"/>
          </p:cNvSpPr>
          <p:nvPr/>
        </p:nvSpPr>
        <p:spPr bwMode="auto">
          <a:xfrm>
            <a:off x="3019425" y="2447925"/>
            <a:ext cx="238125" cy="17145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133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63" y="2292350"/>
            <a:ext cx="3446462" cy="2743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1068388" y="5780088"/>
            <a:ext cx="748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Existing Design                                                   High Beta Spare Design</a:t>
            </a:r>
            <a:endParaRPr lang="en-US" dirty="0"/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152400" y="1219200"/>
            <a:ext cx="547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Simplified piping in the supply end-can</a:t>
            </a:r>
          </a:p>
        </p:txBody>
      </p:sp>
    </p:spTree>
    <p:extLst>
      <p:ext uri="{BB962C8B-B14F-4D97-AF65-F5344CB8AC3E}">
        <p14:creationId xmlns:p14="http://schemas.microsoft.com/office/powerpoint/2010/main" val="35930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58788"/>
          </a:xfrm>
        </p:spPr>
        <p:txBody>
          <a:bodyPr/>
          <a:lstStyle/>
          <a:p>
            <a:r>
              <a:rPr lang="en-US" dirty="0" smtClean="0"/>
              <a:t>PUP SCL Scope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11125" y="834390"/>
            <a:ext cx="8655685" cy="1277938"/>
          </a:xfrm>
        </p:spPr>
        <p:txBody>
          <a:bodyPr/>
          <a:lstStyle/>
          <a:p>
            <a:r>
              <a:rPr lang="en-US" dirty="0" smtClean="0"/>
              <a:t>Increase beam energy from 1.0 to 1.3 GeV</a:t>
            </a:r>
          </a:p>
          <a:p>
            <a:r>
              <a:rPr lang="en-US" dirty="0" smtClean="0"/>
              <a:t>Procure, fabricate, install and commission nine high beta </a:t>
            </a:r>
            <a:r>
              <a:rPr lang="en-US" dirty="0" err="1" smtClean="0"/>
              <a:t>cryomodules</a:t>
            </a:r>
            <a:r>
              <a:rPr lang="en-US" dirty="0" smtClean="0"/>
              <a:t> for SCL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5138" y="2159000"/>
            <a:ext cx="5572125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3069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/>
          </p:cNvSpPr>
          <p:nvPr/>
        </p:nvSpPr>
        <p:spPr bwMode="auto">
          <a:xfrm>
            <a:off x="139700" y="220663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800" dirty="0" smtClean="0">
                <a:solidFill>
                  <a:srgbClr val="006C3A"/>
                </a:solidFill>
                <a:latin typeface="Arial Black" pitchFamily="34" charset="0"/>
              </a:rPr>
              <a:t>Facilities</a:t>
            </a:r>
            <a:endParaRPr lang="en-US" sz="2800" dirty="0">
              <a:solidFill>
                <a:srgbClr val="006C3A"/>
              </a:solidFill>
              <a:latin typeface="Arial Black" pitchFamily="34" charset="0"/>
            </a:endParaRPr>
          </a:p>
        </p:txBody>
      </p:sp>
      <p:sp>
        <p:nvSpPr>
          <p:cNvPr id="17410" name="Content Placeholder 2"/>
          <p:cNvSpPr>
            <a:spLocks/>
          </p:cNvSpPr>
          <p:nvPr/>
        </p:nvSpPr>
        <p:spPr bwMode="auto">
          <a:xfrm>
            <a:off x="111125" y="857250"/>
            <a:ext cx="817403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200" b="1" dirty="0" smtClean="0">
                <a:latin typeface="Arial Narrow" pitchFamily="34" charset="0"/>
              </a:rPr>
              <a:t>Substantial infrastructure in place</a:t>
            </a:r>
          </a:p>
          <a:p>
            <a:pPr marL="687388" lvl="1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RF Test Facility building</a:t>
            </a:r>
          </a:p>
          <a:p>
            <a:pPr marL="687388" lvl="1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CM string and cold mass assembly tooling</a:t>
            </a:r>
          </a:p>
          <a:p>
            <a:pPr marL="687388" lvl="1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Cavity tuning bench</a:t>
            </a:r>
          </a:p>
          <a:p>
            <a:pPr marL="687388" lvl="1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Clean room</a:t>
            </a:r>
          </a:p>
          <a:p>
            <a:pPr marL="687388" lvl="1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Test Cave</a:t>
            </a:r>
          </a:p>
          <a:p>
            <a:pPr marL="687388" lvl="1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–"/>
            </a:pP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4" name="Picture 4" descr="IMG_0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68" y="1088885"/>
            <a:ext cx="3589867" cy="269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995" y="3402133"/>
            <a:ext cx="2905960" cy="285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ohs\Desktop\String assembly Feb 2010 137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698" y="4119514"/>
            <a:ext cx="3900292" cy="238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94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/>
          </p:cNvSpPr>
          <p:nvPr/>
        </p:nvSpPr>
        <p:spPr bwMode="auto">
          <a:xfrm>
            <a:off x="139700" y="120079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800" dirty="0" smtClean="0">
                <a:solidFill>
                  <a:srgbClr val="006C3A"/>
                </a:solidFill>
                <a:latin typeface="Arial Black" pitchFamily="34" charset="0"/>
              </a:rPr>
              <a:t>Facilities- Continued</a:t>
            </a:r>
            <a:endParaRPr lang="en-US" sz="2800" dirty="0">
              <a:solidFill>
                <a:srgbClr val="006C3A"/>
              </a:solidFill>
              <a:latin typeface="Arial Black" pitchFamily="34" charset="0"/>
            </a:endParaRPr>
          </a:p>
        </p:txBody>
      </p:sp>
      <p:sp>
        <p:nvSpPr>
          <p:cNvPr id="17410" name="Content Placeholder 2"/>
          <p:cNvSpPr>
            <a:spLocks/>
          </p:cNvSpPr>
          <p:nvPr/>
        </p:nvSpPr>
        <p:spPr bwMode="auto">
          <a:xfrm>
            <a:off x="82844" y="616393"/>
            <a:ext cx="8174038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200" b="1" dirty="0">
                <a:latin typeface="Arial Narrow" pitchFamily="34" charset="0"/>
              </a:rPr>
              <a:t>Work outside the scope of PUP </a:t>
            </a:r>
          </a:p>
          <a:p>
            <a:pPr marL="687388" lvl="1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200" b="1" dirty="0">
                <a:latin typeface="Arial Narrow" pitchFamily="34" charset="0"/>
              </a:rPr>
              <a:t>Complete AIP for VTA, high pressure rinse, and UHP water systems</a:t>
            </a:r>
          </a:p>
          <a:p>
            <a:pPr marL="1144588" lvl="2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200" dirty="0">
                <a:latin typeface="Arial Narrow" pitchFamily="34" charset="0"/>
              </a:rPr>
              <a:t>Funding available</a:t>
            </a:r>
          </a:p>
          <a:p>
            <a:pPr marL="1144588" lvl="2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200" dirty="0">
                <a:latin typeface="Arial Narrow" pitchFamily="34" charset="0"/>
              </a:rPr>
              <a:t>UHP water is complete</a:t>
            </a:r>
          </a:p>
          <a:p>
            <a:pPr marL="1144588" lvl="2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VTA </a:t>
            </a:r>
            <a:r>
              <a:rPr lang="en-US" sz="2200" dirty="0">
                <a:latin typeface="Arial Narrow" pitchFamily="34" charset="0"/>
              </a:rPr>
              <a:t>civil </a:t>
            </a:r>
            <a:r>
              <a:rPr lang="en-US" sz="2200" dirty="0" smtClean="0">
                <a:latin typeface="Arial Narrow" pitchFamily="34" charset="0"/>
              </a:rPr>
              <a:t>construction due to start this month</a:t>
            </a:r>
            <a:endParaRPr lang="en-US" sz="2200" dirty="0">
              <a:latin typeface="Arial Narrow" pitchFamily="34" charset="0"/>
            </a:endParaRPr>
          </a:p>
          <a:p>
            <a:pPr marL="687388" lvl="1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200" b="1" dirty="0" smtClean="0">
                <a:latin typeface="Arial Narrow" pitchFamily="34" charset="0"/>
              </a:rPr>
              <a:t>Complete AIP for CTF refrigerator</a:t>
            </a:r>
          </a:p>
          <a:p>
            <a:pPr marL="687388" lvl="1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200" b="1" dirty="0" smtClean="0">
                <a:latin typeface="Arial Narrow" pitchFamily="34" charset="0"/>
              </a:rPr>
              <a:t>Future plans for facilities </a:t>
            </a:r>
          </a:p>
          <a:p>
            <a:pPr marL="1144588" lvl="2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Chemistry System </a:t>
            </a:r>
          </a:p>
          <a:p>
            <a:pPr marL="1601788" lvl="3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Closed cabinet chemistry</a:t>
            </a:r>
          </a:p>
          <a:p>
            <a:pPr marL="1601788" lvl="3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Small parts chemistry</a:t>
            </a:r>
          </a:p>
          <a:p>
            <a:pPr marL="1601788" lvl="3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Waste neutralization</a:t>
            </a:r>
          </a:p>
          <a:p>
            <a:pPr marL="1144588" lvl="2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HTA completion</a:t>
            </a:r>
          </a:p>
          <a:p>
            <a:pPr marL="687388" lvl="1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–"/>
            </a:pPr>
            <a:endParaRPr lang="en-US" sz="2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/>
          </p:cNvSpPr>
          <p:nvPr/>
        </p:nvSpPr>
        <p:spPr bwMode="auto">
          <a:xfrm>
            <a:off x="139700" y="220663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800" dirty="0" smtClean="0">
                <a:solidFill>
                  <a:srgbClr val="006C3A"/>
                </a:solidFill>
                <a:latin typeface="Arial Black" pitchFamily="34" charset="0"/>
              </a:rPr>
              <a:t>Detailing the Scope</a:t>
            </a:r>
            <a:endParaRPr lang="en-US" sz="2800" dirty="0">
              <a:solidFill>
                <a:srgbClr val="006C3A"/>
              </a:solidFill>
              <a:latin typeface="Arial Black" pitchFamily="34" charset="0"/>
            </a:endParaRPr>
          </a:p>
        </p:txBody>
      </p:sp>
      <p:sp>
        <p:nvSpPr>
          <p:cNvPr id="17410" name="Content Placeholder 2"/>
          <p:cNvSpPr>
            <a:spLocks/>
          </p:cNvSpPr>
          <p:nvPr/>
        </p:nvSpPr>
        <p:spPr bwMode="auto">
          <a:xfrm>
            <a:off x="111125" y="857250"/>
            <a:ext cx="817403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400" b="1" dirty="0">
                <a:latin typeface="Arial Narrow" pitchFamily="34" charset="0"/>
              </a:rPr>
              <a:t>Fabricate </a:t>
            </a:r>
            <a:r>
              <a:rPr lang="en-US" sz="2400" b="1" dirty="0" smtClean="0">
                <a:latin typeface="Arial Narrow" pitchFamily="34" charset="0"/>
              </a:rPr>
              <a:t>9 new high </a:t>
            </a:r>
            <a:r>
              <a:rPr lang="en-US" sz="2400" b="1" dirty="0">
                <a:latin typeface="Arial Narrow" pitchFamily="34" charset="0"/>
              </a:rPr>
              <a:t>beta </a:t>
            </a:r>
            <a:r>
              <a:rPr lang="en-US" sz="2400" b="1" dirty="0" err="1" smtClean="0">
                <a:latin typeface="Arial Narrow" pitchFamily="34" charset="0"/>
              </a:rPr>
              <a:t>cryomodules</a:t>
            </a:r>
            <a:endParaRPr lang="en-US" sz="2400" b="1" dirty="0">
              <a:latin typeface="Arial Narrow" pitchFamily="34" charset="0"/>
            </a:endParaRPr>
          </a:p>
          <a:p>
            <a:pPr marL="687388" lvl="1" indent="-230188" eaLnBrk="0" hangingPunct="0">
              <a:spcAft>
                <a:spcPts val="600"/>
              </a:spcAft>
              <a:buClr>
                <a:srgbClr val="006C3A"/>
              </a:buClr>
              <a:buFont typeface="Symbol" pitchFamily="18" charset="2"/>
              <a:buChar char="-"/>
            </a:pPr>
            <a:r>
              <a:rPr lang="en-US" sz="2200" b="1" dirty="0">
                <a:latin typeface="Arial Narrow" pitchFamily="34" charset="0"/>
              </a:rPr>
              <a:t>Procure/qualify new cavities</a:t>
            </a:r>
            <a:endParaRPr lang="en-US" sz="2200" b="1" dirty="0">
              <a:solidFill>
                <a:srgbClr val="FF0000"/>
              </a:solidFill>
              <a:latin typeface="Arial Narrow" pitchFamily="34" charset="0"/>
            </a:endParaRPr>
          </a:p>
          <a:p>
            <a:pPr marL="1144588" lvl="2" indent="-230188" eaLnBrk="0" hangingPunct="0">
              <a:spcAft>
                <a:spcPts val="600"/>
              </a:spcAft>
              <a:buClr>
                <a:srgbClr val="006C3A"/>
              </a:buClr>
              <a:buFont typeface="Arial" pitchFamily="34" charset="0"/>
              <a:buChar char="•"/>
            </a:pPr>
            <a:r>
              <a:rPr lang="en-US" sz="2200" dirty="0">
                <a:latin typeface="Arial Narrow" pitchFamily="34" charset="0"/>
              </a:rPr>
              <a:t>Procure cavities from industrial vendor</a:t>
            </a:r>
          </a:p>
          <a:p>
            <a:pPr marL="1144588" lvl="2" indent="-230188" eaLnBrk="0" hangingPunct="0">
              <a:spcAft>
                <a:spcPts val="600"/>
              </a:spcAft>
              <a:buClr>
                <a:srgbClr val="006C3A"/>
              </a:buClr>
              <a:buFont typeface="Arial" pitchFamily="34" charset="0"/>
              <a:buChar char="•"/>
            </a:pPr>
            <a:r>
              <a:rPr lang="en-US" sz="2200" dirty="0">
                <a:latin typeface="Arial Narrow" pitchFamily="34" charset="0"/>
              </a:rPr>
              <a:t>Process/Qualify with SNS facilities </a:t>
            </a:r>
          </a:p>
          <a:p>
            <a:pPr marL="800100" lvl="1" indent="-342900" eaLnBrk="0" hangingPunct="0">
              <a:spcAft>
                <a:spcPts val="600"/>
              </a:spcAft>
              <a:buClr>
                <a:srgbClr val="006C3A"/>
              </a:buClr>
              <a:buFont typeface="Symbol" pitchFamily="18" charset="2"/>
              <a:buChar char=""/>
            </a:pPr>
            <a:r>
              <a:rPr lang="en-US" sz="2200" b="1" dirty="0" smtClean="0">
                <a:latin typeface="Arial Narrow" pitchFamily="34" charset="0"/>
              </a:rPr>
              <a:t>Procure/qualify </a:t>
            </a:r>
            <a:r>
              <a:rPr lang="en-US" sz="2200" b="1" dirty="0">
                <a:latin typeface="Arial Narrow" pitchFamily="34" charset="0"/>
              </a:rPr>
              <a:t>new </a:t>
            </a:r>
            <a:r>
              <a:rPr lang="en-US" sz="2200" b="1" dirty="0" smtClean="0">
                <a:latin typeface="Arial Narrow" pitchFamily="34" charset="0"/>
              </a:rPr>
              <a:t>couplers</a:t>
            </a:r>
            <a:endParaRPr lang="en-US" sz="2200" dirty="0" smtClean="0">
              <a:latin typeface="Arial Narrow" pitchFamily="34" charset="0"/>
            </a:endParaRPr>
          </a:p>
          <a:p>
            <a:pPr marL="1144588" lvl="2" indent="-230188" eaLnBrk="0" hangingPunct="0">
              <a:spcAft>
                <a:spcPts val="600"/>
              </a:spcAft>
              <a:buClr>
                <a:srgbClr val="006C3A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Prototype couplers ordered </a:t>
            </a:r>
            <a:endParaRPr lang="en-US" sz="2200" dirty="0">
              <a:latin typeface="Arial Narrow" pitchFamily="34" charset="0"/>
            </a:endParaRPr>
          </a:p>
          <a:p>
            <a:pPr marL="687388" lvl="1" indent="-230188" eaLnBrk="0" hangingPunct="0">
              <a:spcAft>
                <a:spcPts val="600"/>
              </a:spcAft>
              <a:buClr>
                <a:srgbClr val="006C3A"/>
              </a:buClr>
              <a:buFont typeface="Symbol" pitchFamily="18" charset="2"/>
              <a:buChar char="-"/>
            </a:pPr>
            <a:r>
              <a:rPr lang="en-US" sz="2200" b="1" dirty="0">
                <a:latin typeface="Arial Narrow" pitchFamily="34" charset="0"/>
              </a:rPr>
              <a:t>Use procedures developed during spare </a:t>
            </a:r>
            <a:r>
              <a:rPr lang="en-US" sz="2200" b="1" dirty="0" err="1">
                <a:latin typeface="Arial Narrow" pitchFamily="34" charset="0"/>
              </a:rPr>
              <a:t>cryomodule</a:t>
            </a:r>
            <a:r>
              <a:rPr lang="en-US" sz="2200" b="1" dirty="0">
                <a:latin typeface="Arial Narrow" pitchFamily="34" charset="0"/>
              </a:rPr>
              <a:t> effort</a:t>
            </a:r>
          </a:p>
          <a:p>
            <a:pPr marL="1144588" lvl="2" indent="-230188" eaLnBrk="0" hangingPunct="0">
              <a:spcAft>
                <a:spcPts val="600"/>
              </a:spcAft>
              <a:buClr>
                <a:srgbClr val="006C3A"/>
              </a:buClr>
              <a:buFont typeface="Arial" pitchFamily="34" charset="0"/>
              <a:buChar char="•"/>
            </a:pPr>
            <a:r>
              <a:rPr lang="en-US" sz="2200" dirty="0">
                <a:latin typeface="Arial Narrow" pitchFamily="34" charset="0"/>
              </a:rPr>
              <a:t>String assembly</a:t>
            </a:r>
          </a:p>
          <a:p>
            <a:pPr marL="1144588" lvl="2" indent="-230188" eaLnBrk="0" hangingPunct="0">
              <a:spcAft>
                <a:spcPts val="600"/>
              </a:spcAft>
              <a:buClr>
                <a:srgbClr val="006C3A"/>
              </a:buClr>
              <a:buFont typeface="Arial" pitchFamily="34" charset="0"/>
              <a:buChar char="•"/>
            </a:pPr>
            <a:r>
              <a:rPr lang="en-US" sz="2200" dirty="0">
                <a:latin typeface="Arial Narrow" pitchFamily="34" charset="0"/>
              </a:rPr>
              <a:t>Cold mass</a:t>
            </a:r>
          </a:p>
          <a:p>
            <a:pPr marL="1144588" lvl="2" indent="-230188" eaLnBrk="0" hangingPunct="0">
              <a:spcAft>
                <a:spcPts val="600"/>
              </a:spcAft>
              <a:buClr>
                <a:srgbClr val="006C3A"/>
              </a:buClr>
              <a:buFont typeface="Arial" pitchFamily="34" charset="0"/>
              <a:buChar char="•"/>
            </a:pPr>
            <a:r>
              <a:rPr lang="en-US" sz="2200" dirty="0">
                <a:latin typeface="Arial Narrow" pitchFamily="34" charset="0"/>
              </a:rPr>
              <a:t>Vacuum Vessel and End Cans</a:t>
            </a:r>
          </a:p>
          <a:p>
            <a:pPr marL="687388" lvl="1" indent="-230188" eaLnBrk="0" hangingPunct="0">
              <a:spcAft>
                <a:spcPts val="600"/>
              </a:spcAft>
              <a:buClr>
                <a:srgbClr val="006C3A"/>
              </a:buClr>
              <a:buFont typeface="Symbol" pitchFamily="18" charset="2"/>
              <a:buChar char="-"/>
            </a:pPr>
            <a:r>
              <a:rPr lang="en-US" sz="2200" b="1" dirty="0">
                <a:latin typeface="Arial Narrow" pitchFamily="34" charset="0"/>
              </a:rPr>
              <a:t>Qualify completed </a:t>
            </a:r>
            <a:r>
              <a:rPr lang="en-US" sz="2200" b="1" dirty="0" err="1">
                <a:latin typeface="Arial Narrow" pitchFamily="34" charset="0"/>
              </a:rPr>
              <a:t>cryomodules</a:t>
            </a:r>
            <a:r>
              <a:rPr lang="en-US" sz="2200" b="1" dirty="0">
                <a:latin typeface="Arial Narrow" pitchFamily="34" charset="0"/>
              </a:rPr>
              <a:t> in </a:t>
            </a:r>
            <a:r>
              <a:rPr lang="en-US" sz="2200" b="1" dirty="0" smtClean="0">
                <a:latin typeface="Arial Narrow" pitchFamily="34" charset="0"/>
              </a:rPr>
              <a:t>our test facility</a:t>
            </a:r>
            <a:endParaRPr lang="en-US" sz="2200" b="1" dirty="0">
              <a:latin typeface="Arial Narrow" pitchFamily="34" charset="0"/>
            </a:endParaRPr>
          </a:p>
          <a:p>
            <a:pPr marL="1144588" lvl="2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Protocol </a:t>
            </a:r>
            <a:r>
              <a:rPr lang="en-US" sz="2200" dirty="0">
                <a:latin typeface="Arial Narrow" pitchFamily="34" charset="0"/>
              </a:rPr>
              <a:t>developed during previous </a:t>
            </a:r>
            <a:r>
              <a:rPr lang="en-US" sz="2200" dirty="0" err="1">
                <a:latin typeface="Arial Narrow" pitchFamily="34" charset="0"/>
              </a:rPr>
              <a:t>cryomodule</a:t>
            </a:r>
            <a:r>
              <a:rPr lang="en-US" sz="2200" dirty="0">
                <a:latin typeface="Arial Narrow" pitchFamily="34" charset="0"/>
              </a:rPr>
              <a:t> repair efforts</a:t>
            </a:r>
          </a:p>
          <a:p>
            <a:pPr marL="687388" lvl="1" indent="-230188" eaLnBrk="0" hangingPunct="0">
              <a:spcAft>
                <a:spcPts val="600"/>
              </a:spcAft>
              <a:buClr>
                <a:srgbClr val="006C3A"/>
              </a:buClr>
              <a:buFont typeface="Arial" charset="0"/>
              <a:buChar char="–"/>
            </a:pPr>
            <a:endParaRPr lang="en-US" sz="2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7800"/>
            <a:ext cx="8229600" cy="481013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1157288" y="15255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238125" y="1031875"/>
            <a:ext cx="843915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Aft>
                <a:spcPct val="12000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Spare </a:t>
            </a:r>
            <a:r>
              <a:rPr lang="en-US" sz="2200" b="1" dirty="0" err="1" smtClean="0">
                <a:latin typeface="Arial Narrow" pitchFamily="34" charset="0"/>
              </a:rPr>
              <a:t>cryomodule</a:t>
            </a:r>
            <a:r>
              <a:rPr lang="en-US" sz="2200" b="1" dirty="0" smtClean="0">
                <a:latin typeface="Arial Narrow" pitchFamily="34" charset="0"/>
              </a:rPr>
              <a:t> effort provides confidence in design and assembly methodology</a:t>
            </a:r>
          </a:p>
          <a:p>
            <a:pPr marL="228600" indent="-228600" eaLnBrk="0" hangingPunct="0">
              <a:spcAft>
                <a:spcPct val="12000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sz="2200" b="1" dirty="0" err="1" smtClean="0">
                <a:latin typeface="Arial Narrow" pitchFamily="34" charset="0"/>
              </a:rPr>
              <a:t>Cryomodule</a:t>
            </a:r>
            <a:r>
              <a:rPr lang="en-US" sz="2200" b="1" dirty="0" smtClean="0">
                <a:latin typeface="Arial Narrow" pitchFamily="34" charset="0"/>
              </a:rPr>
              <a:t> is based on original design while complying with 10 CFR 851</a:t>
            </a:r>
          </a:p>
          <a:p>
            <a:pPr marL="228600" indent="-228600" eaLnBrk="0" hangingPunct="0">
              <a:spcAft>
                <a:spcPct val="12000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Design has been reviewed internally and externally</a:t>
            </a:r>
          </a:p>
          <a:p>
            <a:pPr marL="228600" indent="-228600" eaLnBrk="0" hangingPunct="0">
              <a:spcAft>
                <a:spcPct val="12000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Proceeding with spare </a:t>
            </a:r>
            <a:r>
              <a:rPr lang="en-US" sz="2200" b="1" dirty="0" err="1" smtClean="0">
                <a:latin typeface="Arial Narrow" pitchFamily="34" charset="0"/>
              </a:rPr>
              <a:t>cryomodule</a:t>
            </a:r>
            <a:r>
              <a:rPr lang="en-US" sz="2200" b="1" dirty="0" smtClean="0">
                <a:latin typeface="Arial Narrow" pitchFamily="34" charset="0"/>
              </a:rPr>
              <a:t> effort as a model for PUP </a:t>
            </a:r>
            <a:r>
              <a:rPr lang="en-US" sz="2200" b="1" dirty="0" err="1" smtClean="0">
                <a:latin typeface="Arial Narrow" pitchFamily="34" charset="0"/>
              </a:rPr>
              <a:t>cryomodule</a:t>
            </a:r>
            <a:r>
              <a:rPr lang="en-US" sz="2200" b="1" dirty="0" smtClean="0">
                <a:latin typeface="Arial Narrow" pitchFamily="34" charset="0"/>
              </a:rPr>
              <a:t> manufacturing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914400"/>
            <a:ext cx="8229600" cy="4570482"/>
          </a:xfrm>
        </p:spPr>
        <p:txBody>
          <a:bodyPr/>
          <a:lstStyle/>
          <a:p>
            <a:r>
              <a:rPr lang="en-US" dirty="0" smtClean="0"/>
              <a:t>Twenty-three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pPr lvl="1"/>
            <a:r>
              <a:rPr lang="en-US" b="0" dirty="0" smtClean="0"/>
              <a:t>11 medium beta </a:t>
            </a:r>
            <a:r>
              <a:rPr lang="en-US" b="0" dirty="0" err="1" smtClean="0"/>
              <a:t>cryomodules</a:t>
            </a:r>
            <a:endParaRPr lang="en-US" b="0" dirty="0" smtClean="0"/>
          </a:p>
          <a:p>
            <a:pPr lvl="1"/>
            <a:r>
              <a:rPr lang="en-US" b="0" dirty="0" smtClean="0"/>
              <a:t>12 high beta </a:t>
            </a:r>
            <a:r>
              <a:rPr lang="en-US" b="0" dirty="0" err="1" smtClean="0"/>
              <a:t>cryomodules</a:t>
            </a:r>
            <a:endParaRPr lang="en-US" b="0" dirty="0" smtClean="0"/>
          </a:p>
          <a:p>
            <a:pPr lvl="1"/>
            <a:r>
              <a:rPr lang="en-US" b="0" dirty="0" smtClean="0"/>
              <a:t>9 empty slots for high beta </a:t>
            </a:r>
            <a:r>
              <a:rPr lang="en-US" b="0" dirty="0" err="1" smtClean="0"/>
              <a:t>cryomodules</a:t>
            </a:r>
            <a:endParaRPr lang="en-US" b="0" dirty="0" smtClean="0"/>
          </a:p>
          <a:p>
            <a:pPr lvl="1"/>
            <a:r>
              <a:rPr lang="en-US" b="0" dirty="0" smtClean="0"/>
              <a:t>Multiple repairs necessary – most done in place in tunnel</a:t>
            </a:r>
          </a:p>
          <a:p>
            <a:pPr lvl="1"/>
            <a:r>
              <a:rPr lang="en-US" b="0" dirty="0" smtClean="0"/>
              <a:t>Two </a:t>
            </a:r>
            <a:r>
              <a:rPr lang="en-US" b="0" dirty="0" err="1" smtClean="0"/>
              <a:t>cryomodules</a:t>
            </a:r>
            <a:r>
              <a:rPr lang="en-US" b="0" dirty="0" smtClean="0"/>
              <a:t> were removed from tunnel for more complex repairs after beam operations began</a:t>
            </a:r>
          </a:p>
          <a:p>
            <a:pPr lvl="1"/>
            <a:endParaRPr lang="en-US" b="0" dirty="0"/>
          </a:p>
          <a:p>
            <a:r>
              <a:rPr lang="en-US" dirty="0" smtClean="0"/>
              <a:t>Spare </a:t>
            </a:r>
            <a:r>
              <a:rPr lang="en-US" dirty="0" err="1" smtClean="0"/>
              <a:t>cryomodules</a:t>
            </a:r>
            <a:r>
              <a:rPr lang="en-US" dirty="0" smtClean="0"/>
              <a:t> necessary</a:t>
            </a:r>
          </a:p>
          <a:p>
            <a:pPr lvl="1"/>
            <a:r>
              <a:rPr lang="en-US" b="0" dirty="0" smtClean="0"/>
              <a:t>1 high beta spare</a:t>
            </a:r>
          </a:p>
          <a:p>
            <a:pPr lvl="1"/>
            <a:r>
              <a:rPr lang="en-US" b="0" dirty="0" smtClean="0"/>
              <a:t>1 medium beta spare</a:t>
            </a:r>
          </a:p>
        </p:txBody>
      </p:sp>
    </p:spTree>
    <p:extLst>
      <p:ext uri="{BB962C8B-B14F-4D97-AF65-F5344CB8AC3E}">
        <p14:creationId xmlns:p14="http://schemas.microsoft.com/office/powerpoint/2010/main" val="26132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</a:t>
            </a:r>
            <a:r>
              <a:rPr lang="en-US" dirty="0" err="1" smtClean="0"/>
              <a:t>Cryomodule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914400"/>
            <a:ext cx="8229600" cy="5478423"/>
          </a:xfrm>
        </p:spPr>
        <p:txBody>
          <a:bodyPr/>
          <a:lstStyle/>
          <a:p>
            <a:r>
              <a:rPr lang="en-US" dirty="0" smtClean="0"/>
              <a:t>Allows removal of operating </a:t>
            </a:r>
            <a:r>
              <a:rPr lang="en-US" dirty="0" err="1" smtClean="0"/>
              <a:t>cryomodule</a:t>
            </a:r>
            <a:r>
              <a:rPr lang="en-US" dirty="0" smtClean="0"/>
              <a:t> for repair</a:t>
            </a:r>
          </a:p>
          <a:p>
            <a:pPr lvl="1"/>
            <a:r>
              <a:rPr lang="en-US" b="0" dirty="0" smtClean="0"/>
              <a:t>Maintain same beam energy</a:t>
            </a:r>
          </a:p>
          <a:p>
            <a:pPr lvl="1"/>
            <a:r>
              <a:rPr lang="en-US" b="0" dirty="0" smtClean="0"/>
              <a:t>Increase time for conducting complex repairs</a:t>
            </a:r>
          </a:p>
          <a:p>
            <a:pPr lvl="1"/>
            <a:r>
              <a:rPr lang="en-US" b="0" dirty="0" smtClean="0"/>
              <a:t>Removes complexity of repairing </a:t>
            </a:r>
            <a:r>
              <a:rPr lang="en-US" b="0" dirty="0" err="1" smtClean="0"/>
              <a:t>cryomodules</a:t>
            </a:r>
            <a:r>
              <a:rPr lang="en-US" b="0" dirty="0" smtClean="0"/>
              <a:t> in LINAC tunnel</a:t>
            </a:r>
          </a:p>
          <a:p>
            <a:pPr lvl="1"/>
            <a:r>
              <a:rPr lang="en-US" b="0" dirty="0" smtClean="0"/>
              <a:t>Necessity for beam reliability and availability goals for SNS</a:t>
            </a:r>
            <a:endParaRPr lang="en-US" b="0" dirty="0"/>
          </a:p>
          <a:p>
            <a:r>
              <a:rPr lang="en-US" dirty="0" smtClean="0"/>
              <a:t>High beta spare serves as prototype for PUP</a:t>
            </a:r>
          </a:p>
          <a:p>
            <a:pPr lvl="1"/>
            <a:r>
              <a:rPr lang="en-US" b="0" dirty="0" smtClean="0"/>
              <a:t>High beta spare is first priority over medium beta spare</a:t>
            </a:r>
          </a:p>
          <a:p>
            <a:pPr lvl="1"/>
            <a:r>
              <a:rPr lang="en-US" b="0" dirty="0" smtClean="0"/>
              <a:t>Meets pressure requirements put forth in 10 CFR 851</a:t>
            </a:r>
          </a:p>
          <a:p>
            <a:pPr lvl="1"/>
            <a:r>
              <a:rPr lang="en-US" b="0" dirty="0" smtClean="0"/>
              <a:t>Incorporates design upgrades to vacuum vessel and end cans</a:t>
            </a:r>
          </a:p>
          <a:p>
            <a:pPr lvl="1"/>
            <a:r>
              <a:rPr lang="en-US" b="0" dirty="0" smtClean="0"/>
              <a:t>Fabrication techniques are being developed</a:t>
            </a:r>
          </a:p>
          <a:p>
            <a:pPr lvl="1"/>
            <a:r>
              <a:rPr lang="en-US" b="0" dirty="0" smtClean="0"/>
              <a:t>Alignment methodology is being refined</a:t>
            </a:r>
          </a:p>
          <a:p>
            <a:r>
              <a:rPr lang="en-US" dirty="0" smtClean="0"/>
              <a:t>Medium beta spare to be built as funding is available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34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Beta Spare </a:t>
            </a:r>
            <a:r>
              <a:rPr lang="en-US" dirty="0" err="1" smtClean="0"/>
              <a:t>Cryomodule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77" y="591140"/>
            <a:ext cx="8229600" cy="5970865"/>
          </a:xfrm>
        </p:spPr>
        <p:txBody>
          <a:bodyPr/>
          <a:lstStyle/>
          <a:p>
            <a:r>
              <a:rPr lang="en-US" sz="2200" dirty="0" smtClean="0"/>
              <a:t>Cold mass complete</a:t>
            </a:r>
          </a:p>
          <a:p>
            <a:pPr lvl="1"/>
            <a:r>
              <a:rPr lang="en-US" sz="2000" b="0" dirty="0" smtClean="0"/>
              <a:t>Cavities processed at J-Lab and shipped to SNS</a:t>
            </a:r>
          </a:p>
          <a:p>
            <a:pPr lvl="1"/>
            <a:r>
              <a:rPr lang="en-US" sz="2000" b="0" dirty="0" smtClean="0"/>
              <a:t>BCP and vertical EP was processing technique</a:t>
            </a:r>
          </a:p>
          <a:p>
            <a:pPr lvl="1"/>
            <a:r>
              <a:rPr lang="en-US" sz="2000" b="0" dirty="0" smtClean="0"/>
              <a:t>String assembly completed at SNS</a:t>
            </a:r>
          </a:p>
          <a:p>
            <a:pPr lvl="1"/>
            <a:r>
              <a:rPr lang="en-US" sz="2000" b="0" dirty="0" smtClean="0"/>
              <a:t>Integration of string, shields, and space frame complete at SNS</a:t>
            </a:r>
            <a:endParaRPr lang="en-US" sz="2000" b="0" dirty="0"/>
          </a:p>
          <a:p>
            <a:r>
              <a:rPr lang="en-US" sz="2200" dirty="0" smtClean="0"/>
              <a:t>Vacuum vessel</a:t>
            </a:r>
          </a:p>
          <a:p>
            <a:pPr lvl="1"/>
            <a:r>
              <a:rPr lang="en-US" sz="2000" b="0" dirty="0" smtClean="0"/>
              <a:t>Manufactured at Keller Technology Corporation</a:t>
            </a:r>
          </a:p>
          <a:p>
            <a:pPr lvl="1"/>
            <a:r>
              <a:rPr lang="en-US" sz="2000" b="0" dirty="0" smtClean="0"/>
              <a:t>Due to arrive at SNS end of this month</a:t>
            </a:r>
          </a:p>
          <a:p>
            <a:r>
              <a:rPr lang="en-US" sz="2200" dirty="0" smtClean="0"/>
              <a:t>End cans</a:t>
            </a:r>
          </a:p>
          <a:p>
            <a:pPr lvl="1"/>
            <a:r>
              <a:rPr lang="en-US" sz="2000" b="0" dirty="0" smtClean="0"/>
              <a:t>Supply can (Completion date – May)</a:t>
            </a:r>
          </a:p>
          <a:p>
            <a:pPr lvl="2"/>
            <a:r>
              <a:rPr lang="en-US" sz="2000" b="0" dirty="0" smtClean="0"/>
              <a:t>Design complete</a:t>
            </a:r>
          </a:p>
          <a:p>
            <a:pPr lvl="2"/>
            <a:r>
              <a:rPr lang="en-US" sz="2000" b="0" dirty="0" smtClean="0"/>
              <a:t>Fabrication under way at ORNL</a:t>
            </a:r>
          </a:p>
          <a:p>
            <a:pPr lvl="1"/>
            <a:r>
              <a:rPr lang="en-US" sz="2000" b="0" dirty="0" smtClean="0"/>
              <a:t>Return can (Completion date – July)</a:t>
            </a:r>
          </a:p>
          <a:p>
            <a:pPr lvl="2"/>
            <a:r>
              <a:rPr lang="en-US" sz="2000" b="0" dirty="0" smtClean="0"/>
              <a:t>Design is 90%</a:t>
            </a:r>
          </a:p>
          <a:p>
            <a:pPr lvl="2"/>
            <a:r>
              <a:rPr lang="en-US" sz="2000" b="0" dirty="0" smtClean="0"/>
              <a:t>Fabrication will start after supply can is complete</a:t>
            </a:r>
          </a:p>
        </p:txBody>
      </p:sp>
    </p:spTree>
    <p:extLst>
      <p:ext uri="{BB962C8B-B14F-4D97-AF65-F5344CB8AC3E}">
        <p14:creationId xmlns:p14="http://schemas.microsoft.com/office/powerpoint/2010/main" val="10963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</a:t>
            </a:r>
            <a:r>
              <a:rPr lang="en-US" dirty="0" err="1" smtClean="0"/>
              <a:t>Cryomodule</a:t>
            </a:r>
            <a:r>
              <a:rPr lang="en-US" dirty="0" smtClean="0"/>
              <a:t> Status</a:t>
            </a:r>
            <a:endParaRPr lang="en-US" dirty="0"/>
          </a:p>
        </p:txBody>
      </p:sp>
      <p:pic>
        <p:nvPicPr>
          <p:cNvPr id="73734" name="Picture 6" descr="\\ornl\nscd\users\Douglas_Debra\cryomodules\Cryomodule pics 0028\String assembly Feb 2010 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3" y="690504"/>
            <a:ext cx="3201252" cy="239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\\ornl\nscd\users\Douglas_Debra\cryomodules\Cryomodule pics 0028\IMG_05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7" y="585787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 descr="\\ornl\nscd\users\Douglas_Debra\cryomodules\Cryomodule pics 0028\March2011 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18" y="37338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7" name="Picture 9" descr="\\ornl\nscd\users\Douglas_Debra\cryomodules\Cryomodule pics 0028\cryomodule 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3" y="3826164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\\ornl\nscd\users\Douglas_Debra\cryomodules\Cryomodule pics 0028\IMG_07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034309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</a:t>
            </a:r>
            <a:r>
              <a:rPr lang="en-US" dirty="0" err="1" smtClean="0"/>
              <a:t>Cryomodule</a:t>
            </a:r>
            <a:r>
              <a:rPr lang="en-US" dirty="0" smtClean="0"/>
              <a:t> Status</a:t>
            </a:r>
            <a:endParaRPr lang="en-US" dirty="0"/>
          </a:p>
        </p:txBody>
      </p:sp>
      <p:pic>
        <p:nvPicPr>
          <p:cNvPr id="73730" name="Picture 2" descr="\\ornl\nscd\users\Douglas_Debra\cryomodules\Cryomodule pics 0028\March2011 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18" y="355831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\\ornl\nscd\users\Douglas_Debra\cryomodules\Cryomodule pics 0028\March2011 0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45" y="220056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\\ornl\nscd\users\Douglas_Debra\cryomodules\Cryomodule pics 0028\March2011 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6255" y="1166091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New </a:t>
            </a:r>
            <a:r>
              <a:rPr lang="en-US" dirty="0" err="1" smtClean="0"/>
              <a:t>Cryomodule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914400"/>
            <a:ext cx="8229600" cy="5509200"/>
          </a:xfrm>
        </p:spPr>
        <p:txBody>
          <a:bodyPr/>
          <a:lstStyle/>
          <a:p>
            <a:r>
              <a:rPr lang="en-US" dirty="0" smtClean="0"/>
              <a:t>Maintain design similar to original SNS </a:t>
            </a:r>
            <a:r>
              <a:rPr lang="en-US" dirty="0"/>
              <a:t>h</a:t>
            </a:r>
            <a:r>
              <a:rPr lang="en-US" dirty="0" smtClean="0"/>
              <a:t>igh beta </a:t>
            </a:r>
            <a:r>
              <a:rPr lang="en-US" dirty="0" err="1" smtClean="0"/>
              <a:t>cryomodule</a:t>
            </a:r>
            <a:endParaRPr lang="en-US" dirty="0" smtClean="0"/>
          </a:p>
          <a:p>
            <a:pPr lvl="1"/>
            <a:r>
              <a:rPr lang="en-US" b="0" dirty="0" smtClean="0"/>
              <a:t>Proven design</a:t>
            </a:r>
          </a:p>
          <a:p>
            <a:pPr lvl="1"/>
            <a:r>
              <a:rPr lang="en-US" b="0" dirty="0" smtClean="0"/>
              <a:t>Six years of operating experience</a:t>
            </a:r>
          </a:p>
          <a:p>
            <a:pPr lvl="1"/>
            <a:r>
              <a:rPr lang="en-US" b="0" dirty="0" smtClean="0"/>
              <a:t>Interface points same as original</a:t>
            </a:r>
            <a:endParaRPr lang="en-US" b="0" dirty="0"/>
          </a:p>
          <a:p>
            <a:r>
              <a:rPr lang="en-US" dirty="0" smtClean="0"/>
              <a:t>Meet 10 CFR 851 with regards to pressure safety</a:t>
            </a:r>
          </a:p>
          <a:p>
            <a:pPr lvl="1"/>
            <a:r>
              <a:rPr lang="en-US" b="0" dirty="0" smtClean="0"/>
              <a:t>New requirement introduced in February 2007</a:t>
            </a:r>
          </a:p>
          <a:p>
            <a:pPr lvl="1"/>
            <a:r>
              <a:rPr lang="en-US" b="0" dirty="0" smtClean="0"/>
              <a:t>Vacuum vessel will be code stamped</a:t>
            </a:r>
          </a:p>
          <a:p>
            <a:pPr lvl="1"/>
            <a:r>
              <a:rPr lang="en-US" b="0" dirty="0" smtClean="0"/>
              <a:t>End-cans will be code stamped</a:t>
            </a:r>
          </a:p>
          <a:p>
            <a:r>
              <a:rPr lang="en-US" dirty="0" smtClean="0"/>
              <a:t>Reviews conducted</a:t>
            </a:r>
          </a:p>
          <a:p>
            <a:pPr lvl="1"/>
            <a:r>
              <a:rPr lang="en-US" b="0" dirty="0" smtClean="0"/>
              <a:t>Internal Reviews – Feb 2009, Feb 2010</a:t>
            </a:r>
          </a:p>
          <a:p>
            <a:pPr lvl="1"/>
            <a:r>
              <a:rPr lang="en-US" b="0" dirty="0" smtClean="0"/>
              <a:t>External Reviews – Nov 2009, Feb 2010</a:t>
            </a:r>
          </a:p>
          <a:p>
            <a:pPr lvl="1"/>
            <a:r>
              <a:rPr lang="en-US" b="0" dirty="0" smtClean="0"/>
              <a:t>End Can Review – Feb 2011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9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Constraints/Interfaces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703263"/>
            <a:ext cx="7827963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717550" y="1955800"/>
            <a:ext cx="889000" cy="37465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755650" y="2006600"/>
            <a:ext cx="158750" cy="152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1047750" y="2000250"/>
            <a:ext cx="158750" cy="152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7258050" y="2006600"/>
            <a:ext cx="889000" cy="37465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>
            <a:off x="7340600" y="2044700"/>
            <a:ext cx="158750" cy="152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7626350" y="2051050"/>
            <a:ext cx="158750" cy="152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7524750" y="2159000"/>
            <a:ext cx="171450" cy="171450"/>
          </a:xfrm>
          <a:prstGeom prst="ellips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Oval 13"/>
          <p:cNvSpPr>
            <a:spLocks noChangeArrowheads="1"/>
          </p:cNvSpPr>
          <p:nvPr/>
        </p:nvSpPr>
        <p:spPr bwMode="auto">
          <a:xfrm>
            <a:off x="7848600" y="2044700"/>
            <a:ext cx="292100" cy="171450"/>
          </a:xfrm>
          <a:prstGeom prst="ellips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Oval 14"/>
          <p:cNvSpPr>
            <a:spLocks noChangeArrowheads="1"/>
          </p:cNvSpPr>
          <p:nvPr/>
        </p:nvSpPr>
        <p:spPr bwMode="auto">
          <a:xfrm>
            <a:off x="889000" y="2114550"/>
            <a:ext cx="165100" cy="1651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15"/>
          <p:cNvSpPr>
            <a:spLocks noChangeArrowheads="1"/>
          </p:cNvSpPr>
          <p:nvPr/>
        </p:nvSpPr>
        <p:spPr bwMode="auto">
          <a:xfrm>
            <a:off x="1155700" y="2139950"/>
            <a:ext cx="165100" cy="1651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16"/>
          <p:cNvSpPr>
            <a:spLocks noChangeShapeType="1"/>
          </p:cNvSpPr>
          <p:nvPr/>
        </p:nvSpPr>
        <p:spPr bwMode="auto">
          <a:xfrm flipV="1">
            <a:off x="723900" y="3362325"/>
            <a:ext cx="0" cy="1724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7"/>
          <p:cNvSpPr>
            <a:spLocks noChangeShapeType="1"/>
          </p:cNvSpPr>
          <p:nvPr/>
        </p:nvSpPr>
        <p:spPr bwMode="auto">
          <a:xfrm flipV="1">
            <a:off x="8124825" y="3352800"/>
            <a:ext cx="0" cy="1724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Line 18"/>
          <p:cNvSpPr>
            <a:spLocks noChangeShapeType="1"/>
          </p:cNvSpPr>
          <p:nvPr/>
        </p:nvSpPr>
        <p:spPr bwMode="auto">
          <a:xfrm>
            <a:off x="714375" y="3448050"/>
            <a:ext cx="74009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Text Box 19"/>
          <p:cNvSpPr txBox="1">
            <a:spLocks noChangeArrowheads="1"/>
          </p:cNvSpPr>
          <p:nvPr/>
        </p:nvSpPr>
        <p:spPr bwMode="auto">
          <a:xfrm>
            <a:off x="3895725" y="3248025"/>
            <a:ext cx="660400" cy="3857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OAL</a:t>
            </a:r>
          </a:p>
        </p:txBody>
      </p:sp>
      <p:sp>
        <p:nvSpPr>
          <p:cNvPr id="26642" name="Text Box 20"/>
          <p:cNvSpPr txBox="1">
            <a:spLocks noChangeArrowheads="1"/>
          </p:cNvSpPr>
          <p:nvPr/>
        </p:nvSpPr>
        <p:spPr bwMode="auto">
          <a:xfrm>
            <a:off x="3905250" y="609600"/>
            <a:ext cx="1206500" cy="3857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Bayonet’s</a:t>
            </a:r>
          </a:p>
        </p:txBody>
      </p:sp>
      <p:sp>
        <p:nvSpPr>
          <p:cNvPr id="26643" name="Line 21"/>
          <p:cNvSpPr>
            <a:spLocks noChangeShapeType="1"/>
          </p:cNvSpPr>
          <p:nvPr/>
        </p:nvSpPr>
        <p:spPr bwMode="auto">
          <a:xfrm flipH="1">
            <a:off x="1200150" y="990600"/>
            <a:ext cx="2695575" cy="1009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Line 22"/>
          <p:cNvSpPr>
            <a:spLocks noChangeShapeType="1"/>
          </p:cNvSpPr>
          <p:nvPr/>
        </p:nvSpPr>
        <p:spPr bwMode="auto">
          <a:xfrm flipH="1">
            <a:off x="895350" y="981075"/>
            <a:ext cx="3038475" cy="10382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45" name="Line 23"/>
          <p:cNvSpPr>
            <a:spLocks noChangeShapeType="1"/>
          </p:cNvSpPr>
          <p:nvPr/>
        </p:nvSpPr>
        <p:spPr bwMode="auto">
          <a:xfrm>
            <a:off x="5105400" y="981075"/>
            <a:ext cx="2552700" cy="1057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46" name="Line 24"/>
          <p:cNvSpPr>
            <a:spLocks noChangeShapeType="1"/>
          </p:cNvSpPr>
          <p:nvPr/>
        </p:nvSpPr>
        <p:spPr bwMode="auto">
          <a:xfrm>
            <a:off x="5086350" y="990600"/>
            <a:ext cx="2238375" cy="1057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Text Box 25"/>
          <p:cNvSpPr txBox="1">
            <a:spLocks noChangeArrowheads="1"/>
          </p:cNvSpPr>
          <p:nvPr/>
        </p:nvSpPr>
        <p:spPr bwMode="auto">
          <a:xfrm>
            <a:off x="638175" y="2857500"/>
            <a:ext cx="698500" cy="385763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J-T’s</a:t>
            </a:r>
          </a:p>
        </p:txBody>
      </p:sp>
      <p:sp>
        <p:nvSpPr>
          <p:cNvPr id="26648" name="Line 26"/>
          <p:cNvSpPr>
            <a:spLocks noChangeShapeType="1"/>
          </p:cNvSpPr>
          <p:nvPr/>
        </p:nvSpPr>
        <p:spPr bwMode="auto">
          <a:xfrm flipV="1">
            <a:off x="638175" y="2295525"/>
            <a:ext cx="304800" cy="5619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49" name="Line 27"/>
          <p:cNvSpPr>
            <a:spLocks noChangeShapeType="1"/>
          </p:cNvSpPr>
          <p:nvPr/>
        </p:nvSpPr>
        <p:spPr bwMode="auto">
          <a:xfrm flipV="1">
            <a:off x="638175" y="2286000"/>
            <a:ext cx="600075" cy="5715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Text Box 28"/>
          <p:cNvSpPr txBox="1">
            <a:spLocks noChangeArrowheads="1"/>
          </p:cNvSpPr>
          <p:nvPr/>
        </p:nvSpPr>
        <p:spPr bwMode="auto">
          <a:xfrm>
            <a:off x="7477125" y="552450"/>
            <a:ext cx="1001713" cy="568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</a:rPr>
              <a:t>Cool Down</a:t>
            </a:r>
          </a:p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</a:rPr>
              <a:t>Bypass</a:t>
            </a:r>
          </a:p>
        </p:txBody>
      </p:sp>
      <p:sp>
        <p:nvSpPr>
          <p:cNvPr id="26651" name="Line 29"/>
          <p:cNvSpPr>
            <a:spLocks noChangeShapeType="1"/>
          </p:cNvSpPr>
          <p:nvPr/>
        </p:nvSpPr>
        <p:spPr bwMode="auto">
          <a:xfrm flipH="1">
            <a:off x="8105775" y="1123950"/>
            <a:ext cx="371475" cy="92392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Text Box 30"/>
          <p:cNvSpPr txBox="1">
            <a:spLocks noChangeArrowheads="1"/>
          </p:cNvSpPr>
          <p:nvPr/>
        </p:nvSpPr>
        <p:spPr bwMode="auto">
          <a:xfrm>
            <a:off x="3400425" y="2809875"/>
            <a:ext cx="1879600" cy="3857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Pressure Reliefs</a:t>
            </a:r>
          </a:p>
        </p:txBody>
      </p:sp>
      <p:sp>
        <p:nvSpPr>
          <p:cNvPr id="26653" name="Oval 31"/>
          <p:cNvSpPr>
            <a:spLocks noChangeArrowheads="1"/>
          </p:cNvSpPr>
          <p:nvPr/>
        </p:nvSpPr>
        <p:spPr bwMode="auto">
          <a:xfrm>
            <a:off x="1381125" y="1968500"/>
            <a:ext cx="228600" cy="238125"/>
          </a:xfrm>
          <a:prstGeom prst="ellips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Line 32"/>
          <p:cNvSpPr>
            <a:spLocks noChangeShapeType="1"/>
          </p:cNvSpPr>
          <p:nvPr/>
        </p:nvSpPr>
        <p:spPr bwMode="auto">
          <a:xfrm flipV="1">
            <a:off x="5276850" y="2305050"/>
            <a:ext cx="2257425" cy="69532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Line 33"/>
          <p:cNvSpPr>
            <a:spLocks noChangeShapeType="1"/>
          </p:cNvSpPr>
          <p:nvPr/>
        </p:nvSpPr>
        <p:spPr bwMode="auto">
          <a:xfrm flipH="1" flipV="1">
            <a:off x="1619250" y="2105025"/>
            <a:ext cx="1790700" cy="88582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56" name="Line 34"/>
          <p:cNvSpPr>
            <a:spLocks noChangeShapeType="1"/>
          </p:cNvSpPr>
          <p:nvPr/>
        </p:nvSpPr>
        <p:spPr bwMode="auto">
          <a:xfrm flipV="1">
            <a:off x="1457325" y="3800475"/>
            <a:ext cx="0" cy="1304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7" name="Line 35"/>
          <p:cNvSpPr>
            <a:spLocks noChangeShapeType="1"/>
          </p:cNvSpPr>
          <p:nvPr/>
        </p:nvSpPr>
        <p:spPr bwMode="auto">
          <a:xfrm flipV="1">
            <a:off x="7305675" y="3771900"/>
            <a:ext cx="0" cy="1304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Line 36"/>
          <p:cNvSpPr>
            <a:spLocks noChangeShapeType="1"/>
          </p:cNvSpPr>
          <p:nvPr/>
        </p:nvSpPr>
        <p:spPr bwMode="auto">
          <a:xfrm>
            <a:off x="1457325" y="3905250"/>
            <a:ext cx="58483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Text Box 37"/>
          <p:cNvSpPr txBox="1">
            <a:spLocks noChangeArrowheads="1"/>
          </p:cNvSpPr>
          <p:nvPr/>
        </p:nvSpPr>
        <p:spPr bwMode="auto">
          <a:xfrm>
            <a:off x="3552825" y="3714750"/>
            <a:ext cx="1358900" cy="3857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Slot Length</a:t>
            </a:r>
          </a:p>
        </p:txBody>
      </p:sp>
      <p:sp>
        <p:nvSpPr>
          <p:cNvPr id="26660" name="Text Box 38"/>
          <p:cNvSpPr txBox="1">
            <a:spLocks noChangeArrowheads="1"/>
          </p:cNvSpPr>
          <p:nvPr/>
        </p:nvSpPr>
        <p:spPr bwMode="auto">
          <a:xfrm>
            <a:off x="6515100" y="6105525"/>
            <a:ext cx="14112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CRM9000000-0001 Sht #1</a:t>
            </a:r>
          </a:p>
        </p:txBody>
      </p:sp>
      <p:sp>
        <p:nvSpPr>
          <p:cNvPr id="26661" name="Text Box 39"/>
          <p:cNvSpPr txBox="1">
            <a:spLocks noChangeArrowheads="1"/>
          </p:cNvSpPr>
          <p:nvPr/>
        </p:nvSpPr>
        <p:spPr bwMode="auto">
          <a:xfrm>
            <a:off x="133350" y="866775"/>
            <a:ext cx="819150" cy="404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Fixed</a:t>
            </a:r>
          </a:p>
        </p:txBody>
      </p:sp>
      <p:sp>
        <p:nvSpPr>
          <p:cNvPr id="26662" name="Text Box 40"/>
          <p:cNvSpPr txBox="1">
            <a:spLocks noChangeArrowheads="1"/>
          </p:cNvSpPr>
          <p:nvPr/>
        </p:nvSpPr>
        <p:spPr bwMode="auto">
          <a:xfrm>
            <a:off x="133350" y="1333500"/>
            <a:ext cx="933450" cy="4048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“Free”</a:t>
            </a:r>
          </a:p>
        </p:txBody>
      </p:sp>
    </p:spTree>
    <p:extLst>
      <p:ext uri="{BB962C8B-B14F-4D97-AF65-F5344CB8AC3E}">
        <p14:creationId xmlns:p14="http://schemas.microsoft.com/office/powerpoint/2010/main" val="36941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age Slid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130973</TotalTime>
  <Words>1369</Words>
  <Application>Microsoft Office PowerPoint</Application>
  <PresentationFormat>Letter Paper (8.5x11 in)</PresentationFormat>
  <Paragraphs>258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Master Page Slide</vt:lpstr>
      <vt:lpstr>   Cryomodules </vt:lpstr>
      <vt:lpstr>Outline</vt:lpstr>
      <vt:lpstr>SNS LINAC</vt:lpstr>
      <vt:lpstr>Spare Cryomodule</vt:lpstr>
      <vt:lpstr>High Beta Spare Cryomodule Status</vt:lpstr>
      <vt:lpstr>Spare Cryomodule Status</vt:lpstr>
      <vt:lpstr>Spare Cryomodule Status</vt:lpstr>
      <vt:lpstr>Basis of New Cryomodule Design</vt:lpstr>
      <vt:lpstr>Constraints/Interfaces</vt:lpstr>
      <vt:lpstr>PowerPoint Presentation</vt:lpstr>
      <vt:lpstr>Moving PV Boundary:</vt:lpstr>
      <vt:lpstr>PowerPoint Presentation</vt:lpstr>
      <vt:lpstr>Design Requirements</vt:lpstr>
      <vt:lpstr>Incorporation of Lessons Learned</vt:lpstr>
      <vt:lpstr>Incorporation of Lessons Learned</vt:lpstr>
      <vt:lpstr>PowerPoint Presentation</vt:lpstr>
      <vt:lpstr>PowerPoint Presentation</vt:lpstr>
      <vt:lpstr>PowerPoint Presentation</vt:lpstr>
      <vt:lpstr>Vacuum Vessel Changes</vt:lpstr>
      <vt:lpstr>Vacuum Vessel Changes</vt:lpstr>
      <vt:lpstr>Vacuum Vessel Changes</vt:lpstr>
      <vt:lpstr>Vacuum Vessel Changes</vt:lpstr>
      <vt:lpstr>Return End-Can Changes</vt:lpstr>
      <vt:lpstr>Supply End-Can Changes</vt:lpstr>
      <vt:lpstr>PUP SCL Scope</vt:lpstr>
      <vt:lpstr>PowerPoint Presentation</vt:lpstr>
      <vt:lpstr>PowerPoint Presentation</vt:lpstr>
      <vt:lpstr>PowerPoint Presentation</vt:lpstr>
      <vt:lpstr>Summary</vt:lpstr>
    </vt:vector>
  </TitlesOfParts>
  <Company>UT-Battelle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Lawson, Ruth D.</dc:creator>
  <cp:lastModifiedBy>Howell, Matthew P.</cp:lastModifiedBy>
  <cp:revision>1479</cp:revision>
  <cp:lastPrinted>2008-11-18T13:39:37Z</cp:lastPrinted>
  <dcterms:created xsi:type="dcterms:W3CDTF">2008-11-07T16:05:41Z</dcterms:created>
  <dcterms:modified xsi:type="dcterms:W3CDTF">2011-04-12T18:37:07Z</dcterms:modified>
</cp:coreProperties>
</file>