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notesMasterIdLst>
    <p:notesMasterId r:id="rId24"/>
  </p:notesMasterIdLst>
  <p:handoutMasterIdLst>
    <p:handoutMasterId r:id="rId25"/>
  </p:handoutMasterIdLst>
  <p:sldIdLst>
    <p:sldId id="256" r:id="rId2"/>
    <p:sldId id="406" r:id="rId3"/>
    <p:sldId id="407" r:id="rId4"/>
    <p:sldId id="372" r:id="rId5"/>
    <p:sldId id="408" r:id="rId6"/>
    <p:sldId id="391" r:id="rId7"/>
    <p:sldId id="392" r:id="rId8"/>
    <p:sldId id="344" r:id="rId9"/>
    <p:sldId id="411" r:id="rId10"/>
    <p:sldId id="412" r:id="rId11"/>
    <p:sldId id="395" r:id="rId12"/>
    <p:sldId id="399" r:id="rId13"/>
    <p:sldId id="404" r:id="rId14"/>
    <p:sldId id="396" r:id="rId15"/>
    <p:sldId id="397" r:id="rId16"/>
    <p:sldId id="402" r:id="rId17"/>
    <p:sldId id="379" r:id="rId18"/>
    <p:sldId id="405" r:id="rId19"/>
    <p:sldId id="386" r:id="rId20"/>
    <p:sldId id="410" r:id="rId21"/>
    <p:sldId id="375" r:id="rId22"/>
    <p:sldId id="371" r:id="rId23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300"/>
    <a:srgbClr val="FFFFCC"/>
    <a:srgbClr val="006600"/>
    <a:srgbClr val="000066"/>
    <a:srgbClr val="CCECFF"/>
    <a:srgbClr val="008000"/>
    <a:srgbClr val="CC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96" autoAdjust="0"/>
    <p:restoredTop sz="99833" autoAdjust="0"/>
  </p:normalViewPr>
  <p:slideViewPr>
    <p:cSldViewPr snapToGrid="0">
      <p:cViewPr varScale="1">
        <p:scale>
          <a:sx n="71" d="100"/>
          <a:sy n="71" d="100"/>
        </p:scale>
        <p:origin x="-426" y="-96"/>
      </p:cViewPr>
      <p:guideLst>
        <p:guide orient="horz" pos="144"/>
        <p:guide orient="horz" pos="4176"/>
        <p:guide pos="3120"/>
        <p:guide pos="56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4860" y="-120"/>
      </p:cViewPr>
      <p:guideLst>
        <p:guide orient="horz" pos="2920"/>
        <p:guide pos="220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hs\Documents\CM%20repair%20data%20fi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</c:title>
    <c:plotArea>
      <c:layout>
        <c:manualLayout>
          <c:layoutTarget val="inner"/>
          <c:xMode val="edge"/>
          <c:yMode val="edge"/>
          <c:x val="9.7543197725284345E-2"/>
          <c:y val="8.7407407407407406E-2"/>
          <c:w val="0.83407294400699916"/>
          <c:h val="0.66069028871391111"/>
        </c:manualLayout>
      </c:layout>
      <c:barChart>
        <c:barDir val="col"/>
        <c:grouping val="clustered"/>
        <c:ser>
          <c:idx val="0"/>
          <c:order val="0"/>
          <c:tx>
            <c:strRef>
              <c:f>Sheet2!$C$1</c:f>
              <c:strCache>
                <c:ptCount val="1"/>
                <c:pt idx="0">
                  <c:v>Occurrences</c:v>
                </c:pt>
              </c:strCache>
            </c:strRef>
          </c:tx>
          <c:spPr>
            <a:solidFill>
              <a:srgbClr val="FFC000"/>
            </a:solidFill>
          </c:spPr>
          <c:dPt>
            <c:idx val="1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4"/>
            <c:spPr>
              <a:solidFill>
                <a:srgbClr val="7030A0"/>
              </a:solidFill>
            </c:spPr>
          </c:dPt>
          <c:dPt>
            <c:idx val="5"/>
            <c:spPr>
              <a:solidFill>
                <a:srgbClr val="FF0000"/>
              </a:solidFill>
            </c:spPr>
          </c:dPt>
          <c:cat>
            <c:strRef>
              <c:f>Sheet2!$B$2:$B$7</c:f>
              <c:strCache>
                <c:ptCount val="6"/>
                <c:pt idx="0">
                  <c:v>Pressure Transducers</c:v>
                </c:pt>
                <c:pt idx="1">
                  <c:v>CCG</c:v>
                </c:pt>
                <c:pt idx="2">
                  <c:v>Tuner/Piezo</c:v>
                </c:pt>
                <c:pt idx="3">
                  <c:v>HOM</c:v>
                </c:pt>
                <c:pt idx="4">
                  <c:v>Helium Circuit Feedthru / leaks</c:v>
                </c:pt>
                <c:pt idx="5">
                  <c:v>Loose RF Cable</c:v>
                </c:pt>
              </c:strCache>
            </c:strRef>
          </c:cat>
          <c:val>
            <c:numRef>
              <c:f>Sheet2!$C$2:$C$7</c:f>
              <c:numCache>
                <c:formatCode>General</c:formatCode>
                <c:ptCount val="6"/>
                <c:pt idx="0">
                  <c:v>37</c:v>
                </c:pt>
                <c:pt idx="1">
                  <c:v>9</c:v>
                </c:pt>
                <c:pt idx="2">
                  <c:v>14</c:v>
                </c:pt>
                <c:pt idx="3">
                  <c:v>6</c:v>
                </c:pt>
                <c:pt idx="4">
                  <c:v>16</c:v>
                </c:pt>
                <c:pt idx="5">
                  <c:v>2</c:v>
                </c:pt>
              </c:numCache>
            </c:numRef>
          </c:val>
        </c:ser>
        <c:axId val="55564928"/>
        <c:axId val="55600256"/>
      </c:barChart>
      <c:catAx>
        <c:axId val="55564928"/>
        <c:scaling>
          <c:orientation val="minMax"/>
        </c:scaling>
        <c:axPos val="b"/>
        <c:tickLblPos val="nextTo"/>
        <c:crossAx val="55600256"/>
        <c:crosses val="autoZero"/>
        <c:auto val="1"/>
        <c:lblAlgn val="ctr"/>
        <c:lblOffset val="100"/>
      </c:catAx>
      <c:valAx>
        <c:axId val="55600256"/>
        <c:scaling>
          <c:orientation val="minMax"/>
        </c:scaling>
        <c:axPos val="l"/>
        <c:majorGridlines/>
        <c:numFmt formatCode="General" sourceLinked="1"/>
        <c:tickLblPos val="nextTo"/>
        <c:crossAx val="55564928"/>
        <c:crosses val="autoZero"/>
        <c:crossBetween val="between"/>
      </c:valAx>
    </c:plotArea>
    <c:plotVisOnly val="1"/>
  </c:chart>
  <c:txPr>
    <a:bodyPr/>
    <a:lstStyle/>
    <a:p>
      <a:pPr>
        <a:defRPr sz="1600" b="1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76724569-AAF9-4BD9-B0D1-2958429A2F0E}" type="datetimeFigureOut">
              <a:rPr lang="en-US"/>
              <a:pPr/>
              <a:t>4/12/2011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27363" cy="463550"/>
          </a:xfrm>
          <a:prstGeom prst="rect">
            <a:avLst/>
          </a:prstGeom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05863"/>
            <a:ext cx="3027363" cy="463550"/>
          </a:xfrm>
          <a:prstGeom prst="rect">
            <a:avLst/>
          </a:prstGeom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526ACB55-0671-4B3C-BC8E-0B0557B28E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3005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00563BD6-A162-4666-9195-B6B580A46025}" type="datetimeFigureOut">
              <a:rPr lang="en-US"/>
              <a:pPr/>
              <a:t>4/12/2011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47" tIns="45574" rIns="91147" bIns="4557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</p:spPr>
        <p:txBody>
          <a:bodyPr vert="horz" lIns="91147" tIns="45574" rIns="91147" bIns="4557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63"/>
            <a:ext cx="3027363" cy="463550"/>
          </a:xfrm>
          <a:prstGeom prst="rect">
            <a:avLst/>
          </a:prstGeom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05863"/>
            <a:ext cx="3027363" cy="463550"/>
          </a:xfrm>
          <a:prstGeom prst="rect">
            <a:avLst/>
          </a:prstGeom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7122F61A-0007-4B6F-A4B4-E1868F6367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82101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4334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pic>
        <p:nvPicPr>
          <p:cNvPr id="5" name="Picture 9" descr="New_DOE_Logo_Color_042808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8875"/>
            <a:ext cx="1743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ORNL_managed by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738" y="6202363"/>
            <a:ext cx="3505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template graphic_090l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3925" y="1233488"/>
            <a:ext cx="42926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8" y="1085334"/>
            <a:ext cx="4454622" cy="8771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8" y="2667000"/>
            <a:ext cx="4170536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1125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125" y="1344613"/>
            <a:ext cx="8229600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 flipH="1">
            <a:off x="228600" y="640238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</a:pPr>
            <a:fld id="{1460147F-2C56-4B2D-BFAF-E323B964C3F3}" type="slidenum">
              <a:rPr lang="en-US" sz="90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</a:pPr>
              <a:t>‹#›</a:t>
            </a:fld>
            <a:r>
              <a:rPr lang="en-US" sz="90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</a:p>
        </p:txBody>
      </p:sp>
      <p:pic>
        <p:nvPicPr>
          <p:cNvPr id="1029" name="Content Placeholder 10" descr="ORNL emboss_2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256"/>
          <p:cNvSpPr txBox="1">
            <a:spLocks noChangeArrowheads="1"/>
          </p:cNvSpPr>
          <p:nvPr userDrawn="1"/>
        </p:nvSpPr>
        <p:spPr bwMode="auto">
          <a:xfrm>
            <a:off x="3124200" y="6477000"/>
            <a:ext cx="2895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MSU Visit., July 23, 2010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rgbClr val="006C3A"/>
          </a:solidFill>
          <a:latin typeface="Arial Black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rgbClr val="006C3A"/>
        </a:buClr>
        <a:buFont typeface="Arial" charset="0"/>
        <a:buChar char="•"/>
        <a:defRPr sz="28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–"/>
        <a:defRPr sz="24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•"/>
        <a:defRPr sz="20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–"/>
        <a:defRPr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6C3A"/>
        </a:buClr>
        <a:buFont typeface="Arial" charset="0"/>
        <a:buChar char="»"/>
        <a:defRPr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79375" y="187325"/>
            <a:ext cx="6022975" cy="1126462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3200" dirty="0" smtClean="0">
                <a:solidFill>
                  <a:srgbClr val="006600"/>
                </a:solidFill>
              </a:rPr>
              <a:t>Reliability of SNS Superconducting Linac 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387350" y="3243263"/>
            <a:ext cx="5140325" cy="152349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Arial" charset="0"/>
                <a:cs typeface="Arial" charset="0"/>
              </a:rPr>
              <a:t>April 12, 2011</a:t>
            </a:r>
          </a:p>
          <a:p>
            <a:pPr eaLnBrk="1" hangingPunct="1">
              <a:lnSpc>
                <a:spcPct val="50000"/>
              </a:lnSpc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Arial" charset="0"/>
                <a:cs typeface="Arial" charset="0"/>
              </a:rPr>
              <a:t>Jeff Saunders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Arial" charset="0"/>
                <a:cs typeface="Arial" charset="0"/>
              </a:rPr>
              <a:t>SNS/ORNL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84188"/>
          </a:xfrm>
        </p:spPr>
        <p:txBody>
          <a:bodyPr/>
          <a:lstStyle/>
          <a:p>
            <a:r>
              <a:rPr lang="en-US" dirty="0" smtClean="0"/>
              <a:t>Failed </a:t>
            </a:r>
            <a:r>
              <a:rPr lang="en-US" dirty="0" err="1" smtClean="0"/>
              <a:t>piezo</a:t>
            </a:r>
            <a:r>
              <a:rPr lang="en-US" dirty="0" smtClean="0"/>
              <a:t> base</a:t>
            </a:r>
            <a:endParaRPr lang="en-US" dirty="0"/>
          </a:p>
        </p:txBody>
      </p:sp>
      <p:pic>
        <p:nvPicPr>
          <p:cNvPr id="100354" name="Picture 2" descr="Y:\ohs\Cryomodule Repairs\piezo_ba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9746"/>
            <a:ext cx="9144000" cy="5354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Harmonic Drive Components</a:t>
            </a:r>
            <a:endParaRPr lang="en-US" dirty="0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624" y="672353"/>
            <a:ext cx="8733541" cy="572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80369"/>
          </a:xfrm>
        </p:spPr>
        <p:txBody>
          <a:bodyPr/>
          <a:lstStyle/>
          <a:p>
            <a:r>
              <a:rPr lang="en-US" dirty="0" smtClean="0"/>
              <a:t>Harmonic Drive operating principle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3731" name="Picture 3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4977" y="1344706"/>
            <a:ext cx="4047565" cy="404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Harmonic Drive Operating Principle</a:t>
            </a:r>
            <a:endParaRPr lang="en-US" dirty="0"/>
          </a:p>
        </p:txBody>
      </p:sp>
      <p:graphicFrame>
        <p:nvGraphicFramePr>
          <p:cNvPr id="78850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66000410"/>
              </p:ext>
            </p:extLst>
          </p:nvPr>
        </p:nvGraphicFramePr>
        <p:xfrm>
          <a:off x="2984781" y="2001651"/>
          <a:ext cx="3025775" cy="2552700"/>
        </p:xfrm>
        <a:graphic>
          <a:graphicData uri="http://schemas.openxmlformats.org/presentationml/2006/ole">
            <p:oleObj spid="_x0000_s78859" name="Package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coupler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75393"/>
          </a:xfrm>
        </p:spPr>
        <p:txBody>
          <a:bodyPr/>
          <a:lstStyle/>
          <a:p>
            <a:r>
              <a:rPr lang="en-US" sz="2400" dirty="0" smtClean="0"/>
              <a:t>– Introduced to avoid beam break-up and cavity heating from high order mode (very small probability)</a:t>
            </a:r>
          </a:p>
          <a:p>
            <a:r>
              <a:rPr lang="en-US" sz="2400" dirty="0" smtClean="0"/>
              <a:t>– Some cases showed excessive fundamental power coupling and attenuator damage</a:t>
            </a:r>
          </a:p>
          <a:p>
            <a:r>
              <a:rPr lang="en-US" sz="2400" dirty="0" smtClean="0"/>
              <a:t>– 6 HOMs feed </a:t>
            </a:r>
            <a:r>
              <a:rPr lang="en-US" sz="2400" dirty="0" err="1" smtClean="0"/>
              <a:t>throughs</a:t>
            </a:r>
            <a:r>
              <a:rPr lang="en-US" sz="2400" dirty="0" smtClean="0"/>
              <a:t> have been removed from 2 CM</a:t>
            </a:r>
            <a:endParaRPr lang="en-US" sz="2400" dirty="0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52359"/>
            <a:ext cx="4038600" cy="322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in SNS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0" y="884238"/>
            <a:ext cx="9144000" cy="468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0188" indent="-230188" eaLnBrk="0" hangingPunct="0"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altLang="ko-KR" sz="2400" b="1" dirty="0">
                <a:latin typeface="Arial Narrow" pitchFamily="34" charset="0"/>
                <a:ea typeface="굴림" pitchFamily="50" charset="-127"/>
                <a:cs typeface="+mn-cs"/>
              </a:rPr>
              <a:t>SNS </a:t>
            </a:r>
            <a:r>
              <a:rPr lang="en-US" altLang="ko-KR" sz="2400" b="1" dirty="0" smtClean="0">
                <a:latin typeface="Arial Narrow" pitchFamily="34" charset="0"/>
                <a:ea typeface="굴림" pitchFamily="50" charset="-127"/>
                <a:cs typeface="+mn-cs"/>
              </a:rPr>
              <a:t>HOM </a:t>
            </a:r>
            <a:r>
              <a:rPr lang="en-US" altLang="ko-KR" sz="2400" b="1" dirty="0">
                <a:latin typeface="Arial Narrow" pitchFamily="34" charset="0"/>
                <a:ea typeface="굴림" pitchFamily="50" charset="-127"/>
                <a:cs typeface="+mn-cs"/>
              </a:rPr>
              <a:t>history</a:t>
            </a:r>
          </a:p>
          <a:p>
            <a:pPr marL="625475" lvl="1" indent="-279400" eaLnBrk="0" hangingPunct="0"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altLang="ko-KR" sz="1800" b="1" dirty="0">
                <a:latin typeface="Arial Narrow" pitchFamily="34" charset="0"/>
                <a:ea typeface="굴림" pitchFamily="50" charset="-127"/>
                <a:cs typeface="+mn-cs"/>
              </a:rPr>
              <a:t>Beam breakup &amp; instability; no issue </a:t>
            </a:r>
          </a:p>
          <a:p>
            <a:pPr marL="625475" lvl="1" indent="-279400" eaLnBrk="0" hangingPunct="0"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altLang="ko-KR" sz="1800" b="1" dirty="0">
                <a:latin typeface="Arial Narrow" pitchFamily="34" charset="0"/>
                <a:ea typeface="굴림" pitchFamily="50" charset="-127"/>
                <a:cs typeface="+mn-cs"/>
              </a:rPr>
              <a:t>HOM power is the main reason for SNS to have HOM coupler (but chance is very small)</a:t>
            </a:r>
          </a:p>
          <a:p>
            <a:pPr marL="230188" indent="-230188" eaLnBrk="0" hangingPunct="0"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altLang="ko-KR" sz="2400" b="1" dirty="0" smtClean="0">
                <a:latin typeface="Arial Narrow" pitchFamily="34" charset="0"/>
                <a:ea typeface="굴림" pitchFamily="50" charset="-127"/>
                <a:cs typeface="+mn-cs"/>
              </a:rPr>
              <a:t>More </a:t>
            </a:r>
            <a:r>
              <a:rPr lang="en-US" altLang="ko-KR" sz="2400" b="1" dirty="0">
                <a:latin typeface="Arial Narrow" pitchFamily="34" charset="0"/>
                <a:ea typeface="굴림" pitchFamily="50" charset="-127"/>
                <a:cs typeface="+mn-cs"/>
              </a:rPr>
              <a:t>realistic analysis with actual frequency distributions measured.</a:t>
            </a:r>
          </a:p>
          <a:p>
            <a:pPr marL="625475" lvl="1" indent="-279400" eaLnBrk="0" hangingPunct="0"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altLang="ko-KR" sz="1800" b="1" dirty="0">
                <a:latin typeface="Arial Narrow" pitchFamily="34" charset="0"/>
                <a:ea typeface="굴림" pitchFamily="50" charset="-127"/>
                <a:cs typeface="+mn-cs"/>
              </a:rPr>
              <a:t>Probabilities for hitting dangerous beam spectral lines are much less. </a:t>
            </a:r>
          </a:p>
          <a:p>
            <a:pPr marL="230188" indent="-230188" eaLnBrk="0" hangingPunct="0"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altLang="ko-KR" sz="2400" b="1" dirty="0">
                <a:latin typeface="Arial Narrow" pitchFamily="34" charset="0"/>
                <a:ea typeface="굴림" pitchFamily="50" charset="-127"/>
                <a:cs typeface="+mn-cs"/>
              </a:rPr>
              <a:t>Future concerns</a:t>
            </a:r>
          </a:p>
          <a:p>
            <a:pPr marL="625475" lvl="1" indent="-279400" eaLnBrk="0" hangingPunct="0"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altLang="ko-KR" sz="1800" b="1" dirty="0">
                <a:latin typeface="Arial Narrow" pitchFamily="34" charset="0"/>
                <a:ea typeface="굴림" pitchFamily="50" charset="-127"/>
                <a:cs typeface="+mn-cs"/>
              </a:rPr>
              <a:t>HOM </a:t>
            </a:r>
            <a:r>
              <a:rPr lang="en-US" altLang="ko-KR" sz="1800" b="1" dirty="0" err="1">
                <a:latin typeface="Arial Narrow" pitchFamily="34" charset="0"/>
                <a:ea typeface="굴림" pitchFamily="50" charset="-127"/>
                <a:cs typeface="+mn-cs"/>
              </a:rPr>
              <a:t>feedthroughs</a:t>
            </a:r>
            <a:r>
              <a:rPr lang="en-US" altLang="ko-KR" sz="1800" b="1" dirty="0">
                <a:latin typeface="Arial Narrow" pitchFamily="34" charset="0"/>
                <a:ea typeface="굴림" pitchFamily="50" charset="-127"/>
                <a:cs typeface="+mn-cs"/>
              </a:rPr>
              <a:t> will be taken out as needed</a:t>
            </a:r>
          </a:p>
          <a:p>
            <a:pPr marL="625475" lvl="1" indent="-279400" eaLnBrk="0" hangingPunct="0"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altLang="ko-KR" sz="1800" b="1" dirty="0" smtClean="0">
                <a:latin typeface="Arial Narrow" pitchFamily="34" charset="0"/>
                <a:ea typeface="굴림" pitchFamily="50" charset="-127"/>
                <a:cs typeface="+mn-cs"/>
              </a:rPr>
              <a:t>Spare </a:t>
            </a:r>
            <a:r>
              <a:rPr lang="en-US" altLang="ko-KR" sz="1800" b="1" dirty="0">
                <a:latin typeface="Arial Narrow" pitchFamily="34" charset="0"/>
                <a:ea typeface="굴림" pitchFamily="50" charset="-127"/>
                <a:cs typeface="+mn-cs"/>
              </a:rPr>
              <a:t>cryomodule </a:t>
            </a:r>
          </a:p>
          <a:p>
            <a:pPr lvl="2" indent="-230188" eaLnBrk="0" hangingPunct="0"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altLang="ko-KR" sz="1800" b="1" dirty="0" smtClean="0">
                <a:latin typeface="Arial Narrow" pitchFamily="34" charset="0"/>
                <a:ea typeface="굴림" pitchFamily="50" charset="-127"/>
                <a:cs typeface="+mn-cs"/>
              </a:rPr>
              <a:t>Does </a:t>
            </a:r>
            <a:r>
              <a:rPr lang="en-US" altLang="ko-KR" sz="1800" b="1" dirty="0">
                <a:latin typeface="Arial Narrow" pitchFamily="34" charset="0"/>
                <a:ea typeface="굴림" pitchFamily="50" charset="-127"/>
                <a:cs typeface="+mn-cs"/>
              </a:rPr>
              <a:t>not have HOM </a:t>
            </a:r>
            <a:r>
              <a:rPr lang="en-US" altLang="ko-KR" sz="1800" b="1" dirty="0" err="1">
                <a:latin typeface="Arial Narrow" pitchFamily="34" charset="0"/>
                <a:ea typeface="굴림" pitchFamily="50" charset="-127"/>
                <a:cs typeface="+mn-cs"/>
              </a:rPr>
              <a:t>feedthroughs</a:t>
            </a:r>
            <a:r>
              <a:rPr lang="en-US" altLang="ko-KR" sz="1800" b="1" dirty="0">
                <a:latin typeface="Arial Narrow" pitchFamily="34" charset="0"/>
                <a:ea typeface="굴림" pitchFamily="50" charset="-127"/>
                <a:cs typeface="+mn-cs"/>
              </a:rPr>
              <a:t> for cavities </a:t>
            </a:r>
            <a:endParaRPr lang="en-US" altLang="ko-KR" sz="1800" b="1" dirty="0" smtClean="0">
              <a:latin typeface="Arial Narrow" pitchFamily="34" charset="0"/>
              <a:ea typeface="굴림" pitchFamily="50" charset="-127"/>
              <a:cs typeface="+mn-cs"/>
            </a:endParaRPr>
          </a:p>
          <a:p>
            <a:pPr lvl="1" indent="-230188" eaLnBrk="0" hangingPunct="0"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altLang="ko-KR" sz="1800" b="1" dirty="0">
                <a:latin typeface="Arial Narrow" pitchFamily="34" charset="0"/>
                <a:ea typeface="굴림" pitchFamily="50" charset="-127"/>
              </a:rPr>
              <a:t>PUP cryomodule </a:t>
            </a:r>
            <a:endParaRPr lang="en-US" altLang="ko-KR" sz="1800" b="1" dirty="0">
              <a:latin typeface="Arial Narrow" pitchFamily="34" charset="0"/>
              <a:ea typeface="굴림" pitchFamily="50" charset="-127"/>
              <a:cs typeface="+mn-cs"/>
            </a:endParaRPr>
          </a:p>
          <a:p>
            <a:pPr lvl="2" indent="-230188" eaLnBrk="0" hangingPunct="0"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altLang="ko-KR" sz="1800" b="1" dirty="0">
                <a:latin typeface="Arial Narrow" pitchFamily="34" charset="0"/>
                <a:ea typeface="굴림" pitchFamily="50" charset="-127"/>
                <a:cs typeface="+mn-cs"/>
              </a:rPr>
              <a:t>Will not have HOM couplers for new cavities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Helium Circuit and </a:t>
            </a:r>
            <a:r>
              <a:rPr lang="en-US" dirty="0" err="1" smtClean="0"/>
              <a:t>Beamline</a:t>
            </a:r>
            <a:r>
              <a:rPr lang="en-US" dirty="0" smtClean="0"/>
              <a:t> Leaks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4122154"/>
          </a:xfrm>
        </p:spPr>
        <p:txBody>
          <a:bodyPr/>
          <a:lstStyle/>
          <a:p>
            <a:r>
              <a:rPr lang="en-US" dirty="0" smtClean="0"/>
              <a:t>Predominately ceramic feed </a:t>
            </a:r>
            <a:r>
              <a:rPr lang="en-US" dirty="0" err="1" smtClean="0"/>
              <a:t>throughs</a:t>
            </a:r>
            <a:r>
              <a:rPr lang="en-US" dirty="0" smtClean="0"/>
              <a:t> in end cans</a:t>
            </a:r>
          </a:p>
          <a:p>
            <a:pPr lvl="1"/>
            <a:r>
              <a:rPr lang="en-US" dirty="0" smtClean="0"/>
              <a:t>Multiple have been replaced  </a:t>
            </a:r>
          </a:p>
          <a:p>
            <a:pPr lvl="1"/>
            <a:r>
              <a:rPr lang="en-US" dirty="0" smtClean="0"/>
              <a:t>Spare and PUP CM end cans will not use these ceramic </a:t>
            </a:r>
            <a:r>
              <a:rPr lang="en-US" dirty="0" err="1" smtClean="0"/>
              <a:t>feedthroughs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HOM ceramic feed </a:t>
            </a:r>
            <a:r>
              <a:rPr lang="en-US" dirty="0" err="1" smtClean="0"/>
              <a:t>throughs</a:t>
            </a:r>
            <a:r>
              <a:rPr lang="en-US" dirty="0" smtClean="0"/>
              <a:t> have also been an issue</a:t>
            </a:r>
          </a:p>
          <a:p>
            <a:pPr lvl="1"/>
            <a:r>
              <a:rPr lang="en-US" dirty="0" smtClean="0"/>
              <a:t>Spare and PUP CMs eliminate the HOM ceramic </a:t>
            </a:r>
            <a:r>
              <a:rPr lang="en-US" dirty="0" err="1" smtClean="0"/>
              <a:t>feedthrough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Also experienced one end dish to helium tank weld leak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a typeface="굴림" pitchFamily="50" charset="-127"/>
              </a:rPr>
              <a:t>CM23 Repair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620870" y="1249285"/>
            <a:ext cx="3065929" cy="4279120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120000"/>
            </a:pPr>
            <a:r>
              <a:rPr lang="en-US" altLang="ko-KR" sz="2400" dirty="0" smtClean="0">
                <a:ea typeface="굴림" pitchFamily="50" charset="-127"/>
              </a:rPr>
              <a:t>Leak in the weld between the </a:t>
            </a:r>
            <a:r>
              <a:rPr lang="en-US" altLang="ko-KR" sz="2400" dirty="0" err="1" smtClean="0">
                <a:ea typeface="굴림" pitchFamily="50" charset="-127"/>
              </a:rPr>
              <a:t>NbTi</a:t>
            </a:r>
            <a:r>
              <a:rPr lang="en-US" altLang="ko-KR" sz="2400" dirty="0" smtClean="0">
                <a:ea typeface="굴림" pitchFamily="50" charset="-127"/>
              </a:rPr>
              <a:t> end dish and the Ti Helium vessel.</a:t>
            </a:r>
          </a:p>
          <a:p>
            <a:pPr eaLnBrk="1" hangingPunct="1">
              <a:spcBef>
                <a:spcPct val="20000"/>
              </a:spcBef>
              <a:buSzPct val="120000"/>
            </a:pPr>
            <a:endParaRPr lang="en-US" altLang="ko-KR" sz="2400" dirty="0" smtClean="0">
              <a:ea typeface="굴림" pitchFamily="50" charset="-127"/>
            </a:endParaRPr>
          </a:p>
          <a:p>
            <a:pPr eaLnBrk="1" hangingPunct="1">
              <a:spcBef>
                <a:spcPct val="20000"/>
              </a:spcBef>
              <a:buSzPct val="120000"/>
            </a:pPr>
            <a:r>
              <a:rPr lang="en-US" altLang="ko-KR" sz="2400" dirty="0" smtClean="0">
                <a:ea typeface="굴림" pitchFamily="50" charset="-127"/>
              </a:rPr>
              <a:t>Was repaired in the Front End building by SNS personnel.</a:t>
            </a:r>
          </a:p>
          <a:p>
            <a:pPr eaLnBrk="1" hangingPunct="1">
              <a:spcBef>
                <a:spcPct val="20000"/>
              </a:spcBef>
              <a:buSzPct val="120000"/>
              <a:buNone/>
            </a:pPr>
            <a:endParaRPr lang="en-US" altLang="ko-KR" sz="2400" dirty="0" smtClean="0">
              <a:ea typeface="굴림" pitchFamily="50" charset="-127"/>
            </a:endParaRPr>
          </a:p>
          <a:p>
            <a:pPr eaLnBrk="1" hangingPunct="1">
              <a:spcBef>
                <a:spcPct val="20000"/>
              </a:spcBef>
              <a:buSzPct val="120000"/>
            </a:pPr>
            <a:endParaRPr lang="en-US" altLang="ko-KR" sz="2400" dirty="0" smtClean="0">
              <a:ea typeface="굴림" pitchFamily="50" charset="-127"/>
            </a:endParaRPr>
          </a:p>
          <a:p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64" y="1035424"/>
            <a:ext cx="4975412" cy="53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2017059"/>
          </a:xfrm>
        </p:spPr>
        <p:txBody>
          <a:bodyPr/>
          <a:lstStyle/>
          <a:p>
            <a:r>
              <a:rPr lang="en-US" dirty="0" smtClean="0"/>
              <a:t>Twenty-three </a:t>
            </a:r>
            <a:r>
              <a:rPr lang="en-US" dirty="0" err="1" smtClean="0"/>
              <a:t>cryomodules</a:t>
            </a:r>
            <a:endParaRPr lang="en-US" dirty="0" smtClean="0"/>
          </a:p>
          <a:p>
            <a:pPr lvl="1"/>
            <a:r>
              <a:rPr lang="en-US" b="0" dirty="0" smtClean="0"/>
              <a:t>11 medium beta </a:t>
            </a:r>
            <a:r>
              <a:rPr lang="en-US" b="0" dirty="0" err="1" smtClean="0"/>
              <a:t>cryomodules</a:t>
            </a:r>
            <a:endParaRPr lang="en-US" b="0" dirty="0" smtClean="0"/>
          </a:p>
          <a:p>
            <a:pPr lvl="1"/>
            <a:r>
              <a:rPr lang="en-US" b="0" dirty="0" smtClean="0"/>
              <a:t>12 high beta </a:t>
            </a:r>
            <a:r>
              <a:rPr lang="en-US" b="0" dirty="0" err="1" smtClean="0"/>
              <a:t>cryomodules</a:t>
            </a:r>
            <a:endParaRPr lang="en-US" b="0" dirty="0" smtClean="0"/>
          </a:p>
          <a:p>
            <a:pPr lvl="1"/>
            <a:r>
              <a:rPr lang="en-US" b="0" dirty="0" smtClean="0"/>
              <a:t>9 empty slots for high beta </a:t>
            </a:r>
            <a:r>
              <a:rPr lang="en-US" b="0" dirty="0" err="1" smtClean="0"/>
              <a:t>cryomodules</a:t>
            </a:r>
            <a:endParaRPr lang="en-US" b="0" dirty="0" smtClean="0"/>
          </a:p>
          <a:p>
            <a:pPr lvl="1">
              <a:buNone/>
            </a:pPr>
            <a:endParaRPr lang="en-US" b="0" dirty="0"/>
          </a:p>
        </p:txBody>
      </p:sp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376" y="2826326"/>
            <a:ext cx="7008971" cy="374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1325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Loose RF Cable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2002600"/>
          </a:xfrm>
        </p:spPr>
        <p:txBody>
          <a:bodyPr/>
          <a:lstStyle/>
          <a:p>
            <a:r>
              <a:rPr lang="en-US" dirty="0" smtClean="0"/>
              <a:t>Two incidences of loose RF cable impacting operations</a:t>
            </a:r>
          </a:p>
          <a:p>
            <a:r>
              <a:rPr lang="en-US" dirty="0" smtClean="0"/>
              <a:t>Cryomodule warm-up procedure now includes step verifying cable tightness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11125" y="104775"/>
            <a:ext cx="8816975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altLang="ko-KR" sz="3000" u="sng">
                <a:solidFill>
                  <a:srgbClr val="006C3A"/>
                </a:solidFill>
                <a:latin typeface="Arial Black" pitchFamily="34" charset="0"/>
                <a:ea typeface="굴림" pitchFamily="50" charset="-127"/>
              </a:rPr>
              <a:t>SNS SCL, Operations and Performance</a:t>
            </a:r>
            <a:endParaRPr lang="ko-KR" altLang="en-US" sz="3000" u="sng">
              <a:solidFill>
                <a:srgbClr val="006C3A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104775" y="604838"/>
            <a:ext cx="8823325" cy="494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0188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</a:pPr>
            <a:r>
              <a:rPr lang="en-US" altLang="ko-KR" sz="2200" b="1" dirty="0" smtClean="0">
                <a:latin typeface="Arial Narrow" pitchFamily="34" charset="0"/>
                <a:ea typeface="굴림" pitchFamily="50" charset="-127"/>
                <a:sym typeface="Wingdings" pitchFamily="2" charset="2"/>
              </a:rPr>
              <a:t>We </a:t>
            </a:r>
            <a:r>
              <a:rPr lang="en-US" altLang="ko-KR" sz="2200" b="1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have learned a lot in the last </a:t>
            </a:r>
            <a:r>
              <a:rPr lang="en-US" altLang="ko-KR" sz="2200" b="1" dirty="0" smtClean="0">
                <a:latin typeface="Arial Narrow" pitchFamily="34" charset="0"/>
                <a:ea typeface="굴림" pitchFamily="50" charset="-127"/>
                <a:sym typeface="Wingdings" pitchFamily="2" charset="2"/>
              </a:rPr>
              <a:t>6 </a:t>
            </a:r>
            <a:r>
              <a:rPr lang="en-US" altLang="ko-KR" sz="2200" b="1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years about operation of pulsed SC </a:t>
            </a:r>
            <a:r>
              <a:rPr lang="en-US" altLang="ko-KR" sz="2200" b="1" dirty="0" err="1">
                <a:latin typeface="Arial Narrow" pitchFamily="34" charset="0"/>
                <a:ea typeface="굴림" pitchFamily="50" charset="-127"/>
                <a:sym typeface="Wingdings" pitchFamily="2" charset="2"/>
              </a:rPr>
              <a:t>linacs</a:t>
            </a:r>
            <a:r>
              <a:rPr lang="en-US" altLang="ko-KR" sz="2200" b="1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: </a:t>
            </a:r>
          </a:p>
          <a:p>
            <a:pPr marL="625475" lvl="1" indent="-27940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altLang="ko-KR" sz="2000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Operating temperature, Heating by electron loadings (cavity, FPC, beam pipes), </a:t>
            </a:r>
            <a:r>
              <a:rPr lang="en-US" altLang="ko-KR" sz="2000" dirty="0" err="1">
                <a:latin typeface="Arial Narrow" pitchFamily="34" charset="0"/>
                <a:ea typeface="굴림" pitchFamily="50" charset="-127"/>
                <a:sym typeface="Wingdings" pitchFamily="2" charset="2"/>
              </a:rPr>
              <a:t>Multipacting</a:t>
            </a:r>
            <a:r>
              <a:rPr lang="en-US" altLang="ko-KR" sz="2000" dirty="0">
                <a:latin typeface="Arial Narrow" pitchFamily="34" charset="0"/>
                <a:ea typeface="굴림" pitchFamily="50" charset="-127"/>
                <a:sym typeface="Wingdings" pitchFamily="2" charset="2"/>
              </a:rPr>
              <a:t> &amp; Turn-on difficulties, HOM coupler issues, RF Control, Tuner issues, Beam loss, </a:t>
            </a:r>
            <a:r>
              <a:rPr lang="en-US" altLang="ko-KR" sz="2000" dirty="0">
                <a:latin typeface="Arial Narrow" pitchFamily="34" charset="0"/>
                <a:ea typeface="굴림" pitchFamily="50" charset="-127"/>
              </a:rPr>
              <a:t>interlocks/MPS, alarms, monitoring, </a:t>
            </a:r>
            <a:r>
              <a:rPr lang="en-US" altLang="ko-KR" sz="2000" dirty="0" smtClean="0">
                <a:latin typeface="Arial Narrow" pitchFamily="34" charset="0"/>
                <a:ea typeface="굴림" pitchFamily="50" charset="-127"/>
              </a:rPr>
              <a:t>…</a:t>
            </a:r>
          </a:p>
          <a:p>
            <a:pPr marL="625475" lvl="1" indent="-27940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</a:pPr>
            <a:endParaRPr lang="en-US" altLang="ko-KR" sz="2000" dirty="0">
              <a:latin typeface="Arial Narrow" pitchFamily="34" charset="0"/>
              <a:ea typeface="굴림" pitchFamily="50" charset="-127"/>
            </a:endParaRPr>
          </a:p>
          <a:p>
            <a:pPr marL="230188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</a:pPr>
            <a:r>
              <a:rPr lang="en-US" sz="2200" b="1" dirty="0">
                <a:latin typeface="Arial Narrow" pitchFamily="34" charset="0"/>
              </a:rPr>
              <a:t>Current operating parameters are providing very stable and reliable SCL operation </a:t>
            </a:r>
          </a:p>
          <a:p>
            <a:pPr marL="625475" lvl="1" indent="-27940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000" dirty="0">
                <a:latin typeface="Arial Narrow" pitchFamily="34" charset="0"/>
              </a:rPr>
              <a:t>Less than one trip of the SCL per day mainly by errant beam or control </a:t>
            </a:r>
            <a:r>
              <a:rPr lang="en-US" sz="2000" dirty="0" smtClean="0">
                <a:latin typeface="Arial Narrow" pitchFamily="34" charset="0"/>
              </a:rPr>
              <a:t>noise</a:t>
            </a:r>
          </a:p>
          <a:p>
            <a:pPr marL="625475" lvl="1" indent="-27940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</a:pPr>
            <a:endParaRPr lang="en-US" sz="2000" dirty="0">
              <a:latin typeface="Arial Narrow" pitchFamily="34" charset="0"/>
            </a:endParaRPr>
          </a:p>
          <a:p>
            <a:pPr marL="230188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</a:pPr>
            <a:r>
              <a:rPr lang="en-US" sz="2200" b="1" dirty="0">
                <a:latin typeface="Arial Narrow" pitchFamily="34" charset="0"/>
              </a:rPr>
              <a:t>Proactive maintenance strategy (fix annoyances/problems before they limit </a:t>
            </a:r>
            <a:r>
              <a:rPr lang="en-US" sz="2200" b="1">
                <a:latin typeface="Arial Narrow" pitchFamily="34" charset="0"/>
              </a:rPr>
              <a:t>performance</a:t>
            </a:r>
            <a:r>
              <a:rPr lang="en-US" sz="2200" b="1" smtClean="0">
                <a:latin typeface="Arial Narrow" pitchFamily="34" charset="0"/>
              </a:rPr>
              <a:t>)</a:t>
            </a:r>
          </a:p>
          <a:p>
            <a:pPr marL="230188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</a:pPr>
            <a:endParaRPr lang="en-US" sz="2200" b="1" dirty="0">
              <a:latin typeface="Arial Narrow" pitchFamily="34" charset="0"/>
            </a:endParaRPr>
          </a:p>
          <a:p>
            <a:pPr marL="230188" indent="-230188">
              <a:lnSpc>
                <a:spcPct val="90000"/>
              </a:lnSpc>
              <a:spcBef>
                <a:spcPct val="20000"/>
              </a:spcBef>
              <a:buClr>
                <a:srgbClr val="006C3A"/>
              </a:buClr>
              <a:buFont typeface="Arial" charset="0"/>
              <a:buChar char="•"/>
            </a:pPr>
            <a:r>
              <a:rPr lang="en-US" sz="2200" b="1" dirty="0" smtClean="0">
                <a:latin typeface="Arial Narrow" pitchFamily="34" charset="0"/>
              </a:rPr>
              <a:t>Several </a:t>
            </a:r>
            <a:r>
              <a:rPr lang="en-US" sz="2200" b="1" dirty="0">
                <a:latin typeface="Arial Narrow" pitchFamily="34" charset="0"/>
              </a:rPr>
              <a:t>cryomodules were successfully repaired without disassembly</a:t>
            </a:r>
          </a:p>
          <a:p>
            <a:pPr marL="625475" lvl="1" indent="-27940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000" dirty="0">
                <a:latin typeface="Arial Narrow" pitchFamily="34" charset="0"/>
              </a:rPr>
              <a:t>Multiple beam-line repairs were successfully performed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3109913"/>
            <a:ext cx="9144000" cy="484187"/>
          </a:xfrm>
        </p:spPr>
        <p:txBody>
          <a:bodyPr/>
          <a:lstStyle/>
          <a:p>
            <a:pPr algn="ctr"/>
            <a:r>
              <a:rPr lang="en-US" smtClean="0"/>
              <a:t>Thank you for your attention!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Availability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172" y="968095"/>
            <a:ext cx="8229600" cy="4493538"/>
          </a:xfrm>
        </p:spPr>
        <p:txBody>
          <a:bodyPr/>
          <a:lstStyle/>
          <a:p>
            <a:r>
              <a:rPr lang="en-US" sz="2000" dirty="0" smtClean="0"/>
              <a:t>Strategy is to minimize downtime by recognizing nuisance failures and permitting continued </a:t>
            </a:r>
            <a:r>
              <a:rPr lang="en-US" sz="2000" dirty="0" smtClean="0"/>
              <a:t>operations</a:t>
            </a:r>
          </a:p>
          <a:p>
            <a:endParaRPr lang="en-US" sz="2000" dirty="0" smtClean="0"/>
          </a:p>
          <a:p>
            <a:r>
              <a:rPr lang="en-US" sz="2000" dirty="0" smtClean="0"/>
              <a:t>Many component failures create no downtime due to redundancy or operational </a:t>
            </a:r>
            <a:r>
              <a:rPr lang="en-US" sz="2000" dirty="0" smtClean="0"/>
              <a:t>strategy</a:t>
            </a:r>
          </a:p>
          <a:p>
            <a:endParaRPr lang="en-US" sz="2000" dirty="0" smtClean="0"/>
          </a:p>
          <a:p>
            <a:r>
              <a:rPr lang="en-US" sz="2000" dirty="0" smtClean="0"/>
              <a:t>Machine interlocks allow bypassing non-critical failed components and controlling operations via redundant components until repairable during scheduled maintenance period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Proactive maintenance program repairs or replaces weak components prior to failure minimizing impact on reliability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77163"/>
          </a:xfrm>
        </p:spPr>
        <p:txBody>
          <a:bodyPr/>
          <a:lstStyle/>
          <a:p>
            <a:r>
              <a:rPr lang="en-US" dirty="0" smtClean="0"/>
              <a:t>Most Frequent Maintenance / Repair Activities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3884140"/>
          </a:xfrm>
        </p:spPr>
        <p:txBody>
          <a:bodyPr/>
          <a:lstStyle/>
          <a:p>
            <a:r>
              <a:rPr lang="en-US" dirty="0" smtClean="0"/>
              <a:t>Pressure Transducers</a:t>
            </a:r>
          </a:p>
          <a:p>
            <a:r>
              <a:rPr lang="en-US" dirty="0" smtClean="0"/>
              <a:t>Cold Cathode Gages</a:t>
            </a:r>
          </a:p>
          <a:p>
            <a:r>
              <a:rPr lang="en-US" dirty="0" smtClean="0"/>
              <a:t>Tuner – Piezo / Harmonic Drive</a:t>
            </a:r>
          </a:p>
          <a:p>
            <a:r>
              <a:rPr lang="en-US" dirty="0" smtClean="0"/>
              <a:t>HOM Issues</a:t>
            </a:r>
          </a:p>
          <a:p>
            <a:r>
              <a:rPr lang="en-US" dirty="0" smtClean="0"/>
              <a:t>Helium Circuit / Beam line Vacuum Leaks</a:t>
            </a:r>
          </a:p>
          <a:p>
            <a:r>
              <a:rPr lang="en-US" dirty="0" smtClean="0"/>
              <a:t>Loose RF Cable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Transducers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3525068"/>
          </a:xfrm>
        </p:spPr>
        <p:txBody>
          <a:bodyPr/>
          <a:lstStyle/>
          <a:p>
            <a:r>
              <a:rPr lang="en-US" dirty="0" smtClean="0"/>
              <a:t>Multiple incidents of PT failures (35 – 40)</a:t>
            </a:r>
          </a:p>
          <a:p>
            <a:r>
              <a:rPr lang="en-US" dirty="0" smtClean="0"/>
              <a:t>PT’s are located on surge tank and return piping</a:t>
            </a:r>
          </a:p>
          <a:p>
            <a:r>
              <a:rPr lang="en-US" dirty="0" smtClean="0"/>
              <a:t>Component electronics failures due to radiation damage</a:t>
            </a:r>
          </a:p>
          <a:p>
            <a:r>
              <a:rPr lang="en-US" dirty="0" smtClean="0"/>
              <a:t>Failure is considered a nuisance failure and not a reliability issue</a:t>
            </a:r>
          </a:p>
          <a:p>
            <a:r>
              <a:rPr lang="en-US" dirty="0" smtClean="0"/>
              <a:t>Replacement transducers have had much better service life.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Cathode Gages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143000"/>
            <a:ext cx="4988859" cy="4491318"/>
          </a:xfrm>
        </p:spPr>
        <p:txBody>
          <a:bodyPr/>
          <a:lstStyle/>
          <a:p>
            <a:r>
              <a:rPr lang="en-US" sz="2000" dirty="0" smtClean="0"/>
              <a:t>Two types of CCG on the existing CM.  They are located on the Insulating Vacuum and on the Fundamental Power Coupler (FPC)</a:t>
            </a:r>
          </a:p>
          <a:p>
            <a:r>
              <a:rPr lang="en-US" sz="2000" dirty="0" smtClean="0"/>
              <a:t>CCG failure in the insulating vacuum are considered a nuisance failure and does not affect machine reliability</a:t>
            </a:r>
          </a:p>
          <a:p>
            <a:r>
              <a:rPr lang="en-US" sz="2000" dirty="0" smtClean="0"/>
              <a:t>FPC cold cathode gauges, provide interlock signals for window protection, proved to be troublesome and unreliable in operation, often with an erratic signal character. </a:t>
            </a:r>
            <a:endParaRPr lang="en-US" sz="2000" dirty="0"/>
          </a:p>
          <a:p>
            <a:r>
              <a:rPr lang="en-US" sz="2000" dirty="0" smtClean="0"/>
              <a:t>Operational input is being transitioned from CCG to electron probe interlock for RF window protection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6234" y="753035"/>
            <a:ext cx="2462342" cy="537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81013"/>
          </a:xfrm>
        </p:spPr>
        <p:txBody>
          <a:bodyPr/>
          <a:lstStyle/>
          <a:p>
            <a:r>
              <a:rPr lang="en-US" smtClean="0"/>
              <a:t>Tuner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239713" y="757238"/>
            <a:ext cx="8229600" cy="2637645"/>
          </a:xfrm>
        </p:spPr>
        <p:txBody>
          <a:bodyPr/>
          <a:lstStyle/>
          <a:p>
            <a:r>
              <a:rPr lang="en-US" sz="2400" dirty="0" smtClean="0"/>
              <a:t>Pressure fluctuations, 2-4-2K transition, component installation issues, and component manufacturing issues</a:t>
            </a:r>
            <a:r>
              <a:rPr lang="en-US" sz="2400" dirty="0" smtClean="0">
                <a:sym typeface="Wingdings" pitchFamily="2" charset="2"/>
              </a:rPr>
              <a:t> about 14 tuners have been repaired.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Harmonic driver, </a:t>
            </a:r>
            <a:r>
              <a:rPr lang="en-US" sz="2000" dirty="0" err="1" smtClean="0">
                <a:sym typeface="Wingdings" pitchFamily="2" charset="2"/>
              </a:rPr>
              <a:t>piezo</a:t>
            </a:r>
            <a:r>
              <a:rPr lang="en-US" sz="2000" dirty="0" smtClean="0">
                <a:sym typeface="Wingdings" pitchFamily="2" charset="2"/>
              </a:rPr>
              <a:t> stack and/or motor failure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Worn out in progress, loosen connection, slips; unstable mechanical boundary; irregular detuning</a:t>
            </a:r>
          </a:p>
          <a:p>
            <a:endParaRPr lang="en-US" sz="2400" dirty="0" smtClean="0"/>
          </a:p>
        </p:txBody>
      </p:sp>
      <p:grpSp>
        <p:nvGrpSpPr>
          <p:cNvPr id="45060" name="Group 12"/>
          <p:cNvGrpSpPr>
            <a:grpSpLocks noChangeAspect="1"/>
          </p:cNvGrpSpPr>
          <p:nvPr/>
        </p:nvGrpSpPr>
        <p:grpSpPr bwMode="auto">
          <a:xfrm>
            <a:off x="1468998" y="2574086"/>
            <a:ext cx="7073900" cy="4622800"/>
            <a:chOff x="288" y="256"/>
            <a:chExt cx="5472" cy="3576"/>
          </a:xfrm>
        </p:grpSpPr>
        <p:grpSp>
          <p:nvGrpSpPr>
            <p:cNvPr id="45061" name="Group 13"/>
            <p:cNvGrpSpPr>
              <a:grpSpLocks noChangeAspect="1"/>
            </p:cNvGrpSpPr>
            <p:nvPr/>
          </p:nvGrpSpPr>
          <p:grpSpPr bwMode="auto">
            <a:xfrm>
              <a:off x="288" y="256"/>
              <a:ext cx="5472" cy="3288"/>
              <a:chOff x="288" y="256"/>
              <a:chExt cx="5472" cy="3288"/>
            </a:xfrm>
          </p:grpSpPr>
          <p:pic>
            <p:nvPicPr>
              <p:cNvPr id="45063" name="Picture 14" descr="tuner-piezo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706" t="-356" r="10327" b="11374"/>
              <a:stretch>
                <a:fillRect/>
              </a:stretch>
            </p:blipFill>
            <p:spPr bwMode="auto">
              <a:xfrm>
                <a:off x="1059" y="256"/>
                <a:ext cx="3933" cy="3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064" name="AutoShape 15"/>
              <p:cNvSpPr>
                <a:spLocks noChangeAspect="1"/>
              </p:cNvSpPr>
              <p:nvPr/>
            </p:nvSpPr>
            <p:spPr bwMode="auto">
              <a:xfrm>
                <a:off x="4752" y="1480"/>
                <a:ext cx="1008" cy="360"/>
              </a:xfrm>
              <a:prstGeom prst="callout1">
                <a:avLst>
                  <a:gd name="adj1" fmla="val 20000"/>
                  <a:gd name="adj2" fmla="val -4764"/>
                  <a:gd name="adj3" fmla="val 332500"/>
                  <a:gd name="adj4" fmla="val -77083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oval" w="med" len="med"/>
              </a:ln>
            </p:spPr>
            <p:txBody>
              <a:bodyPr tIns="0"/>
              <a:lstStyle/>
              <a:p>
                <a:r>
                  <a:rPr lang="en-US" altLang="ko-KR" sz="1600" dirty="0">
                    <a:ea typeface="굴림" pitchFamily="50" charset="-127"/>
                  </a:rPr>
                  <a:t>Piezo Actuator</a:t>
                </a:r>
              </a:p>
            </p:txBody>
          </p:sp>
          <p:sp>
            <p:nvSpPr>
              <p:cNvPr id="45065" name="AutoShape 16"/>
              <p:cNvSpPr>
                <a:spLocks noChangeAspect="1"/>
              </p:cNvSpPr>
              <p:nvPr/>
            </p:nvSpPr>
            <p:spPr bwMode="auto">
              <a:xfrm>
                <a:off x="288" y="1600"/>
                <a:ext cx="1104" cy="696"/>
              </a:xfrm>
              <a:prstGeom prst="callout1">
                <a:avLst>
                  <a:gd name="adj1" fmla="val 10343"/>
                  <a:gd name="adj2" fmla="val 104347"/>
                  <a:gd name="adj3" fmla="val 33046"/>
                  <a:gd name="adj4" fmla="val 22373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oval" w="med" len="med"/>
              </a:ln>
            </p:spPr>
            <p:txBody>
              <a:bodyPr tIns="0"/>
              <a:lstStyle/>
              <a:p>
                <a:pPr algn="r"/>
                <a:r>
                  <a:rPr lang="en-US" altLang="ko-KR" sz="1600">
                    <a:ea typeface="굴림" pitchFamily="50" charset="-127"/>
                  </a:rPr>
                  <a:t>(2X) Flexure Connection to Cavity</a:t>
                </a:r>
              </a:p>
            </p:txBody>
          </p:sp>
          <p:sp>
            <p:nvSpPr>
              <p:cNvPr id="45066" name="AutoShape 17"/>
              <p:cNvSpPr>
                <a:spLocks noChangeAspect="1"/>
              </p:cNvSpPr>
              <p:nvPr/>
            </p:nvSpPr>
            <p:spPr bwMode="auto">
              <a:xfrm>
                <a:off x="288" y="2800"/>
                <a:ext cx="1248" cy="744"/>
              </a:xfrm>
              <a:prstGeom prst="callout1">
                <a:avLst>
                  <a:gd name="adj1" fmla="val 9676"/>
                  <a:gd name="adj2" fmla="val 103847"/>
                  <a:gd name="adj3" fmla="val -53898"/>
                  <a:gd name="adj4" fmla="val 11843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oval" w="med" len="med"/>
              </a:ln>
            </p:spPr>
            <p:txBody>
              <a:bodyPr tIns="0"/>
              <a:lstStyle/>
              <a:p>
                <a:pPr algn="r"/>
                <a:r>
                  <a:rPr lang="en-US" altLang="ko-KR" sz="1600">
                    <a:ea typeface="굴림" pitchFamily="50" charset="-127"/>
                  </a:rPr>
                  <a:t>(2X) Flexure Connection to Helium Vessel </a:t>
                </a:r>
              </a:p>
            </p:txBody>
          </p:sp>
          <p:sp>
            <p:nvSpPr>
              <p:cNvPr id="45067" name="AutoShape 18"/>
              <p:cNvSpPr>
                <a:spLocks noChangeAspect="1"/>
              </p:cNvSpPr>
              <p:nvPr/>
            </p:nvSpPr>
            <p:spPr bwMode="auto">
              <a:xfrm>
                <a:off x="3216" y="448"/>
                <a:ext cx="912" cy="648"/>
              </a:xfrm>
              <a:prstGeom prst="callout1">
                <a:avLst>
                  <a:gd name="adj1" fmla="val 11111"/>
                  <a:gd name="adj2" fmla="val -5264"/>
                  <a:gd name="adj3" fmla="val 33023"/>
                  <a:gd name="adj4" fmla="val -63157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oval" w="med" len="med"/>
              </a:ln>
            </p:spPr>
            <p:txBody>
              <a:bodyPr tIns="0"/>
              <a:lstStyle/>
              <a:p>
                <a:r>
                  <a:rPr lang="en-US" altLang="ko-KR" sz="1600">
                    <a:ea typeface="굴림" pitchFamily="50" charset="-127"/>
                  </a:rPr>
                  <a:t>Motor &amp; Harmonic Drive</a:t>
                </a:r>
              </a:p>
            </p:txBody>
          </p:sp>
        </p:grpSp>
        <p:sp>
          <p:nvSpPr>
            <p:cNvPr id="45062" name="AutoShape 19"/>
            <p:cNvSpPr>
              <a:spLocks noChangeAspect="1"/>
            </p:cNvSpPr>
            <p:nvPr/>
          </p:nvSpPr>
          <p:spPr bwMode="auto">
            <a:xfrm>
              <a:off x="2038" y="3088"/>
              <a:ext cx="1248" cy="744"/>
            </a:xfrm>
            <a:prstGeom prst="callout1">
              <a:avLst>
                <a:gd name="adj1" fmla="val 9676"/>
                <a:gd name="adj2" fmla="val 103847"/>
                <a:gd name="adj3" fmla="val -27824"/>
                <a:gd name="adj4" fmla="val 12436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oval" w="med" len="med"/>
            </a:ln>
          </p:spPr>
          <p:txBody>
            <a:bodyPr tIns="0"/>
            <a:lstStyle/>
            <a:p>
              <a:pPr algn="r"/>
              <a:r>
                <a:rPr lang="en-US" altLang="ko-KR" sz="1600">
                  <a:ea typeface="굴림" pitchFamily="50" charset="-127"/>
                </a:rPr>
                <a:t>Connection to Helium Vessel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Failed </a:t>
            </a:r>
            <a:r>
              <a:rPr lang="en-US" dirty="0" err="1" smtClean="0"/>
              <a:t>piezo</a:t>
            </a:r>
            <a:r>
              <a:rPr lang="en-US" dirty="0" smtClean="0"/>
              <a:t> at tuner end</a:t>
            </a:r>
            <a:endParaRPr lang="en-US" dirty="0"/>
          </a:p>
        </p:txBody>
      </p:sp>
      <p:pic>
        <p:nvPicPr>
          <p:cNvPr id="99330" name="Picture 2" descr="Y:\ohs\Cryomodule Repairs\piezo inter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660" y="1010956"/>
            <a:ext cx="8671683" cy="5577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27020</TotalTime>
  <Words>698</Words>
  <Application>Microsoft Office PowerPoint</Application>
  <PresentationFormat>On-screen Show (4:3)</PresentationFormat>
  <Paragraphs>96</Paragraphs>
  <Slides>22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Default Theme</vt:lpstr>
      <vt:lpstr>Package</vt:lpstr>
      <vt:lpstr>Reliability of SNS Superconducting Linac </vt:lpstr>
      <vt:lpstr>SNS LINAC</vt:lpstr>
      <vt:lpstr>Machine Availability Optimization</vt:lpstr>
      <vt:lpstr>Most Frequent Maintenance / Repair Activities</vt:lpstr>
      <vt:lpstr>Slide 5</vt:lpstr>
      <vt:lpstr>Pressure Transducers</vt:lpstr>
      <vt:lpstr>Cold Cathode Gages</vt:lpstr>
      <vt:lpstr>Tuner</vt:lpstr>
      <vt:lpstr>Failed piezo at tuner end</vt:lpstr>
      <vt:lpstr>Failed piezo base</vt:lpstr>
      <vt:lpstr>Harmonic Drive Components</vt:lpstr>
      <vt:lpstr>Harmonic Drive operating principle </vt:lpstr>
      <vt:lpstr>Harmonic Drive Operating Principle</vt:lpstr>
      <vt:lpstr>Slide 14</vt:lpstr>
      <vt:lpstr>Slide 15</vt:lpstr>
      <vt:lpstr>HOM coupler issues</vt:lpstr>
      <vt:lpstr>HOM in SNS</vt:lpstr>
      <vt:lpstr>Helium Circuit and Beamline Leaks</vt:lpstr>
      <vt:lpstr>CM23 Repair</vt:lpstr>
      <vt:lpstr>Loose RF Cable</vt:lpstr>
      <vt:lpstr>Slide 21</vt:lpstr>
      <vt:lpstr>Thank you for your attention!</vt:lpstr>
    </vt:vector>
  </TitlesOfParts>
  <Company>ORNL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Jo Roy</dc:creator>
  <cp:lastModifiedBy>Jeff W. Saunders</cp:lastModifiedBy>
  <cp:revision>586</cp:revision>
  <dcterms:created xsi:type="dcterms:W3CDTF">2008-12-10T13:33:36Z</dcterms:created>
  <dcterms:modified xsi:type="dcterms:W3CDTF">2011-04-12T18:41:17Z</dcterms:modified>
</cp:coreProperties>
</file>