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Default Extension="png" ContentType="image/png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Default Extension="wmf" ContentType="image/x-wmf"/>
  <Override PartName="/ppt/slideMasters/slideMaster1.xml" ContentType="application/vnd.openxmlformats-officedocument.presentationml.slideMaster+xml"/>
  <Override PartName="/docProps/core.xml" ContentType="application/vnd.openxmlformats-package.core-properties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bookmarkIdSeed="3">
  <p:sldMasterIdLst>
    <p:sldMasterId id="2147483648" r:id="rId1"/>
  </p:sldMasterIdLst>
  <p:notesMasterIdLst>
    <p:notesMasterId r:id="rId8"/>
  </p:notesMasterIdLst>
  <p:sldIdLst>
    <p:sldId id="256" r:id="rId2"/>
    <p:sldId id="636" r:id="rId3"/>
    <p:sldId id="638" r:id="rId4"/>
    <p:sldId id="642" r:id="rId5"/>
    <p:sldId id="643" r:id="rId6"/>
    <p:sldId id="644" r:id="rId7"/>
  </p:sldIdLst>
  <p:sldSz cx="9144000" cy="6858000" type="screen4x3"/>
  <p:notesSz cx="7010400" cy="93964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Palatino Linotype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1617" autoAdjust="0"/>
    <p:restoredTop sz="94647" autoAdjust="0"/>
  </p:normalViewPr>
  <p:slideViewPr>
    <p:cSldViewPr>
      <p:cViewPr varScale="1">
        <p:scale>
          <a:sx n="135" d="100"/>
          <a:sy n="135" d="100"/>
        </p:scale>
        <p:origin x="-872" y="-1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502"/>
    </p:cViewPr>
  </p:sorterViewPr>
  <p:notesViewPr>
    <p:cSldViewPr>
      <p:cViewPr varScale="1">
        <p:scale>
          <a:sx n="78" d="100"/>
          <a:sy n="78" d="100"/>
        </p:scale>
        <p:origin x="-3180" y="-90"/>
      </p:cViewPr>
      <p:guideLst>
        <p:guide orient="horz" pos="2959"/>
        <p:guide pos="2208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4" Type="http://schemas.openxmlformats.org/officeDocument/2006/relationships/slide" Target="slides/slide3.xml"/><Relationship Id="rId7" Type="http://schemas.openxmlformats.org/officeDocument/2006/relationships/slide" Target="slides/slide6.xml"/><Relationship Id="rId1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10" Type="http://schemas.openxmlformats.org/officeDocument/2006/relationships/presProps" Target="presProps.xml"/><Relationship Id="rId5" Type="http://schemas.openxmlformats.org/officeDocument/2006/relationships/slide" Target="slides/slide4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9" Type="http://schemas.openxmlformats.org/officeDocument/2006/relationships/printerSettings" Target="printerSettings/printerSettings1.bin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96BD72-9ECA-4859-9255-BEBC073386A5}" type="datetimeFigureOut">
              <a:rPr lang="en-US" smtClean="0"/>
              <a:pPr/>
              <a:t>4/8/11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55700" y="704850"/>
            <a:ext cx="4699000" cy="3524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64050"/>
            <a:ext cx="5607050" cy="42275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924925"/>
            <a:ext cx="3038475" cy="469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D2A7F-C5C5-4D21-A04B-AF36ADE2470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>
            <a:lvl1pPr>
              <a:defRPr sz="17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sz="1700">
                <a:latin typeface="+mj-lt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72250" y="0"/>
            <a:ext cx="1962151" cy="6248400"/>
          </a:xfrm>
        </p:spPr>
        <p:txBody>
          <a:bodyPr vert="eaVert"/>
          <a:lstStyle>
            <a:lvl1pPr>
              <a:defRPr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734051" cy="6248400"/>
          </a:xfrm>
        </p:spPr>
        <p:txBody>
          <a:bodyPr vert="eaVert"/>
          <a:lstStyle>
            <a:lvl1pPr>
              <a:defRPr>
                <a:latin typeface="+mj-lt"/>
              </a:defRPr>
            </a:lvl1pPr>
            <a:lvl2pPr>
              <a:defRPr>
                <a:latin typeface="+mj-lt"/>
              </a:defRPr>
            </a:lvl2pPr>
            <a:lvl3pPr>
              <a:defRPr>
                <a:latin typeface="+mj-lt"/>
              </a:defRPr>
            </a:lvl3pPr>
            <a:lvl4pPr>
              <a:defRPr>
                <a:latin typeface="+mj-lt"/>
              </a:defRPr>
            </a:lvl4pPr>
            <a:lvl5pPr>
              <a:defRPr>
                <a:latin typeface="+mj-lt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6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Font typeface="Wingdings" pitchFamily="2" charset="2"/>
              <a:buChar char="q"/>
              <a:defRPr sz="1800">
                <a:latin typeface="+mj-lt"/>
              </a:defRPr>
            </a:lvl1pPr>
            <a:lvl2pPr>
              <a:buFont typeface="Wingdings" pitchFamily="2" charset="2"/>
              <a:buChar char="Ø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2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17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914400"/>
            <a:ext cx="3810000" cy="5334000"/>
          </a:xfrm>
        </p:spPr>
        <p:txBody>
          <a:bodyPr/>
          <a:lstStyle>
            <a:lvl1pPr>
              <a:buFont typeface="Wingdings" pitchFamily="2" charset="2"/>
              <a:buChar char="q"/>
              <a:defRPr sz="1800">
                <a:latin typeface="+mj-lt"/>
              </a:defRPr>
            </a:lvl1pPr>
            <a:lvl2pPr>
              <a:buFont typeface="Wingdings" pitchFamily="2" charset="2"/>
              <a:buChar char="§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914400"/>
            <a:ext cx="3810000" cy="5334000"/>
          </a:xfrm>
        </p:spPr>
        <p:txBody>
          <a:bodyPr/>
          <a:lstStyle>
            <a:lvl1pPr>
              <a:buFont typeface="Wingdings" pitchFamily="2" charset="2"/>
              <a:buChar char="q"/>
              <a:defRPr sz="1800">
                <a:latin typeface="+mj-lt"/>
              </a:defRPr>
            </a:lvl1pPr>
            <a:lvl2pPr>
              <a:buFont typeface="Wingdings" pitchFamily="2" charset="2"/>
              <a:buChar char="§"/>
              <a:defRPr sz="18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800">
                <a:latin typeface="+mj-lt"/>
              </a:defRPr>
            </a:lvl4pPr>
            <a:lvl5pPr>
              <a:defRPr sz="1800">
                <a:latin typeface="+mj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1800">
                <a:latin typeface="+mj-lt"/>
              </a:defRPr>
            </a:lvl3pPr>
            <a:lvl4pPr>
              <a:defRPr sz="1600">
                <a:latin typeface="+mj-lt"/>
              </a:defRPr>
            </a:lvl4pPr>
            <a:lvl5pPr>
              <a:defRPr sz="1600">
                <a:latin typeface="+mj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 userDrawn="1"/>
        </p:nvSpPr>
        <p:spPr>
          <a:xfrm>
            <a:off x="0" y="64425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Project-X Collaboration Meeting,</a:t>
            </a:r>
            <a:r>
              <a:rPr lang="en-US" sz="1200" kern="1200" baseline="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accent3"/>
                </a:solidFill>
                <a:latin typeface="+mj-lt"/>
                <a:ea typeface="+mn-ea"/>
                <a:cs typeface="+mn-cs"/>
              </a:rPr>
              <a:t>12-14. April 2011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6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1600"/>
            </a:lvl1pPr>
            <a:lvl2pPr>
              <a:buFont typeface="Wingdings" pitchFamily="2" charset="2"/>
              <a:buChar char="q"/>
              <a:defRPr sz="1700">
                <a:latin typeface="+mj-lt"/>
              </a:defRPr>
            </a:lvl2pPr>
            <a:lvl3pPr>
              <a:buFont typeface="Wingdings" pitchFamily="2" charset="2"/>
              <a:buChar char="§"/>
              <a:defRPr sz="1700">
                <a:latin typeface="+mj-lt"/>
              </a:defRPr>
            </a:lvl3pPr>
            <a:lvl4pPr>
              <a:buFont typeface="Wingdings" pitchFamily="2" charset="2"/>
              <a:buChar char="Ø"/>
              <a:defRPr sz="1700">
                <a:latin typeface="+mj-lt"/>
              </a:defRPr>
            </a:lvl4pPr>
            <a:lvl5pPr>
              <a:defRPr sz="17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02704" y="1066800"/>
            <a:ext cx="5486400" cy="4114800"/>
          </a:xfrm>
        </p:spPr>
        <p:txBody>
          <a:bodyPr/>
          <a:lstStyle>
            <a:lvl1pPr marL="0" indent="0">
              <a:buNone/>
              <a:defRPr sz="3200">
                <a:latin typeface="+mj-lt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914400"/>
            <a:ext cx="7772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32" name="Text Box 8" hidden="1"/>
          <p:cNvSpPr txBox="1">
            <a:spLocks noChangeArrowheads="1"/>
          </p:cNvSpPr>
          <p:nvPr userDrawn="1"/>
        </p:nvSpPr>
        <p:spPr bwMode="auto">
          <a:xfrm>
            <a:off x="914400" y="342900"/>
            <a:ext cx="7315200" cy="51435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/>
          <a:lstStyle/>
          <a:p>
            <a:pPr>
              <a:defRPr/>
            </a:pPr>
            <a:r>
              <a:rPr lang="en-US" dirty="0">
                <a:latin typeface="Times" pitchFamily="18" charset="0"/>
              </a:rPr>
              <a:t>CST_TextFrame</a:t>
            </a:r>
          </a:p>
        </p:txBody>
      </p:sp>
      <p:sp>
        <p:nvSpPr>
          <p:cNvPr id="1033" name="Text Box 9" hidden="1"/>
          <p:cNvSpPr txBox="1">
            <a:spLocks noChangeArrowheads="1"/>
          </p:cNvSpPr>
          <p:nvPr userDrawn="1"/>
        </p:nvSpPr>
        <p:spPr bwMode="auto">
          <a:xfrm>
            <a:off x="914400" y="1028700"/>
            <a:ext cx="7315200" cy="4800600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 anchorCtr="1"/>
          <a:lstStyle/>
          <a:p>
            <a:pPr>
              <a:defRPr/>
            </a:pPr>
            <a:r>
              <a:rPr lang="en-US" dirty="0">
                <a:latin typeface="Times" pitchFamily="18" charset="0"/>
              </a:rPr>
              <a:t>CST_ImageFrame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Times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j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j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j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j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4" Type="http://schemas.openxmlformats.org/officeDocument/2006/relationships/image" Target="../media/image6.jpeg"/><Relationship Id="rId10" Type="http://schemas.openxmlformats.org/officeDocument/2006/relationships/image" Target="../media/image12.png"/><Relationship Id="rId5" Type="http://schemas.openxmlformats.org/officeDocument/2006/relationships/image" Target="../media/image7.jpeg"/><Relationship Id="rId7" Type="http://schemas.openxmlformats.org/officeDocument/2006/relationships/image" Target="../media/image9.png"/><Relationship Id="rId11" Type="http://schemas.openxmlformats.org/officeDocument/2006/relationships/image" Target="../media/image13.png"/><Relationship Id="rId1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eg"/><Relationship Id="rId9" Type="http://schemas.openxmlformats.org/officeDocument/2006/relationships/image" Target="../media/image11.jpeg"/><Relationship Id="rId3" Type="http://schemas.openxmlformats.org/officeDocument/2006/relationships/image" Target="../media/image5.jpeg"/><Relationship Id="rId6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3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66800"/>
            <a:ext cx="7772400" cy="21336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650 MHz Beta = 0.61 Cavity Design, Fabrication and Testing</a:t>
            </a:r>
            <a:endParaRPr lang="en-US" sz="3400" b="0" dirty="0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3276600"/>
            <a:ext cx="6934200" cy="1524000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+mj-lt"/>
              </a:rPr>
              <a:t>R. Rimmer for F. </a:t>
            </a:r>
            <a:r>
              <a:rPr lang="en-US" sz="1800" dirty="0" smtClean="0"/>
              <a:t>Marhauser</a:t>
            </a:r>
            <a:endParaRPr lang="en-US" sz="1800" dirty="0" smtClean="0">
              <a:latin typeface="+mj-lt"/>
            </a:endParaRPr>
          </a:p>
          <a:p>
            <a:pPr>
              <a:lnSpc>
                <a:spcPct val="90000"/>
              </a:lnSpc>
            </a:pPr>
            <a:r>
              <a:rPr lang="en-US" sz="2000" dirty="0" smtClean="0">
                <a:latin typeface="+mj-lt"/>
              </a:rPr>
              <a:t>Jefferson Lab, Newport News, Virginia 23606, USA</a:t>
            </a:r>
          </a:p>
        </p:txBody>
      </p:sp>
      <p:sp>
        <p:nvSpPr>
          <p:cNvPr id="4" name="Rectangle 3"/>
          <p:cNvSpPr/>
          <p:nvPr/>
        </p:nvSpPr>
        <p:spPr>
          <a:xfrm>
            <a:off x="2881889" y="4495800"/>
            <a:ext cx="35282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 smtClean="0">
                <a:latin typeface="+mj-lt"/>
              </a:rPr>
              <a:t>Project-X Collaboration Meeting</a:t>
            </a:r>
          </a:p>
          <a:p>
            <a:pPr algn="ctr" eaLnBrk="1" hangingPunct="1"/>
            <a:r>
              <a:rPr lang="en-US" sz="2000" dirty="0" smtClean="0">
                <a:latin typeface="+mj-lt"/>
              </a:rPr>
              <a:t>12-14. April 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8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Statement of Work (August 30, 2010)</a:t>
            </a: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- Objective and Work Plan -</a:t>
            </a:r>
          </a:p>
        </p:txBody>
      </p:sp>
      <p:sp>
        <p:nvSpPr>
          <p:cNvPr id="41" name="Rectangle 40"/>
          <p:cNvSpPr/>
          <p:nvPr/>
        </p:nvSpPr>
        <p:spPr>
          <a:xfrm>
            <a:off x="0" y="838200"/>
            <a:ext cx="91440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Font typeface="Wingdings" pitchFamily="2" charset="2"/>
              <a:buChar char="q"/>
            </a:pPr>
            <a:r>
              <a:rPr lang="de-DE" sz="1600" b="1" dirty="0" smtClean="0">
                <a:latin typeface="+mj-lt"/>
                <a:sym typeface="Wingdings" pitchFamily="2" charset="2"/>
              </a:rPr>
              <a:t>Objectives: </a:t>
            </a:r>
          </a:p>
          <a:p>
            <a:pPr marL="0" lvl="1" indent="349250" algn="just"/>
            <a:r>
              <a:rPr lang="de-DE" sz="1600" dirty="0" smtClean="0">
                <a:latin typeface="+mj-lt"/>
                <a:sym typeface="Wingdings" pitchFamily="2" charset="2"/>
              </a:rPr>
              <a:t>Understand the issues relevant to 650 MHz cavity cryomodule designs for Project-X</a:t>
            </a:r>
          </a:p>
          <a:p>
            <a:pPr marL="0" lvl="1" indent="349250" algn="just"/>
            <a:r>
              <a:rPr lang="de-DE" sz="1600" dirty="0" smtClean="0">
                <a:latin typeface="+mj-lt"/>
                <a:sym typeface="Wingdings" pitchFamily="2" charset="2"/>
              </a:rPr>
              <a:t>and develop an optimized approach. JLAB will closely work with Fermilab and its collaborators to</a:t>
            </a:r>
          </a:p>
          <a:p>
            <a:pPr marL="0" lvl="1" indent="349250" algn="just"/>
            <a:r>
              <a:rPr lang="de-DE" sz="1600" dirty="0" smtClean="0">
                <a:latin typeface="+mj-lt"/>
                <a:sym typeface="Wingdings" pitchFamily="2" charset="2"/>
              </a:rPr>
              <a:t>help establish a unified effort</a:t>
            </a:r>
          </a:p>
        </p:txBody>
      </p:sp>
      <p:sp>
        <p:nvSpPr>
          <p:cNvPr id="43" name="Rectangle 42"/>
          <p:cNvSpPr/>
          <p:nvPr/>
        </p:nvSpPr>
        <p:spPr>
          <a:xfrm>
            <a:off x="0" y="19050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Font typeface="Wingdings" pitchFamily="2" charset="2"/>
              <a:buChar char="q"/>
            </a:pPr>
            <a:r>
              <a:rPr lang="de-DE" sz="1600" b="1" dirty="0" smtClean="0">
                <a:latin typeface="+mj-lt"/>
                <a:sym typeface="Wingdings" pitchFamily="2" charset="2"/>
              </a:rPr>
              <a:t>Work Plan: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22098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AutoNum type="arabicParenR"/>
            </a:pPr>
            <a:r>
              <a:rPr lang="de-DE" sz="1600" dirty="0" smtClean="0">
                <a:latin typeface="+mj-lt"/>
                <a:sym typeface="Wingdings" pitchFamily="2" charset="2"/>
              </a:rPr>
              <a:t>Cell shape optimization for a balance of high current, good efficiency, low impact energy</a:t>
            </a:r>
          </a:p>
          <a:p>
            <a:pPr marL="0" lvl="1" indent="349250" algn="just"/>
            <a:r>
              <a:rPr lang="de-DE" sz="1600" dirty="0" smtClean="0">
                <a:latin typeface="+mj-lt"/>
                <a:sym typeface="Wingdings" pitchFamily="2" charset="2"/>
              </a:rPr>
              <a:t>and low halo interception </a:t>
            </a:r>
          </a:p>
        </p:txBody>
      </p:sp>
      <p:sp>
        <p:nvSpPr>
          <p:cNvPr id="45" name="Rectangle 44"/>
          <p:cNvSpPr/>
          <p:nvPr/>
        </p:nvSpPr>
        <p:spPr>
          <a:xfrm>
            <a:off x="0" y="2920425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Font typeface="+mj-lt"/>
              <a:buAutoNum type="arabicParenR" startAt="2"/>
            </a:pPr>
            <a:r>
              <a:rPr lang="de-DE" sz="1600" dirty="0" smtClean="0">
                <a:latin typeface="+mj-lt"/>
                <a:sym typeface="Wingdings" pitchFamily="2" charset="2"/>
              </a:rPr>
              <a:t>Prototype the 650 MHz 1-cell cavities for beta = 0.6. JLab has some die material on hand</a:t>
            </a:r>
          </a:p>
          <a:p>
            <a:pPr marL="0" lvl="1" indent="349250" algn="just"/>
            <a:r>
              <a:rPr lang="de-DE" sz="1600" dirty="0" smtClean="0">
                <a:latin typeface="+mj-lt"/>
                <a:sym typeface="Wingdings" pitchFamily="2" charset="2"/>
              </a:rPr>
              <a:t>to get a jump-start on prototypes</a:t>
            </a:r>
          </a:p>
        </p:txBody>
      </p:sp>
      <p:sp>
        <p:nvSpPr>
          <p:cNvPr id="46" name="Rectangle 45"/>
          <p:cNvSpPr/>
          <p:nvPr/>
        </p:nvSpPr>
        <p:spPr>
          <a:xfrm>
            <a:off x="0" y="3733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Font typeface="+mj-lt"/>
              <a:buAutoNum type="arabicParenR" startAt="3"/>
            </a:pPr>
            <a:r>
              <a:rPr lang="de-DE" sz="1600" dirty="0" smtClean="0">
                <a:latin typeface="+mj-lt"/>
                <a:sym typeface="Wingdings" pitchFamily="2" charset="2"/>
              </a:rPr>
              <a:t>Study the concept of an SNS-type cryomodule for 650MHz. A conceptual level analysis of the suitibility</a:t>
            </a:r>
          </a:p>
          <a:p>
            <a:pPr marL="0" lvl="1" indent="349250" algn="just"/>
            <a:r>
              <a:rPr lang="de-DE" sz="1600" dirty="0" smtClean="0">
                <a:latin typeface="+mj-lt"/>
                <a:sym typeface="Wingdings" pitchFamily="2" charset="2"/>
              </a:rPr>
              <a:t>of the space-frame concept and cryogenic scheme for this application is worthwhile. The segmentation</a:t>
            </a:r>
          </a:p>
          <a:p>
            <a:pPr marL="0" lvl="1" indent="349250" algn="just"/>
            <a:r>
              <a:rPr lang="de-DE" sz="1600" dirty="0" smtClean="0">
                <a:latin typeface="+mj-lt"/>
                <a:sym typeface="Wingdings" pitchFamily="2" charset="2"/>
              </a:rPr>
              <a:t>and compatibility with the proposed spacing of the magnetic elements of the linac should be examined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3" grpId="0"/>
      <p:bldP spid="44" grpId="0"/>
      <p:bldP spid="45" grpId="0"/>
      <p:bldP spid="4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4" name="Rectangle 10"/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108556" name="Rectangle 12"/>
          <p:cNvSpPr>
            <a:spLocks noChangeArrowheads="1"/>
          </p:cNvSpPr>
          <p:nvPr/>
        </p:nvSpPr>
        <p:spPr bwMode="auto">
          <a:xfrm>
            <a:off x="0" y="-16927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 sz="1600" dirty="0">
              <a:latin typeface="+mj-lt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0" y="9144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Font typeface="Wingdings" pitchFamily="2" charset="2"/>
              <a:buChar char="q"/>
            </a:pPr>
            <a:r>
              <a:rPr lang="de-DE" sz="1600" b="1" dirty="0" smtClean="0">
                <a:latin typeface="+mj-lt"/>
                <a:sym typeface="Wingdings" pitchFamily="2" charset="2"/>
              </a:rPr>
              <a:t>Deliverables and Schedule:</a:t>
            </a:r>
          </a:p>
        </p:txBody>
      </p:sp>
      <p:sp>
        <p:nvSpPr>
          <p:cNvPr id="44" name="Rectangle 43"/>
          <p:cNvSpPr/>
          <p:nvPr/>
        </p:nvSpPr>
        <p:spPr>
          <a:xfrm>
            <a:off x="0" y="1219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AutoNum type="arabicParenR"/>
            </a:pPr>
            <a:r>
              <a:rPr lang="de-DE" sz="1600" dirty="0" smtClean="0">
                <a:latin typeface="+mj-lt"/>
                <a:sym typeface="Wingdings" pitchFamily="2" charset="2"/>
              </a:rPr>
              <a:t>Cell shape optimization report detailing JLabs approach to the 650 MHz cavity design and the comparison o the JLAB design to the FNAL design </a:t>
            </a:r>
            <a:endParaRPr lang="de-DE" dirty="0" smtClean="0">
              <a:latin typeface="+mj-lt"/>
              <a:sym typeface="Wingdings" pitchFamily="2" charset="2"/>
            </a:endParaRPr>
          </a:p>
        </p:txBody>
      </p:sp>
      <p:pic>
        <p:nvPicPr>
          <p:cNvPr id="159746" name="Picture 2" descr="C:\Users\marhauser\AppData\Local\Microsoft\Windows\Temporary Internet Files\Content.IE5\GS8IFSI4\MC90029717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62800" y="1600200"/>
            <a:ext cx="1600200" cy="1246658"/>
          </a:xfrm>
          <a:prstGeom prst="rect">
            <a:avLst/>
          </a:prstGeom>
          <a:noFill/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Statement of Work (August 30, 2010)</a:t>
            </a: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- Deliverables and Schedule -</a:t>
            </a:r>
          </a:p>
        </p:txBody>
      </p:sp>
      <p:sp>
        <p:nvSpPr>
          <p:cNvPr id="23" name="Text Box 4"/>
          <p:cNvSpPr txBox="1">
            <a:spLocks noChangeArrowheads="1"/>
          </p:cNvSpPr>
          <p:nvPr/>
        </p:nvSpPr>
        <p:spPr bwMode="auto">
          <a:xfrm>
            <a:off x="0" y="1828800"/>
            <a:ext cx="9144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de-DE" sz="1600" dirty="0" smtClean="0">
                <a:solidFill>
                  <a:srgbClr val="FF0000"/>
                </a:solidFill>
                <a:latin typeface="+mj-lt"/>
                <a:sym typeface="Wingdings" pitchFamily="2" charset="2"/>
              </a:rPr>
              <a:t>due January 2011, </a:t>
            </a:r>
            <a:r>
              <a:rPr lang="en-US" sz="1600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finalized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prior time in October 2010</a:t>
            </a:r>
          </a:p>
          <a:p>
            <a:pPr algn="just"/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cf. JLAB-TN-10-043 “A Medium Beta 650 MHz Design For Project-X”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24384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Font typeface="+mj-lt"/>
              <a:buAutoNum type="arabicParenR" startAt="2"/>
            </a:pPr>
            <a:r>
              <a:rPr lang="de-DE" sz="1600" dirty="0" smtClean="0">
                <a:latin typeface="+mj-lt"/>
                <a:sym typeface="Wingdings" pitchFamily="2" charset="2"/>
              </a:rPr>
              <a:t>Two fabricated, processed and tested 650 MHz single-cell cavities</a:t>
            </a: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0" y="28194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1</a:t>
            </a:r>
            <a:r>
              <a:rPr lang="en-US" sz="1600" baseline="30000" dirty="0" smtClean="0">
                <a:solidFill>
                  <a:srgbClr val="FF0000"/>
                </a:solidFill>
                <a:latin typeface="+mj-lt"/>
              </a:rPr>
              <a:t>st</a:t>
            </a: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 cavity due May 2011</a:t>
            </a:r>
            <a:r>
              <a:rPr lang="en-US" sz="1600" dirty="0" smtClean="0">
                <a:latin typeface="+mj-lt"/>
              </a:rPr>
              <a:t>,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2 cavities have already been fabricated in March 2011 and are currently</a:t>
            </a:r>
          </a:p>
          <a:p>
            <a:pPr algn="just"/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post-processed prior VTA-testing (prevalent procurement delays are prolonging project artificially)</a:t>
            </a:r>
          </a:p>
        </p:txBody>
      </p:sp>
      <p:sp>
        <p:nvSpPr>
          <p:cNvPr id="26" name="Rectangle 25"/>
          <p:cNvSpPr/>
          <p:nvPr/>
        </p:nvSpPr>
        <p:spPr>
          <a:xfrm>
            <a:off x="0" y="3505200"/>
            <a:ext cx="91440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Font typeface="+mj-lt"/>
              <a:buAutoNum type="arabicParenR" startAt="3"/>
            </a:pPr>
            <a:r>
              <a:rPr lang="de-DE" sz="1600" dirty="0" smtClean="0">
                <a:latin typeface="+mj-lt"/>
                <a:sym typeface="Wingdings" pitchFamily="2" charset="2"/>
              </a:rPr>
              <a:t>Cryomodule comparison report detailing advantages of each of the two concepts, specifically with respect to machine availability and required spacing in the optice design</a:t>
            </a:r>
          </a:p>
        </p:txBody>
      </p:sp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0" y="411480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en-US" sz="1600" b="1" dirty="0" smtClean="0">
                <a:solidFill>
                  <a:srgbClr val="FF0000"/>
                </a:solidFill>
                <a:latin typeface="+mj-lt"/>
              </a:rPr>
              <a:t>report was due January 2011, however activities just started due to unavailable resources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0" y="472440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just"/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Early completion 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possible</a:t>
            </a:r>
            <a:r>
              <a:rPr lang="en-US" sz="1600" dirty="0" smtClean="0">
                <a:solidFill>
                  <a:srgbClr val="00B050"/>
                </a:solidFill>
                <a:latin typeface="+mj-lt"/>
              </a:rPr>
              <a:t> depending on staff availability.</a:t>
            </a:r>
          </a:p>
          <a:p>
            <a:pPr algn="just"/>
            <a:endParaRPr lang="en-US" sz="1600" b="1" dirty="0" smtClean="0">
              <a:latin typeface="+mj-lt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0" y="4419600"/>
            <a:ext cx="91440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 algn="just">
              <a:buFont typeface="+mj-lt"/>
              <a:buAutoNum type="arabicParenR" startAt="4"/>
            </a:pPr>
            <a:r>
              <a:rPr lang="de-DE" sz="1600" dirty="0" smtClean="0">
                <a:latin typeface="+mj-lt"/>
                <a:sym typeface="Wingdings" pitchFamily="2" charset="2"/>
              </a:rPr>
              <a:t>Completion of this work is expected prior to September 2011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9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23" grpId="0"/>
      <p:bldP spid="24" grpId="0"/>
      <p:bldP spid="25" grpId="0"/>
      <p:bldP spid="26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Cavity Fabrication</a:t>
            </a:r>
          </a:p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- Process Timeline and Milestones - </a:t>
            </a:r>
          </a:p>
        </p:txBody>
      </p:sp>
      <p:sp>
        <p:nvSpPr>
          <p:cNvPr id="18" name="Rectangle 17"/>
          <p:cNvSpPr/>
          <p:nvPr/>
        </p:nvSpPr>
        <p:spPr>
          <a:xfrm>
            <a:off x="0" y="759023"/>
            <a:ext cx="914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>
              <a:buFont typeface="Wingdings" pitchFamily="2" charset="2"/>
              <a:buChar char="q"/>
            </a:pPr>
            <a:r>
              <a:rPr lang="de-DE" sz="1400" b="1" dirty="0" smtClean="0">
                <a:latin typeface="+mj-lt"/>
                <a:sym typeface="Wingdings" pitchFamily="2" charset="2"/>
              </a:rPr>
              <a:t>December 2010: </a:t>
            </a:r>
            <a:r>
              <a:rPr lang="de-DE" sz="1400" dirty="0" smtClean="0">
                <a:latin typeface="+mj-lt"/>
                <a:sym typeface="Wingdings" pitchFamily="2" charset="2"/>
              </a:rPr>
              <a:t>Completion of drawings for cavity cell and beam tube dies</a:t>
            </a:r>
          </a:p>
        </p:txBody>
      </p:sp>
      <p:sp>
        <p:nvSpPr>
          <p:cNvPr id="24" name="Rectangle 23"/>
          <p:cNvSpPr/>
          <p:nvPr/>
        </p:nvSpPr>
        <p:spPr>
          <a:xfrm>
            <a:off x="0" y="1021060"/>
            <a:ext cx="9144000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>
              <a:lnSpc>
                <a:spcPts val="1400"/>
              </a:lnSpc>
              <a:buFont typeface="Wingdings" pitchFamily="2" charset="2"/>
              <a:buChar char="q"/>
            </a:pPr>
            <a:r>
              <a:rPr lang="de-DE" sz="1400" b="1" dirty="0" smtClean="0">
                <a:latin typeface="+mj-lt"/>
                <a:sym typeface="Wingdings" pitchFamily="2" charset="2"/>
              </a:rPr>
              <a:t>January 2011: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Dies manufactured and received incl. trimming fixture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High RRR and reactor grade Nb sheets (for tubes)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   available at JLAB stock for cavity #1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Nb and Cu (test) discs wire EDM-ed for deep-drawing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JLAB in-house 450 ton press re-activated, two copper cells pressed for prototyping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- 10 Hexagonal Al beam tube seals received from FNAL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NbTi flange material received from FNAL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Drawings for rf tuning fixture finalized</a:t>
            </a:r>
          </a:p>
        </p:txBody>
      </p:sp>
      <p:sp>
        <p:nvSpPr>
          <p:cNvPr id="31" name="Rectangle 30"/>
          <p:cNvSpPr/>
          <p:nvPr/>
        </p:nvSpPr>
        <p:spPr>
          <a:xfrm>
            <a:off x="0" y="2632739"/>
            <a:ext cx="9144000" cy="17106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>
              <a:lnSpc>
                <a:spcPts val="1400"/>
              </a:lnSpc>
              <a:buFont typeface="Wingdings" pitchFamily="2" charset="2"/>
              <a:buChar char="q"/>
            </a:pPr>
            <a:r>
              <a:rPr lang="de-DE" sz="1400" b="1" dirty="0" smtClean="0">
                <a:latin typeface="+mj-lt"/>
                <a:sym typeface="Wingdings" pitchFamily="2" charset="2"/>
              </a:rPr>
              <a:t>February 2011: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JLAB cavity drawings for single-cell completed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- 2 Nb cells pressed for cavity #1 with JLAB material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- 4 beam tubes manufactured with JLAB material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- 4 NbTi flanges manufactures with JLAB material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high RRR material received from FNAL for cavity #2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cavity #1: cells irises prepared for EBW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cavity #1: tubes welded to cells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RF tuning fixture fabricated</a:t>
            </a:r>
          </a:p>
        </p:txBody>
      </p:sp>
      <p:sp>
        <p:nvSpPr>
          <p:cNvPr id="35" name="Rectangle 34"/>
          <p:cNvSpPr/>
          <p:nvPr/>
        </p:nvSpPr>
        <p:spPr>
          <a:xfrm>
            <a:off x="0" y="4221460"/>
            <a:ext cx="9144000" cy="20672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indent="349250">
              <a:lnSpc>
                <a:spcPts val="1400"/>
              </a:lnSpc>
              <a:buFont typeface="Wingdings" pitchFamily="2" charset="2"/>
              <a:buChar char="q"/>
            </a:pPr>
            <a:r>
              <a:rPr lang="de-DE" sz="1400" b="1" dirty="0" smtClean="0">
                <a:latin typeface="+mj-lt"/>
                <a:sym typeface="Wingdings" pitchFamily="2" charset="2"/>
              </a:rPr>
              <a:t>March 2011: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FNAL sheets wire EDM-ed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- 2 Nb cells pressed for cavity #2 with FNAL material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cavity #1: half cells RF measued , equators trimmed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cavity #1: NbTi flanges welded to tubes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b="1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- cavity #1:  completed 2011-03-24  (cavity halves welded)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cavity #2: cells irises prepared for EBW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cavity #2: tubes welded to cells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cavity #2: half cells RF measued, equators trimmed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dirty="0" smtClean="0">
                <a:latin typeface="+mj-lt"/>
                <a:sym typeface="Wingdings" pitchFamily="2" charset="2"/>
              </a:rPr>
              <a:t>- cavity #2: NbTi flanges welded to tubes</a:t>
            </a:r>
          </a:p>
          <a:p>
            <a:pPr marL="0" lvl="1" indent="349250">
              <a:lnSpc>
                <a:spcPts val="1400"/>
              </a:lnSpc>
            </a:pPr>
            <a:r>
              <a:rPr lang="de-DE" sz="1400" b="1" dirty="0" smtClean="0">
                <a:solidFill>
                  <a:srgbClr val="00B050"/>
                </a:solidFill>
                <a:latin typeface="+mj-lt"/>
                <a:sym typeface="Wingdings" pitchFamily="2" charset="2"/>
              </a:rPr>
              <a:t>- cavity #2:  completed 2011-03-30  (cavity halves welded)</a:t>
            </a:r>
          </a:p>
        </p:txBody>
      </p:sp>
      <p:grpSp>
        <p:nvGrpSpPr>
          <p:cNvPr id="39" name="Group 38"/>
          <p:cNvGrpSpPr/>
          <p:nvPr/>
        </p:nvGrpSpPr>
        <p:grpSpPr>
          <a:xfrm>
            <a:off x="5029200" y="2209800"/>
            <a:ext cx="3928454" cy="4109858"/>
            <a:chOff x="5029200" y="2209800"/>
            <a:chExt cx="3928454" cy="4109858"/>
          </a:xfrm>
        </p:grpSpPr>
        <p:pic>
          <p:nvPicPr>
            <p:cNvPr id="20" name="Picture 6" descr="C:\Documents and Settings\ginsburg\My Documents\650 MHz\JLab photos 4.Feb.2011\IMG_1195 (Small)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6324600" y="2209800"/>
              <a:ext cx="1316736" cy="987552"/>
            </a:xfrm>
            <a:prstGeom prst="rect">
              <a:avLst/>
            </a:prstGeom>
            <a:noFill/>
          </p:spPr>
        </p:pic>
        <p:pic>
          <p:nvPicPr>
            <p:cNvPr id="21" name="Picture 7" descr="C:\Documents and Settings\ginsburg\My Documents\650 MHz\JLab photos 4.Feb.2011\IMG_1205 (Small)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7640918" y="2209800"/>
              <a:ext cx="1316736" cy="987552"/>
            </a:xfrm>
            <a:prstGeom prst="rect">
              <a:avLst/>
            </a:prstGeom>
            <a:noFill/>
          </p:spPr>
        </p:pic>
        <p:pic>
          <p:nvPicPr>
            <p:cNvPr id="23" name="Picture 5" descr="C:\Documents and Settings\ginsburg\My Documents\650 MHz\JLab photos 4.Feb.2011\IMG_1219 (Small)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24600" y="3200400"/>
              <a:ext cx="1316736" cy="987552"/>
            </a:xfrm>
            <a:prstGeom prst="rect">
              <a:avLst/>
            </a:prstGeom>
            <a:noFill/>
          </p:spPr>
        </p:pic>
        <p:pic>
          <p:nvPicPr>
            <p:cNvPr id="28" name="Picture 27" descr="dies_set.jp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029200" y="2209800"/>
              <a:ext cx="1320800" cy="990600"/>
            </a:xfrm>
            <a:prstGeom prst="rect">
              <a:avLst/>
            </a:prstGeom>
          </p:spPr>
        </p:pic>
        <p:pic>
          <p:nvPicPr>
            <p:cNvPr id="34" name="Picture 33" descr="Plate19InchR_afterWireEDMCutting.jp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029200" y="3200400"/>
              <a:ext cx="1316736" cy="987552"/>
            </a:xfrm>
            <a:prstGeom prst="rect">
              <a:avLst/>
            </a:prstGeom>
          </p:spPr>
        </p:pic>
        <p:pic>
          <p:nvPicPr>
            <p:cNvPr id="160770" name="Picture 2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640918" y="3267635"/>
              <a:ext cx="1316736" cy="856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71" name="Picture 3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5029200" y="4191000"/>
              <a:ext cx="1316736" cy="12270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6" name="Picture 35" descr="RFfixture2.jpg"/>
            <p:cNvPicPr>
              <a:picLocks noChangeAspect="1"/>
            </p:cNvPicPr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7640918" y="4191000"/>
              <a:ext cx="1316736" cy="987552"/>
            </a:xfrm>
            <a:prstGeom prst="rect">
              <a:avLst/>
            </a:prstGeom>
          </p:spPr>
        </p:pic>
        <p:pic>
          <p:nvPicPr>
            <p:cNvPr id="37" name="Picture 2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6324600" y="4191000"/>
              <a:ext cx="1316736" cy="1835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0772" name="Picture 4"/>
            <p:cNvPicPr>
              <a:picLocks noChangeAspect="1" noChangeArrowheads="1"/>
            </p:cNvPicPr>
            <p:nvPr/>
          </p:nvPicPr>
          <p:blipFill>
            <a:blip r:embed="rId11" cstate="print"/>
            <a:srcRect/>
            <a:stretch>
              <a:fillRect/>
            </a:stretch>
          </p:blipFill>
          <p:spPr bwMode="auto">
            <a:xfrm>
              <a:off x="5029200" y="5410200"/>
              <a:ext cx="1316736" cy="9094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8" name="Picture 37" descr="Cavity#1.jpg"/>
            <p:cNvPicPr>
              <a:picLocks noChangeAspect="1"/>
            </p:cNvPicPr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640918" y="5257800"/>
              <a:ext cx="1316736" cy="1029287"/>
            </a:xfrm>
            <a:prstGeom prst="rect">
              <a:avLst/>
            </a:prstGeom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4" grpId="0"/>
      <p:bldP spid="31" grpId="0"/>
      <p:bldP spid="3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Deliverables</a:t>
            </a:r>
          </a:p>
        </p:txBody>
      </p:sp>
      <p:pic>
        <p:nvPicPr>
          <p:cNvPr id="25" name="Picture 24" descr="Cavity#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838200"/>
            <a:ext cx="4648200" cy="3633477"/>
          </a:xfrm>
          <a:prstGeom prst="rect">
            <a:avLst/>
          </a:prstGeom>
        </p:spPr>
      </p:pic>
      <p:pic>
        <p:nvPicPr>
          <p:cNvPr id="26" name="Picture 25" descr="Cavity#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48784" y="3200400"/>
            <a:ext cx="4395216" cy="3182112"/>
          </a:xfrm>
          <a:prstGeom prst="rect">
            <a:avLst/>
          </a:prstGeom>
        </p:spPr>
      </p:pic>
      <p:sp>
        <p:nvSpPr>
          <p:cNvPr id="27" name="Text Box 4"/>
          <p:cNvSpPr txBox="1">
            <a:spLocks noChangeArrowheads="1"/>
          </p:cNvSpPr>
          <p:nvPr/>
        </p:nvSpPr>
        <p:spPr bwMode="auto">
          <a:xfrm>
            <a:off x="4572000" y="8382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cavity #1: JLAB cell material</a:t>
            </a:r>
          </a:p>
        </p:txBody>
      </p:sp>
      <p:sp>
        <p:nvSpPr>
          <p:cNvPr id="29" name="Text Box 4"/>
          <p:cNvSpPr txBox="1">
            <a:spLocks noChangeArrowheads="1"/>
          </p:cNvSpPr>
          <p:nvPr/>
        </p:nvSpPr>
        <p:spPr bwMode="auto">
          <a:xfrm>
            <a:off x="381000" y="5334000"/>
            <a:ext cx="4572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cavity #2: FNAL cell material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 Box 4"/>
          <p:cNvSpPr txBox="1">
            <a:spLocks noChangeArrowheads="1"/>
          </p:cNvSpPr>
          <p:nvPr/>
        </p:nvSpPr>
        <p:spPr bwMode="auto">
          <a:xfrm>
            <a:off x="0" y="0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/>
          <a:lstStyle/>
          <a:p>
            <a:pPr algn="ctr">
              <a:lnSpc>
                <a:spcPts val="2400"/>
              </a:lnSpc>
            </a:pPr>
            <a:r>
              <a:rPr lang="en-US" dirty="0" smtClean="0">
                <a:latin typeface="+mj-lt"/>
              </a:rPr>
              <a:t>Post-processing started April 2011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1038285"/>
            <a:ext cx="8458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buAutoNum type="arabicParenR"/>
            </a:pPr>
            <a:r>
              <a:rPr lang="en-US" sz="1600" dirty="0" smtClean="0">
                <a:latin typeface="+mj-lt"/>
              </a:rPr>
              <a:t> bulk BCP (200 um)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2) ultrasonic wall thickness measurement after BCP (data before existing)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3) frequency measurement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4) Heat-treatment in vacuum furnace 600deg. for 10 hours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5) frequency measurement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6) Qext/antenna calibration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7) degrease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8) light BCP (~30 um)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9) HPR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10)  1st assembly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11) HPR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12)  assembly/ evacuation in test stand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solidFill>
                  <a:srgbClr val="FF0000"/>
                </a:solidFill>
                <a:latin typeface="+mj-lt"/>
              </a:rPr>
              <a:t>(critical:  leak-tight sealing of hexagonal Al beam tube gaskets) </a:t>
            </a:r>
            <a:r>
              <a:rPr lang="en-US" sz="1600" dirty="0" smtClean="0">
                <a:latin typeface="+mj-lt"/>
              </a:rPr>
              <a:t/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13) Leak check/test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14) low temperature bake (120 deg. C for 12 hours)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15) frequency measurement (warm) </a:t>
            </a:r>
            <a:br>
              <a:rPr lang="en-US" sz="1600" dirty="0" smtClean="0">
                <a:latin typeface="+mj-lt"/>
              </a:rPr>
            </a:br>
            <a:r>
              <a:rPr lang="en-US" sz="1600" dirty="0" smtClean="0">
                <a:latin typeface="+mj-lt"/>
              </a:rPr>
              <a:t>16) VTA test</a:t>
            </a:r>
          </a:p>
          <a:p>
            <a:pPr marL="457200" indent="-457200"/>
            <a:r>
              <a:rPr lang="en-US" sz="1600" dirty="0" smtClean="0">
                <a:latin typeface="+mj-lt"/>
              </a:rPr>
              <a:t>        </a:t>
            </a:r>
            <a:r>
              <a:rPr lang="en-US" sz="1600" dirty="0" smtClean="0">
                <a:latin typeface="+mj-lt"/>
              </a:rPr>
              <a:t>17?) </a:t>
            </a:r>
            <a:r>
              <a:rPr lang="en-US" sz="1600" dirty="0" smtClean="0">
                <a:latin typeface="+mj-lt"/>
              </a:rPr>
              <a:t>…Electropolishing/Retest </a:t>
            </a:r>
            <a:endParaRPr lang="en-US" sz="1600" dirty="0"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yle2-1">
  <a:themeElements>
    <a:clrScheme name="Style2-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wrap="square">
        <a:spAutoFit/>
      </a:bodyPr>
      <a:lstStyle>
        <a:defPPr indent="119063" algn="just">
          <a:buFont typeface="Wingdings" pitchFamily="2" charset="2"/>
          <a:buChar char="q"/>
          <a:defRPr sz="1600" dirty="0" smtClean="0">
            <a:latin typeface="+mj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Palatino Linotype" pitchFamily="18" charset="0"/>
          </a:defRPr>
        </a:defPPr>
      </a:lstStyle>
    </a:lnDef>
    <a:txDef>
      <a:spPr>
        <a:noFill/>
      </a:spPr>
      <a:bodyPr wrap="square" rtlCol="0">
        <a:spAutoFit/>
      </a:bodyPr>
      <a:lstStyle>
        <a:defPPr indent="60325">
          <a:buFont typeface="Wingdings" pitchFamily="2" charset="2"/>
          <a:buChar char="q"/>
          <a:defRPr sz="1600" dirty="0" smtClean="0">
            <a:latin typeface="Calibri" pitchFamily="34" charset="0"/>
          </a:defRPr>
        </a:defPPr>
      </a:lstStyle>
    </a:txDef>
  </a:objectDefaults>
  <a:extraClrSchemeLst>
    <a:extraClrScheme>
      <a:clrScheme name="Style2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yle2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yle2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17301</TotalTime>
  <Words>846</Words>
  <Application>Microsoft Office PowerPoint</Application>
  <PresentationFormat>On-screen Show (4:3)</PresentationFormat>
  <Paragraphs>70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Style2-1</vt:lpstr>
      <vt:lpstr>650 MHz Beta = 0.61 Cavity Design, Fabrication and Testing</vt:lpstr>
      <vt:lpstr>Slide 2</vt:lpstr>
      <vt:lpstr>Slide 3</vt:lpstr>
      <vt:lpstr>Slide 4</vt:lpstr>
      <vt:lpstr>Slide 5</vt:lpstr>
      <vt:lpstr>Slide 6</vt:lpstr>
    </vt:vector>
  </TitlesOfParts>
  <Company>Jefferson Lab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Projext-X</dc:title>
  <dc:subject>April 2011 meeting</dc:subject>
  <dc:creator>Frank Marhauser</dc:creator>
  <dc:description>tirili</dc:description>
  <cp:lastModifiedBy>Robert Rimmer</cp:lastModifiedBy>
  <cp:revision>1103</cp:revision>
  <dcterms:created xsi:type="dcterms:W3CDTF">2011-04-08T12:53:07Z</dcterms:created>
  <dcterms:modified xsi:type="dcterms:W3CDTF">2011-04-08T17:41:13Z</dcterms:modified>
  <cp:category>SRF cavity production</cp:category>
</cp:coreProperties>
</file>