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512" r:id="rId3"/>
    <p:sldId id="513" r:id="rId4"/>
    <p:sldId id="514" r:id="rId5"/>
    <p:sldId id="515" r:id="rId6"/>
    <p:sldId id="516" r:id="rId7"/>
  </p:sldIdLst>
  <p:sldSz cx="9144000" cy="6858000" type="screen4x3"/>
  <p:notesSz cx="6934200" cy="9232900"/>
  <p:embeddedFontLst>
    <p:embeddedFont>
      <p:font typeface="Times" pitchFamily="18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9A0000"/>
    <a:srgbClr val="000099"/>
    <a:srgbClr val="FFFF66"/>
    <a:srgbClr val="006600"/>
    <a:srgbClr val="FF1D1D"/>
    <a:srgbClr val="660033"/>
    <a:srgbClr val="009999"/>
    <a:srgbClr val="99CC00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 snapToGrid="0">
      <p:cViewPr varScale="1">
        <p:scale>
          <a:sx n="71" d="100"/>
          <a:sy n="71" d="100"/>
        </p:scale>
        <p:origin x="-10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2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300"/>
            </a:lvl1pPr>
          </a:lstStyle>
          <a:p>
            <a:fld id="{3B8AF7D9-995B-4639-9C98-1ACF804D91BC}" type="datetimeFigureOut">
              <a:rPr lang="en-US" smtClean="0"/>
              <a:pPr/>
              <a:t>4/13/2011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9654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4"/>
            <a:ext cx="3004820" cy="461645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300"/>
            </a:lvl1pPr>
          </a:lstStyle>
          <a:p>
            <a:fld id="{130970FC-1409-4546-86F6-A9A37DEDE3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spcBef>
                <a:spcPts val="1200"/>
              </a:spcBef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spcBef>
                <a:spcPts val="200"/>
              </a:spcBef>
              <a:defRPr sz="1800"/>
            </a:lvl2pPr>
            <a:lvl3pPr>
              <a:spcBef>
                <a:spcPts val="0"/>
              </a:spcBef>
              <a:defRPr sz="18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4215162" cy="365125"/>
          </a:xfrm>
        </p:spPr>
        <p:txBody>
          <a:bodyPr/>
          <a:lstStyle/>
          <a:p>
            <a:pPr algn="l"/>
            <a:r>
              <a:rPr lang="en-US" smtClean="0"/>
              <a:t>S. Nagaitsev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02BA5821-21EB-4C1A-AC70-E98BDB034B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382000" cy="5181600"/>
          </a:xfrm>
          <a:ln>
            <a:noFill/>
          </a:ln>
          <a:effectLst>
            <a:outerShdw sx="1000" sy="1000" algn="ctr" rotWithShape="0">
              <a:schemeClr val="bg1"/>
            </a:outerShdw>
          </a:effectLst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1B8F-4384-46EC-85BC-F09FECE307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Nagaitsev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40" y="481283"/>
            <a:ext cx="7772400" cy="1227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WG1: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 End</a:t>
            </a:r>
            <a:b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9873" y="3176337"/>
            <a:ext cx="344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Sergei </a:t>
            </a:r>
            <a:r>
              <a:rPr lang="en-US" sz="24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Nagaitsev</a:t>
            </a:r>
            <a:r>
              <a:rPr lang="en-US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Apr </a:t>
            </a:r>
            <a:r>
              <a:rPr lang="en-US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14, </a:t>
            </a:r>
            <a:r>
              <a:rPr lang="en-US" sz="24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en-US" sz="24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source procured</a:t>
            </a:r>
          </a:p>
          <a:p>
            <a:r>
              <a:rPr lang="en-US" dirty="0" smtClean="0"/>
              <a:t>Tests an TRIUMF in May 2011</a:t>
            </a:r>
          </a:p>
          <a:p>
            <a:r>
              <a:rPr lang="en-US" dirty="0" smtClean="0"/>
              <a:t>Preparing for tests at LBNL</a:t>
            </a:r>
          </a:p>
          <a:p>
            <a:pPr lvl="1"/>
            <a:r>
              <a:rPr lang="en-US" dirty="0" smtClean="0"/>
              <a:t>Optimize for Project X: 5mA, 20 kV</a:t>
            </a:r>
          </a:p>
          <a:p>
            <a:pPr lvl="1"/>
            <a:r>
              <a:rPr lang="en-US" dirty="0" smtClean="0"/>
              <a:t>Measure </a:t>
            </a:r>
            <a:r>
              <a:rPr lang="en-US" dirty="0" err="1" smtClean="0"/>
              <a:t>emittance</a:t>
            </a:r>
            <a:r>
              <a:rPr lang="en-US" dirty="0" smtClean="0"/>
              <a:t>, life time</a:t>
            </a:r>
          </a:p>
          <a:p>
            <a:r>
              <a:rPr lang="en-US" dirty="0" smtClean="0"/>
              <a:t>We welcome SNS and LBNL R&amp;D on external </a:t>
            </a:r>
            <a:r>
              <a:rPr lang="en-US" dirty="0" err="1" smtClean="0"/>
              <a:t>rf</a:t>
            </a:r>
            <a:r>
              <a:rPr lang="en-US" dirty="0" smtClean="0"/>
              <a:t> antennas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Concept: 2 sources with a Y dipole magnet</a:t>
            </a:r>
          </a:p>
          <a:p>
            <a:r>
              <a:rPr lang="en-US" dirty="0" smtClean="0"/>
              <a:t>Neutralized beam transport</a:t>
            </a:r>
          </a:p>
          <a:p>
            <a:r>
              <a:rPr lang="en-US" dirty="0" smtClean="0"/>
              <a:t>Introduced LEBT chopper </a:t>
            </a:r>
          </a:p>
          <a:p>
            <a:pPr lvl="1"/>
            <a:r>
              <a:rPr lang="en-US" dirty="0" smtClean="0"/>
              <a:t>Need for commissioning – start with a pulsed beam, then increase duty factor</a:t>
            </a:r>
          </a:p>
          <a:p>
            <a:pPr lvl="1"/>
            <a:r>
              <a:rPr lang="en-US" dirty="0" smtClean="0"/>
              <a:t>May support 1 MHz pulsing</a:t>
            </a:r>
          </a:p>
          <a:p>
            <a:r>
              <a:rPr lang="en-US" dirty="0" smtClean="0"/>
              <a:t>Will study experimentally at LBNL</a:t>
            </a:r>
          </a:p>
          <a:p>
            <a:pPr lvl="1"/>
            <a:r>
              <a:rPr lang="en-US" dirty="0" smtClean="0"/>
              <a:t>Excellent progress in preparation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progress on 162.5 MHz design</a:t>
            </a:r>
          </a:p>
          <a:p>
            <a:r>
              <a:rPr lang="en-US" dirty="0" smtClean="0"/>
              <a:t>Low longitudinal </a:t>
            </a:r>
            <a:r>
              <a:rPr lang="en-US" dirty="0" err="1" smtClean="0"/>
              <a:t>emittance</a:t>
            </a:r>
            <a:endParaRPr lang="en-US" dirty="0" smtClean="0"/>
          </a:p>
          <a:p>
            <a:r>
              <a:rPr lang="en-US" dirty="0" smtClean="0"/>
              <a:t>Low power density </a:t>
            </a:r>
          </a:p>
          <a:p>
            <a:r>
              <a:rPr lang="en-US" dirty="0" smtClean="0"/>
              <a:t>Need to establish output energy: 2.1 or 2.5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smtClean="0"/>
              <a:t>Ready for </a:t>
            </a:r>
            <a:r>
              <a:rPr lang="en-US" dirty="0" err="1" smtClean="0"/>
              <a:t>rf</a:t>
            </a:r>
            <a:r>
              <a:rPr lang="en-US" dirty="0" smtClean="0"/>
              <a:t> and mechanical engineering design studies:</a:t>
            </a:r>
          </a:p>
          <a:p>
            <a:pPr lvl="1"/>
            <a:r>
              <a:rPr lang="en-US" dirty="0" smtClean="0"/>
              <a:t>Potential to use ANL experience</a:t>
            </a:r>
          </a:p>
          <a:p>
            <a:r>
              <a:rPr lang="en-US" dirty="0" smtClean="0"/>
              <a:t>Keep power under 200 kW</a:t>
            </a:r>
          </a:p>
          <a:p>
            <a:pPr lvl="1"/>
            <a:r>
              <a:rPr lang="en-US" dirty="0" smtClean="0"/>
              <a:t>Thales has an RF 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configurations presented</a:t>
            </a:r>
          </a:p>
          <a:p>
            <a:pPr lvl="1"/>
            <a:r>
              <a:rPr lang="en-US" dirty="0" smtClean="0"/>
              <a:t>Excellent progress in defining beam dynamics</a:t>
            </a:r>
          </a:p>
          <a:p>
            <a:r>
              <a:rPr lang="en-US" dirty="0" smtClean="0"/>
              <a:t>Chopper</a:t>
            </a:r>
          </a:p>
          <a:p>
            <a:pPr lvl="1"/>
            <a:r>
              <a:rPr lang="en-US" dirty="0" smtClean="0"/>
              <a:t>Several slow-wave structures discussed</a:t>
            </a:r>
          </a:p>
          <a:p>
            <a:pPr lvl="1"/>
            <a:r>
              <a:rPr lang="en-US" dirty="0" smtClean="0"/>
              <a:t>2.1 </a:t>
            </a:r>
            <a:r>
              <a:rPr lang="en-US" dirty="0" err="1" smtClean="0"/>
              <a:t>MeV</a:t>
            </a:r>
            <a:r>
              <a:rPr lang="en-US" dirty="0" smtClean="0"/>
              <a:t> preferred</a:t>
            </a:r>
          </a:p>
          <a:p>
            <a:pPr lvl="1"/>
            <a:r>
              <a:rPr lang="en-US" dirty="0" smtClean="0"/>
              <a:t>Excellent potential to use SLAC experience in kicker drivers</a:t>
            </a:r>
          </a:p>
          <a:p>
            <a:r>
              <a:rPr lang="en-US" dirty="0" smtClean="0"/>
              <a:t>MEBT beam absorber</a:t>
            </a:r>
          </a:p>
          <a:p>
            <a:pPr lvl="1"/>
            <a:r>
              <a:rPr lang="en-US" dirty="0" smtClean="0"/>
              <a:t>Thermal management</a:t>
            </a:r>
          </a:p>
          <a:p>
            <a:pPr lvl="1"/>
            <a:r>
              <a:rPr lang="en-US" dirty="0" smtClean="0"/>
              <a:t>Serious material study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progress overall</a:t>
            </a:r>
          </a:p>
          <a:p>
            <a:pPr lvl="1"/>
            <a:r>
              <a:rPr lang="en-US" dirty="0" smtClean="0"/>
              <a:t>Many thanks to the LBNL team</a:t>
            </a:r>
          </a:p>
          <a:p>
            <a:pPr lvl="1"/>
            <a:r>
              <a:rPr lang="en-US" dirty="0" smtClean="0"/>
              <a:t>Much interest and support from ANL and SLAC teams</a:t>
            </a:r>
          </a:p>
          <a:p>
            <a:r>
              <a:rPr lang="en-US" dirty="0" smtClean="0"/>
              <a:t>Ready to move beyond beam dynamics toward engineering requirements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S. Nagaitsev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40929</TotalTime>
  <Words>227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</vt:lpstr>
      <vt:lpstr>Calibri</vt:lpstr>
      <vt:lpstr>Office Theme</vt:lpstr>
      <vt:lpstr>WG1: Front End Summary</vt:lpstr>
      <vt:lpstr>Ion source</vt:lpstr>
      <vt:lpstr>LEBT</vt:lpstr>
      <vt:lpstr>RFQ</vt:lpstr>
      <vt:lpstr>MEBT</vt:lpstr>
      <vt:lpstr>FE summary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X RD&amp;D Plan Subsystem Here</dc:title>
  <dc:creator>Holmes</dc:creator>
  <cp:lastModifiedBy>nsergei</cp:lastModifiedBy>
  <cp:revision>2259</cp:revision>
  <dcterms:created xsi:type="dcterms:W3CDTF">2009-05-07T16:53:10Z</dcterms:created>
  <dcterms:modified xsi:type="dcterms:W3CDTF">2011-04-14T04:14:39Z</dcterms:modified>
</cp:coreProperties>
</file>