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59" r:id="rId4"/>
    <p:sldId id="262" r:id="rId5"/>
    <p:sldId id="264" r:id="rId6"/>
    <p:sldId id="268" r:id="rId7"/>
    <p:sldId id="271" r:id="rId8"/>
    <p:sldId id="260" r:id="rId9"/>
    <p:sldId id="270" r:id="rId10"/>
    <p:sldId id="261" r:id="rId11"/>
    <p:sldId id="267" r:id="rId12"/>
    <p:sldId id="276" r:id="rId13"/>
    <p:sldId id="269" r:id="rId14"/>
    <p:sldId id="272" r:id="rId15"/>
    <p:sldId id="273" r:id="rId16"/>
    <p:sldId id="274" r:id="rId17"/>
    <p:sldId id="275" r:id="rId18"/>
    <p:sldId id="26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4571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671CD"/>
    <a:srgbClr val="FFA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968" y="-1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56590-7227-3B49-A8CC-7C285B92B4B0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4524F-09DE-784B-A196-788B61FCD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F27A-50BB-3749-83D0-EF16FE442921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3809" y="6356353"/>
            <a:ext cx="3395386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47BB-36F6-4948-A050-30DF343489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303" y="936681"/>
            <a:ext cx="8552865" cy="27020"/>
          </a:xfrm>
          <a:prstGeom prst="line">
            <a:avLst/>
          </a:prstGeom>
          <a:ln w="38100" cmpd="sng">
            <a:solidFill>
              <a:srgbClr val="003D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6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4571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45716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45716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45716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45716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717" y="188906"/>
            <a:ext cx="7772400" cy="718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 Scanner 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584200"/>
          </a:xfrm>
        </p:spPr>
        <p:txBody>
          <a:bodyPr/>
          <a:lstStyle/>
          <a:p>
            <a:r>
              <a:rPr lang="en-US" dirty="0" err="1" smtClean="0"/>
              <a:t>ProjectX</a:t>
            </a:r>
            <a:r>
              <a:rPr lang="en-US" dirty="0" smtClean="0"/>
              <a:t>/SNS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0738" y="1913468"/>
            <a:ext cx="3988578" cy="1200322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400" dirty="0"/>
              <a:t>W. </a:t>
            </a:r>
            <a:r>
              <a:rPr lang="en-US" sz="2400" dirty="0" err="1" smtClean="0"/>
              <a:t>Blokland</a:t>
            </a:r>
            <a:r>
              <a:rPr lang="en-US" sz="2400" dirty="0" smtClean="0"/>
              <a:t> &amp; </a:t>
            </a:r>
            <a:r>
              <a:rPr lang="en-US" sz="2400" dirty="0"/>
              <a:t>T. </a:t>
            </a:r>
            <a:r>
              <a:rPr lang="en-US" sz="2400" dirty="0" err="1"/>
              <a:t>Gorlov</a:t>
            </a:r>
            <a:r>
              <a:rPr lang="en-US" sz="2400" dirty="0"/>
              <a:t>.   </a:t>
            </a:r>
            <a:r>
              <a:rPr lang="en-US" sz="2400" dirty="0" smtClean="0"/>
              <a:t>  SNS</a:t>
            </a:r>
            <a:endParaRPr lang="en-US" sz="2400" dirty="0"/>
          </a:p>
          <a:p>
            <a:r>
              <a:rPr lang="en-US" sz="2400" dirty="0"/>
              <a:t>R. Thurman-</a:t>
            </a:r>
            <a:r>
              <a:rPr lang="en-US" sz="2400" dirty="0" err="1"/>
              <a:t>Keup</a:t>
            </a:r>
            <a:r>
              <a:rPr lang="en-US" sz="2400" dirty="0"/>
              <a:t>.   </a:t>
            </a:r>
            <a:r>
              <a:rPr lang="en-US" sz="2400" dirty="0" smtClean="0"/>
              <a:t>    </a:t>
            </a:r>
            <a:r>
              <a:rPr lang="en-US" sz="2400" dirty="0" err="1" smtClean="0"/>
              <a:t>Fermilab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480737" y="6396335"/>
            <a:ext cx="505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ProjectX</a:t>
            </a:r>
            <a:r>
              <a:rPr lang="en-US" dirty="0" smtClean="0"/>
              <a:t> Collaboration Meeting April 12-14, 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 bwMode="auto">
          <a:xfrm rot="5400000">
            <a:off x="2413257" y="3505615"/>
            <a:ext cx="83504" cy="2331919"/>
          </a:xfrm>
          <a:prstGeom prst="can">
            <a:avLst/>
          </a:prstGeom>
          <a:solidFill>
            <a:srgbClr val="FF0000">
              <a:alpha val="88000"/>
            </a:srgbClr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/>
        </p:spPr>
        <p:txBody>
          <a:bodyPr wrap="none" lIns="91433" tIns="45717" rIns="91433" bIns="45717"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 rot="19340550">
            <a:off x="2713845" y="4160368"/>
            <a:ext cx="1899477" cy="1312755"/>
          </a:xfrm>
          <a:prstGeom prst="parallelogram">
            <a:avLst>
              <a:gd name="adj" fmla="val 76576"/>
            </a:avLst>
          </a:prstGeom>
          <a:solidFill>
            <a:schemeClr val="bg1">
              <a:alpha val="37000"/>
            </a:schemeClr>
          </a:solidFill>
          <a:ln w="9525">
            <a:solidFill>
              <a:srgbClr val="919191"/>
            </a:solidFill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 algn="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rot="19194543">
            <a:off x="5540442" y="3219664"/>
            <a:ext cx="1211491" cy="333780"/>
          </a:xfrm>
          <a:prstGeom prst="ellipse">
            <a:avLst/>
          </a:prstGeom>
          <a:scene3d>
            <a:camera prst="orthographicFront"/>
            <a:lightRig rig="threePt" dir="t">
              <a:rot lat="0" lon="0" rev="3000000"/>
            </a:lightRig>
          </a:scene3d>
          <a:sp3d extrusionH="254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7430" name="Line 31"/>
          <p:cNvSpPr>
            <a:spLocks noChangeShapeType="1"/>
          </p:cNvSpPr>
          <p:nvPr/>
        </p:nvSpPr>
        <p:spPr bwMode="auto">
          <a:xfrm flipH="1">
            <a:off x="3594102" y="3778253"/>
            <a:ext cx="2088171" cy="1846263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942" y="1423021"/>
            <a:ext cx="7944467" cy="1445756"/>
          </a:xfrm>
        </p:spPr>
        <p:txBody>
          <a:bodyPr>
            <a:normAutofit fontScale="92500" lnSpcReduction="20000"/>
          </a:bodyPr>
          <a:lstStyle/>
          <a:p>
            <a:pPr marL="282555" indent="-282555"/>
            <a:r>
              <a:rPr lang="en-US" sz="2000" dirty="0"/>
              <a:t>Hold pencil beam electrons in same spot while bunch fly by and look at projection extremes of electron bunch</a:t>
            </a:r>
          </a:p>
          <a:p>
            <a:pPr marL="282555" indent="-282555"/>
            <a:r>
              <a:rPr lang="en-US" sz="2000" dirty="0"/>
              <a:t>Repeat for different locations</a:t>
            </a:r>
          </a:p>
          <a:p>
            <a:pPr marL="282555" indent="-282555"/>
            <a:r>
              <a:rPr lang="en-US" sz="2000" dirty="0"/>
              <a:t>Reconstruct profile from extreme positions</a:t>
            </a:r>
          </a:p>
          <a:p>
            <a:pPr marL="282555" indent="-282555"/>
            <a:r>
              <a:rPr lang="en-US" sz="2000" dirty="0"/>
              <a:t>Need enough electrons to make extremes visible</a:t>
            </a:r>
          </a:p>
        </p:txBody>
      </p:sp>
      <p:sp>
        <p:nvSpPr>
          <p:cNvPr id="17415" name="Text Box 18"/>
          <p:cNvSpPr txBox="1">
            <a:spLocks noChangeArrowheads="1"/>
          </p:cNvSpPr>
          <p:nvPr/>
        </p:nvSpPr>
        <p:spPr bwMode="auto">
          <a:xfrm>
            <a:off x="3728213" y="5935499"/>
            <a:ext cx="255359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</a:t>
            </a:r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>
            <a:off x="3806825" y="5913438"/>
            <a:ext cx="355600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 flipH="1" flipV="1">
            <a:off x="4162425" y="5546727"/>
            <a:ext cx="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V="1">
            <a:off x="4162428" y="5913441"/>
            <a:ext cx="5508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4321178" y="5859465"/>
            <a:ext cx="263872" cy="2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200"/>
              <a:t>X</a:t>
            </a:r>
            <a:endParaRPr lang="en-US"/>
          </a:p>
        </p:txBody>
      </p:sp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3941020" y="5487196"/>
            <a:ext cx="274420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200"/>
              <a:t>Y</a:t>
            </a:r>
          </a:p>
        </p:txBody>
      </p:sp>
      <p:sp>
        <p:nvSpPr>
          <p:cNvPr id="17431" name="Rectangle 32"/>
          <p:cNvSpPr>
            <a:spLocks noChangeArrowheads="1"/>
          </p:cNvSpPr>
          <p:nvPr/>
        </p:nvSpPr>
        <p:spPr bwMode="auto">
          <a:xfrm rot="-2522236">
            <a:off x="5647922" y="3302665"/>
            <a:ext cx="923153" cy="2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Protons at t=0</a:t>
            </a:r>
          </a:p>
        </p:txBody>
      </p:sp>
      <p:sp>
        <p:nvSpPr>
          <p:cNvPr id="17432" name="Rectangle 33"/>
          <p:cNvSpPr>
            <a:spLocks noChangeArrowheads="1"/>
          </p:cNvSpPr>
          <p:nvPr/>
        </p:nvSpPr>
        <p:spPr bwMode="auto">
          <a:xfrm>
            <a:off x="1957384" y="4385348"/>
            <a:ext cx="666359" cy="2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electrons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353187" y="996148"/>
            <a:ext cx="7944467" cy="44821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000" b="1" dirty="0"/>
              <a:t>Repeated pencil beams</a:t>
            </a:r>
          </a:p>
        </p:txBody>
      </p:sp>
      <p:sp>
        <p:nvSpPr>
          <p:cNvPr id="25" name="Oval 24"/>
          <p:cNvSpPr/>
          <p:nvPr/>
        </p:nvSpPr>
        <p:spPr>
          <a:xfrm rot="19194543">
            <a:off x="4049565" y="4544141"/>
            <a:ext cx="1211491" cy="333780"/>
          </a:xfrm>
          <a:prstGeom prst="ellipse">
            <a:avLst/>
          </a:prstGeom>
          <a:solidFill>
            <a:srgbClr val="8671CD"/>
          </a:solidFill>
          <a:ln>
            <a:solidFill>
              <a:srgbClr val="8671CD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 extrusionH="254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9955" y="3250610"/>
            <a:ext cx="494668" cy="382521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t=0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29" name="Line 26"/>
          <p:cNvSpPr>
            <a:spLocks noChangeShapeType="1"/>
          </p:cNvSpPr>
          <p:nvPr/>
        </p:nvSpPr>
        <p:spPr bwMode="auto">
          <a:xfrm>
            <a:off x="3594102" y="4674120"/>
            <a:ext cx="1803523" cy="105385"/>
          </a:xfrm>
          <a:custGeom>
            <a:avLst/>
            <a:gdLst>
              <a:gd name="connsiteX0" fmla="*/ 0 w 1690136"/>
              <a:gd name="connsiteY0" fmla="*/ 0 h 589035"/>
              <a:gd name="connsiteX1" fmla="*/ 1690136 w 1690136"/>
              <a:gd name="connsiteY1" fmla="*/ 589035 h 589035"/>
              <a:gd name="connsiteX0" fmla="*/ 0 w 1690136"/>
              <a:gd name="connsiteY0" fmla="*/ 0 h 589035"/>
              <a:gd name="connsiteX1" fmla="*/ 784467 w 1690136"/>
              <a:gd name="connsiteY1" fmla="*/ 217505 h 589035"/>
              <a:gd name="connsiteX2" fmla="*/ 1690136 w 1690136"/>
              <a:gd name="connsiteY2" fmla="*/ 589035 h 589035"/>
              <a:gd name="connsiteX0" fmla="*/ 0 w 1690136"/>
              <a:gd name="connsiteY0" fmla="*/ 0 h 589035"/>
              <a:gd name="connsiteX1" fmla="*/ 784467 w 1690136"/>
              <a:gd name="connsiteY1" fmla="*/ 217505 h 589035"/>
              <a:gd name="connsiteX2" fmla="*/ 1127367 w 1690136"/>
              <a:gd name="connsiteY2" fmla="*/ 3445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127367 w 1690136"/>
              <a:gd name="connsiteY2" fmla="*/ 3445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127367 w 1690136"/>
              <a:gd name="connsiteY2" fmla="*/ 3445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127367 w 1690136"/>
              <a:gd name="connsiteY2" fmla="*/ 3445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279767 w 1690136"/>
              <a:gd name="connsiteY2" fmla="*/ 3318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279767 w 1690136"/>
              <a:gd name="connsiteY2" fmla="*/ 331805 h 589035"/>
              <a:gd name="connsiteX3" fmla="*/ 1690136 w 1690136"/>
              <a:gd name="connsiteY3" fmla="*/ 589035 h 5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136" h="589035">
                <a:moveTo>
                  <a:pt x="0" y="0"/>
                </a:moveTo>
                <a:cubicBezTo>
                  <a:pt x="257256" y="91552"/>
                  <a:pt x="571661" y="94203"/>
                  <a:pt x="828917" y="160355"/>
                </a:cubicBezTo>
                <a:cubicBezTo>
                  <a:pt x="1008345" y="219889"/>
                  <a:pt x="1128822" y="269883"/>
                  <a:pt x="1279767" y="331805"/>
                </a:cubicBezTo>
                <a:cubicBezTo>
                  <a:pt x="1430712" y="393727"/>
                  <a:pt x="1587875" y="550397"/>
                  <a:pt x="1690136" y="589035"/>
                </a:cubicBezTo>
              </a:path>
            </a:pathLst>
          </a:custGeom>
          <a:noFill/>
          <a:ln w="19050" cap="rnd" cmpd="sng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arrow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V="1">
            <a:off x="4607289" y="3338960"/>
            <a:ext cx="1288687" cy="294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2"/>
          <p:cNvSpPr>
            <a:spLocks noChangeArrowheads="1"/>
          </p:cNvSpPr>
          <p:nvPr/>
        </p:nvSpPr>
        <p:spPr bwMode="auto">
          <a:xfrm rot="-2522236">
            <a:off x="4212348" y="4573300"/>
            <a:ext cx="975023" cy="2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Protons at t=t</a:t>
            </a:r>
            <a:r>
              <a:rPr lang="en-US" sz="1000" baseline="-25000" dirty="0"/>
              <a:t>1</a:t>
            </a:r>
          </a:p>
        </p:txBody>
      </p:sp>
      <p:cxnSp>
        <p:nvCxnSpPr>
          <p:cNvPr id="35" name="Straight Arrow Connector 34"/>
          <p:cNvCxnSpPr>
            <a:stCxn id="5" idx="2"/>
          </p:cNvCxnSpPr>
          <p:nvPr/>
        </p:nvCxnSpPr>
        <p:spPr>
          <a:xfrm>
            <a:off x="4607290" y="3633131"/>
            <a:ext cx="106001" cy="578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 bwMode="auto">
          <a:xfrm>
            <a:off x="3556001" y="4629820"/>
            <a:ext cx="64968" cy="85326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3" tIns="45717" rIns="91433" bIns="45717" rtlCol="0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33" idx="3"/>
          </p:cNvCxnSpPr>
          <p:nvPr/>
        </p:nvCxnSpPr>
        <p:spPr>
          <a:xfrm flipV="1">
            <a:off x="3788433" y="4432306"/>
            <a:ext cx="469330" cy="428919"/>
          </a:xfrm>
          <a:prstGeom prst="straightConnector1">
            <a:avLst/>
          </a:prstGeom>
          <a:ln>
            <a:solidFill>
              <a:srgbClr val="8671C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55057" y="4669965"/>
            <a:ext cx="533376" cy="382521"/>
          </a:xfrm>
          <a:prstGeom prst="rect">
            <a:avLst/>
          </a:prstGeom>
          <a:noFill/>
          <a:ln>
            <a:noFill/>
          </a:ln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solidFill>
                  <a:srgbClr val="8671CD"/>
                </a:solidFill>
              </a:rPr>
              <a:t>t=t</a:t>
            </a:r>
            <a:r>
              <a:rPr lang="en-US" baseline="-25000" dirty="0" smtClean="0">
                <a:solidFill>
                  <a:srgbClr val="8671CD"/>
                </a:solidFill>
              </a:rPr>
              <a:t>1</a:t>
            </a:r>
            <a:endParaRPr lang="en-US" baseline="-25000" dirty="0">
              <a:solidFill>
                <a:srgbClr val="8671CD"/>
              </a:solidFill>
            </a:endParaRPr>
          </a:p>
        </p:txBody>
      </p:sp>
      <p:cxnSp>
        <p:nvCxnSpPr>
          <p:cNvPr id="40" name="Straight Arrow Connector 39"/>
          <p:cNvCxnSpPr>
            <a:stCxn id="33" idx="3"/>
          </p:cNvCxnSpPr>
          <p:nvPr/>
        </p:nvCxnSpPr>
        <p:spPr>
          <a:xfrm>
            <a:off x="3788433" y="4861226"/>
            <a:ext cx="373995" cy="79075"/>
          </a:xfrm>
          <a:prstGeom prst="straightConnector1">
            <a:avLst/>
          </a:prstGeom>
          <a:ln>
            <a:solidFill>
              <a:srgbClr val="8671C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7" name="AutoShape 11"/>
          <p:cNvSpPr>
            <a:spLocks noChangeArrowheads="1"/>
          </p:cNvSpPr>
          <p:nvPr/>
        </p:nvSpPr>
        <p:spPr bwMode="auto">
          <a:xfrm rot="19340550">
            <a:off x="4321673" y="4013590"/>
            <a:ext cx="1899477" cy="1312755"/>
          </a:xfrm>
          <a:prstGeom prst="parallelogram">
            <a:avLst>
              <a:gd name="adj" fmla="val 76576"/>
            </a:avLst>
          </a:prstGeom>
          <a:solidFill>
            <a:schemeClr val="bg1">
              <a:alpha val="37000"/>
            </a:schemeClr>
          </a:solidFill>
          <a:ln w="9525">
            <a:solidFill>
              <a:srgbClr val="919191"/>
            </a:solidFill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 algn="r"/>
            <a:endParaRPr lang="en-US" dirty="0"/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 flipV="1">
            <a:off x="3603864" y="4654889"/>
            <a:ext cx="1857375" cy="4762"/>
          </a:xfrm>
          <a:prstGeom prst="line">
            <a:avLst/>
          </a:prstGeom>
          <a:noFill/>
          <a:ln w="19050" cap="rnd" cmpd="sng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arrow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355290" y="4640251"/>
            <a:ext cx="63615" cy="198059"/>
          </a:xfrm>
          <a:custGeom>
            <a:avLst/>
            <a:gdLst>
              <a:gd name="connsiteX0" fmla="*/ 263671 w 631325"/>
              <a:gd name="connsiteY0" fmla="*/ 265501 h 1045294"/>
              <a:gd name="connsiteX1" fmla="*/ 40850 w 631325"/>
              <a:gd name="connsiteY1" fmla="*/ 488299 h 1045294"/>
              <a:gd name="connsiteX2" fmla="*/ 29709 w 631325"/>
              <a:gd name="connsiteY2" fmla="*/ 844776 h 1045294"/>
              <a:gd name="connsiteX3" fmla="*/ 219107 w 631325"/>
              <a:gd name="connsiteY3" fmla="*/ 1023014 h 1045294"/>
              <a:gd name="connsiteX4" fmla="*/ 430786 w 631325"/>
              <a:gd name="connsiteY4" fmla="*/ 956175 h 1045294"/>
              <a:gd name="connsiteX5" fmla="*/ 586761 w 631325"/>
              <a:gd name="connsiteY5" fmla="*/ 488299 h 1045294"/>
              <a:gd name="connsiteX6" fmla="*/ 597902 w 631325"/>
              <a:gd name="connsiteY6" fmla="*/ 53843 h 1045294"/>
              <a:gd name="connsiteX7" fmla="*/ 386222 w 631325"/>
              <a:gd name="connsiteY7" fmla="*/ 165242 h 1045294"/>
              <a:gd name="connsiteX0" fmla="*/ 254387 w 595169"/>
              <a:gd name="connsiteY0" fmla="*/ 222444 h 1003822"/>
              <a:gd name="connsiteX1" fmla="*/ 31566 w 595169"/>
              <a:gd name="connsiteY1" fmla="*/ 445242 h 1003822"/>
              <a:gd name="connsiteX2" fmla="*/ 20425 w 595169"/>
              <a:gd name="connsiteY2" fmla="*/ 801719 h 1003822"/>
              <a:gd name="connsiteX3" fmla="*/ 209823 w 595169"/>
              <a:gd name="connsiteY3" fmla="*/ 979957 h 1003822"/>
              <a:gd name="connsiteX4" fmla="*/ 421502 w 595169"/>
              <a:gd name="connsiteY4" fmla="*/ 913118 h 1003822"/>
              <a:gd name="connsiteX5" fmla="*/ 490257 w 595169"/>
              <a:gd name="connsiteY5" fmla="*/ 178337 h 1003822"/>
              <a:gd name="connsiteX6" fmla="*/ 588618 w 595169"/>
              <a:gd name="connsiteY6" fmla="*/ 10786 h 1003822"/>
              <a:gd name="connsiteX7" fmla="*/ 376938 w 595169"/>
              <a:gd name="connsiteY7" fmla="*/ 122185 h 1003822"/>
              <a:gd name="connsiteX0" fmla="*/ 254387 w 595481"/>
              <a:gd name="connsiteY0" fmla="*/ 222444 h 1000970"/>
              <a:gd name="connsiteX1" fmla="*/ 31566 w 595481"/>
              <a:gd name="connsiteY1" fmla="*/ 445242 h 1000970"/>
              <a:gd name="connsiteX2" fmla="*/ 20425 w 595481"/>
              <a:gd name="connsiteY2" fmla="*/ 801719 h 1000970"/>
              <a:gd name="connsiteX3" fmla="*/ 209823 w 595481"/>
              <a:gd name="connsiteY3" fmla="*/ 979957 h 1000970"/>
              <a:gd name="connsiteX4" fmla="*/ 384121 w 595481"/>
              <a:gd name="connsiteY4" fmla="*/ 319995 h 1000970"/>
              <a:gd name="connsiteX5" fmla="*/ 490257 w 595481"/>
              <a:gd name="connsiteY5" fmla="*/ 178337 h 1000970"/>
              <a:gd name="connsiteX6" fmla="*/ 588618 w 595481"/>
              <a:gd name="connsiteY6" fmla="*/ 10786 h 1000970"/>
              <a:gd name="connsiteX7" fmla="*/ 376938 w 595481"/>
              <a:gd name="connsiteY7" fmla="*/ 122185 h 1000970"/>
              <a:gd name="connsiteX0" fmla="*/ 258688 w 599782"/>
              <a:gd name="connsiteY0" fmla="*/ 222444 h 801783"/>
              <a:gd name="connsiteX1" fmla="*/ 35867 w 599782"/>
              <a:gd name="connsiteY1" fmla="*/ 445242 h 801783"/>
              <a:gd name="connsiteX2" fmla="*/ 24726 w 599782"/>
              <a:gd name="connsiteY2" fmla="*/ 801719 h 801783"/>
              <a:gd name="connsiteX3" fmla="*/ 276425 w 599782"/>
              <a:gd name="connsiteY3" fmla="*/ 416492 h 801783"/>
              <a:gd name="connsiteX4" fmla="*/ 388422 w 599782"/>
              <a:gd name="connsiteY4" fmla="*/ 319995 h 801783"/>
              <a:gd name="connsiteX5" fmla="*/ 494558 w 599782"/>
              <a:gd name="connsiteY5" fmla="*/ 178337 h 801783"/>
              <a:gd name="connsiteX6" fmla="*/ 592919 w 599782"/>
              <a:gd name="connsiteY6" fmla="*/ 10786 h 801783"/>
              <a:gd name="connsiteX7" fmla="*/ 381239 w 599782"/>
              <a:gd name="connsiteY7" fmla="*/ 122185 h 801783"/>
              <a:gd name="connsiteX0" fmla="*/ 228473 w 569567"/>
              <a:gd name="connsiteY0" fmla="*/ 222444 h 535183"/>
              <a:gd name="connsiteX1" fmla="*/ 5652 w 569567"/>
              <a:gd name="connsiteY1" fmla="*/ 445242 h 535183"/>
              <a:gd name="connsiteX2" fmla="*/ 81730 w 569567"/>
              <a:gd name="connsiteY2" fmla="*/ 534814 h 535183"/>
              <a:gd name="connsiteX3" fmla="*/ 246210 w 569567"/>
              <a:gd name="connsiteY3" fmla="*/ 416492 h 535183"/>
              <a:gd name="connsiteX4" fmla="*/ 358207 w 569567"/>
              <a:gd name="connsiteY4" fmla="*/ 319995 h 535183"/>
              <a:gd name="connsiteX5" fmla="*/ 464343 w 569567"/>
              <a:gd name="connsiteY5" fmla="*/ 178337 h 535183"/>
              <a:gd name="connsiteX6" fmla="*/ 562704 w 569567"/>
              <a:gd name="connsiteY6" fmla="*/ 10786 h 535183"/>
              <a:gd name="connsiteX7" fmla="*/ 351024 w 569567"/>
              <a:gd name="connsiteY7" fmla="*/ 122185 h 53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67" h="535183">
                <a:moveTo>
                  <a:pt x="228473" y="222444"/>
                </a:moveTo>
                <a:cubicBezTo>
                  <a:pt x="136559" y="285570"/>
                  <a:pt x="30109" y="393180"/>
                  <a:pt x="5652" y="445242"/>
                </a:cubicBezTo>
                <a:cubicBezTo>
                  <a:pt x="-18805" y="497304"/>
                  <a:pt x="41637" y="539606"/>
                  <a:pt x="81730" y="534814"/>
                </a:cubicBezTo>
                <a:cubicBezTo>
                  <a:pt x="121823" y="530022"/>
                  <a:pt x="200131" y="452295"/>
                  <a:pt x="246210" y="416492"/>
                </a:cubicBezTo>
                <a:cubicBezTo>
                  <a:pt x="292290" y="380689"/>
                  <a:pt x="321852" y="359687"/>
                  <a:pt x="358207" y="319995"/>
                </a:cubicBezTo>
                <a:cubicBezTo>
                  <a:pt x="394562" y="280303"/>
                  <a:pt x="430260" y="229872"/>
                  <a:pt x="464343" y="178337"/>
                </a:cubicBezTo>
                <a:cubicBezTo>
                  <a:pt x="498426" y="126802"/>
                  <a:pt x="596127" y="64629"/>
                  <a:pt x="562704" y="10786"/>
                </a:cubicBezTo>
                <a:cubicBezTo>
                  <a:pt x="529281" y="-43057"/>
                  <a:pt x="351024" y="122185"/>
                  <a:pt x="351024" y="12218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 bwMode="auto">
          <a:xfrm rot="5400000">
            <a:off x="2413257" y="3171375"/>
            <a:ext cx="83504" cy="2331919"/>
          </a:xfrm>
          <a:prstGeom prst="can">
            <a:avLst/>
          </a:prstGeom>
          <a:solidFill>
            <a:srgbClr val="FF0000">
              <a:alpha val="88000"/>
            </a:srgbClr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/>
        </p:spPr>
        <p:txBody>
          <a:bodyPr wrap="none" lIns="91433" tIns="45717" rIns="91433" bIns="45717"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 rot="19340550">
            <a:off x="2713845" y="4160368"/>
            <a:ext cx="1899477" cy="1312755"/>
          </a:xfrm>
          <a:prstGeom prst="parallelogram">
            <a:avLst>
              <a:gd name="adj" fmla="val 76576"/>
            </a:avLst>
          </a:prstGeom>
          <a:solidFill>
            <a:schemeClr val="bg1">
              <a:alpha val="37000"/>
            </a:schemeClr>
          </a:solidFill>
          <a:ln w="9525">
            <a:solidFill>
              <a:srgbClr val="919191"/>
            </a:solidFill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 algn="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rot="19194543">
            <a:off x="5540442" y="3219664"/>
            <a:ext cx="1211491" cy="333780"/>
          </a:xfrm>
          <a:prstGeom prst="ellipse">
            <a:avLst/>
          </a:prstGeom>
          <a:scene3d>
            <a:camera prst="orthographicFront"/>
            <a:lightRig rig="threePt" dir="t">
              <a:rot lat="0" lon="0" rev="3000000"/>
            </a:lightRig>
          </a:scene3d>
          <a:sp3d extrusionH="254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7430" name="Line 31"/>
          <p:cNvSpPr>
            <a:spLocks noChangeShapeType="1"/>
          </p:cNvSpPr>
          <p:nvPr/>
        </p:nvSpPr>
        <p:spPr bwMode="auto">
          <a:xfrm flipH="1">
            <a:off x="3594102" y="3778253"/>
            <a:ext cx="2088171" cy="1846263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942" y="1423021"/>
            <a:ext cx="7944467" cy="1287630"/>
          </a:xfrm>
        </p:spPr>
        <p:txBody>
          <a:bodyPr>
            <a:normAutofit fontScale="85000" lnSpcReduction="20000"/>
          </a:bodyPr>
          <a:lstStyle/>
          <a:p>
            <a:pPr marL="282555" indent="-282555"/>
            <a:r>
              <a:rPr lang="en-US" sz="2000" dirty="0"/>
              <a:t>Hold pencil beam electrons in same spot while bunch fly by and look at projection extremes of electron bunch</a:t>
            </a:r>
          </a:p>
          <a:p>
            <a:pPr marL="282555" indent="-282555"/>
            <a:r>
              <a:rPr lang="en-US" sz="2000" dirty="0"/>
              <a:t>Repeat for different locations</a:t>
            </a:r>
          </a:p>
          <a:p>
            <a:pPr marL="282555" indent="-282555"/>
            <a:r>
              <a:rPr lang="en-US" sz="2000" dirty="0"/>
              <a:t>Reconstruct profile from extreme positions</a:t>
            </a:r>
          </a:p>
          <a:p>
            <a:pPr marL="282555" indent="-282555"/>
            <a:r>
              <a:rPr lang="en-US" sz="2000" dirty="0"/>
              <a:t>Need enough electrons to make extremes visible</a:t>
            </a:r>
          </a:p>
        </p:txBody>
      </p:sp>
      <p:sp>
        <p:nvSpPr>
          <p:cNvPr id="17415" name="Text Box 18"/>
          <p:cNvSpPr txBox="1">
            <a:spLocks noChangeArrowheads="1"/>
          </p:cNvSpPr>
          <p:nvPr/>
        </p:nvSpPr>
        <p:spPr bwMode="auto">
          <a:xfrm>
            <a:off x="3728213" y="5935499"/>
            <a:ext cx="255359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</a:t>
            </a:r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>
            <a:off x="3806825" y="5913438"/>
            <a:ext cx="355600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 flipH="1" flipV="1">
            <a:off x="4162425" y="5546727"/>
            <a:ext cx="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V="1">
            <a:off x="4162428" y="5913441"/>
            <a:ext cx="5508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4321178" y="5859465"/>
            <a:ext cx="263872" cy="2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200"/>
              <a:t>X</a:t>
            </a:r>
            <a:endParaRPr lang="en-US"/>
          </a:p>
        </p:txBody>
      </p:sp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3941020" y="5487196"/>
            <a:ext cx="274420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200"/>
              <a:t>Y</a:t>
            </a:r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 flipV="1">
            <a:off x="3679828" y="4322100"/>
            <a:ext cx="1668839" cy="4762"/>
          </a:xfrm>
          <a:prstGeom prst="line">
            <a:avLst/>
          </a:prstGeom>
          <a:noFill/>
          <a:ln w="19050" cap="rnd" cmpd="sng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arrow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431" name="Rectangle 32"/>
          <p:cNvSpPr>
            <a:spLocks noChangeArrowheads="1"/>
          </p:cNvSpPr>
          <p:nvPr/>
        </p:nvSpPr>
        <p:spPr bwMode="auto">
          <a:xfrm rot="-2522236">
            <a:off x="5647922" y="3302665"/>
            <a:ext cx="923153" cy="2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Protons at t=0</a:t>
            </a:r>
          </a:p>
        </p:txBody>
      </p:sp>
      <p:sp>
        <p:nvSpPr>
          <p:cNvPr id="17432" name="Rectangle 33"/>
          <p:cNvSpPr>
            <a:spLocks noChangeArrowheads="1"/>
          </p:cNvSpPr>
          <p:nvPr/>
        </p:nvSpPr>
        <p:spPr bwMode="auto">
          <a:xfrm>
            <a:off x="1815341" y="3948783"/>
            <a:ext cx="666359" cy="2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electrons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348942" y="960469"/>
            <a:ext cx="7944467" cy="44821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000" b="1" dirty="0"/>
              <a:t>Repeated pencil beams</a:t>
            </a:r>
          </a:p>
        </p:txBody>
      </p:sp>
      <p:sp>
        <p:nvSpPr>
          <p:cNvPr id="25" name="Oval 24"/>
          <p:cNvSpPr/>
          <p:nvPr/>
        </p:nvSpPr>
        <p:spPr>
          <a:xfrm rot="19194543">
            <a:off x="4049565" y="4544141"/>
            <a:ext cx="1211491" cy="333780"/>
          </a:xfrm>
          <a:prstGeom prst="ellipse">
            <a:avLst/>
          </a:prstGeom>
          <a:solidFill>
            <a:srgbClr val="8671CD"/>
          </a:solidFill>
          <a:ln>
            <a:solidFill>
              <a:srgbClr val="8671CD"/>
            </a:solidFill>
          </a:ln>
          <a:scene3d>
            <a:camera prst="orthographicFront"/>
            <a:lightRig rig="threePt" dir="t">
              <a:rot lat="0" lon="0" rev="3000000"/>
            </a:lightRig>
          </a:scene3d>
          <a:sp3d extrusionH="254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9955" y="3250610"/>
            <a:ext cx="494668" cy="382521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t=0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29" name="Line 26"/>
          <p:cNvSpPr>
            <a:spLocks noChangeShapeType="1"/>
          </p:cNvSpPr>
          <p:nvPr/>
        </p:nvSpPr>
        <p:spPr bwMode="auto">
          <a:xfrm>
            <a:off x="3658528" y="4324088"/>
            <a:ext cx="1690136" cy="589035"/>
          </a:xfrm>
          <a:custGeom>
            <a:avLst/>
            <a:gdLst>
              <a:gd name="connsiteX0" fmla="*/ 0 w 1690136"/>
              <a:gd name="connsiteY0" fmla="*/ 0 h 589035"/>
              <a:gd name="connsiteX1" fmla="*/ 1690136 w 1690136"/>
              <a:gd name="connsiteY1" fmla="*/ 589035 h 589035"/>
              <a:gd name="connsiteX0" fmla="*/ 0 w 1690136"/>
              <a:gd name="connsiteY0" fmla="*/ 0 h 589035"/>
              <a:gd name="connsiteX1" fmla="*/ 784467 w 1690136"/>
              <a:gd name="connsiteY1" fmla="*/ 217505 h 589035"/>
              <a:gd name="connsiteX2" fmla="*/ 1690136 w 1690136"/>
              <a:gd name="connsiteY2" fmla="*/ 589035 h 589035"/>
              <a:gd name="connsiteX0" fmla="*/ 0 w 1690136"/>
              <a:gd name="connsiteY0" fmla="*/ 0 h 589035"/>
              <a:gd name="connsiteX1" fmla="*/ 784467 w 1690136"/>
              <a:gd name="connsiteY1" fmla="*/ 217505 h 589035"/>
              <a:gd name="connsiteX2" fmla="*/ 1127367 w 1690136"/>
              <a:gd name="connsiteY2" fmla="*/ 3445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127367 w 1690136"/>
              <a:gd name="connsiteY2" fmla="*/ 3445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127367 w 1690136"/>
              <a:gd name="connsiteY2" fmla="*/ 3445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127367 w 1690136"/>
              <a:gd name="connsiteY2" fmla="*/ 3445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279767 w 1690136"/>
              <a:gd name="connsiteY2" fmla="*/ 331805 h 589035"/>
              <a:gd name="connsiteX3" fmla="*/ 1690136 w 1690136"/>
              <a:gd name="connsiteY3" fmla="*/ 589035 h 589035"/>
              <a:gd name="connsiteX0" fmla="*/ 0 w 1690136"/>
              <a:gd name="connsiteY0" fmla="*/ 0 h 589035"/>
              <a:gd name="connsiteX1" fmla="*/ 828917 w 1690136"/>
              <a:gd name="connsiteY1" fmla="*/ 160355 h 589035"/>
              <a:gd name="connsiteX2" fmla="*/ 1279767 w 1690136"/>
              <a:gd name="connsiteY2" fmla="*/ 331805 h 589035"/>
              <a:gd name="connsiteX3" fmla="*/ 1690136 w 1690136"/>
              <a:gd name="connsiteY3" fmla="*/ 589035 h 5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136" h="589035">
                <a:moveTo>
                  <a:pt x="0" y="0"/>
                </a:moveTo>
                <a:cubicBezTo>
                  <a:pt x="257256" y="91552"/>
                  <a:pt x="571661" y="94203"/>
                  <a:pt x="828917" y="160355"/>
                </a:cubicBezTo>
                <a:cubicBezTo>
                  <a:pt x="1008345" y="219889"/>
                  <a:pt x="1128822" y="269883"/>
                  <a:pt x="1279767" y="331805"/>
                </a:cubicBezTo>
                <a:cubicBezTo>
                  <a:pt x="1430712" y="393727"/>
                  <a:pt x="1587875" y="550397"/>
                  <a:pt x="1690136" y="589035"/>
                </a:cubicBezTo>
              </a:path>
            </a:pathLst>
          </a:custGeom>
          <a:noFill/>
          <a:ln w="19050" cap="rnd" cmpd="sng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arrow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V="1">
            <a:off x="4607289" y="3338960"/>
            <a:ext cx="1288687" cy="294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2"/>
          <p:cNvSpPr>
            <a:spLocks noChangeArrowheads="1"/>
          </p:cNvSpPr>
          <p:nvPr/>
        </p:nvSpPr>
        <p:spPr bwMode="auto">
          <a:xfrm rot="-2522236">
            <a:off x="4212348" y="4573300"/>
            <a:ext cx="975023" cy="2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Protons at t=t</a:t>
            </a:r>
            <a:r>
              <a:rPr lang="en-US" sz="1000" baseline="-25000" dirty="0"/>
              <a:t>1</a:t>
            </a:r>
          </a:p>
        </p:txBody>
      </p:sp>
      <p:cxnSp>
        <p:nvCxnSpPr>
          <p:cNvPr id="35" name="Straight Arrow Connector 34"/>
          <p:cNvCxnSpPr>
            <a:stCxn id="5" idx="2"/>
          </p:cNvCxnSpPr>
          <p:nvPr/>
        </p:nvCxnSpPr>
        <p:spPr>
          <a:xfrm>
            <a:off x="4607290" y="3633131"/>
            <a:ext cx="106001" cy="578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 bwMode="auto">
          <a:xfrm>
            <a:off x="3556001" y="4287224"/>
            <a:ext cx="64968" cy="85326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3" tIns="45717" rIns="91433" bIns="45717" rtlCol="0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33" idx="3"/>
          </p:cNvCxnSpPr>
          <p:nvPr/>
        </p:nvCxnSpPr>
        <p:spPr>
          <a:xfrm flipV="1">
            <a:off x="3788433" y="4432306"/>
            <a:ext cx="469330" cy="428919"/>
          </a:xfrm>
          <a:prstGeom prst="straightConnector1">
            <a:avLst/>
          </a:prstGeom>
          <a:ln>
            <a:solidFill>
              <a:srgbClr val="8671C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55057" y="4669965"/>
            <a:ext cx="533376" cy="382521"/>
          </a:xfrm>
          <a:prstGeom prst="rect">
            <a:avLst/>
          </a:prstGeom>
          <a:noFill/>
          <a:ln>
            <a:noFill/>
          </a:ln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solidFill>
                  <a:srgbClr val="8671CD"/>
                </a:solidFill>
              </a:rPr>
              <a:t>t=t</a:t>
            </a:r>
            <a:r>
              <a:rPr lang="en-US" baseline="-25000" dirty="0" smtClean="0">
                <a:solidFill>
                  <a:srgbClr val="8671CD"/>
                </a:solidFill>
              </a:rPr>
              <a:t>1</a:t>
            </a:r>
            <a:endParaRPr lang="en-US" baseline="-25000" dirty="0">
              <a:solidFill>
                <a:srgbClr val="8671CD"/>
              </a:solidFill>
            </a:endParaRPr>
          </a:p>
        </p:txBody>
      </p:sp>
      <p:cxnSp>
        <p:nvCxnSpPr>
          <p:cNvPr id="40" name="Straight Arrow Connector 39"/>
          <p:cNvCxnSpPr>
            <a:stCxn id="33" idx="3"/>
          </p:cNvCxnSpPr>
          <p:nvPr/>
        </p:nvCxnSpPr>
        <p:spPr>
          <a:xfrm>
            <a:off x="3788433" y="4861226"/>
            <a:ext cx="373995" cy="79075"/>
          </a:xfrm>
          <a:prstGeom prst="straightConnector1">
            <a:avLst/>
          </a:prstGeom>
          <a:ln>
            <a:solidFill>
              <a:srgbClr val="8671C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7" name="AutoShape 11"/>
          <p:cNvSpPr>
            <a:spLocks noChangeArrowheads="1"/>
          </p:cNvSpPr>
          <p:nvPr/>
        </p:nvSpPr>
        <p:spPr bwMode="auto">
          <a:xfrm rot="19340550">
            <a:off x="4321673" y="4013590"/>
            <a:ext cx="1899477" cy="1312755"/>
          </a:xfrm>
          <a:prstGeom prst="parallelogram">
            <a:avLst>
              <a:gd name="adj" fmla="val 76576"/>
            </a:avLst>
          </a:prstGeom>
          <a:solidFill>
            <a:schemeClr val="bg1">
              <a:alpha val="37000"/>
            </a:schemeClr>
          </a:solidFill>
          <a:ln w="9525">
            <a:solidFill>
              <a:srgbClr val="919191"/>
            </a:solidFill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 algn="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 flipH="1">
            <a:off x="5302948" y="4253873"/>
            <a:ext cx="45719" cy="700669"/>
          </a:xfrm>
          <a:custGeom>
            <a:avLst/>
            <a:gdLst>
              <a:gd name="connsiteX0" fmla="*/ 263671 w 631325"/>
              <a:gd name="connsiteY0" fmla="*/ 265501 h 1045294"/>
              <a:gd name="connsiteX1" fmla="*/ 40850 w 631325"/>
              <a:gd name="connsiteY1" fmla="*/ 488299 h 1045294"/>
              <a:gd name="connsiteX2" fmla="*/ 29709 w 631325"/>
              <a:gd name="connsiteY2" fmla="*/ 844776 h 1045294"/>
              <a:gd name="connsiteX3" fmla="*/ 219107 w 631325"/>
              <a:gd name="connsiteY3" fmla="*/ 1023014 h 1045294"/>
              <a:gd name="connsiteX4" fmla="*/ 430786 w 631325"/>
              <a:gd name="connsiteY4" fmla="*/ 956175 h 1045294"/>
              <a:gd name="connsiteX5" fmla="*/ 586761 w 631325"/>
              <a:gd name="connsiteY5" fmla="*/ 488299 h 1045294"/>
              <a:gd name="connsiteX6" fmla="*/ 597902 w 631325"/>
              <a:gd name="connsiteY6" fmla="*/ 53843 h 1045294"/>
              <a:gd name="connsiteX7" fmla="*/ 386222 w 631325"/>
              <a:gd name="connsiteY7" fmla="*/ 165242 h 1045294"/>
              <a:gd name="connsiteX0" fmla="*/ 254387 w 792021"/>
              <a:gd name="connsiteY0" fmla="*/ 468530 h 1236770"/>
              <a:gd name="connsiteX1" fmla="*/ 31566 w 792021"/>
              <a:gd name="connsiteY1" fmla="*/ 691328 h 1236770"/>
              <a:gd name="connsiteX2" fmla="*/ 20425 w 792021"/>
              <a:gd name="connsiteY2" fmla="*/ 1047805 h 1236770"/>
              <a:gd name="connsiteX3" fmla="*/ 209823 w 792021"/>
              <a:gd name="connsiteY3" fmla="*/ 1226043 h 1236770"/>
              <a:gd name="connsiteX4" fmla="*/ 421502 w 792021"/>
              <a:gd name="connsiteY4" fmla="*/ 1159204 h 1236770"/>
              <a:gd name="connsiteX5" fmla="*/ 577477 w 792021"/>
              <a:gd name="connsiteY5" fmla="*/ 691328 h 1236770"/>
              <a:gd name="connsiteX6" fmla="*/ 787976 w 792021"/>
              <a:gd name="connsiteY6" fmla="*/ 4795 h 1236770"/>
              <a:gd name="connsiteX7" fmla="*/ 376938 w 792021"/>
              <a:gd name="connsiteY7" fmla="*/ 368271 h 1236770"/>
              <a:gd name="connsiteX0" fmla="*/ 227867 w 765502"/>
              <a:gd name="connsiteY0" fmla="*/ 468530 h 1242262"/>
              <a:gd name="connsiteX1" fmla="*/ 5046 w 765502"/>
              <a:gd name="connsiteY1" fmla="*/ 691328 h 1242262"/>
              <a:gd name="connsiteX2" fmla="*/ 81124 w 765502"/>
              <a:gd name="connsiteY2" fmla="*/ 973664 h 1242262"/>
              <a:gd name="connsiteX3" fmla="*/ 183303 w 765502"/>
              <a:gd name="connsiteY3" fmla="*/ 1226043 h 1242262"/>
              <a:gd name="connsiteX4" fmla="*/ 394982 w 765502"/>
              <a:gd name="connsiteY4" fmla="*/ 1159204 h 1242262"/>
              <a:gd name="connsiteX5" fmla="*/ 550957 w 765502"/>
              <a:gd name="connsiteY5" fmla="*/ 691328 h 1242262"/>
              <a:gd name="connsiteX6" fmla="*/ 761456 w 765502"/>
              <a:gd name="connsiteY6" fmla="*/ 4795 h 1242262"/>
              <a:gd name="connsiteX7" fmla="*/ 350418 w 765502"/>
              <a:gd name="connsiteY7" fmla="*/ 368271 h 1242262"/>
              <a:gd name="connsiteX0" fmla="*/ 227867 w 764722"/>
              <a:gd name="connsiteY0" fmla="*/ 468530 h 1243398"/>
              <a:gd name="connsiteX1" fmla="*/ 5046 w 764722"/>
              <a:gd name="connsiteY1" fmla="*/ 691328 h 1243398"/>
              <a:gd name="connsiteX2" fmla="*/ 81124 w 764722"/>
              <a:gd name="connsiteY2" fmla="*/ 973664 h 1243398"/>
              <a:gd name="connsiteX3" fmla="*/ 183303 w 764722"/>
              <a:gd name="connsiteY3" fmla="*/ 1226043 h 1243398"/>
              <a:gd name="connsiteX4" fmla="*/ 394982 w 764722"/>
              <a:gd name="connsiteY4" fmla="*/ 1159204 h 1243398"/>
              <a:gd name="connsiteX5" fmla="*/ 501118 w 764722"/>
              <a:gd name="connsiteY5" fmla="*/ 661671 h 1243398"/>
              <a:gd name="connsiteX6" fmla="*/ 761456 w 764722"/>
              <a:gd name="connsiteY6" fmla="*/ 4795 h 1243398"/>
              <a:gd name="connsiteX7" fmla="*/ 350418 w 764722"/>
              <a:gd name="connsiteY7" fmla="*/ 368271 h 12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722" h="1243398">
                <a:moveTo>
                  <a:pt x="227867" y="468530"/>
                </a:moveTo>
                <a:cubicBezTo>
                  <a:pt x="135953" y="531656"/>
                  <a:pt x="29503" y="607139"/>
                  <a:pt x="5046" y="691328"/>
                </a:cubicBezTo>
                <a:cubicBezTo>
                  <a:pt x="-19411" y="775517"/>
                  <a:pt x="51415" y="884545"/>
                  <a:pt x="81124" y="973664"/>
                </a:cubicBezTo>
                <a:cubicBezTo>
                  <a:pt x="110834" y="1062783"/>
                  <a:pt x="130993" y="1195120"/>
                  <a:pt x="183303" y="1226043"/>
                </a:cubicBezTo>
                <a:cubicBezTo>
                  <a:pt x="235613" y="1256966"/>
                  <a:pt x="342013" y="1253266"/>
                  <a:pt x="394982" y="1159204"/>
                </a:cubicBezTo>
                <a:cubicBezTo>
                  <a:pt x="447951" y="1065142"/>
                  <a:pt x="440039" y="854072"/>
                  <a:pt x="501118" y="661671"/>
                </a:cubicBezTo>
                <a:cubicBezTo>
                  <a:pt x="562197" y="469270"/>
                  <a:pt x="794879" y="58638"/>
                  <a:pt x="761456" y="4795"/>
                </a:cubicBezTo>
                <a:cubicBezTo>
                  <a:pt x="728033" y="-49048"/>
                  <a:pt x="350418" y="368271"/>
                  <a:pt x="350418" y="36827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53181" y="1077857"/>
            <a:ext cx="7944467" cy="90710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000" b="1" dirty="0"/>
              <a:t>Repeated pencil </a:t>
            </a:r>
            <a:r>
              <a:rPr lang="en-US" sz="2000" b="1" dirty="0" smtClean="0"/>
              <a:t>beams</a:t>
            </a:r>
          </a:p>
          <a:p>
            <a:pPr marL="800068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Proton beam passing by continuous electron beam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06711" y="5132815"/>
            <a:ext cx="3746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Elliptical Proton </a:t>
            </a:r>
            <a:r>
              <a:rPr lang="en-US" dirty="0"/>
              <a:t>beam with 3 </a:t>
            </a:r>
            <a:r>
              <a:rPr lang="en-US" dirty="0" smtClean="0"/>
              <a:t>ns </a:t>
            </a:r>
            <a:r>
              <a:rPr lang="en-US" dirty="0"/>
              <a:t>half-length and 2*10^11 particles</a:t>
            </a:r>
            <a:r>
              <a:rPr lang="en-US" dirty="0" smtClean="0"/>
              <a:t>. Offset pencil beam 2mm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760761" y="5132815"/>
            <a:ext cx="3746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Gaussian shaped proton </a:t>
            </a:r>
            <a:r>
              <a:rPr lang="en-US" dirty="0"/>
              <a:t>beam </a:t>
            </a:r>
            <a:r>
              <a:rPr lang="en-US" dirty="0" smtClean="0"/>
              <a:t>1ns long, 2mm transverse sigma, 2</a:t>
            </a:r>
            <a:r>
              <a:rPr lang="en-US" dirty="0"/>
              <a:t>*10^11 particles</a:t>
            </a:r>
            <a:r>
              <a:rPr lang="en-US" dirty="0" smtClean="0"/>
              <a:t>. Offset pencil beam 2mm.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418" y="2132394"/>
            <a:ext cx="2657936" cy="2882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1" y="2305900"/>
            <a:ext cx="2924226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2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58049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>
                <a:ea typeface="ＭＳ Ｐゴシック" charset="-128"/>
                <a:cs typeface="ＭＳ Ｐゴシック" charset="-128"/>
              </a:rPr>
              <a:t> 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1469" y="6030607"/>
            <a:ext cx="4417699" cy="382521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/>
              <a:t>Preliminary results of repeated pencil beams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37" y="1824237"/>
            <a:ext cx="6190196" cy="420637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109873"/>
            <a:ext cx="7944467" cy="864419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000" b="1" dirty="0"/>
              <a:t>Repeated pencil </a:t>
            </a:r>
            <a:r>
              <a:rPr lang="en-US" sz="2000" b="1" dirty="0" smtClean="0"/>
              <a:t>beams</a:t>
            </a:r>
          </a:p>
          <a:p>
            <a:pPr marL="282555" indent="-282555">
              <a:spcBef>
                <a:spcPct val="20000"/>
              </a:spcBef>
              <a:defRPr/>
            </a:pPr>
            <a:r>
              <a:rPr lang="en-US" sz="2000" b="1" dirty="0" smtClean="0"/>
              <a:t>-  </a:t>
            </a:r>
            <a:r>
              <a:rPr lang="en-US" sz="2000" dirty="0" smtClean="0"/>
              <a:t>Sequence of pencil beam at different offsets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792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38.JPG"/>
          <p:cNvPicPr>
            <a:picLocks noChangeAspect="1"/>
          </p:cNvPicPr>
          <p:nvPr/>
        </p:nvPicPr>
        <p:blipFill>
          <a:blip r:embed="rId2" cstate="print"/>
          <a:srcRect l="4615" t="9231" r="8846" b="9231"/>
          <a:stretch>
            <a:fillRect/>
          </a:stretch>
        </p:blipFill>
        <p:spPr>
          <a:xfrm>
            <a:off x="3505200" y="2026384"/>
            <a:ext cx="5283680" cy="3733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19812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400C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400C4"/>
                </a:solidFill>
              </a:rPr>
              <a:t>Electron Gun</a:t>
            </a:r>
          </a:p>
          <a:p>
            <a:r>
              <a:rPr lang="en-US" sz="1600" dirty="0" smtClean="0">
                <a:solidFill>
                  <a:srgbClr val="C400C4"/>
                </a:solidFill>
              </a:rPr>
              <a:t>EGH-6210</a:t>
            </a:r>
            <a:endParaRPr lang="en-US" sz="1600" dirty="0">
              <a:solidFill>
                <a:srgbClr val="C400C4"/>
              </a:solidFill>
            </a:endParaRP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rot="16200000" flipH="1">
            <a:off x="3549938" y="2711737"/>
            <a:ext cx="863025" cy="571500"/>
          </a:xfrm>
          <a:prstGeom prst="straightConnector1">
            <a:avLst/>
          </a:prstGeom>
          <a:ln w="38100">
            <a:solidFill>
              <a:srgbClr val="C400C4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2057400"/>
            <a:ext cx="914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400C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400C4"/>
                </a:solidFill>
              </a:rPr>
              <a:t>Gun Solenoid</a:t>
            </a:r>
            <a:endParaRPr lang="en-US" sz="1600" dirty="0">
              <a:solidFill>
                <a:srgbClr val="C400C4"/>
              </a:solidFill>
            </a:endParaRPr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 rot="16200000" flipH="1">
            <a:off x="6341477" y="2424261"/>
            <a:ext cx="880646" cy="304800"/>
          </a:xfrm>
          <a:prstGeom prst="straightConnector1">
            <a:avLst/>
          </a:prstGeom>
          <a:ln w="38100">
            <a:solidFill>
              <a:srgbClr val="C400C4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1797784"/>
            <a:ext cx="1066800" cy="338554"/>
          </a:xfrm>
          <a:prstGeom prst="rect">
            <a:avLst/>
          </a:prstGeom>
          <a:solidFill>
            <a:schemeClr val="bg1"/>
          </a:solidFill>
          <a:ln>
            <a:solidFill>
              <a:srgbClr val="C400C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400C4"/>
                </a:solidFill>
              </a:rPr>
              <a:t>Actuators</a:t>
            </a:r>
            <a:endParaRPr lang="en-US" sz="1600" dirty="0">
              <a:solidFill>
                <a:srgbClr val="C400C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379184"/>
            <a:ext cx="1905000" cy="338554"/>
          </a:xfrm>
          <a:prstGeom prst="rect">
            <a:avLst/>
          </a:prstGeom>
          <a:solidFill>
            <a:schemeClr val="bg1"/>
          </a:solidFill>
          <a:ln>
            <a:solidFill>
              <a:srgbClr val="C400C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400C4"/>
                </a:solidFill>
              </a:rPr>
              <a:t>Faraday Cup / Dump</a:t>
            </a:r>
            <a:endParaRPr lang="en-US" sz="1600" dirty="0">
              <a:solidFill>
                <a:srgbClr val="C400C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169384"/>
            <a:ext cx="457200" cy="338554"/>
          </a:xfrm>
          <a:prstGeom prst="rect">
            <a:avLst/>
          </a:prstGeom>
          <a:solidFill>
            <a:schemeClr val="bg1"/>
          </a:solidFill>
          <a:ln>
            <a:solidFill>
              <a:srgbClr val="C400C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400C4"/>
                </a:solidFill>
              </a:rPr>
              <a:t>X2</a:t>
            </a:r>
            <a:endParaRPr lang="en-US" sz="1600" dirty="0">
              <a:solidFill>
                <a:srgbClr val="C400C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016984"/>
            <a:ext cx="457200" cy="338554"/>
          </a:xfrm>
          <a:prstGeom prst="rect">
            <a:avLst/>
          </a:prstGeom>
          <a:solidFill>
            <a:schemeClr val="bg1"/>
          </a:solidFill>
          <a:ln>
            <a:solidFill>
              <a:srgbClr val="C400C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C400C4"/>
                </a:solidFill>
              </a:rPr>
              <a:t>X1</a:t>
            </a:r>
            <a:endParaRPr lang="en-US" sz="1600" dirty="0">
              <a:solidFill>
                <a:srgbClr val="C400C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5379184"/>
            <a:ext cx="9906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400C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400C4"/>
                </a:solidFill>
              </a:rPr>
              <a:t>Firewire</a:t>
            </a:r>
            <a:r>
              <a:rPr lang="en-US" sz="1600" dirty="0" smtClean="0">
                <a:solidFill>
                  <a:srgbClr val="C400C4"/>
                </a:solidFill>
              </a:rPr>
              <a:t> Cameras</a:t>
            </a:r>
            <a:endParaRPr lang="en-US" sz="1600" dirty="0">
              <a:solidFill>
                <a:srgbClr val="C400C4"/>
              </a:solidFill>
            </a:endParaRPr>
          </a:p>
        </p:txBody>
      </p:sp>
      <p:cxnSp>
        <p:nvCxnSpPr>
          <p:cNvPr id="14" name="Straight Arrow Connector 13"/>
          <p:cNvCxnSpPr>
            <a:stCxn id="7" idx="2"/>
          </p:cNvCxnSpPr>
          <p:nvPr/>
        </p:nvCxnSpPr>
        <p:spPr>
          <a:xfrm rot="5400000">
            <a:off x="4483387" y="2883188"/>
            <a:ext cx="939227" cy="457200"/>
          </a:xfrm>
          <a:prstGeom prst="straightConnector1">
            <a:avLst/>
          </a:prstGeom>
          <a:ln w="38100">
            <a:solidFill>
              <a:srgbClr val="C400C4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rot="5400000" flipH="1" flipV="1">
            <a:off x="7410450" y="4331434"/>
            <a:ext cx="1371600" cy="723900"/>
          </a:xfrm>
          <a:prstGeom prst="straightConnector1">
            <a:avLst/>
          </a:prstGeom>
          <a:ln w="38100">
            <a:solidFill>
              <a:srgbClr val="C400C4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4419600" y="5074384"/>
            <a:ext cx="2057400" cy="597188"/>
          </a:xfrm>
          <a:prstGeom prst="straightConnector1">
            <a:avLst/>
          </a:prstGeom>
          <a:ln w="38100">
            <a:solidFill>
              <a:srgbClr val="C400C4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</p:cNvCxnSpPr>
          <p:nvPr/>
        </p:nvCxnSpPr>
        <p:spPr>
          <a:xfrm flipV="1">
            <a:off x="4419600" y="4845784"/>
            <a:ext cx="1143000" cy="825788"/>
          </a:xfrm>
          <a:prstGeom prst="straightConnector1">
            <a:avLst/>
          </a:prstGeom>
          <a:ln w="38100">
            <a:solidFill>
              <a:srgbClr val="C400C4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 rot="5400000">
            <a:off x="5998577" y="2309961"/>
            <a:ext cx="804446" cy="457200"/>
          </a:xfrm>
          <a:prstGeom prst="straightConnector1">
            <a:avLst/>
          </a:prstGeom>
          <a:ln w="38100">
            <a:solidFill>
              <a:srgbClr val="C400C4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KimballPhysicsEGun1.jpg"/>
          <p:cNvPicPr>
            <a:picLocks noChangeAspect="1"/>
          </p:cNvPicPr>
          <p:nvPr/>
        </p:nvPicPr>
        <p:blipFill>
          <a:blip r:embed="rId3" cstate="print"/>
          <a:srcRect t="17500" b="13750"/>
          <a:stretch>
            <a:fillRect/>
          </a:stretch>
        </p:blipFill>
        <p:spPr>
          <a:xfrm flipH="1" flipV="1">
            <a:off x="304800" y="3169384"/>
            <a:ext cx="2671617" cy="13775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0" name="Oval 19"/>
          <p:cNvSpPr/>
          <p:nvPr/>
        </p:nvSpPr>
        <p:spPr>
          <a:xfrm>
            <a:off x="3352800" y="2864584"/>
            <a:ext cx="21336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2971800" y="2940784"/>
            <a:ext cx="9144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2971800" y="4159984"/>
            <a:ext cx="1752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" y="4693384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Gun Parameters</a:t>
            </a:r>
          </a:p>
          <a:p>
            <a:pPr marL="685800" indent="-571500"/>
            <a:r>
              <a:rPr lang="en-GB" sz="2000" dirty="0" smtClean="0"/>
              <a:t>Energy: 1 – 60 </a:t>
            </a:r>
            <a:r>
              <a:rPr lang="en-GB" sz="2000" dirty="0" err="1" smtClean="0"/>
              <a:t>keV</a:t>
            </a:r>
            <a:endParaRPr lang="en-GB" sz="2000" dirty="0" smtClean="0"/>
          </a:p>
          <a:p>
            <a:pPr marL="685800" indent="-571500"/>
            <a:r>
              <a:rPr lang="en-GB" sz="2000" dirty="0" smtClean="0"/>
              <a:t>Current: 10 </a:t>
            </a:r>
            <a:r>
              <a:rPr lang="en-GB" sz="2000" dirty="0" smtClean="0">
                <a:sym typeface="Symbol"/>
              </a:rPr>
              <a:t>A – 6 </a:t>
            </a:r>
            <a:r>
              <a:rPr lang="en-GB" sz="2000" dirty="0" err="1" smtClean="0">
                <a:sym typeface="Symbol"/>
              </a:rPr>
              <a:t>mA</a:t>
            </a:r>
            <a:endParaRPr lang="en-GB" sz="2000" dirty="0" smtClean="0">
              <a:sym typeface="Symbol"/>
            </a:endParaRPr>
          </a:p>
          <a:p>
            <a:pPr marL="685800" indent="-571500"/>
            <a:r>
              <a:rPr lang="en-GB" sz="2000" dirty="0" smtClean="0">
                <a:sym typeface="Symbol"/>
              </a:rPr>
              <a:t>Spot size: 50 m – 10 mm</a:t>
            </a:r>
          </a:p>
          <a:p>
            <a:pPr marL="685800" indent="-571500"/>
            <a:r>
              <a:rPr lang="en-GB" sz="2000" dirty="0" err="1" smtClean="0">
                <a:sym typeface="Symbol"/>
              </a:rPr>
              <a:t>Gateable</a:t>
            </a:r>
            <a:r>
              <a:rPr lang="en-GB" sz="2000" dirty="0" smtClean="0">
                <a:sym typeface="Symbol"/>
              </a:rPr>
              <a:t>: 2 s – DC; 5 kHz max rate</a:t>
            </a:r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Setup at NWA     </a:t>
            </a:r>
            <a:r>
              <a:rPr lang="en-US" sz="2667" dirty="0" smtClean="0"/>
              <a:t>(R. Thurman-</a:t>
            </a:r>
            <a:r>
              <a:rPr lang="en-US" sz="2667" dirty="0" err="1" smtClean="0"/>
              <a:t>Keup</a:t>
            </a:r>
            <a:r>
              <a:rPr lang="en-US" sz="2667" dirty="0" smtClean="0"/>
              <a:t>. </a:t>
            </a:r>
            <a:r>
              <a:rPr lang="en-US" sz="2667" dirty="0" err="1" smtClean="0"/>
              <a:t>Fermilab</a:t>
            </a:r>
            <a:r>
              <a:rPr lang="en-US" sz="2667" dirty="0" smtClean="0"/>
              <a:t>)</a:t>
            </a:r>
            <a:endParaRPr lang="en-US" sz="2667" dirty="0"/>
          </a:p>
        </p:txBody>
      </p:sp>
      <p:pic>
        <p:nvPicPr>
          <p:cNvPr id="1026" name="Picture 2" descr="Y:\keup\EBeamProfiler\IMG_8034.JPG"/>
          <p:cNvPicPr>
            <a:picLocks noChangeAspect="1" noChangeArrowheads="1"/>
          </p:cNvPicPr>
          <p:nvPr/>
        </p:nvPicPr>
        <p:blipFill>
          <a:blip r:embed="rId4" cstate="print"/>
          <a:srcRect l="11109" t="991" r="4728" b="16617"/>
          <a:stretch>
            <a:fillRect/>
          </a:stretch>
        </p:blipFill>
        <p:spPr bwMode="auto">
          <a:xfrm>
            <a:off x="381000" y="1371600"/>
            <a:ext cx="2209800" cy="1622384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28600" y="2590800"/>
            <a:ext cx="1295400" cy="338554"/>
          </a:xfrm>
          <a:prstGeom prst="rect">
            <a:avLst/>
          </a:prstGeom>
          <a:solidFill>
            <a:schemeClr val="bg1"/>
          </a:solidFill>
          <a:ln>
            <a:solidFill>
              <a:srgbClr val="C400C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400C4"/>
                </a:solidFill>
              </a:rPr>
              <a:t>Cave at NWA</a:t>
            </a:r>
          </a:p>
        </p:txBody>
      </p:sp>
    </p:spTree>
    <p:extLst>
      <p:ext uri="{BB962C8B-B14F-4D97-AF65-F5344CB8AC3E}">
        <p14:creationId xmlns:p14="http://schemas.microsoft.com/office/powerpoint/2010/main" val="29901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76000" contrast="41000"/>
          </a:blip>
          <a:srcRect/>
          <a:stretch>
            <a:fillRect/>
          </a:stretch>
        </p:blipFill>
        <p:spPr bwMode="auto">
          <a:xfrm>
            <a:off x="6553200" y="4539849"/>
            <a:ext cx="2590800" cy="165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Spot Size Measurements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399" y="1295400"/>
            <a:ext cx="8908885" cy="2438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Determine beam size at “detector” with e beam waist at proton beam</a:t>
            </a:r>
          </a:p>
          <a:p>
            <a:r>
              <a:rPr lang="en-US" sz="2000" dirty="0" smtClean="0"/>
              <a:t>Measure profiles using two screens with 60 </a:t>
            </a:r>
            <a:r>
              <a:rPr lang="en-US" sz="2000" dirty="0" err="1" smtClean="0"/>
              <a:t>KeV</a:t>
            </a:r>
            <a:r>
              <a:rPr lang="en-US" sz="2000" dirty="0" smtClean="0"/>
              <a:t> beam (200 mm </a:t>
            </a:r>
            <a:r>
              <a:rPr lang="en-US" sz="2000" dirty="0" err="1" smtClean="0"/>
              <a:t>btwn</a:t>
            </a:r>
            <a:r>
              <a:rPr lang="en-US" sz="2000" dirty="0" smtClean="0"/>
              <a:t> screens)</a:t>
            </a:r>
          </a:p>
          <a:p>
            <a:pPr lvl="1"/>
            <a:r>
              <a:rPr lang="en-US" sz="1600" dirty="0" smtClean="0"/>
              <a:t>First set of measurements was </a:t>
            </a:r>
            <a:r>
              <a:rPr lang="en-US" sz="1600" dirty="0" err="1" smtClean="0"/>
              <a:t>Ce:YAG</a:t>
            </a:r>
            <a:r>
              <a:rPr lang="en-US" sz="1600" dirty="0" smtClean="0"/>
              <a:t> powder </a:t>
            </a:r>
            <a:r>
              <a:rPr lang="en-US" sz="1600" dirty="0" err="1" smtClean="0"/>
              <a:t>scintillator</a:t>
            </a:r>
            <a:r>
              <a:rPr lang="en-US" sz="1600" dirty="0" smtClean="0"/>
              <a:t> on Al substrate</a:t>
            </a:r>
          </a:p>
          <a:p>
            <a:pPr lvl="2"/>
            <a:r>
              <a:rPr lang="en-US" sz="1400" dirty="0" smtClean="0"/>
              <a:t>Beam was 40 </a:t>
            </a:r>
            <a:r>
              <a:rPr lang="en-US" sz="1400" dirty="0" smtClean="0">
                <a:sym typeface="Symbol"/>
              </a:rPr>
              <a:t></a:t>
            </a:r>
            <a:r>
              <a:rPr lang="en-US" sz="1400" dirty="0" smtClean="0"/>
              <a:t>s pulse of 1 </a:t>
            </a:r>
            <a:r>
              <a:rPr lang="en-US" sz="1400" dirty="0" smtClean="0">
                <a:sym typeface="Symbol"/>
              </a:rPr>
              <a:t></a:t>
            </a:r>
            <a:r>
              <a:rPr lang="en-US" sz="1400" dirty="0" smtClean="0"/>
              <a:t>A</a:t>
            </a:r>
          </a:p>
          <a:p>
            <a:pPr lvl="2"/>
            <a:r>
              <a:rPr lang="en-US" sz="1400" dirty="0" smtClean="0"/>
              <a:t>Screens oriented at 45 deg from beam direction</a:t>
            </a:r>
          </a:p>
          <a:p>
            <a:pPr lvl="1"/>
            <a:r>
              <a:rPr lang="en-US" sz="1600" dirty="0" smtClean="0"/>
              <a:t>Second set of measurements was OTR from 1 mm thick polished </a:t>
            </a:r>
            <a:r>
              <a:rPr lang="en-US" sz="1600" dirty="0"/>
              <a:t>s</a:t>
            </a:r>
            <a:r>
              <a:rPr lang="en-US" sz="1600" dirty="0" smtClean="0"/>
              <a:t>tainless steel</a:t>
            </a:r>
          </a:p>
          <a:p>
            <a:pPr lvl="2"/>
            <a:r>
              <a:rPr lang="en-US" sz="1400" dirty="0" smtClean="0"/>
              <a:t>Beam was train of 80 pulses each 40 </a:t>
            </a:r>
            <a:r>
              <a:rPr lang="en-US" sz="1400" dirty="0" smtClean="0">
                <a:sym typeface="Symbol"/>
              </a:rPr>
              <a:t></a:t>
            </a:r>
            <a:r>
              <a:rPr lang="en-US" sz="1400" dirty="0" smtClean="0"/>
              <a:t>s long and 1000 </a:t>
            </a:r>
            <a:r>
              <a:rPr lang="en-US" sz="1400" dirty="0" smtClean="0">
                <a:sym typeface="Symbol"/>
              </a:rPr>
              <a:t></a:t>
            </a:r>
            <a:r>
              <a:rPr lang="en-US" sz="1400" dirty="0" smtClean="0"/>
              <a:t>A (except below right)</a:t>
            </a:r>
          </a:p>
          <a:p>
            <a:pPr lvl="2"/>
            <a:r>
              <a:rPr lang="en-US" sz="1400" dirty="0" smtClean="0"/>
              <a:t>Screens oriented at 15-18 deg from beam direction (below left)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2400" y="4363064"/>
            <a:ext cx="3800475" cy="1961536"/>
            <a:chOff x="152400" y="3810000"/>
            <a:chExt cx="3800475" cy="1961536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3810000"/>
              <a:ext cx="3800475" cy="196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14700" y="3905250"/>
              <a:ext cx="47625" cy="1390650"/>
            </a:xfrm>
            <a:prstGeom prst="rect">
              <a:avLst/>
            </a:prstGeom>
            <a:solidFill>
              <a:srgbClr val="C400C4"/>
            </a:solidFill>
            <a:ln>
              <a:solidFill>
                <a:srgbClr val="C400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6" idx="3"/>
            </p:cNvCxnSpPr>
            <p:nvPr/>
          </p:nvCxnSpPr>
          <p:spPr>
            <a:xfrm flipV="1">
              <a:off x="2819400" y="4191000"/>
              <a:ext cx="457200" cy="170766"/>
            </a:xfrm>
            <a:prstGeom prst="straightConnector1">
              <a:avLst/>
            </a:prstGeom>
            <a:ln w="19050">
              <a:solidFill>
                <a:srgbClr val="C400C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76400" y="4038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solidFill>
                    <a:srgbClr val="C400C4"/>
                  </a:solidFill>
                </a:rPr>
                <a:t>Camera</a:t>
              </a:r>
            </a:p>
            <a:p>
              <a:pPr algn="r"/>
              <a:r>
                <a:rPr lang="en-GB" b="1" dirty="0" smtClean="0">
                  <a:solidFill>
                    <a:srgbClr val="C400C4"/>
                  </a:solidFill>
                </a:rPr>
                <a:t>Aperture</a:t>
              </a:r>
              <a:endParaRPr lang="en-GB" dirty="0" smtClean="0">
                <a:solidFill>
                  <a:srgbClr val="C400C4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3829664"/>
            <a:ext cx="252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OTR angular distribution </a:t>
            </a:r>
            <a:br>
              <a:rPr lang="en-US" dirty="0" smtClean="0"/>
            </a:br>
            <a:r>
              <a:rPr lang="en-US" dirty="0" smtClean="0"/>
              <a:t>from 60 </a:t>
            </a:r>
            <a:r>
              <a:rPr lang="en-US" dirty="0" err="1" smtClean="0"/>
              <a:t>KeV</a:t>
            </a:r>
            <a:r>
              <a:rPr lang="en-US" dirty="0" smtClean="0"/>
              <a:t> electrons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375346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OTR attempts with 1 </a:t>
            </a:r>
            <a:r>
              <a:rPr lang="en-US" dirty="0" err="1" smtClean="0"/>
              <a:t>mA</a:t>
            </a:r>
            <a:r>
              <a:rPr lang="en-US" dirty="0" smtClean="0"/>
              <a:t> beam 2 ms long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76844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Light intensity</a:t>
            </a:r>
            <a:br>
              <a:rPr lang="en-US" sz="1200" dirty="0" smtClean="0"/>
            </a:br>
            <a:r>
              <a:rPr lang="en-US" sz="1200" dirty="0" smtClean="0"/>
              <a:t>during pulse</a:t>
            </a:r>
            <a:br>
              <a:rPr lang="en-US" sz="1200" dirty="0" smtClean="0"/>
            </a:br>
            <a:r>
              <a:rPr lang="en-US" sz="1200" dirty="0" smtClean="0"/>
              <a:t>(Blackbody)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820264"/>
            <a:ext cx="2600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495800" y="4439264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800C8"/>
                </a:solidFill>
              </a:rPr>
              <a:t>Damaged stainless steel</a:t>
            </a:r>
            <a:endParaRPr lang="en-US" sz="1400" b="1" dirty="0">
              <a:solidFill>
                <a:srgbClr val="C800C8"/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  <a:endCxn id="19" idx="0"/>
          </p:cNvCxnSpPr>
          <p:nvPr/>
        </p:nvCxnSpPr>
        <p:spPr>
          <a:xfrm rot="5400000">
            <a:off x="5335489" y="4821752"/>
            <a:ext cx="225623" cy="76200"/>
          </a:xfrm>
          <a:prstGeom prst="straightConnector1">
            <a:avLst/>
          </a:prstGeom>
          <a:ln w="19050">
            <a:solidFill>
              <a:srgbClr val="C400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105400" y="4972664"/>
            <a:ext cx="609600" cy="990600"/>
          </a:xfrm>
          <a:prstGeom prst="ellipse">
            <a:avLst/>
          </a:prstGeom>
          <a:noFill/>
          <a:ln>
            <a:solidFill>
              <a:srgbClr val="C8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Spot Size 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Gun has internal solenoid</a:t>
            </a:r>
          </a:p>
          <a:p>
            <a:pPr lvl="1"/>
            <a:r>
              <a:rPr lang="en-US" dirty="0" smtClean="0"/>
              <a:t>Scanned beam through waist </a:t>
            </a:r>
            <a:br>
              <a:rPr lang="en-US" dirty="0" smtClean="0"/>
            </a:br>
            <a:r>
              <a:rPr lang="en-US" dirty="0" smtClean="0"/>
              <a:t>at screen X1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3225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56" y="3245867"/>
            <a:ext cx="3327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266253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Scanned beam sizes from </a:t>
            </a:r>
            <a:r>
              <a:rPr lang="en-US" dirty="0" err="1" smtClean="0"/>
              <a:t>Ce:YAG</a:t>
            </a:r>
            <a:r>
              <a:rPr lang="en-US" dirty="0" smtClean="0"/>
              <a:t> screens (1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A beam)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26479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Scanned beam sizes from OTR screens </a:t>
            </a:r>
            <a:br>
              <a:rPr lang="en-US" dirty="0" smtClean="0"/>
            </a:br>
            <a:r>
              <a:rPr lang="en-US" dirty="0" smtClean="0"/>
              <a:t>(1 </a:t>
            </a:r>
            <a:r>
              <a:rPr lang="en-US" dirty="0" err="1">
                <a:sym typeface="Symbol"/>
              </a:rPr>
              <a:t>m</a:t>
            </a:r>
            <a:r>
              <a:rPr lang="en-US" dirty="0" err="1" smtClean="0"/>
              <a:t>A</a:t>
            </a:r>
            <a:r>
              <a:rPr lang="en-US" dirty="0" smtClean="0"/>
              <a:t> beam)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47838"/>
          <a:stretch>
            <a:fillRect/>
          </a:stretch>
        </p:blipFill>
        <p:spPr bwMode="auto">
          <a:xfrm>
            <a:off x="4114800" y="4257676"/>
            <a:ext cx="454875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 rot="16200000" flipV="1">
            <a:off x="7639051" y="4029076"/>
            <a:ext cx="476251" cy="1"/>
          </a:xfrm>
          <a:prstGeom prst="line">
            <a:avLst/>
          </a:prstGeom>
          <a:ln w="38100">
            <a:solidFill>
              <a:srgbClr val="C800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38600" y="4257676"/>
            <a:ext cx="4572000" cy="2057400"/>
          </a:xfrm>
          <a:prstGeom prst="rect">
            <a:avLst/>
          </a:prstGeom>
          <a:noFill/>
          <a:ln>
            <a:solidFill>
              <a:srgbClr val="C8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5634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X2 minimum is smaller than X1??</a:t>
            </a:r>
          </a:p>
          <a:p>
            <a:r>
              <a:rPr lang="en-US" sz="1200" i="1" dirty="0" smtClean="0"/>
              <a:t>Possibly due to not being quite in focus.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6122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Simulate proton beam with stretched wires</a:t>
            </a:r>
          </a:p>
          <a:p>
            <a:pPr lvl="1"/>
            <a:r>
              <a:rPr lang="en-US" dirty="0" smtClean="0"/>
              <a:t>Test static deflection first</a:t>
            </a:r>
          </a:p>
          <a:p>
            <a:r>
              <a:rPr lang="en-US" dirty="0" smtClean="0"/>
              <a:t>HINS???</a:t>
            </a:r>
          </a:p>
          <a:p>
            <a:pPr lvl="1"/>
            <a:r>
              <a:rPr lang="en-US" dirty="0" smtClean="0"/>
              <a:t>Dramatically different beam</a:t>
            </a:r>
          </a:p>
          <a:p>
            <a:pPr lvl="1"/>
            <a:r>
              <a:rPr lang="en-US" dirty="0" smtClean="0"/>
              <a:t>But, possibly study slow sweep behavior</a:t>
            </a:r>
          </a:p>
          <a:p>
            <a:r>
              <a:rPr lang="en-US" dirty="0" smtClean="0"/>
              <a:t>Develop fast deflector (100ps?… see next bullet)</a:t>
            </a:r>
          </a:p>
          <a:p>
            <a:r>
              <a:rPr lang="en-US" dirty="0" smtClean="0"/>
              <a:t>Consider </a:t>
            </a:r>
            <a:r>
              <a:rPr lang="en-US" dirty="0" err="1" smtClean="0"/>
              <a:t>systematics</a:t>
            </a:r>
            <a:r>
              <a:rPr lang="en-US" dirty="0" smtClean="0"/>
              <a:t> of Main Injector measurement</a:t>
            </a:r>
          </a:p>
          <a:p>
            <a:pPr lvl="1"/>
            <a:r>
              <a:rPr lang="en-US" dirty="0" smtClean="0"/>
              <a:t>For given proton beam sizes, just how good is the resolution given the measured parameters of this gun?</a:t>
            </a:r>
          </a:p>
          <a:p>
            <a:pPr lvl="1"/>
            <a:r>
              <a:rPr lang="en-US" dirty="0" smtClean="0"/>
              <a:t>How fast does the sweep need to be to achieve a given resolution?</a:t>
            </a:r>
          </a:p>
          <a:p>
            <a:pPr lvl="1"/>
            <a:r>
              <a:rPr lang="en-US" dirty="0" smtClean="0"/>
              <a:t>Longitudinal proton distribution not necessarily </a:t>
            </a:r>
            <a:r>
              <a:rPr lang="en-US" dirty="0" err="1" smtClean="0"/>
              <a:t>gaussian</a:t>
            </a:r>
            <a:r>
              <a:rPr lang="en-US" dirty="0" smtClean="0"/>
              <a:t>-like</a:t>
            </a:r>
          </a:p>
          <a:p>
            <a:pPr lvl="2"/>
            <a:r>
              <a:rPr lang="en-US" dirty="0" smtClean="0"/>
              <a:t>Variation of charge density over a fast sweep distorts the sweep pattern</a:t>
            </a:r>
          </a:p>
        </p:txBody>
      </p:sp>
    </p:spTree>
    <p:extLst>
      <p:ext uri="{BB962C8B-B14F-4D97-AF65-F5344CB8AC3E}">
        <p14:creationId xmlns:p14="http://schemas.microsoft.com/office/powerpoint/2010/main" val="176584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942" y="1423018"/>
            <a:ext cx="8337859" cy="4899768"/>
          </a:xfrm>
        </p:spPr>
        <p:txBody>
          <a:bodyPr>
            <a:noAutofit/>
          </a:bodyPr>
          <a:lstStyle/>
          <a:p>
            <a:pPr marL="282555" indent="-282555"/>
            <a:r>
              <a:rPr lang="en-US" sz="2800" dirty="0" smtClean="0"/>
              <a:t>When using the deflection of electrons mechanism, the duration of the scan must be smaller than the duration of the bunch.</a:t>
            </a:r>
          </a:p>
          <a:p>
            <a:pPr marL="282555" indent="-282555"/>
            <a:r>
              <a:rPr lang="en-US" sz="2800" dirty="0" smtClean="0"/>
              <a:t>Ribbon beam approach seems possible but brightness of image needs to be verified.</a:t>
            </a:r>
          </a:p>
          <a:p>
            <a:pPr marL="282555" indent="-282555"/>
            <a:r>
              <a:rPr lang="en-US" sz="2800" dirty="0" smtClean="0"/>
              <a:t>Pencil beam is promising but better simulation is needed (e.g. include </a:t>
            </a:r>
            <a:r>
              <a:rPr lang="en-US" sz="2800" dirty="0" err="1" smtClean="0"/>
              <a:t>beampipe</a:t>
            </a:r>
            <a:r>
              <a:rPr lang="en-US" sz="2800" dirty="0" smtClean="0"/>
              <a:t>)</a:t>
            </a:r>
          </a:p>
          <a:p>
            <a:pPr marL="282555" indent="-282555"/>
            <a:r>
              <a:rPr lang="en-US" sz="2800" dirty="0" smtClean="0"/>
              <a:t>Electron scan duration &lt;&lt; proton bunch duration is best option but requires development of fast scan hardware and sensitive imager</a:t>
            </a:r>
            <a:endParaRPr lang="en-US" sz="2800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348942" y="885765"/>
            <a:ext cx="7944467" cy="448218"/>
          </a:xfrm>
          <a:prstGeom prst="rect">
            <a:avLst/>
          </a:prstGeom>
        </p:spPr>
        <p:txBody>
          <a:bodyPr vert="horz" lIns="91433" tIns="45717" rIns="91433" bIns="45717" rtlCol="0">
            <a:no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800" b="1" dirty="0" smtClean="0"/>
              <a:t>Summary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942" y="1423018"/>
            <a:ext cx="8337859" cy="4899768"/>
          </a:xfrm>
        </p:spPr>
        <p:txBody>
          <a:bodyPr>
            <a:noAutofit/>
          </a:bodyPr>
          <a:lstStyle/>
          <a:p>
            <a:pPr marL="282555" indent="-282555"/>
            <a:r>
              <a:rPr lang="en-US" sz="2800" dirty="0" smtClean="0"/>
              <a:t>Hardware Options : </a:t>
            </a:r>
          </a:p>
          <a:p>
            <a:pPr marL="682577" lvl="1" indent="-282555"/>
            <a:r>
              <a:rPr lang="en-US" sz="2400" dirty="0" smtClean="0"/>
              <a:t>Apply existing electron gun at Fermi using pencil beam</a:t>
            </a:r>
          </a:p>
          <a:p>
            <a:pPr marL="682577" lvl="1" indent="-282555"/>
            <a:r>
              <a:rPr lang="en-US" sz="2400" dirty="0" smtClean="0"/>
              <a:t>Develop fast scan mechanism</a:t>
            </a:r>
          </a:p>
          <a:p>
            <a:pPr marL="682577" lvl="1" indent="-282555"/>
            <a:r>
              <a:rPr lang="en-US" sz="2400" dirty="0" smtClean="0"/>
              <a:t>Develop sensitive imager (MCP, repeated exposures)</a:t>
            </a:r>
          </a:p>
          <a:p>
            <a:pPr marL="282555" indent="-282555"/>
            <a:r>
              <a:rPr lang="en-US" sz="2800" dirty="0" smtClean="0"/>
              <a:t>Software Options:</a:t>
            </a:r>
          </a:p>
          <a:p>
            <a:pPr marL="682577" lvl="1" indent="-282555"/>
            <a:r>
              <a:rPr lang="en-US" sz="2400" dirty="0" smtClean="0"/>
              <a:t>Further </a:t>
            </a:r>
            <a:r>
              <a:rPr lang="en-US" sz="2400" smtClean="0"/>
              <a:t>develop simulations</a:t>
            </a:r>
            <a:endParaRPr lang="en-US" sz="2400" dirty="0" smtClean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348942" y="885765"/>
            <a:ext cx="7944467" cy="448218"/>
          </a:xfrm>
          <a:prstGeom prst="rect">
            <a:avLst/>
          </a:prstGeom>
        </p:spPr>
        <p:txBody>
          <a:bodyPr vert="horz" lIns="91433" tIns="45717" rIns="91433" bIns="45717" rtlCol="0">
            <a:no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800" b="1" dirty="0" smtClean="0"/>
              <a:t>Direction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Electron Scanner Collaboration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8" y="1325999"/>
            <a:ext cx="8630708" cy="5167576"/>
          </a:xfrm>
        </p:spPr>
        <p:txBody>
          <a:bodyPr>
            <a:normAutofit/>
          </a:bodyPr>
          <a:lstStyle/>
          <a:p>
            <a:pPr marL="282555" indent="-282555"/>
            <a:r>
              <a:rPr lang="en-US" sz="2000" dirty="0">
                <a:ea typeface="ＭＳ Ｐゴシック" charset="-128"/>
                <a:cs typeface="ＭＳ Ｐゴシック" charset="-128"/>
              </a:rPr>
              <a:t>Non-intrusive profile measurement of high intensity beam</a:t>
            </a:r>
          </a:p>
          <a:p>
            <a:pPr marL="682577" lvl="1" indent="-282555"/>
            <a:r>
              <a:rPr lang="en-US" sz="1600" dirty="0">
                <a:ea typeface="ＭＳ Ｐゴシック" charset="-128"/>
                <a:cs typeface="ＭＳ Ｐゴシック" charset="-128"/>
              </a:rPr>
              <a:t>Help with design of </a:t>
            </a:r>
            <a:r>
              <a:rPr lang="en-US" sz="1600" dirty="0" err="1">
                <a:ea typeface="ＭＳ Ｐゴシック" charset="-128"/>
                <a:cs typeface="ＭＳ Ｐゴシック" charset="-128"/>
              </a:rPr>
              <a:t>ProjectX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 electron scanner</a:t>
            </a:r>
          </a:p>
          <a:p>
            <a:pPr marL="682577" lvl="1" indent="-282555"/>
            <a:r>
              <a:rPr lang="en-US" sz="1600" dirty="0">
                <a:ea typeface="ＭＳ Ｐゴシック" charset="-128"/>
                <a:cs typeface="ＭＳ Ｐゴシック" charset="-128"/>
              </a:rPr>
              <a:t>Evaluate measurement techniques for available electron gun</a:t>
            </a:r>
          </a:p>
          <a:p>
            <a:pPr marL="682577" lvl="1" indent="-282555"/>
            <a:r>
              <a:rPr lang="en-US" sz="1600" dirty="0">
                <a:ea typeface="ＭＳ Ｐゴシック" charset="-128"/>
                <a:cs typeface="ＭＳ Ｐゴシック" charset="-128"/>
              </a:rPr>
              <a:t>Setup simulation</a:t>
            </a:r>
          </a:p>
          <a:p>
            <a:pPr marL="282555" indent="-282555"/>
            <a:r>
              <a:rPr lang="en-US" sz="2000" dirty="0">
                <a:ea typeface="ＭＳ Ｐゴシック" charset="-128"/>
                <a:cs typeface="ＭＳ Ｐゴシック" charset="-128"/>
              </a:rPr>
              <a:t>Look at the deflected projection of a tilted sheet of electrons due to the proton beam charge </a:t>
            </a:r>
            <a:r>
              <a:rPr lang="en-US" sz="2000" baseline="30000" dirty="0">
                <a:ea typeface="ＭＳ Ｐゴシック" charset="-128"/>
                <a:cs typeface="ＭＳ Ｐゴシック" charset="-128"/>
              </a:rPr>
              <a:t>[1,2,3]</a:t>
            </a:r>
            <a:endParaRPr lang="en-US" baseline="30000" dirty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sz="1600" dirty="0"/>
              <a:t>Neglect magnetic field (small displacement of projection)</a:t>
            </a:r>
          </a:p>
          <a:p>
            <a:pPr lvl="1" eaLnBrk="1" hangingPunct="1"/>
            <a:r>
              <a:rPr lang="en-US" sz="1600" dirty="0"/>
              <a:t>Assume path of electrons is straight (they are almost straight)</a:t>
            </a:r>
          </a:p>
          <a:p>
            <a:pPr lvl="1" eaLnBrk="1" hangingPunct="1"/>
            <a:r>
              <a:rPr lang="en-US" sz="1600" dirty="0"/>
              <a:t>Assume net electron energy change is zero (if symmetric)</a:t>
            </a:r>
          </a:p>
          <a:p>
            <a:pPr lvl="1" eaLnBrk="1" hangingPunct="1"/>
            <a:r>
              <a:rPr lang="en-US" sz="1600" dirty="0">
                <a:solidFill>
                  <a:srgbClr val="FF0000"/>
                </a:solidFill>
              </a:rPr>
              <a:t>Proton bunch length &gt;&gt; electron scan</a:t>
            </a:r>
          </a:p>
          <a:p>
            <a:pPr lvl="1" eaLnBrk="1" hangingPunct="1">
              <a:buFont typeface="Wingdings" charset="2"/>
              <a:buChar char="à"/>
            </a:pPr>
            <a:endParaRPr lang="en-US" sz="1600" dirty="0"/>
          </a:p>
          <a:p>
            <a:pPr lvl="1" eaLnBrk="1" hangingPunct="1">
              <a:buFont typeface="Wingdings" charset="2"/>
              <a:buChar char="à"/>
            </a:pPr>
            <a:r>
              <a:rPr lang="en-US" sz="1600" dirty="0"/>
              <a:t>                                                        </a:t>
            </a:r>
          </a:p>
          <a:p>
            <a:pPr lvl="1" eaLnBrk="1" hangingPunct="1">
              <a:buFont typeface="Wingdings" charset="2"/>
              <a:buChar char="à"/>
            </a:pPr>
            <a:endParaRPr lang="en-US" sz="1600" dirty="0"/>
          </a:p>
          <a:p>
            <a:pPr lvl="1" eaLnBrk="1" hangingPunct="1">
              <a:buFont typeface="Wingdings" charset="2"/>
              <a:buChar char="à"/>
            </a:pPr>
            <a:endParaRPr lang="en-US" sz="1600" dirty="0"/>
          </a:p>
          <a:p>
            <a:pPr marL="457168" lvl="1" indent="0">
              <a:buNone/>
            </a:pPr>
            <a:r>
              <a:rPr lang="en-US" sz="1600" dirty="0"/>
              <a:t>i.e. take the derivative to get the profile</a:t>
            </a:r>
          </a:p>
          <a:p>
            <a:pPr lvl="1" eaLnBrk="1" hangingPunct="1">
              <a:buFont typeface="Wingdings" charset="2"/>
              <a:buNone/>
            </a:pPr>
            <a:r>
              <a:rPr lang="en-US" sz="1600" dirty="0"/>
              <a:t> </a:t>
            </a:r>
          </a:p>
        </p:txBody>
      </p:sp>
      <p:pic>
        <p:nvPicPr>
          <p:cNvPr id="17413" name="Picture 39" descr="Formul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9480" y="4528123"/>
            <a:ext cx="24304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Deflection6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-7000" contrast="17000"/>
          </a:blip>
          <a:stretch>
            <a:fillRect/>
          </a:stretch>
        </p:blipFill>
        <p:spPr>
          <a:xfrm>
            <a:off x="6003231" y="4161057"/>
            <a:ext cx="2902855" cy="2315282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231" y="4161057"/>
            <a:ext cx="2954505" cy="2213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12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SNS &amp;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parameters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413" name="Picture 39" descr="Formul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279" y="2621493"/>
            <a:ext cx="24304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Content Placeholder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904100"/>
              </p:ext>
            </p:extLst>
          </p:nvPr>
        </p:nvGraphicFramePr>
        <p:xfrm>
          <a:off x="457202" y="1131216"/>
          <a:ext cx="8229601" cy="291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298"/>
                <a:gridCol w="1908772"/>
                <a:gridCol w="2777531"/>
              </a:tblGrid>
              <a:tr h="2204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ProjectX</a:t>
                      </a:r>
                      <a:endParaRPr lang="en-US" sz="1800" dirty="0"/>
                    </a:p>
                  </a:txBody>
                  <a:tcPr/>
                </a:tc>
              </a:tr>
              <a:tr h="4253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Proton bunch length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670 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2-4 ns (18.8n spacing)</a:t>
                      </a:r>
                      <a:endParaRPr lang="en-US" sz="1800" dirty="0"/>
                    </a:p>
                  </a:txBody>
                  <a:tcPr/>
                </a:tc>
              </a:tr>
              <a:tr h="4253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Proton bunch transverse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10-20 mm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1-3 mm</a:t>
                      </a:r>
                      <a:endParaRPr lang="en-US" sz="1800" dirty="0"/>
                    </a:p>
                  </a:txBody>
                  <a:tcPr/>
                </a:tc>
              </a:tr>
              <a:tr h="4253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Proton bunch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10^14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10^11</a:t>
                      </a:r>
                      <a:endParaRPr lang="en-US" sz="1800" dirty="0"/>
                    </a:p>
                  </a:txBody>
                  <a:tcPr/>
                </a:tc>
              </a:tr>
              <a:tr h="4253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#bunches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1-many</a:t>
                      </a:r>
                      <a:endParaRPr lang="en-US" sz="1800" dirty="0"/>
                    </a:p>
                  </a:txBody>
                  <a:tcPr/>
                </a:tc>
              </a:tr>
              <a:tr h="4253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Cycle time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µ</a:t>
                      </a:r>
                      <a:r>
                        <a:rPr lang="en-US" sz="1800" dirty="0" err="1" smtClean="0"/>
                        <a:t>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 µ</a:t>
                      </a:r>
                      <a:r>
                        <a:rPr lang="en-US" sz="1800" dirty="0" err="1" smtClean="0"/>
                        <a:t>s</a:t>
                      </a:r>
                      <a:endParaRPr lang="en-US" sz="1800" dirty="0"/>
                    </a:p>
                  </a:txBody>
                  <a:tcPr/>
                </a:tc>
              </a:tr>
              <a:tr h="4253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Energy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GeV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120-150 </a:t>
                      </a:r>
                      <a:r>
                        <a:rPr lang="en-US" sz="1800" dirty="0" err="1" smtClean="0"/>
                        <a:t>GeV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256648" y="4209773"/>
            <a:ext cx="5636152" cy="2317098"/>
          </a:xfrm>
          <a:prstGeom prst="rect">
            <a:avLst/>
          </a:prstGeom>
        </p:spPr>
        <p:txBody>
          <a:bodyPr vert="horz" lIns="91433" tIns="45717" rIns="91433" bIns="45717" rtlCol="0">
            <a:noAutofit/>
          </a:bodyPr>
          <a:lstStyle/>
          <a:p>
            <a:pPr marL="282555" indent="-282555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has a much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shorter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bunch length</a:t>
            </a:r>
          </a:p>
          <a:p>
            <a:pPr marL="282555" indent="-282555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Options for electron scanner setup:</a:t>
            </a:r>
          </a:p>
          <a:p>
            <a:pPr marL="739723" lvl="1" indent="-28255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Electron scan &lt;&lt; proton bunch longitudinal length</a:t>
            </a:r>
          </a:p>
          <a:p>
            <a:pPr marL="739723" lvl="1" indent="-28255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Electron scan </a:t>
            </a:r>
            <a:r>
              <a:rPr lang="en-US" b="1" dirty="0" smtClean="0"/>
              <a:t>≈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proton bunch longitudinal length</a:t>
            </a:r>
          </a:p>
          <a:p>
            <a:pPr marL="739723" lvl="1" indent="-28255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Electron scan </a:t>
            </a:r>
            <a:r>
              <a:rPr lang="en-US" b="1" dirty="0" smtClean="0"/>
              <a:t>&gt;&gt;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proton bunch longitudinal length</a:t>
            </a:r>
          </a:p>
          <a:p>
            <a:pPr marL="739723" lvl="1" indent="-282555">
              <a:spcBef>
                <a:spcPct val="20000"/>
              </a:spcBef>
              <a:buFont typeface="Arial"/>
              <a:buChar char="•"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739723" lvl="1" indent="-282555">
              <a:spcBef>
                <a:spcPct val="20000"/>
              </a:spcBef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7"/>
          <a:stretch/>
        </p:blipFill>
        <p:spPr bwMode="auto">
          <a:xfrm>
            <a:off x="6163735" y="4605867"/>
            <a:ext cx="2771818" cy="1762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 13"/>
          <p:cNvSpPr>
            <a:spLocks noChangeShapeType="1"/>
          </p:cNvSpPr>
          <p:nvPr/>
        </p:nvSpPr>
        <p:spPr bwMode="auto">
          <a:xfrm flipV="1">
            <a:off x="679924" y="4789838"/>
            <a:ext cx="277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107" y="1439122"/>
            <a:ext cx="7677644" cy="1483061"/>
          </a:xfrm>
        </p:spPr>
        <p:txBody>
          <a:bodyPr>
            <a:normAutofit fontScale="92500" lnSpcReduction="10000"/>
          </a:bodyPr>
          <a:lstStyle/>
          <a:p>
            <a:pPr marL="282555" indent="-282555"/>
            <a:r>
              <a:rPr lang="en-US" sz="2000" dirty="0"/>
              <a:t>Same as SNS but must shorten electron scan from 20ns to ~100ps</a:t>
            </a:r>
          </a:p>
          <a:p>
            <a:pPr marL="682577" lvl="1" indent="-282555"/>
            <a:r>
              <a:rPr lang="en-US" sz="1800" dirty="0"/>
              <a:t>Scan at 10GHz (RF sync?), scrapers leave only about 20-30% of beam</a:t>
            </a:r>
          </a:p>
          <a:p>
            <a:pPr marL="682577" lvl="1" indent="-282555"/>
            <a:r>
              <a:rPr lang="en-US" sz="1800" dirty="0"/>
              <a:t>Gate pulsed to let only one</a:t>
            </a:r>
          </a:p>
          <a:p>
            <a:pPr marL="682577" lvl="1" indent="-282555"/>
            <a:r>
              <a:rPr lang="en-US" sz="1800" dirty="0"/>
              <a:t>Deal with &gt;100x less electrons -&gt; MCP or very sensitive camera with multiple exposures</a:t>
            </a:r>
          </a:p>
          <a:p>
            <a:pPr marL="682577" lvl="1" indent="-282555">
              <a:buNone/>
            </a:pPr>
            <a:endParaRPr lang="en-US" sz="1800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386545" y="990902"/>
            <a:ext cx="7944467" cy="44821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000" b="1" dirty="0"/>
              <a:t>Slanted Scan (duration E&lt;P)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11" y="3260636"/>
            <a:ext cx="646337" cy="7000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25971" y="5126328"/>
            <a:ext cx="326097" cy="298445"/>
            <a:chOff x="2506904" y="5126325"/>
            <a:chExt cx="326097" cy="29844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06904" y="5126325"/>
              <a:ext cx="326097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516826" y="5143789"/>
              <a:ext cx="153196" cy="28098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765900" y="3417776"/>
            <a:ext cx="1045359" cy="38252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en-US" dirty="0" smtClean="0"/>
              <a:t>5-10 GHz</a:t>
            </a:r>
            <a:endParaRPr lang="en-US" dirty="0"/>
          </a:p>
        </p:txBody>
      </p:sp>
      <p:sp>
        <p:nvSpPr>
          <p:cNvPr id="44" name="Pentagon 43"/>
          <p:cNvSpPr/>
          <p:nvPr/>
        </p:nvSpPr>
        <p:spPr bwMode="auto">
          <a:xfrm rot="6737141">
            <a:off x="4177037" y="3767247"/>
            <a:ext cx="449416" cy="450375"/>
          </a:xfrm>
          <a:prstGeom prst="homePlat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3" tIns="45717" rIns="91433" bIns="45717"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5" name="Pentagon 44"/>
          <p:cNvSpPr/>
          <p:nvPr/>
        </p:nvSpPr>
        <p:spPr bwMode="auto">
          <a:xfrm rot="17461488">
            <a:off x="3685345" y="5076383"/>
            <a:ext cx="449416" cy="450375"/>
          </a:xfrm>
          <a:prstGeom prst="homePlat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3" tIns="45717" rIns="91433" bIns="45717"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074028" y="5607098"/>
            <a:ext cx="1153288" cy="38252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en-US" dirty="0" smtClean="0"/>
              <a:t>Deflectors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448312" y="5606507"/>
            <a:ext cx="991963" cy="38252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en-US" dirty="0" smtClean="0"/>
              <a:t>Scrapers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937002" y="3429001"/>
            <a:ext cx="4660900" cy="2646362"/>
            <a:chOff x="2424113" y="3614738"/>
            <a:chExt cx="4660900" cy="2646362"/>
          </a:xfrm>
        </p:grpSpPr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4241800" y="5659438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</a:t>
              </a: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 rot="-7799634">
              <a:off x="4315619" y="3753644"/>
              <a:ext cx="409575" cy="2125663"/>
            </a:xfrm>
            <a:prstGeom prst="can">
              <a:avLst>
                <a:gd name="adj" fmla="val 96110"/>
              </a:avLst>
            </a:prstGeom>
            <a:solidFill>
              <a:srgbClr val="D1DCE5"/>
            </a:solidFill>
            <a:ln w="9525">
              <a:solidFill>
                <a:srgbClr val="91A4C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auto">
            <a:xfrm rot="-2243954">
              <a:off x="2424113" y="4032250"/>
              <a:ext cx="2159000" cy="1430338"/>
            </a:xfrm>
            <a:prstGeom prst="parallelogram">
              <a:avLst>
                <a:gd name="adj" fmla="val 76576"/>
              </a:avLst>
            </a:prstGeom>
            <a:noFill/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 rot="-2243954">
              <a:off x="4225925" y="4002088"/>
              <a:ext cx="2159000" cy="1428750"/>
            </a:xfrm>
            <a:prstGeom prst="parallelogram">
              <a:avLst>
                <a:gd name="adj" fmla="val 76661"/>
              </a:avLst>
            </a:prstGeom>
            <a:noFill/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 flipV="1">
              <a:off x="3271838" y="4037013"/>
              <a:ext cx="460375" cy="144621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 rot="10800000" flipH="1" flipV="1">
              <a:off x="5053013" y="4119563"/>
              <a:ext cx="517525" cy="1346200"/>
            </a:xfrm>
            <a:custGeom>
              <a:avLst/>
              <a:gdLst>
                <a:gd name="T0" fmla="*/ 0 w 254"/>
                <a:gd name="T1" fmla="*/ 2147483647 h 584"/>
                <a:gd name="T2" fmla="*/ 402596960 w 254"/>
                <a:gd name="T3" fmla="*/ 1758818214 h 584"/>
                <a:gd name="T4" fmla="*/ 763689772 w 254"/>
                <a:gd name="T5" fmla="*/ 1195569936 h 584"/>
                <a:gd name="T6" fmla="*/ 1054222883 w 254"/>
                <a:gd name="T7" fmla="*/ 0 h 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584"/>
                <a:gd name="T14" fmla="*/ 254 w 254"/>
                <a:gd name="T15" fmla="*/ 584 h 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584">
                  <a:moveTo>
                    <a:pt x="0" y="584"/>
                  </a:moveTo>
                  <a:cubicBezTo>
                    <a:pt x="44" y="470"/>
                    <a:pt x="66" y="391"/>
                    <a:pt x="97" y="331"/>
                  </a:cubicBezTo>
                  <a:cubicBezTo>
                    <a:pt x="128" y="271"/>
                    <a:pt x="165" y="284"/>
                    <a:pt x="184" y="225"/>
                  </a:cubicBezTo>
                  <a:cubicBezTo>
                    <a:pt x="203" y="167"/>
                    <a:pt x="244" y="47"/>
                    <a:pt x="254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flipH="1">
              <a:off x="3806825" y="5913438"/>
              <a:ext cx="355600" cy="347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H="1" flipV="1">
              <a:off x="4162425" y="5546725"/>
              <a:ext cx="0" cy="379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4162425" y="5913438"/>
              <a:ext cx="55086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4321176" y="5859463"/>
              <a:ext cx="2645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X</a:t>
              </a:r>
              <a:endParaRPr lang="en-US"/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3843338" y="5502275"/>
              <a:ext cx="2744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Y</a:t>
              </a:r>
            </a:p>
          </p:txBody>
        </p:sp>
        <p:sp>
          <p:nvSpPr>
            <p:cNvPr id="60" name="AutoShape 27"/>
            <p:cNvSpPr>
              <a:spLocks noChangeArrowheads="1"/>
            </p:cNvSpPr>
            <p:nvPr/>
          </p:nvSpPr>
          <p:spPr bwMode="auto">
            <a:xfrm rot="13800366">
              <a:off x="4402138" y="3763963"/>
              <a:ext cx="252412" cy="2055812"/>
            </a:xfrm>
            <a:prstGeom prst="can">
              <a:avLst>
                <a:gd name="adj" fmla="val 90459"/>
              </a:avLst>
            </a:prstGeom>
            <a:solidFill>
              <a:srgbClr val="91A4C1"/>
            </a:solidFill>
            <a:ln w="9525">
              <a:solidFill>
                <a:srgbClr val="91A4C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V="1">
              <a:off x="3679825" y="4271963"/>
              <a:ext cx="1857375" cy="476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 flipV="1">
              <a:off x="3328988" y="5313363"/>
              <a:ext cx="1768475" cy="1587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 flipV="1">
              <a:off x="3486150" y="4805363"/>
              <a:ext cx="1819275" cy="793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 flipH="1">
              <a:off x="3594100" y="3614738"/>
              <a:ext cx="2301875" cy="2009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 rot="19077764">
              <a:off x="5133798" y="3775791"/>
              <a:ext cx="5924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protons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 rot="17160944">
              <a:off x="3118433" y="4495723"/>
              <a:ext cx="668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/>
                <a:t>electrons</a:t>
              </a: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5338763" y="4800600"/>
              <a:ext cx="2794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405116" y="4473787"/>
              <a:ext cx="445346" cy="6824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2100000" lon="1848000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en-US" i="1" u="sng" dirty="0">
                  <a:latin typeface="Arial" pitchFamily="-65" charset="0"/>
                </a:rPr>
                <a:t>dθ</a:t>
              </a:r>
            </a:p>
            <a:p>
              <a:pPr>
                <a:defRPr/>
              </a:pPr>
              <a:r>
                <a:rPr lang="en-US" i="1" dirty="0">
                  <a:latin typeface="Arial" pitchFamily="-65" charset="0"/>
                </a:rPr>
                <a:t>dx</a:t>
              </a:r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893272" y="4207932"/>
              <a:ext cx="702829" cy="982135"/>
            </a:xfrm>
            <a:custGeom>
              <a:avLst/>
              <a:gdLst>
                <a:gd name="connsiteX0" fmla="*/ 0 w 223"/>
                <a:gd name="connsiteY0" fmla="*/ 361 h 397"/>
                <a:gd name="connsiteX1" fmla="*/ 58 w 223"/>
                <a:gd name="connsiteY1" fmla="*/ 78 h 397"/>
                <a:gd name="connsiteX2" fmla="*/ 110 w 223"/>
                <a:gd name="connsiteY2" fmla="*/ 45 h 397"/>
                <a:gd name="connsiteX3" fmla="*/ 223 w 223"/>
                <a:gd name="connsiteY3" fmla="*/ 350 h 397"/>
                <a:gd name="connsiteX0" fmla="*/ 0 w 223"/>
                <a:gd name="connsiteY0" fmla="*/ 357 h 370"/>
                <a:gd name="connsiteX1" fmla="*/ 58 w 223"/>
                <a:gd name="connsiteY1" fmla="*/ 74 h 370"/>
                <a:gd name="connsiteX2" fmla="*/ 110 w 223"/>
                <a:gd name="connsiteY2" fmla="*/ 41 h 370"/>
                <a:gd name="connsiteX3" fmla="*/ 149 w 223"/>
                <a:gd name="connsiteY3" fmla="*/ 319 h 370"/>
                <a:gd name="connsiteX4" fmla="*/ 223 w 223"/>
                <a:gd name="connsiteY4" fmla="*/ 346 h 370"/>
                <a:gd name="connsiteX0" fmla="*/ 0 w 223"/>
                <a:gd name="connsiteY0" fmla="*/ 357 h 370"/>
                <a:gd name="connsiteX1" fmla="*/ 53 w 223"/>
                <a:gd name="connsiteY1" fmla="*/ 311 h 370"/>
                <a:gd name="connsiteX2" fmla="*/ 58 w 223"/>
                <a:gd name="connsiteY2" fmla="*/ 74 h 370"/>
                <a:gd name="connsiteX3" fmla="*/ 110 w 223"/>
                <a:gd name="connsiteY3" fmla="*/ 41 h 370"/>
                <a:gd name="connsiteX4" fmla="*/ 149 w 223"/>
                <a:gd name="connsiteY4" fmla="*/ 319 h 370"/>
                <a:gd name="connsiteX5" fmla="*/ 223 w 223"/>
                <a:gd name="connsiteY5" fmla="*/ 346 h 370"/>
                <a:gd name="connsiteX0" fmla="*/ 0 w 287"/>
                <a:gd name="connsiteY0" fmla="*/ 357 h 370"/>
                <a:gd name="connsiteX1" fmla="*/ 117 w 287"/>
                <a:gd name="connsiteY1" fmla="*/ 311 h 370"/>
                <a:gd name="connsiteX2" fmla="*/ 122 w 287"/>
                <a:gd name="connsiteY2" fmla="*/ 74 h 370"/>
                <a:gd name="connsiteX3" fmla="*/ 174 w 287"/>
                <a:gd name="connsiteY3" fmla="*/ 41 h 370"/>
                <a:gd name="connsiteX4" fmla="*/ 213 w 287"/>
                <a:gd name="connsiteY4" fmla="*/ 319 h 370"/>
                <a:gd name="connsiteX5" fmla="*/ 287 w 287"/>
                <a:gd name="connsiteY5" fmla="*/ 346 h 370"/>
                <a:gd name="connsiteX0" fmla="*/ 0 w 353"/>
                <a:gd name="connsiteY0" fmla="*/ 357 h 370"/>
                <a:gd name="connsiteX1" fmla="*/ 117 w 353"/>
                <a:gd name="connsiteY1" fmla="*/ 311 h 370"/>
                <a:gd name="connsiteX2" fmla="*/ 122 w 353"/>
                <a:gd name="connsiteY2" fmla="*/ 74 h 370"/>
                <a:gd name="connsiteX3" fmla="*/ 174 w 353"/>
                <a:gd name="connsiteY3" fmla="*/ 41 h 370"/>
                <a:gd name="connsiteX4" fmla="*/ 213 w 353"/>
                <a:gd name="connsiteY4" fmla="*/ 319 h 370"/>
                <a:gd name="connsiteX5" fmla="*/ 353 w 353"/>
                <a:gd name="connsiteY5" fmla="*/ 346 h 370"/>
                <a:gd name="connsiteX0" fmla="*/ 0 w 353"/>
                <a:gd name="connsiteY0" fmla="*/ 353 h 354"/>
                <a:gd name="connsiteX1" fmla="*/ 117 w 353"/>
                <a:gd name="connsiteY1" fmla="*/ 307 h 354"/>
                <a:gd name="connsiteX2" fmla="*/ 122 w 353"/>
                <a:gd name="connsiteY2" fmla="*/ 70 h 354"/>
                <a:gd name="connsiteX3" fmla="*/ 174 w 353"/>
                <a:gd name="connsiteY3" fmla="*/ 37 h 354"/>
                <a:gd name="connsiteX4" fmla="*/ 238 w 353"/>
                <a:gd name="connsiteY4" fmla="*/ 290 h 354"/>
                <a:gd name="connsiteX5" fmla="*/ 353 w 353"/>
                <a:gd name="connsiteY5" fmla="*/ 342 h 354"/>
                <a:gd name="connsiteX0" fmla="*/ 0 w 353"/>
                <a:gd name="connsiteY0" fmla="*/ 353 h 354"/>
                <a:gd name="connsiteX1" fmla="*/ 117 w 353"/>
                <a:gd name="connsiteY1" fmla="*/ 307 h 354"/>
                <a:gd name="connsiteX2" fmla="*/ 122 w 353"/>
                <a:gd name="connsiteY2" fmla="*/ 70 h 354"/>
                <a:gd name="connsiteX3" fmla="*/ 174 w 353"/>
                <a:gd name="connsiteY3" fmla="*/ 37 h 354"/>
                <a:gd name="connsiteX4" fmla="*/ 238 w 353"/>
                <a:gd name="connsiteY4" fmla="*/ 290 h 354"/>
                <a:gd name="connsiteX5" fmla="*/ 353 w 353"/>
                <a:gd name="connsiteY5" fmla="*/ 342 h 354"/>
                <a:gd name="connsiteX0" fmla="*/ 0 w 353"/>
                <a:gd name="connsiteY0" fmla="*/ 319 h 326"/>
                <a:gd name="connsiteX1" fmla="*/ 117 w 353"/>
                <a:gd name="connsiteY1" fmla="*/ 273 h 326"/>
                <a:gd name="connsiteX2" fmla="*/ 174 w 353"/>
                <a:gd name="connsiteY2" fmla="*/ 3 h 326"/>
                <a:gd name="connsiteX3" fmla="*/ 238 w 353"/>
                <a:gd name="connsiteY3" fmla="*/ 256 h 326"/>
                <a:gd name="connsiteX4" fmla="*/ 353 w 353"/>
                <a:gd name="connsiteY4" fmla="*/ 308 h 326"/>
                <a:gd name="connsiteX0" fmla="*/ 0 w 353"/>
                <a:gd name="connsiteY0" fmla="*/ 319 h 319"/>
                <a:gd name="connsiteX1" fmla="*/ 107 w 353"/>
                <a:gd name="connsiteY1" fmla="*/ 238 h 319"/>
                <a:gd name="connsiteX2" fmla="*/ 174 w 353"/>
                <a:gd name="connsiteY2" fmla="*/ 3 h 319"/>
                <a:gd name="connsiteX3" fmla="*/ 238 w 353"/>
                <a:gd name="connsiteY3" fmla="*/ 256 h 319"/>
                <a:gd name="connsiteX4" fmla="*/ 353 w 353"/>
                <a:gd name="connsiteY4" fmla="*/ 308 h 319"/>
                <a:gd name="connsiteX0" fmla="*/ 0 w 363"/>
                <a:gd name="connsiteY0" fmla="*/ 272 h 308"/>
                <a:gd name="connsiteX1" fmla="*/ 117 w 363"/>
                <a:gd name="connsiteY1" fmla="*/ 238 h 308"/>
                <a:gd name="connsiteX2" fmla="*/ 184 w 363"/>
                <a:gd name="connsiteY2" fmla="*/ 3 h 308"/>
                <a:gd name="connsiteX3" fmla="*/ 248 w 363"/>
                <a:gd name="connsiteY3" fmla="*/ 256 h 308"/>
                <a:gd name="connsiteX4" fmla="*/ 363 w 363"/>
                <a:gd name="connsiteY4" fmla="*/ 308 h 308"/>
                <a:gd name="connsiteX0" fmla="*/ 0 w 363"/>
                <a:gd name="connsiteY0" fmla="*/ 272 h 308"/>
                <a:gd name="connsiteX1" fmla="*/ 117 w 363"/>
                <a:gd name="connsiteY1" fmla="*/ 238 h 308"/>
                <a:gd name="connsiteX2" fmla="*/ 184 w 363"/>
                <a:gd name="connsiteY2" fmla="*/ 3 h 308"/>
                <a:gd name="connsiteX3" fmla="*/ 248 w 363"/>
                <a:gd name="connsiteY3" fmla="*/ 256 h 308"/>
                <a:gd name="connsiteX4" fmla="*/ 363 w 363"/>
                <a:gd name="connsiteY4" fmla="*/ 308 h 308"/>
                <a:gd name="connsiteX0" fmla="*/ 0 w 363"/>
                <a:gd name="connsiteY0" fmla="*/ 277 h 313"/>
                <a:gd name="connsiteX1" fmla="*/ 111 w 363"/>
                <a:gd name="connsiteY1" fmla="*/ 215 h 313"/>
                <a:gd name="connsiteX2" fmla="*/ 184 w 363"/>
                <a:gd name="connsiteY2" fmla="*/ 8 h 313"/>
                <a:gd name="connsiteX3" fmla="*/ 248 w 363"/>
                <a:gd name="connsiteY3" fmla="*/ 261 h 313"/>
                <a:gd name="connsiteX4" fmla="*/ 363 w 363"/>
                <a:gd name="connsiteY4" fmla="*/ 313 h 313"/>
                <a:gd name="connsiteX0" fmla="*/ 0 w 357"/>
                <a:gd name="connsiteY0" fmla="*/ 264 h 313"/>
                <a:gd name="connsiteX1" fmla="*/ 105 w 357"/>
                <a:gd name="connsiteY1" fmla="*/ 215 h 313"/>
                <a:gd name="connsiteX2" fmla="*/ 178 w 357"/>
                <a:gd name="connsiteY2" fmla="*/ 8 h 313"/>
                <a:gd name="connsiteX3" fmla="*/ 242 w 357"/>
                <a:gd name="connsiteY3" fmla="*/ 261 h 313"/>
                <a:gd name="connsiteX4" fmla="*/ 357 w 357"/>
                <a:gd name="connsiteY4" fmla="*/ 313 h 313"/>
                <a:gd name="connsiteX0" fmla="*/ 41 w 398"/>
                <a:gd name="connsiteY0" fmla="*/ 264 h 313"/>
                <a:gd name="connsiteX1" fmla="*/ 146 w 398"/>
                <a:gd name="connsiteY1" fmla="*/ 215 h 313"/>
                <a:gd name="connsiteX2" fmla="*/ 219 w 398"/>
                <a:gd name="connsiteY2" fmla="*/ 8 h 313"/>
                <a:gd name="connsiteX3" fmla="*/ 283 w 398"/>
                <a:gd name="connsiteY3" fmla="*/ 261 h 313"/>
                <a:gd name="connsiteX4" fmla="*/ 398 w 398"/>
                <a:gd name="connsiteY4" fmla="*/ 313 h 313"/>
                <a:gd name="connsiteX0" fmla="*/ 41 w 400"/>
                <a:gd name="connsiteY0" fmla="*/ 239 h 313"/>
                <a:gd name="connsiteX1" fmla="*/ 148 w 400"/>
                <a:gd name="connsiteY1" fmla="*/ 215 h 313"/>
                <a:gd name="connsiteX2" fmla="*/ 221 w 400"/>
                <a:gd name="connsiteY2" fmla="*/ 8 h 313"/>
                <a:gd name="connsiteX3" fmla="*/ 285 w 400"/>
                <a:gd name="connsiteY3" fmla="*/ 261 h 313"/>
                <a:gd name="connsiteX4" fmla="*/ 400 w 400"/>
                <a:gd name="connsiteY4" fmla="*/ 313 h 313"/>
                <a:gd name="connsiteX0" fmla="*/ 41 w 400"/>
                <a:gd name="connsiteY0" fmla="*/ 226 h 313"/>
                <a:gd name="connsiteX1" fmla="*/ 148 w 400"/>
                <a:gd name="connsiteY1" fmla="*/ 215 h 313"/>
                <a:gd name="connsiteX2" fmla="*/ 221 w 400"/>
                <a:gd name="connsiteY2" fmla="*/ 8 h 313"/>
                <a:gd name="connsiteX3" fmla="*/ 285 w 400"/>
                <a:gd name="connsiteY3" fmla="*/ 261 h 313"/>
                <a:gd name="connsiteX4" fmla="*/ 400 w 400"/>
                <a:gd name="connsiteY4" fmla="*/ 313 h 313"/>
                <a:gd name="connsiteX0" fmla="*/ 0 w 359"/>
                <a:gd name="connsiteY0" fmla="*/ 226 h 313"/>
                <a:gd name="connsiteX1" fmla="*/ 107 w 359"/>
                <a:gd name="connsiteY1" fmla="*/ 215 h 313"/>
                <a:gd name="connsiteX2" fmla="*/ 180 w 359"/>
                <a:gd name="connsiteY2" fmla="*/ 8 h 313"/>
                <a:gd name="connsiteX3" fmla="*/ 244 w 359"/>
                <a:gd name="connsiteY3" fmla="*/ 261 h 313"/>
                <a:gd name="connsiteX4" fmla="*/ 359 w 359"/>
                <a:gd name="connsiteY4" fmla="*/ 313 h 313"/>
                <a:gd name="connsiteX0" fmla="*/ 0 w 341"/>
                <a:gd name="connsiteY0" fmla="*/ 233 h 313"/>
                <a:gd name="connsiteX1" fmla="*/ 89 w 341"/>
                <a:gd name="connsiteY1" fmla="*/ 215 h 313"/>
                <a:gd name="connsiteX2" fmla="*/ 162 w 341"/>
                <a:gd name="connsiteY2" fmla="*/ 8 h 313"/>
                <a:gd name="connsiteX3" fmla="*/ 226 w 341"/>
                <a:gd name="connsiteY3" fmla="*/ 261 h 313"/>
                <a:gd name="connsiteX4" fmla="*/ 341 w 341"/>
                <a:gd name="connsiteY4" fmla="*/ 313 h 313"/>
                <a:gd name="connsiteX0" fmla="*/ 0 w 341"/>
                <a:gd name="connsiteY0" fmla="*/ 233 h 313"/>
                <a:gd name="connsiteX1" fmla="*/ 89 w 341"/>
                <a:gd name="connsiteY1" fmla="*/ 215 h 313"/>
                <a:gd name="connsiteX2" fmla="*/ 162 w 341"/>
                <a:gd name="connsiteY2" fmla="*/ 8 h 313"/>
                <a:gd name="connsiteX3" fmla="*/ 226 w 341"/>
                <a:gd name="connsiteY3" fmla="*/ 261 h 313"/>
                <a:gd name="connsiteX4" fmla="*/ 341 w 341"/>
                <a:gd name="connsiteY4" fmla="*/ 313 h 313"/>
                <a:gd name="connsiteX0" fmla="*/ 0 w 341"/>
                <a:gd name="connsiteY0" fmla="*/ 306 h 317"/>
                <a:gd name="connsiteX1" fmla="*/ 89 w 341"/>
                <a:gd name="connsiteY1" fmla="*/ 215 h 317"/>
                <a:gd name="connsiteX2" fmla="*/ 162 w 341"/>
                <a:gd name="connsiteY2" fmla="*/ 8 h 317"/>
                <a:gd name="connsiteX3" fmla="*/ 226 w 341"/>
                <a:gd name="connsiteY3" fmla="*/ 261 h 317"/>
                <a:gd name="connsiteX4" fmla="*/ 341 w 341"/>
                <a:gd name="connsiteY4" fmla="*/ 313 h 317"/>
                <a:gd name="connsiteX0" fmla="*/ 0 w 341"/>
                <a:gd name="connsiteY0" fmla="*/ 306 h 313"/>
                <a:gd name="connsiteX1" fmla="*/ 89 w 341"/>
                <a:gd name="connsiteY1" fmla="*/ 215 h 313"/>
                <a:gd name="connsiteX2" fmla="*/ 162 w 341"/>
                <a:gd name="connsiteY2" fmla="*/ 8 h 313"/>
                <a:gd name="connsiteX3" fmla="*/ 226 w 341"/>
                <a:gd name="connsiteY3" fmla="*/ 261 h 313"/>
                <a:gd name="connsiteX4" fmla="*/ 341 w 341"/>
                <a:gd name="connsiteY4" fmla="*/ 313 h 313"/>
                <a:gd name="connsiteX0" fmla="*/ 0 w 341"/>
                <a:gd name="connsiteY0" fmla="*/ 299 h 306"/>
                <a:gd name="connsiteX1" fmla="*/ 89 w 341"/>
                <a:gd name="connsiteY1" fmla="*/ 245 h 306"/>
                <a:gd name="connsiteX2" fmla="*/ 162 w 341"/>
                <a:gd name="connsiteY2" fmla="*/ 1 h 306"/>
                <a:gd name="connsiteX3" fmla="*/ 226 w 341"/>
                <a:gd name="connsiteY3" fmla="*/ 254 h 306"/>
                <a:gd name="connsiteX4" fmla="*/ 341 w 341"/>
                <a:gd name="connsiteY4" fmla="*/ 306 h 306"/>
                <a:gd name="connsiteX0" fmla="*/ 0 w 341"/>
                <a:gd name="connsiteY0" fmla="*/ 299 h 306"/>
                <a:gd name="connsiteX1" fmla="*/ 89 w 341"/>
                <a:gd name="connsiteY1" fmla="*/ 245 h 306"/>
                <a:gd name="connsiteX2" fmla="*/ 162 w 341"/>
                <a:gd name="connsiteY2" fmla="*/ 1 h 306"/>
                <a:gd name="connsiteX3" fmla="*/ 226 w 341"/>
                <a:gd name="connsiteY3" fmla="*/ 254 h 306"/>
                <a:gd name="connsiteX4" fmla="*/ 341 w 341"/>
                <a:gd name="connsiteY4" fmla="*/ 306 h 306"/>
                <a:gd name="connsiteX0" fmla="*/ 0 w 341"/>
                <a:gd name="connsiteY0" fmla="*/ 304 h 335"/>
                <a:gd name="connsiteX1" fmla="*/ 89 w 341"/>
                <a:gd name="connsiteY1" fmla="*/ 250 h 335"/>
                <a:gd name="connsiteX2" fmla="*/ 162 w 341"/>
                <a:gd name="connsiteY2" fmla="*/ 6 h 335"/>
                <a:gd name="connsiteX3" fmla="*/ 226 w 341"/>
                <a:gd name="connsiteY3" fmla="*/ 284 h 335"/>
                <a:gd name="connsiteX4" fmla="*/ 341 w 341"/>
                <a:gd name="connsiteY4" fmla="*/ 311 h 335"/>
                <a:gd name="connsiteX0" fmla="*/ 0 w 475"/>
                <a:gd name="connsiteY0" fmla="*/ 304 h 335"/>
                <a:gd name="connsiteX1" fmla="*/ 89 w 475"/>
                <a:gd name="connsiteY1" fmla="*/ 250 h 335"/>
                <a:gd name="connsiteX2" fmla="*/ 162 w 475"/>
                <a:gd name="connsiteY2" fmla="*/ 6 h 335"/>
                <a:gd name="connsiteX3" fmla="*/ 226 w 475"/>
                <a:gd name="connsiteY3" fmla="*/ 284 h 335"/>
                <a:gd name="connsiteX4" fmla="*/ 341 w 475"/>
                <a:gd name="connsiteY4" fmla="*/ 311 h 335"/>
                <a:gd name="connsiteX0" fmla="*/ 0 w 526"/>
                <a:gd name="connsiteY0" fmla="*/ 304 h 320"/>
                <a:gd name="connsiteX1" fmla="*/ 89 w 526"/>
                <a:gd name="connsiteY1" fmla="*/ 250 h 320"/>
                <a:gd name="connsiteX2" fmla="*/ 162 w 526"/>
                <a:gd name="connsiteY2" fmla="*/ 6 h 320"/>
                <a:gd name="connsiteX3" fmla="*/ 226 w 526"/>
                <a:gd name="connsiteY3" fmla="*/ 284 h 320"/>
                <a:gd name="connsiteX4" fmla="*/ 392 w 526"/>
                <a:gd name="connsiteY4" fmla="*/ 224 h 320"/>
                <a:gd name="connsiteX0" fmla="*/ 0 w 392"/>
                <a:gd name="connsiteY0" fmla="*/ 304 h 320"/>
                <a:gd name="connsiteX1" fmla="*/ 89 w 392"/>
                <a:gd name="connsiteY1" fmla="*/ 250 h 320"/>
                <a:gd name="connsiteX2" fmla="*/ 162 w 392"/>
                <a:gd name="connsiteY2" fmla="*/ 6 h 320"/>
                <a:gd name="connsiteX3" fmla="*/ 226 w 392"/>
                <a:gd name="connsiteY3" fmla="*/ 284 h 320"/>
                <a:gd name="connsiteX4" fmla="*/ 392 w 392"/>
                <a:gd name="connsiteY4" fmla="*/ 224 h 320"/>
                <a:gd name="connsiteX0" fmla="*/ 0 w 392"/>
                <a:gd name="connsiteY0" fmla="*/ 304 h 339"/>
                <a:gd name="connsiteX1" fmla="*/ 89 w 392"/>
                <a:gd name="connsiteY1" fmla="*/ 250 h 339"/>
                <a:gd name="connsiteX2" fmla="*/ 162 w 392"/>
                <a:gd name="connsiteY2" fmla="*/ 6 h 339"/>
                <a:gd name="connsiteX3" fmla="*/ 226 w 392"/>
                <a:gd name="connsiteY3" fmla="*/ 284 h 339"/>
                <a:gd name="connsiteX4" fmla="*/ 392 w 392"/>
                <a:gd name="connsiteY4" fmla="*/ 311 h 339"/>
                <a:gd name="connsiteX0" fmla="*/ 0 w 392"/>
                <a:gd name="connsiteY0" fmla="*/ 304 h 335"/>
                <a:gd name="connsiteX1" fmla="*/ 89 w 392"/>
                <a:gd name="connsiteY1" fmla="*/ 250 h 335"/>
                <a:gd name="connsiteX2" fmla="*/ 162 w 392"/>
                <a:gd name="connsiteY2" fmla="*/ 6 h 335"/>
                <a:gd name="connsiteX3" fmla="*/ 226 w 392"/>
                <a:gd name="connsiteY3" fmla="*/ 284 h 335"/>
                <a:gd name="connsiteX4" fmla="*/ 392 w 392"/>
                <a:gd name="connsiteY4" fmla="*/ 311 h 335"/>
                <a:gd name="connsiteX0" fmla="*/ 0 w 392"/>
                <a:gd name="connsiteY0" fmla="*/ 304 h 329"/>
                <a:gd name="connsiteX1" fmla="*/ 89 w 392"/>
                <a:gd name="connsiteY1" fmla="*/ 250 h 329"/>
                <a:gd name="connsiteX2" fmla="*/ 162 w 392"/>
                <a:gd name="connsiteY2" fmla="*/ 6 h 329"/>
                <a:gd name="connsiteX3" fmla="*/ 226 w 392"/>
                <a:gd name="connsiteY3" fmla="*/ 284 h 329"/>
                <a:gd name="connsiteX4" fmla="*/ 392 w 392"/>
                <a:gd name="connsiteY4" fmla="*/ 311 h 329"/>
                <a:gd name="connsiteX0" fmla="*/ 0 w 392"/>
                <a:gd name="connsiteY0" fmla="*/ 298 h 323"/>
                <a:gd name="connsiteX1" fmla="*/ 89 w 392"/>
                <a:gd name="connsiteY1" fmla="*/ 275 h 323"/>
                <a:gd name="connsiteX2" fmla="*/ 162 w 392"/>
                <a:gd name="connsiteY2" fmla="*/ 0 h 323"/>
                <a:gd name="connsiteX3" fmla="*/ 226 w 392"/>
                <a:gd name="connsiteY3" fmla="*/ 278 h 323"/>
                <a:gd name="connsiteX4" fmla="*/ 392 w 392"/>
                <a:gd name="connsiteY4" fmla="*/ 305 h 323"/>
                <a:gd name="connsiteX0" fmla="*/ 0 w 392"/>
                <a:gd name="connsiteY0" fmla="*/ 298 h 323"/>
                <a:gd name="connsiteX1" fmla="*/ 115 w 392"/>
                <a:gd name="connsiteY1" fmla="*/ 275 h 323"/>
                <a:gd name="connsiteX2" fmla="*/ 162 w 392"/>
                <a:gd name="connsiteY2" fmla="*/ 0 h 323"/>
                <a:gd name="connsiteX3" fmla="*/ 226 w 392"/>
                <a:gd name="connsiteY3" fmla="*/ 278 h 323"/>
                <a:gd name="connsiteX4" fmla="*/ 392 w 392"/>
                <a:gd name="connsiteY4" fmla="*/ 305 h 323"/>
                <a:gd name="connsiteX0" fmla="*/ 0 w 392"/>
                <a:gd name="connsiteY0" fmla="*/ 298 h 323"/>
                <a:gd name="connsiteX1" fmla="*/ 115 w 392"/>
                <a:gd name="connsiteY1" fmla="*/ 275 h 323"/>
                <a:gd name="connsiteX2" fmla="*/ 162 w 392"/>
                <a:gd name="connsiteY2" fmla="*/ 0 h 323"/>
                <a:gd name="connsiteX3" fmla="*/ 226 w 392"/>
                <a:gd name="connsiteY3" fmla="*/ 278 h 323"/>
                <a:gd name="connsiteX4" fmla="*/ 392 w 39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8"/>
                <a:gd name="connsiteX1" fmla="*/ 175 w 452"/>
                <a:gd name="connsiteY1" fmla="*/ 275 h 328"/>
                <a:gd name="connsiteX2" fmla="*/ 222 w 452"/>
                <a:gd name="connsiteY2" fmla="*/ 0 h 328"/>
                <a:gd name="connsiteX3" fmla="*/ 286 w 452"/>
                <a:gd name="connsiteY3" fmla="*/ 278 h 328"/>
                <a:gd name="connsiteX4" fmla="*/ 452 w 452"/>
                <a:gd name="connsiteY4" fmla="*/ 305 h 328"/>
                <a:gd name="connsiteX0" fmla="*/ 0 w 452"/>
                <a:gd name="connsiteY0" fmla="*/ 298 h 328"/>
                <a:gd name="connsiteX1" fmla="*/ 175 w 452"/>
                <a:gd name="connsiteY1" fmla="*/ 275 h 328"/>
                <a:gd name="connsiteX2" fmla="*/ 222 w 452"/>
                <a:gd name="connsiteY2" fmla="*/ 0 h 328"/>
                <a:gd name="connsiteX3" fmla="*/ 286 w 452"/>
                <a:gd name="connsiteY3" fmla="*/ 278 h 328"/>
                <a:gd name="connsiteX4" fmla="*/ 452 w 452"/>
                <a:gd name="connsiteY4" fmla="*/ 305 h 328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49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49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49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49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26"/>
                <a:gd name="connsiteY0" fmla="*/ 298 h 323"/>
                <a:gd name="connsiteX1" fmla="*/ 123 w 426"/>
                <a:gd name="connsiteY1" fmla="*/ 275 h 323"/>
                <a:gd name="connsiteX2" fmla="*/ 196 w 426"/>
                <a:gd name="connsiteY2" fmla="*/ 0 h 323"/>
                <a:gd name="connsiteX3" fmla="*/ 260 w 426"/>
                <a:gd name="connsiteY3" fmla="*/ 278 h 323"/>
                <a:gd name="connsiteX4" fmla="*/ 426 w 426"/>
                <a:gd name="connsiteY4" fmla="*/ 305 h 323"/>
                <a:gd name="connsiteX0" fmla="*/ 0 w 465"/>
                <a:gd name="connsiteY0" fmla="*/ 298 h 323"/>
                <a:gd name="connsiteX1" fmla="*/ 162 w 465"/>
                <a:gd name="connsiteY1" fmla="*/ 275 h 323"/>
                <a:gd name="connsiteX2" fmla="*/ 235 w 465"/>
                <a:gd name="connsiteY2" fmla="*/ 0 h 323"/>
                <a:gd name="connsiteX3" fmla="*/ 299 w 465"/>
                <a:gd name="connsiteY3" fmla="*/ 278 h 323"/>
                <a:gd name="connsiteX4" fmla="*/ 465 w 465"/>
                <a:gd name="connsiteY4" fmla="*/ 305 h 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" h="323">
                  <a:moveTo>
                    <a:pt x="0" y="298"/>
                  </a:moveTo>
                  <a:cubicBezTo>
                    <a:pt x="56" y="300"/>
                    <a:pt x="121" y="301"/>
                    <a:pt x="162" y="275"/>
                  </a:cubicBezTo>
                  <a:cubicBezTo>
                    <a:pt x="210" y="245"/>
                    <a:pt x="212" y="0"/>
                    <a:pt x="235" y="0"/>
                  </a:cubicBezTo>
                  <a:cubicBezTo>
                    <a:pt x="258" y="0"/>
                    <a:pt x="261" y="227"/>
                    <a:pt x="299" y="278"/>
                  </a:cubicBezTo>
                  <a:cubicBezTo>
                    <a:pt x="347" y="323"/>
                    <a:pt x="409" y="304"/>
                    <a:pt x="465" y="305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2210153" lon="18720000" rev="225455"/>
              </a:camera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</a:endParaRPr>
            </a:p>
          </p:txBody>
        </p:sp>
        <p:sp>
          <p:nvSpPr>
            <p:cNvPr id="70" name="AutoShape 12"/>
            <p:cNvSpPr>
              <a:spLocks noChangeArrowheads="1"/>
            </p:cNvSpPr>
            <p:nvPr/>
          </p:nvSpPr>
          <p:spPr bwMode="auto">
            <a:xfrm rot="-2243954">
              <a:off x="5362575" y="4256088"/>
              <a:ext cx="1722438" cy="908050"/>
            </a:xfrm>
            <a:prstGeom prst="parallelogram">
              <a:avLst>
                <a:gd name="adj" fmla="val 76726"/>
              </a:avLst>
            </a:prstGeom>
            <a:noFill/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71" name="Line 26"/>
            <p:cNvSpPr>
              <a:spLocks noChangeShapeType="1"/>
            </p:cNvSpPr>
            <p:nvPr/>
          </p:nvSpPr>
          <p:spPr bwMode="auto">
            <a:xfrm>
              <a:off x="5635625" y="4795838"/>
              <a:ext cx="2794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37" y="4535375"/>
            <a:ext cx="371475" cy="437676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74377" y="5563672"/>
            <a:ext cx="1016487" cy="38252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r>
              <a:rPr lang="en-US" dirty="0" smtClean="0"/>
              <a:t>Cathode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34" y="4370207"/>
            <a:ext cx="979193" cy="757709"/>
          </a:xfrm>
          <a:prstGeom prst="rect">
            <a:avLst/>
          </a:prstGeom>
          <a:scene3d>
            <a:camera prst="perspectiveFront" fov="5700000">
              <a:rot lat="0" lon="18000000" rev="0"/>
            </a:camera>
            <a:lightRig rig="threePt" dir="t"/>
          </a:scene3d>
          <a:sp3d/>
        </p:spPr>
      </p:pic>
      <p:sp>
        <p:nvSpPr>
          <p:cNvPr id="90" name="Rectangle 89"/>
          <p:cNvSpPr/>
          <p:nvPr/>
        </p:nvSpPr>
        <p:spPr>
          <a:xfrm>
            <a:off x="798913" y="5138550"/>
            <a:ext cx="635158" cy="38252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en-US" dirty="0" smtClean="0"/>
              <a:t>Gate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45775" y="4022197"/>
            <a:ext cx="326097" cy="342701"/>
            <a:chOff x="2809774" y="4022194"/>
            <a:chExt cx="326097" cy="34270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809774" y="4363307"/>
              <a:ext cx="326097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2959861" y="4022194"/>
              <a:ext cx="176010" cy="33242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Line 13"/>
          <p:cNvSpPr>
            <a:spLocks noChangeShapeType="1"/>
          </p:cNvSpPr>
          <p:nvPr/>
        </p:nvSpPr>
        <p:spPr bwMode="auto">
          <a:xfrm flipV="1">
            <a:off x="1190861" y="4789838"/>
            <a:ext cx="17993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/>
            <a:tailEnd type="triangle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 flipV="1">
            <a:off x="2990176" y="3848804"/>
            <a:ext cx="2254927" cy="94103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3000097" y="4793356"/>
            <a:ext cx="1784631" cy="52318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/>
            <a:tailEnd type="triangle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7" y="1627624"/>
            <a:ext cx="7677644" cy="1483061"/>
          </a:xfrm>
        </p:spPr>
        <p:txBody>
          <a:bodyPr>
            <a:normAutofit fontScale="92500" lnSpcReduction="20000"/>
          </a:bodyPr>
          <a:lstStyle/>
          <a:p>
            <a:pPr marL="282555" indent="-282555"/>
            <a:r>
              <a:rPr lang="en-US" sz="2000" dirty="0"/>
              <a:t>Same as SNS but must shorten electron scan from 20ns to ~100ps</a:t>
            </a:r>
          </a:p>
          <a:p>
            <a:pPr marL="682577" lvl="1" indent="-282555"/>
            <a:r>
              <a:rPr lang="en-US" sz="1800" dirty="0"/>
              <a:t>Use quads to create a stretched beam (density distribution??)</a:t>
            </a:r>
          </a:p>
          <a:p>
            <a:pPr marL="682577" lvl="1" indent="-282555"/>
            <a:r>
              <a:rPr lang="en-US" sz="1800" dirty="0"/>
              <a:t>Gate pulsed to let only short burst of electrons</a:t>
            </a:r>
          </a:p>
          <a:p>
            <a:pPr marL="682577" lvl="1" indent="-282555"/>
            <a:r>
              <a:rPr lang="en-US" sz="1800" dirty="0"/>
              <a:t>Cathode shape a line</a:t>
            </a:r>
          </a:p>
          <a:p>
            <a:pPr marL="682577" lvl="1" indent="-282555"/>
            <a:r>
              <a:rPr lang="en-US" sz="1800" dirty="0"/>
              <a:t>Deal with &gt;100x less electrons -&gt; MCP??</a:t>
            </a:r>
          </a:p>
          <a:p>
            <a:pPr marL="682577" lvl="1" indent="-282555">
              <a:buNone/>
            </a:pPr>
            <a:endParaRPr lang="en-US" sz="1800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348942" y="1109876"/>
            <a:ext cx="7944467" cy="44821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000" b="1" dirty="0"/>
              <a:t>Ribbon beam (duration E&lt;P or E≈P)</a:t>
            </a:r>
          </a:p>
        </p:txBody>
      </p:sp>
      <p:sp>
        <p:nvSpPr>
          <p:cNvPr id="44" name="Pentagon 43"/>
          <p:cNvSpPr/>
          <p:nvPr/>
        </p:nvSpPr>
        <p:spPr bwMode="auto">
          <a:xfrm rot="5400000">
            <a:off x="3725034" y="3471559"/>
            <a:ext cx="449416" cy="450375"/>
          </a:xfrm>
          <a:prstGeom prst="homePlat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3" tIns="45717" rIns="91433" bIns="45717"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5" name="Pentagon 44"/>
          <p:cNvSpPr/>
          <p:nvPr/>
        </p:nvSpPr>
        <p:spPr bwMode="auto">
          <a:xfrm rot="16200000">
            <a:off x="3725034" y="5360626"/>
            <a:ext cx="449416" cy="450375"/>
          </a:xfrm>
          <a:prstGeom prst="homePlat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3" tIns="45717" rIns="91433" bIns="45717"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917540" y="5890696"/>
            <a:ext cx="1547208" cy="38252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en-US" dirty="0" err="1" smtClean="0"/>
              <a:t>Quadrupole(s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453499" y="5890696"/>
            <a:ext cx="991963" cy="38252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en-US" dirty="0" smtClean="0"/>
              <a:t>Scrapers</a:t>
            </a:r>
            <a:endParaRPr lang="en-US" dirty="0"/>
          </a:p>
        </p:txBody>
      </p:sp>
      <p:grpSp>
        <p:nvGrpSpPr>
          <p:cNvPr id="2" name="Group 47"/>
          <p:cNvGrpSpPr/>
          <p:nvPr/>
        </p:nvGrpSpPr>
        <p:grpSpPr>
          <a:xfrm>
            <a:off x="3937002" y="3429001"/>
            <a:ext cx="4660900" cy="2646362"/>
            <a:chOff x="2424113" y="3614738"/>
            <a:chExt cx="4660900" cy="2646362"/>
          </a:xfrm>
        </p:grpSpPr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4241800" y="5659438"/>
              <a:ext cx="255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</a:t>
              </a: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 rot="-7799634">
              <a:off x="4315619" y="3753644"/>
              <a:ext cx="409575" cy="2125663"/>
            </a:xfrm>
            <a:prstGeom prst="can">
              <a:avLst>
                <a:gd name="adj" fmla="val 96110"/>
              </a:avLst>
            </a:prstGeom>
            <a:solidFill>
              <a:srgbClr val="D1DCE5"/>
            </a:solidFill>
            <a:ln w="9525">
              <a:solidFill>
                <a:srgbClr val="91A4C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auto">
            <a:xfrm rot="-2243954">
              <a:off x="2424113" y="4032250"/>
              <a:ext cx="2159000" cy="1430338"/>
            </a:xfrm>
            <a:prstGeom prst="parallelogram">
              <a:avLst>
                <a:gd name="adj" fmla="val 76576"/>
              </a:avLst>
            </a:prstGeom>
            <a:noFill/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 rot="-2243954">
              <a:off x="4225925" y="4002088"/>
              <a:ext cx="2159000" cy="1428750"/>
            </a:xfrm>
            <a:prstGeom prst="parallelogram">
              <a:avLst>
                <a:gd name="adj" fmla="val 76661"/>
              </a:avLst>
            </a:prstGeom>
            <a:noFill/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 flipV="1">
              <a:off x="3271838" y="4037013"/>
              <a:ext cx="460375" cy="144621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 rot="10800000" flipH="1" flipV="1">
              <a:off x="5053013" y="4119563"/>
              <a:ext cx="517525" cy="1346200"/>
            </a:xfrm>
            <a:custGeom>
              <a:avLst/>
              <a:gdLst>
                <a:gd name="T0" fmla="*/ 0 w 254"/>
                <a:gd name="T1" fmla="*/ 2147483647 h 584"/>
                <a:gd name="T2" fmla="*/ 402596960 w 254"/>
                <a:gd name="T3" fmla="*/ 1758818214 h 584"/>
                <a:gd name="T4" fmla="*/ 763689772 w 254"/>
                <a:gd name="T5" fmla="*/ 1195569936 h 584"/>
                <a:gd name="T6" fmla="*/ 1054222883 w 254"/>
                <a:gd name="T7" fmla="*/ 0 h 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584"/>
                <a:gd name="T14" fmla="*/ 254 w 254"/>
                <a:gd name="T15" fmla="*/ 584 h 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584">
                  <a:moveTo>
                    <a:pt x="0" y="584"/>
                  </a:moveTo>
                  <a:cubicBezTo>
                    <a:pt x="44" y="470"/>
                    <a:pt x="66" y="391"/>
                    <a:pt x="97" y="331"/>
                  </a:cubicBezTo>
                  <a:cubicBezTo>
                    <a:pt x="128" y="271"/>
                    <a:pt x="165" y="284"/>
                    <a:pt x="184" y="225"/>
                  </a:cubicBezTo>
                  <a:cubicBezTo>
                    <a:pt x="203" y="167"/>
                    <a:pt x="244" y="47"/>
                    <a:pt x="254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flipH="1">
              <a:off x="3806825" y="5913438"/>
              <a:ext cx="355600" cy="347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H="1" flipV="1">
              <a:off x="4162425" y="5546725"/>
              <a:ext cx="0" cy="379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4162425" y="5913438"/>
              <a:ext cx="55086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4321176" y="5859463"/>
              <a:ext cx="2645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X</a:t>
              </a:r>
              <a:endParaRPr lang="en-US"/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3843338" y="5502275"/>
              <a:ext cx="2744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Y</a:t>
              </a:r>
            </a:p>
          </p:txBody>
        </p:sp>
        <p:sp>
          <p:nvSpPr>
            <p:cNvPr id="60" name="AutoShape 27"/>
            <p:cNvSpPr>
              <a:spLocks noChangeArrowheads="1"/>
            </p:cNvSpPr>
            <p:nvPr/>
          </p:nvSpPr>
          <p:spPr bwMode="auto">
            <a:xfrm rot="13800366">
              <a:off x="4402138" y="3763963"/>
              <a:ext cx="252412" cy="2055812"/>
            </a:xfrm>
            <a:prstGeom prst="can">
              <a:avLst>
                <a:gd name="adj" fmla="val 90459"/>
              </a:avLst>
            </a:prstGeom>
            <a:solidFill>
              <a:srgbClr val="91A4C1"/>
            </a:solidFill>
            <a:ln w="9525">
              <a:solidFill>
                <a:srgbClr val="91A4C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V="1">
              <a:off x="3679825" y="4271963"/>
              <a:ext cx="1857375" cy="476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 flipV="1">
              <a:off x="3328988" y="5313363"/>
              <a:ext cx="1768475" cy="1587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 flipV="1">
              <a:off x="3486150" y="4805363"/>
              <a:ext cx="1819275" cy="793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 flipH="1">
              <a:off x="3594100" y="3614738"/>
              <a:ext cx="2301875" cy="2009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 rot="19077764">
              <a:off x="5133798" y="3775791"/>
              <a:ext cx="5924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protons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 rot="17160944">
              <a:off x="3118433" y="4495723"/>
              <a:ext cx="668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/>
                <a:t>electrons</a:t>
              </a: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5338763" y="4800600"/>
              <a:ext cx="2794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405116" y="4473787"/>
              <a:ext cx="445346" cy="6824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2100000" lon="1848000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en-US" i="1" u="sng" dirty="0">
                  <a:latin typeface="Arial" pitchFamily="-65" charset="0"/>
                </a:rPr>
                <a:t>dθ</a:t>
              </a:r>
            </a:p>
            <a:p>
              <a:pPr>
                <a:defRPr/>
              </a:pPr>
              <a:r>
                <a:rPr lang="en-US" i="1" dirty="0">
                  <a:latin typeface="Arial" pitchFamily="-65" charset="0"/>
                </a:rPr>
                <a:t>dx</a:t>
              </a:r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893272" y="4207932"/>
              <a:ext cx="702829" cy="982135"/>
            </a:xfrm>
            <a:custGeom>
              <a:avLst/>
              <a:gdLst>
                <a:gd name="connsiteX0" fmla="*/ 0 w 223"/>
                <a:gd name="connsiteY0" fmla="*/ 361 h 397"/>
                <a:gd name="connsiteX1" fmla="*/ 58 w 223"/>
                <a:gd name="connsiteY1" fmla="*/ 78 h 397"/>
                <a:gd name="connsiteX2" fmla="*/ 110 w 223"/>
                <a:gd name="connsiteY2" fmla="*/ 45 h 397"/>
                <a:gd name="connsiteX3" fmla="*/ 223 w 223"/>
                <a:gd name="connsiteY3" fmla="*/ 350 h 397"/>
                <a:gd name="connsiteX0" fmla="*/ 0 w 223"/>
                <a:gd name="connsiteY0" fmla="*/ 357 h 370"/>
                <a:gd name="connsiteX1" fmla="*/ 58 w 223"/>
                <a:gd name="connsiteY1" fmla="*/ 74 h 370"/>
                <a:gd name="connsiteX2" fmla="*/ 110 w 223"/>
                <a:gd name="connsiteY2" fmla="*/ 41 h 370"/>
                <a:gd name="connsiteX3" fmla="*/ 149 w 223"/>
                <a:gd name="connsiteY3" fmla="*/ 319 h 370"/>
                <a:gd name="connsiteX4" fmla="*/ 223 w 223"/>
                <a:gd name="connsiteY4" fmla="*/ 346 h 370"/>
                <a:gd name="connsiteX0" fmla="*/ 0 w 223"/>
                <a:gd name="connsiteY0" fmla="*/ 357 h 370"/>
                <a:gd name="connsiteX1" fmla="*/ 53 w 223"/>
                <a:gd name="connsiteY1" fmla="*/ 311 h 370"/>
                <a:gd name="connsiteX2" fmla="*/ 58 w 223"/>
                <a:gd name="connsiteY2" fmla="*/ 74 h 370"/>
                <a:gd name="connsiteX3" fmla="*/ 110 w 223"/>
                <a:gd name="connsiteY3" fmla="*/ 41 h 370"/>
                <a:gd name="connsiteX4" fmla="*/ 149 w 223"/>
                <a:gd name="connsiteY4" fmla="*/ 319 h 370"/>
                <a:gd name="connsiteX5" fmla="*/ 223 w 223"/>
                <a:gd name="connsiteY5" fmla="*/ 346 h 370"/>
                <a:gd name="connsiteX0" fmla="*/ 0 w 287"/>
                <a:gd name="connsiteY0" fmla="*/ 357 h 370"/>
                <a:gd name="connsiteX1" fmla="*/ 117 w 287"/>
                <a:gd name="connsiteY1" fmla="*/ 311 h 370"/>
                <a:gd name="connsiteX2" fmla="*/ 122 w 287"/>
                <a:gd name="connsiteY2" fmla="*/ 74 h 370"/>
                <a:gd name="connsiteX3" fmla="*/ 174 w 287"/>
                <a:gd name="connsiteY3" fmla="*/ 41 h 370"/>
                <a:gd name="connsiteX4" fmla="*/ 213 w 287"/>
                <a:gd name="connsiteY4" fmla="*/ 319 h 370"/>
                <a:gd name="connsiteX5" fmla="*/ 287 w 287"/>
                <a:gd name="connsiteY5" fmla="*/ 346 h 370"/>
                <a:gd name="connsiteX0" fmla="*/ 0 w 353"/>
                <a:gd name="connsiteY0" fmla="*/ 357 h 370"/>
                <a:gd name="connsiteX1" fmla="*/ 117 w 353"/>
                <a:gd name="connsiteY1" fmla="*/ 311 h 370"/>
                <a:gd name="connsiteX2" fmla="*/ 122 w 353"/>
                <a:gd name="connsiteY2" fmla="*/ 74 h 370"/>
                <a:gd name="connsiteX3" fmla="*/ 174 w 353"/>
                <a:gd name="connsiteY3" fmla="*/ 41 h 370"/>
                <a:gd name="connsiteX4" fmla="*/ 213 w 353"/>
                <a:gd name="connsiteY4" fmla="*/ 319 h 370"/>
                <a:gd name="connsiteX5" fmla="*/ 353 w 353"/>
                <a:gd name="connsiteY5" fmla="*/ 346 h 370"/>
                <a:gd name="connsiteX0" fmla="*/ 0 w 353"/>
                <a:gd name="connsiteY0" fmla="*/ 353 h 354"/>
                <a:gd name="connsiteX1" fmla="*/ 117 w 353"/>
                <a:gd name="connsiteY1" fmla="*/ 307 h 354"/>
                <a:gd name="connsiteX2" fmla="*/ 122 w 353"/>
                <a:gd name="connsiteY2" fmla="*/ 70 h 354"/>
                <a:gd name="connsiteX3" fmla="*/ 174 w 353"/>
                <a:gd name="connsiteY3" fmla="*/ 37 h 354"/>
                <a:gd name="connsiteX4" fmla="*/ 238 w 353"/>
                <a:gd name="connsiteY4" fmla="*/ 290 h 354"/>
                <a:gd name="connsiteX5" fmla="*/ 353 w 353"/>
                <a:gd name="connsiteY5" fmla="*/ 342 h 354"/>
                <a:gd name="connsiteX0" fmla="*/ 0 w 353"/>
                <a:gd name="connsiteY0" fmla="*/ 353 h 354"/>
                <a:gd name="connsiteX1" fmla="*/ 117 w 353"/>
                <a:gd name="connsiteY1" fmla="*/ 307 h 354"/>
                <a:gd name="connsiteX2" fmla="*/ 122 w 353"/>
                <a:gd name="connsiteY2" fmla="*/ 70 h 354"/>
                <a:gd name="connsiteX3" fmla="*/ 174 w 353"/>
                <a:gd name="connsiteY3" fmla="*/ 37 h 354"/>
                <a:gd name="connsiteX4" fmla="*/ 238 w 353"/>
                <a:gd name="connsiteY4" fmla="*/ 290 h 354"/>
                <a:gd name="connsiteX5" fmla="*/ 353 w 353"/>
                <a:gd name="connsiteY5" fmla="*/ 342 h 354"/>
                <a:gd name="connsiteX0" fmla="*/ 0 w 353"/>
                <a:gd name="connsiteY0" fmla="*/ 319 h 326"/>
                <a:gd name="connsiteX1" fmla="*/ 117 w 353"/>
                <a:gd name="connsiteY1" fmla="*/ 273 h 326"/>
                <a:gd name="connsiteX2" fmla="*/ 174 w 353"/>
                <a:gd name="connsiteY2" fmla="*/ 3 h 326"/>
                <a:gd name="connsiteX3" fmla="*/ 238 w 353"/>
                <a:gd name="connsiteY3" fmla="*/ 256 h 326"/>
                <a:gd name="connsiteX4" fmla="*/ 353 w 353"/>
                <a:gd name="connsiteY4" fmla="*/ 308 h 326"/>
                <a:gd name="connsiteX0" fmla="*/ 0 w 353"/>
                <a:gd name="connsiteY0" fmla="*/ 319 h 319"/>
                <a:gd name="connsiteX1" fmla="*/ 107 w 353"/>
                <a:gd name="connsiteY1" fmla="*/ 238 h 319"/>
                <a:gd name="connsiteX2" fmla="*/ 174 w 353"/>
                <a:gd name="connsiteY2" fmla="*/ 3 h 319"/>
                <a:gd name="connsiteX3" fmla="*/ 238 w 353"/>
                <a:gd name="connsiteY3" fmla="*/ 256 h 319"/>
                <a:gd name="connsiteX4" fmla="*/ 353 w 353"/>
                <a:gd name="connsiteY4" fmla="*/ 308 h 319"/>
                <a:gd name="connsiteX0" fmla="*/ 0 w 363"/>
                <a:gd name="connsiteY0" fmla="*/ 272 h 308"/>
                <a:gd name="connsiteX1" fmla="*/ 117 w 363"/>
                <a:gd name="connsiteY1" fmla="*/ 238 h 308"/>
                <a:gd name="connsiteX2" fmla="*/ 184 w 363"/>
                <a:gd name="connsiteY2" fmla="*/ 3 h 308"/>
                <a:gd name="connsiteX3" fmla="*/ 248 w 363"/>
                <a:gd name="connsiteY3" fmla="*/ 256 h 308"/>
                <a:gd name="connsiteX4" fmla="*/ 363 w 363"/>
                <a:gd name="connsiteY4" fmla="*/ 308 h 308"/>
                <a:gd name="connsiteX0" fmla="*/ 0 w 363"/>
                <a:gd name="connsiteY0" fmla="*/ 272 h 308"/>
                <a:gd name="connsiteX1" fmla="*/ 117 w 363"/>
                <a:gd name="connsiteY1" fmla="*/ 238 h 308"/>
                <a:gd name="connsiteX2" fmla="*/ 184 w 363"/>
                <a:gd name="connsiteY2" fmla="*/ 3 h 308"/>
                <a:gd name="connsiteX3" fmla="*/ 248 w 363"/>
                <a:gd name="connsiteY3" fmla="*/ 256 h 308"/>
                <a:gd name="connsiteX4" fmla="*/ 363 w 363"/>
                <a:gd name="connsiteY4" fmla="*/ 308 h 308"/>
                <a:gd name="connsiteX0" fmla="*/ 0 w 363"/>
                <a:gd name="connsiteY0" fmla="*/ 277 h 313"/>
                <a:gd name="connsiteX1" fmla="*/ 111 w 363"/>
                <a:gd name="connsiteY1" fmla="*/ 215 h 313"/>
                <a:gd name="connsiteX2" fmla="*/ 184 w 363"/>
                <a:gd name="connsiteY2" fmla="*/ 8 h 313"/>
                <a:gd name="connsiteX3" fmla="*/ 248 w 363"/>
                <a:gd name="connsiteY3" fmla="*/ 261 h 313"/>
                <a:gd name="connsiteX4" fmla="*/ 363 w 363"/>
                <a:gd name="connsiteY4" fmla="*/ 313 h 313"/>
                <a:gd name="connsiteX0" fmla="*/ 0 w 357"/>
                <a:gd name="connsiteY0" fmla="*/ 264 h 313"/>
                <a:gd name="connsiteX1" fmla="*/ 105 w 357"/>
                <a:gd name="connsiteY1" fmla="*/ 215 h 313"/>
                <a:gd name="connsiteX2" fmla="*/ 178 w 357"/>
                <a:gd name="connsiteY2" fmla="*/ 8 h 313"/>
                <a:gd name="connsiteX3" fmla="*/ 242 w 357"/>
                <a:gd name="connsiteY3" fmla="*/ 261 h 313"/>
                <a:gd name="connsiteX4" fmla="*/ 357 w 357"/>
                <a:gd name="connsiteY4" fmla="*/ 313 h 313"/>
                <a:gd name="connsiteX0" fmla="*/ 41 w 398"/>
                <a:gd name="connsiteY0" fmla="*/ 264 h 313"/>
                <a:gd name="connsiteX1" fmla="*/ 146 w 398"/>
                <a:gd name="connsiteY1" fmla="*/ 215 h 313"/>
                <a:gd name="connsiteX2" fmla="*/ 219 w 398"/>
                <a:gd name="connsiteY2" fmla="*/ 8 h 313"/>
                <a:gd name="connsiteX3" fmla="*/ 283 w 398"/>
                <a:gd name="connsiteY3" fmla="*/ 261 h 313"/>
                <a:gd name="connsiteX4" fmla="*/ 398 w 398"/>
                <a:gd name="connsiteY4" fmla="*/ 313 h 313"/>
                <a:gd name="connsiteX0" fmla="*/ 41 w 400"/>
                <a:gd name="connsiteY0" fmla="*/ 239 h 313"/>
                <a:gd name="connsiteX1" fmla="*/ 148 w 400"/>
                <a:gd name="connsiteY1" fmla="*/ 215 h 313"/>
                <a:gd name="connsiteX2" fmla="*/ 221 w 400"/>
                <a:gd name="connsiteY2" fmla="*/ 8 h 313"/>
                <a:gd name="connsiteX3" fmla="*/ 285 w 400"/>
                <a:gd name="connsiteY3" fmla="*/ 261 h 313"/>
                <a:gd name="connsiteX4" fmla="*/ 400 w 400"/>
                <a:gd name="connsiteY4" fmla="*/ 313 h 313"/>
                <a:gd name="connsiteX0" fmla="*/ 41 w 400"/>
                <a:gd name="connsiteY0" fmla="*/ 226 h 313"/>
                <a:gd name="connsiteX1" fmla="*/ 148 w 400"/>
                <a:gd name="connsiteY1" fmla="*/ 215 h 313"/>
                <a:gd name="connsiteX2" fmla="*/ 221 w 400"/>
                <a:gd name="connsiteY2" fmla="*/ 8 h 313"/>
                <a:gd name="connsiteX3" fmla="*/ 285 w 400"/>
                <a:gd name="connsiteY3" fmla="*/ 261 h 313"/>
                <a:gd name="connsiteX4" fmla="*/ 400 w 400"/>
                <a:gd name="connsiteY4" fmla="*/ 313 h 313"/>
                <a:gd name="connsiteX0" fmla="*/ 0 w 359"/>
                <a:gd name="connsiteY0" fmla="*/ 226 h 313"/>
                <a:gd name="connsiteX1" fmla="*/ 107 w 359"/>
                <a:gd name="connsiteY1" fmla="*/ 215 h 313"/>
                <a:gd name="connsiteX2" fmla="*/ 180 w 359"/>
                <a:gd name="connsiteY2" fmla="*/ 8 h 313"/>
                <a:gd name="connsiteX3" fmla="*/ 244 w 359"/>
                <a:gd name="connsiteY3" fmla="*/ 261 h 313"/>
                <a:gd name="connsiteX4" fmla="*/ 359 w 359"/>
                <a:gd name="connsiteY4" fmla="*/ 313 h 313"/>
                <a:gd name="connsiteX0" fmla="*/ 0 w 341"/>
                <a:gd name="connsiteY0" fmla="*/ 233 h 313"/>
                <a:gd name="connsiteX1" fmla="*/ 89 w 341"/>
                <a:gd name="connsiteY1" fmla="*/ 215 h 313"/>
                <a:gd name="connsiteX2" fmla="*/ 162 w 341"/>
                <a:gd name="connsiteY2" fmla="*/ 8 h 313"/>
                <a:gd name="connsiteX3" fmla="*/ 226 w 341"/>
                <a:gd name="connsiteY3" fmla="*/ 261 h 313"/>
                <a:gd name="connsiteX4" fmla="*/ 341 w 341"/>
                <a:gd name="connsiteY4" fmla="*/ 313 h 313"/>
                <a:gd name="connsiteX0" fmla="*/ 0 w 341"/>
                <a:gd name="connsiteY0" fmla="*/ 233 h 313"/>
                <a:gd name="connsiteX1" fmla="*/ 89 w 341"/>
                <a:gd name="connsiteY1" fmla="*/ 215 h 313"/>
                <a:gd name="connsiteX2" fmla="*/ 162 w 341"/>
                <a:gd name="connsiteY2" fmla="*/ 8 h 313"/>
                <a:gd name="connsiteX3" fmla="*/ 226 w 341"/>
                <a:gd name="connsiteY3" fmla="*/ 261 h 313"/>
                <a:gd name="connsiteX4" fmla="*/ 341 w 341"/>
                <a:gd name="connsiteY4" fmla="*/ 313 h 313"/>
                <a:gd name="connsiteX0" fmla="*/ 0 w 341"/>
                <a:gd name="connsiteY0" fmla="*/ 306 h 317"/>
                <a:gd name="connsiteX1" fmla="*/ 89 w 341"/>
                <a:gd name="connsiteY1" fmla="*/ 215 h 317"/>
                <a:gd name="connsiteX2" fmla="*/ 162 w 341"/>
                <a:gd name="connsiteY2" fmla="*/ 8 h 317"/>
                <a:gd name="connsiteX3" fmla="*/ 226 w 341"/>
                <a:gd name="connsiteY3" fmla="*/ 261 h 317"/>
                <a:gd name="connsiteX4" fmla="*/ 341 w 341"/>
                <a:gd name="connsiteY4" fmla="*/ 313 h 317"/>
                <a:gd name="connsiteX0" fmla="*/ 0 w 341"/>
                <a:gd name="connsiteY0" fmla="*/ 306 h 313"/>
                <a:gd name="connsiteX1" fmla="*/ 89 w 341"/>
                <a:gd name="connsiteY1" fmla="*/ 215 h 313"/>
                <a:gd name="connsiteX2" fmla="*/ 162 w 341"/>
                <a:gd name="connsiteY2" fmla="*/ 8 h 313"/>
                <a:gd name="connsiteX3" fmla="*/ 226 w 341"/>
                <a:gd name="connsiteY3" fmla="*/ 261 h 313"/>
                <a:gd name="connsiteX4" fmla="*/ 341 w 341"/>
                <a:gd name="connsiteY4" fmla="*/ 313 h 313"/>
                <a:gd name="connsiteX0" fmla="*/ 0 w 341"/>
                <a:gd name="connsiteY0" fmla="*/ 299 h 306"/>
                <a:gd name="connsiteX1" fmla="*/ 89 w 341"/>
                <a:gd name="connsiteY1" fmla="*/ 245 h 306"/>
                <a:gd name="connsiteX2" fmla="*/ 162 w 341"/>
                <a:gd name="connsiteY2" fmla="*/ 1 h 306"/>
                <a:gd name="connsiteX3" fmla="*/ 226 w 341"/>
                <a:gd name="connsiteY3" fmla="*/ 254 h 306"/>
                <a:gd name="connsiteX4" fmla="*/ 341 w 341"/>
                <a:gd name="connsiteY4" fmla="*/ 306 h 306"/>
                <a:gd name="connsiteX0" fmla="*/ 0 w 341"/>
                <a:gd name="connsiteY0" fmla="*/ 299 h 306"/>
                <a:gd name="connsiteX1" fmla="*/ 89 w 341"/>
                <a:gd name="connsiteY1" fmla="*/ 245 h 306"/>
                <a:gd name="connsiteX2" fmla="*/ 162 w 341"/>
                <a:gd name="connsiteY2" fmla="*/ 1 h 306"/>
                <a:gd name="connsiteX3" fmla="*/ 226 w 341"/>
                <a:gd name="connsiteY3" fmla="*/ 254 h 306"/>
                <a:gd name="connsiteX4" fmla="*/ 341 w 341"/>
                <a:gd name="connsiteY4" fmla="*/ 306 h 306"/>
                <a:gd name="connsiteX0" fmla="*/ 0 w 341"/>
                <a:gd name="connsiteY0" fmla="*/ 304 h 335"/>
                <a:gd name="connsiteX1" fmla="*/ 89 w 341"/>
                <a:gd name="connsiteY1" fmla="*/ 250 h 335"/>
                <a:gd name="connsiteX2" fmla="*/ 162 w 341"/>
                <a:gd name="connsiteY2" fmla="*/ 6 h 335"/>
                <a:gd name="connsiteX3" fmla="*/ 226 w 341"/>
                <a:gd name="connsiteY3" fmla="*/ 284 h 335"/>
                <a:gd name="connsiteX4" fmla="*/ 341 w 341"/>
                <a:gd name="connsiteY4" fmla="*/ 311 h 335"/>
                <a:gd name="connsiteX0" fmla="*/ 0 w 475"/>
                <a:gd name="connsiteY0" fmla="*/ 304 h 335"/>
                <a:gd name="connsiteX1" fmla="*/ 89 w 475"/>
                <a:gd name="connsiteY1" fmla="*/ 250 h 335"/>
                <a:gd name="connsiteX2" fmla="*/ 162 w 475"/>
                <a:gd name="connsiteY2" fmla="*/ 6 h 335"/>
                <a:gd name="connsiteX3" fmla="*/ 226 w 475"/>
                <a:gd name="connsiteY3" fmla="*/ 284 h 335"/>
                <a:gd name="connsiteX4" fmla="*/ 341 w 475"/>
                <a:gd name="connsiteY4" fmla="*/ 311 h 335"/>
                <a:gd name="connsiteX0" fmla="*/ 0 w 526"/>
                <a:gd name="connsiteY0" fmla="*/ 304 h 320"/>
                <a:gd name="connsiteX1" fmla="*/ 89 w 526"/>
                <a:gd name="connsiteY1" fmla="*/ 250 h 320"/>
                <a:gd name="connsiteX2" fmla="*/ 162 w 526"/>
                <a:gd name="connsiteY2" fmla="*/ 6 h 320"/>
                <a:gd name="connsiteX3" fmla="*/ 226 w 526"/>
                <a:gd name="connsiteY3" fmla="*/ 284 h 320"/>
                <a:gd name="connsiteX4" fmla="*/ 392 w 526"/>
                <a:gd name="connsiteY4" fmla="*/ 224 h 320"/>
                <a:gd name="connsiteX0" fmla="*/ 0 w 392"/>
                <a:gd name="connsiteY0" fmla="*/ 304 h 320"/>
                <a:gd name="connsiteX1" fmla="*/ 89 w 392"/>
                <a:gd name="connsiteY1" fmla="*/ 250 h 320"/>
                <a:gd name="connsiteX2" fmla="*/ 162 w 392"/>
                <a:gd name="connsiteY2" fmla="*/ 6 h 320"/>
                <a:gd name="connsiteX3" fmla="*/ 226 w 392"/>
                <a:gd name="connsiteY3" fmla="*/ 284 h 320"/>
                <a:gd name="connsiteX4" fmla="*/ 392 w 392"/>
                <a:gd name="connsiteY4" fmla="*/ 224 h 320"/>
                <a:gd name="connsiteX0" fmla="*/ 0 w 392"/>
                <a:gd name="connsiteY0" fmla="*/ 304 h 339"/>
                <a:gd name="connsiteX1" fmla="*/ 89 w 392"/>
                <a:gd name="connsiteY1" fmla="*/ 250 h 339"/>
                <a:gd name="connsiteX2" fmla="*/ 162 w 392"/>
                <a:gd name="connsiteY2" fmla="*/ 6 h 339"/>
                <a:gd name="connsiteX3" fmla="*/ 226 w 392"/>
                <a:gd name="connsiteY3" fmla="*/ 284 h 339"/>
                <a:gd name="connsiteX4" fmla="*/ 392 w 392"/>
                <a:gd name="connsiteY4" fmla="*/ 311 h 339"/>
                <a:gd name="connsiteX0" fmla="*/ 0 w 392"/>
                <a:gd name="connsiteY0" fmla="*/ 304 h 335"/>
                <a:gd name="connsiteX1" fmla="*/ 89 w 392"/>
                <a:gd name="connsiteY1" fmla="*/ 250 h 335"/>
                <a:gd name="connsiteX2" fmla="*/ 162 w 392"/>
                <a:gd name="connsiteY2" fmla="*/ 6 h 335"/>
                <a:gd name="connsiteX3" fmla="*/ 226 w 392"/>
                <a:gd name="connsiteY3" fmla="*/ 284 h 335"/>
                <a:gd name="connsiteX4" fmla="*/ 392 w 392"/>
                <a:gd name="connsiteY4" fmla="*/ 311 h 335"/>
                <a:gd name="connsiteX0" fmla="*/ 0 w 392"/>
                <a:gd name="connsiteY0" fmla="*/ 304 h 329"/>
                <a:gd name="connsiteX1" fmla="*/ 89 w 392"/>
                <a:gd name="connsiteY1" fmla="*/ 250 h 329"/>
                <a:gd name="connsiteX2" fmla="*/ 162 w 392"/>
                <a:gd name="connsiteY2" fmla="*/ 6 h 329"/>
                <a:gd name="connsiteX3" fmla="*/ 226 w 392"/>
                <a:gd name="connsiteY3" fmla="*/ 284 h 329"/>
                <a:gd name="connsiteX4" fmla="*/ 392 w 392"/>
                <a:gd name="connsiteY4" fmla="*/ 311 h 329"/>
                <a:gd name="connsiteX0" fmla="*/ 0 w 392"/>
                <a:gd name="connsiteY0" fmla="*/ 298 h 323"/>
                <a:gd name="connsiteX1" fmla="*/ 89 w 392"/>
                <a:gd name="connsiteY1" fmla="*/ 275 h 323"/>
                <a:gd name="connsiteX2" fmla="*/ 162 w 392"/>
                <a:gd name="connsiteY2" fmla="*/ 0 h 323"/>
                <a:gd name="connsiteX3" fmla="*/ 226 w 392"/>
                <a:gd name="connsiteY3" fmla="*/ 278 h 323"/>
                <a:gd name="connsiteX4" fmla="*/ 392 w 392"/>
                <a:gd name="connsiteY4" fmla="*/ 305 h 323"/>
                <a:gd name="connsiteX0" fmla="*/ 0 w 392"/>
                <a:gd name="connsiteY0" fmla="*/ 298 h 323"/>
                <a:gd name="connsiteX1" fmla="*/ 115 w 392"/>
                <a:gd name="connsiteY1" fmla="*/ 275 h 323"/>
                <a:gd name="connsiteX2" fmla="*/ 162 w 392"/>
                <a:gd name="connsiteY2" fmla="*/ 0 h 323"/>
                <a:gd name="connsiteX3" fmla="*/ 226 w 392"/>
                <a:gd name="connsiteY3" fmla="*/ 278 h 323"/>
                <a:gd name="connsiteX4" fmla="*/ 392 w 392"/>
                <a:gd name="connsiteY4" fmla="*/ 305 h 323"/>
                <a:gd name="connsiteX0" fmla="*/ 0 w 392"/>
                <a:gd name="connsiteY0" fmla="*/ 298 h 323"/>
                <a:gd name="connsiteX1" fmla="*/ 115 w 392"/>
                <a:gd name="connsiteY1" fmla="*/ 275 h 323"/>
                <a:gd name="connsiteX2" fmla="*/ 162 w 392"/>
                <a:gd name="connsiteY2" fmla="*/ 0 h 323"/>
                <a:gd name="connsiteX3" fmla="*/ 226 w 392"/>
                <a:gd name="connsiteY3" fmla="*/ 278 h 323"/>
                <a:gd name="connsiteX4" fmla="*/ 392 w 39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8"/>
                <a:gd name="connsiteX1" fmla="*/ 175 w 452"/>
                <a:gd name="connsiteY1" fmla="*/ 275 h 328"/>
                <a:gd name="connsiteX2" fmla="*/ 222 w 452"/>
                <a:gd name="connsiteY2" fmla="*/ 0 h 328"/>
                <a:gd name="connsiteX3" fmla="*/ 286 w 452"/>
                <a:gd name="connsiteY3" fmla="*/ 278 h 328"/>
                <a:gd name="connsiteX4" fmla="*/ 452 w 452"/>
                <a:gd name="connsiteY4" fmla="*/ 305 h 328"/>
                <a:gd name="connsiteX0" fmla="*/ 0 w 452"/>
                <a:gd name="connsiteY0" fmla="*/ 298 h 328"/>
                <a:gd name="connsiteX1" fmla="*/ 175 w 452"/>
                <a:gd name="connsiteY1" fmla="*/ 275 h 328"/>
                <a:gd name="connsiteX2" fmla="*/ 222 w 452"/>
                <a:gd name="connsiteY2" fmla="*/ 0 h 328"/>
                <a:gd name="connsiteX3" fmla="*/ 286 w 452"/>
                <a:gd name="connsiteY3" fmla="*/ 278 h 328"/>
                <a:gd name="connsiteX4" fmla="*/ 452 w 452"/>
                <a:gd name="connsiteY4" fmla="*/ 305 h 328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75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49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49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49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52"/>
                <a:gd name="connsiteY0" fmla="*/ 298 h 323"/>
                <a:gd name="connsiteX1" fmla="*/ 149 w 452"/>
                <a:gd name="connsiteY1" fmla="*/ 275 h 323"/>
                <a:gd name="connsiteX2" fmla="*/ 222 w 452"/>
                <a:gd name="connsiteY2" fmla="*/ 0 h 323"/>
                <a:gd name="connsiteX3" fmla="*/ 286 w 452"/>
                <a:gd name="connsiteY3" fmla="*/ 278 h 323"/>
                <a:gd name="connsiteX4" fmla="*/ 452 w 452"/>
                <a:gd name="connsiteY4" fmla="*/ 305 h 323"/>
                <a:gd name="connsiteX0" fmla="*/ 0 w 426"/>
                <a:gd name="connsiteY0" fmla="*/ 298 h 323"/>
                <a:gd name="connsiteX1" fmla="*/ 123 w 426"/>
                <a:gd name="connsiteY1" fmla="*/ 275 h 323"/>
                <a:gd name="connsiteX2" fmla="*/ 196 w 426"/>
                <a:gd name="connsiteY2" fmla="*/ 0 h 323"/>
                <a:gd name="connsiteX3" fmla="*/ 260 w 426"/>
                <a:gd name="connsiteY3" fmla="*/ 278 h 323"/>
                <a:gd name="connsiteX4" fmla="*/ 426 w 426"/>
                <a:gd name="connsiteY4" fmla="*/ 305 h 323"/>
                <a:gd name="connsiteX0" fmla="*/ 0 w 465"/>
                <a:gd name="connsiteY0" fmla="*/ 298 h 323"/>
                <a:gd name="connsiteX1" fmla="*/ 162 w 465"/>
                <a:gd name="connsiteY1" fmla="*/ 275 h 323"/>
                <a:gd name="connsiteX2" fmla="*/ 235 w 465"/>
                <a:gd name="connsiteY2" fmla="*/ 0 h 323"/>
                <a:gd name="connsiteX3" fmla="*/ 299 w 465"/>
                <a:gd name="connsiteY3" fmla="*/ 278 h 323"/>
                <a:gd name="connsiteX4" fmla="*/ 465 w 465"/>
                <a:gd name="connsiteY4" fmla="*/ 305 h 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" h="323">
                  <a:moveTo>
                    <a:pt x="0" y="298"/>
                  </a:moveTo>
                  <a:cubicBezTo>
                    <a:pt x="56" y="300"/>
                    <a:pt x="121" y="301"/>
                    <a:pt x="162" y="275"/>
                  </a:cubicBezTo>
                  <a:cubicBezTo>
                    <a:pt x="210" y="245"/>
                    <a:pt x="212" y="0"/>
                    <a:pt x="235" y="0"/>
                  </a:cubicBezTo>
                  <a:cubicBezTo>
                    <a:pt x="258" y="0"/>
                    <a:pt x="261" y="227"/>
                    <a:pt x="299" y="278"/>
                  </a:cubicBezTo>
                  <a:cubicBezTo>
                    <a:pt x="347" y="323"/>
                    <a:pt x="409" y="304"/>
                    <a:pt x="465" y="305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2210153" lon="18720000" rev="225455"/>
              </a:camera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</a:endParaRPr>
            </a:p>
          </p:txBody>
        </p:sp>
        <p:sp>
          <p:nvSpPr>
            <p:cNvPr id="70" name="AutoShape 12"/>
            <p:cNvSpPr>
              <a:spLocks noChangeArrowheads="1"/>
            </p:cNvSpPr>
            <p:nvPr/>
          </p:nvSpPr>
          <p:spPr bwMode="auto">
            <a:xfrm rot="-2243954">
              <a:off x="5362575" y="4256088"/>
              <a:ext cx="1722438" cy="908050"/>
            </a:xfrm>
            <a:prstGeom prst="parallelogram">
              <a:avLst>
                <a:gd name="adj" fmla="val 76726"/>
              </a:avLst>
            </a:prstGeom>
            <a:noFill/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71" name="Line 26"/>
            <p:cNvSpPr>
              <a:spLocks noChangeShapeType="1"/>
            </p:cNvSpPr>
            <p:nvPr/>
          </p:nvSpPr>
          <p:spPr bwMode="auto">
            <a:xfrm>
              <a:off x="5635625" y="4795838"/>
              <a:ext cx="2794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2" y="4566653"/>
            <a:ext cx="371475" cy="437676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14840" y="5785480"/>
            <a:ext cx="1016487" cy="38252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r>
              <a:rPr lang="en-US" dirty="0" smtClean="0"/>
              <a:t>Cathode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34" y="4424424"/>
            <a:ext cx="979193" cy="757709"/>
          </a:xfrm>
          <a:prstGeom prst="rect">
            <a:avLst/>
          </a:prstGeom>
          <a:scene3d>
            <a:camera prst="perspectiveFront" fov="5700000">
              <a:rot lat="0" lon="18000000" rev="0"/>
            </a:camera>
            <a:lightRig rig="threePt" dir="t"/>
          </a:scene3d>
          <a:sp3d/>
        </p:spPr>
      </p:pic>
      <p:sp>
        <p:nvSpPr>
          <p:cNvPr id="90" name="Rectangle 89"/>
          <p:cNvSpPr/>
          <p:nvPr/>
        </p:nvSpPr>
        <p:spPr>
          <a:xfrm>
            <a:off x="817125" y="3941602"/>
            <a:ext cx="635158" cy="38252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en-US" dirty="0" smtClean="0"/>
              <a:t>Gate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2328067" y="3453234"/>
            <a:ext cx="435144" cy="44533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4400" dirty="0">
                <a:latin typeface="Calibri (Body)"/>
                <a:cs typeface="Calibri (Body)"/>
              </a:rPr>
              <a:t>X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2294199" y="5361105"/>
            <a:ext cx="435144" cy="44533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4400" dirty="0">
                <a:latin typeface="Calibri (Body)"/>
                <a:cs typeface="Calibri (Body)"/>
              </a:rPr>
              <a:t>X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3028047" y="3450763"/>
            <a:ext cx="435144" cy="44533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4400" dirty="0">
                <a:latin typeface="Calibri (Body)"/>
                <a:cs typeface="Calibri (Body)"/>
              </a:rPr>
              <a:t>X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985712" y="5358120"/>
            <a:ext cx="435144" cy="44533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4400" dirty="0">
                <a:latin typeface="Calibri (Body)"/>
                <a:cs typeface="Calibri (Body)"/>
              </a:rPr>
              <a:t>X</a:t>
            </a: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V="1">
            <a:off x="968372" y="4652594"/>
            <a:ext cx="113743" cy="30136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2531535" y="4288050"/>
            <a:ext cx="278476" cy="83957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 flipV="1">
            <a:off x="2892575" y="3941603"/>
            <a:ext cx="435144" cy="1338424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3"/>
          <p:cNvSpPr>
            <a:spLocks noChangeShapeType="1"/>
          </p:cNvSpPr>
          <p:nvPr/>
        </p:nvSpPr>
        <p:spPr bwMode="auto">
          <a:xfrm flipV="1">
            <a:off x="3724555" y="3891490"/>
            <a:ext cx="431916" cy="139137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1082113" y="4619628"/>
            <a:ext cx="1118949" cy="7937"/>
          </a:xfrm>
          <a:prstGeom prst="line">
            <a:avLst/>
          </a:prstGeom>
          <a:noFill/>
          <a:ln w="12700">
            <a:solidFill>
              <a:srgbClr val="FF3300"/>
            </a:solidFill>
            <a:prstDash val="dot"/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 flipV="1">
            <a:off x="2087322" y="4652594"/>
            <a:ext cx="113743" cy="30136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13"/>
          <p:cNvSpPr>
            <a:spLocks noChangeShapeType="1"/>
          </p:cNvSpPr>
          <p:nvPr/>
        </p:nvSpPr>
        <p:spPr bwMode="auto">
          <a:xfrm>
            <a:off x="968373" y="4954489"/>
            <a:ext cx="1118949" cy="7937"/>
          </a:xfrm>
          <a:prstGeom prst="line">
            <a:avLst/>
          </a:prstGeom>
          <a:noFill/>
          <a:ln w="12700">
            <a:solidFill>
              <a:srgbClr val="FF3300"/>
            </a:solidFill>
            <a:prstDash val="dot"/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 flipV="1">
            <a:off x="2201062" y="3941603"/>
            <a:ext cx="1126659" cy="710991"/>
          </a:xfrm>
          <a:prstGeom prst="line">
            <a:avLst/>
          </a:prstGeom>
          <a:noFill/>
          <a:ln w="12700">
            <a:solidFill>
              <a:srgbClr val="FF3300"/>
            </a:solidFill>
            <a:prstDash val="dot"/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>
            <a:off x="2087319" y="4953956"/>
            <a:ext cx="805256" cy="326070"/>
          </a:xfrm>
          <a:prstGeom prst="line">
            <a:avLst/>
          </a:prstGeom>
          <a:noFill/>
          <a:ln w="12700">
            <a:solidFill>
              <a:srgbClr val="FF3300"/>
            </a:solidFill>
            <a:prstDash val="dot"/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 flipV="1">
            <a:off x="3327719" y="3851276"/>
            <a:ext cx="1917380" cy="90328"/>
          </a:xfrm>
          <a:prstGeom prst="line">
            <a:avLst/>
          </a:prstGeom>
          <a:noFill/>
          <a:ln w="12700">
            <a:solidFill>
              <a:srgbClr val="FF3300"/>
            </a:solidFill>
            <a:prstDash val="dot"/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 flipV="1">
            <a:off x="2841990" y="5280026"/>
            <a:ext cx="1917380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ot"/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52969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>
                <a:ea typeface="ＭＳ Ｐゴシック" charset="-128"/>
                <a:cs typeface="ＭＳ Ｐゴシック" charset="-128"/>
              </a:rPr>
              <a:t> ELS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0" y="2070077"/>
            <a:ext cx="6298883" cy="2800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413934"/>
            <a:ext cx="8229600" cy="550334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defRPr/>
            </a:pPr>
            <a:r>
              <a:rPr lang="en-US" sz="2000" b="1" dirty="0"/>
              <a:t>Ribbon beam (duration E≈P)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468" y="5855735"/>
            <a:ext cx="7941735" cy="671062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282555" indent="-282555">
              <a:defRPr/>
            </a:pPr>
            <a:r>
              <a:rPr lang="en-US" dirty="0" smtClean="0"/>
              <a:t>The </a:t>
            </a:r>
            <a:r>
              <a:rPr lang="en-US" dirty="0"/>
              <a:t>projections of the electron scan with a 10nsec </a:t>
            </a:r>
            <a:r>
              <a:rPr lang="en-US" dirty="0" smtClean="0"/>
              <a:t>electron spread </a:t>
            </a:r>
            <a:r>
              <a:rPr lang="en-US" dirty="0"/>
              <a:t>and 3ns long proton </a:t>
            </a:r>
            <a:r>
              <a:rPr lang="en-US" dirty="0" smtClean="0"/>
              <a:t>bunch (no magnetic field).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83668" y="3689562"/>
            <a:ext cx="1354667" cy="1456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32667" y="3808097"/>
            <a:ext cx="1092200" cy="1337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24670" y="5147432"/>
            <a:ext cx="3903135" cy="523214"/>
          </a:xfrm>
          <a:prstGeom prst="rect">
            <a:avLst/>
          </a:prstGeom>
          <a:noFill/>
          <a:ln>
            <a:solidFill>
              <a:srgbClr val="003D6C"/>
            </a:solidFill>
          </a:ln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400" dirty="0"/>
              <a:t>Density of max deflection line depends on relative timing of electron scan and Proton bunch</a:t>
            </a:r>
          </a:p>
        </p:txBody>
      </p:sp>
    </p:spTree>
    <p:extLst>
      <p:ext uri="{BB962C8B-B14F-4D97-AF65-F5344CB8AC3E}">
        <p14:creationId xmlns:p14="http://schemas.microsoft.com/office/powerpoint/2010/main" val="227886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52969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>
                <a:ea typeface="ＭＳ Ｐゴシック" charset="-128"/>
                <a:cs typeface="ＭＳ Ｐゴシック" charset="-128"/>
              </a:rPr>
              <a:t> ELS</a:t>
            </a:r>
            <a:endParaRPr lang="en-US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413934"/>
            <a:ext cx="8229600" cy="550334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defRPr/>
            </a:pPr>
            <a:r>
              <a:rPr lang="en-US" sz="2000" b="1" dirty="0"/>
              <a:t>Ribbon beam (duration E≈P)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468" y="5855735"/>
            <a:ext cx="7941735" cy="671062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282555" indent="-282555">
              <a:defRPr/>
            </a:pPr>
            <a:r>
              <a:rPr lang="en-US" dirty="0" smtClean="0"/>
              <a:t>The </a:t>
            </a:r>
            <a:r>
              <a:rPr lang="en-US" dirty="0"/>
              <a:t>projections of the electron scan with a 10nsec </a:t>
            </a:r>
            <a:r>
              <a:rPr lang="en-US" dirty="0" smtClean="0"/>
              <a:t>electron spread </a:t>
            </a:r>
            <a:r>
              <a:rPr lang="en-US" dirty="0"/>
              <a:t>and 3ns long proton </a:t>
            </a:r>
            <a:r>
              <a:rPr lang="en-US" dirty="0" smtClean="0"/>
              <a:t>bunch (magnetic field on).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2052147"/>
            <a:ext cx="3565288" cy="2948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90" y="2207033"/>
            <a:ext cx="3383588" cy="2827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4066" y="5053073"/>
            <a:ext cx="355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electrons hit outside of center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15755" y="5053073"/>
            <a:ext cx="419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sheet and Proton Bunch Centered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942" y="1342588"/>
            <a:ext cx="7677644" cy="1483061"/>
          </a:xfrm>
        </p:spPr>
        <p:txBody>
          <a:bodyPr>
            <a:normAutofit fontScale="92500" lnSpcReduction="20000"/>
          </a:bodyPr>
          <a:lstStyle/>
          <a:p>
            <a:pPr marL="282555" indent="-282555"/>
            <a:r>
              <a:rPr lang="en-US" sz="2000" dirty="0"/>
              <a:t>If scan length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000" dirty="0"/>
              <a:t> bunch length -&gt; edges will be deflected less (if scan centered)</a:t>
            </a:r>
          </a:p>
          <a:p>
            <a:pPr marL="282555" indent="-282555"/>
            <a:r>
              <a:rPr lang="en-US" sz="2000" dirty="0"/>
              <a:t>Shorten scan by only factor of 5</a:t>
            </a:r>
          </a:p>
          <a:p>
            <a:pPr marL="282555" indent="-282555"/>
            <a:r>
              <a:rPr lang="en-US" sz="2000" dirty="0"/>
              <a:t>Need sensitive camera and fluorescent screen (still be possible)</a:t>
            </a:r>
          </a:p>
          <a:p>
            <a:pPr marL="282555" indent="-282555"/>
            <a:r>
              <a:rPr lang="en-US" sz="2000" dirty="0"/>
              <a:t>Gating of camera at </a:t>
            </a:r>
            <a:r>
              <a:rPr lang="en-US" sz="2000" dirty="0" err="1"/>
              <a:t>nsec</a:t>
            </a:r>
            <a:r>
              <a:rPr lang="en-US" sz="2000" dirty="0"/>
              <a:t> level is very expensive (EMCCD?)</a:t>
            </a:r>
          </a:p>
        </p:txBody>
      </p:sp>
      <p:sp>
        <p:nvSpPr>
          <p:cNvPr id="17415" name="Text Box 18"/>
          <p:cNvSpPr txBox="1">
            <a:spLocks noChangeArrowheads="1"/>
          </p:cNvSpPr>
          <p:nvPr/>
        </p:nvSpPr>
        <p:spPr bwMode="auto">
          <a:xfrm>
            <a:off x="4241803" y="5659440"/>
            <a:ext cx="255359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200"/>
              <a:t>S</a:t>
            </a:r>
          </a:p>
        </p:txBody>
      </p:sp>
      <p:sp>
        <p:nvSpPr>
          <p:cNvPr id="17417" name="AutoShape 11"/>
          <p:cNvSpPr>
            <a:spLocks noChangeArrowheads="1"/>
          </p:cNvSpPr>
          <p:nvPr/>
        </p:nvSpPr>
        <p:spPr bwMode="auto">
          <a:xfrm rot="-2243954">
            <a:off x="2424113" y="4032251"/>
            <a:ext cx="2159000" cy="1430338"/>
          </a:xfrm>
          <a:prstGeom prst="parallelogram">
            <a:avLst>
              <a:gd name="adj" fmla="val 76576"/>
            </a:avLst>
          </a:prstGeom>
          <a:noFill/>
          <a:ln w="9525">
            <a:solidFill>
              <a:srgbClr val="919191"/>
            </a:solidFill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V="1">
            <a:off x="3271842" y="4037014"/>
            <a:ext cx="460375" cy="14462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Freeform 14"/>
          <p:cNvSpPr>
            <a:spLocks/>
          </p:cNvSpPr>
          <p:nvPr/>
        </p:nvSpPr>
        <p:spPr bwMode="auto">
          <a:xfrm rot="10800000" flipH="1" flipV="1">
            <a:off x="5005100" y="4248650"/>
            <a:ext cx="517525" cy="1346200"/>
          </a:xfrm>
          <a:custGeom>
            <a:avLst/>
            <a:gdLst>
              <a:gd name="T0" fmla="*/ 0 w 254"/>
              <a:gd name="T1" fmla="*/ 2147483647 h 584"/>
              <a:gd name="T2" fmla="*/ 402596960 w 254"/>
              <a:gd name="T3" fmla="*/ 1758818214 h 584"/>
              <a:gd name="T4" fmla="*/ 763689772 w 254"/>
              <a:gd name="T5" fmla="*/ 1195569936 h 584"/>
              <a:gd name="T6" fmla="*/ 1054222883 w 254"/>
              <a:gd name="T7" fmla="*/ 0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254"/>
              <a:gd name="T13" fmla="*/ 0 h 584"/>
              <a:gd name="T14" fmla="*/ 254 w 254"/>
              <a:gd name="T15" fmla="*/ 584 h 584"/>
              <a:gd name="connsiteX0" fmla="*/ 0 w 254"/>
              <a:gd name="connsiteY0" fmla="*/ 584 h 584"/>
              <a:gd name="connsiteX1" fmla="*/ 97 w 254"/>
              <a:gd name="connsiteY1" fmla="*/ 331 h 584"/>
              <a:gd name="connsiteX2" fmla="*/ 184 w 254"/>
              <a:gd name="connsiteY2" fmla="*/ 225 h 584"/>
              <a:gd name="connsiteX3" fmla="*/ 205 w 254"/>
              <a:gd name="connsiteY3" fmla="*/ 129 h 584"/>
              <a:gd name="connsiteX4" fmla="*/ 254 w 254"/>
              <a:gd name="connsiteY4" fmla="*/ 0 h 584"/>
              <a:gd name="connsiteX0" fmla="*/ 0 w 254"/>
              <a:gd name="connsiteY0" fmla="*/ 584 h 584"/>
              <a:gd name="connsiteX1" fmla="*/ 97 w 254"/>
              <a:gd name="connsiteY1" fmla="*/ 331 h 584"/>
              <a:gd name="connsiteX2" fmla="*/ 184 w 254"/>
              <a:gd name="connsiteY2" fmla="*/ 225 h 584"/>
              <a:gd name="connsiteX3" fmla="*/ 205 w 254"/>
              <a:gd name="connsiteY3" fmla="*/ 129 h 584"/>
              <a:gd name="connsiteX4" fmla="*/ 254 w 254"/>
              <a:gd name="connsiteY4" fmla="*/ 0 h 584"/>
              <a:gd name="connsiteX0" fmla="*/ 0 w 254"/>
              <a:gd name="connsiteY0" fmla="*/ 584 h 584"/>
              <a:gd name="connsiteX1" fmla="*/ 97 w 254"/>
              <a:gd name="connsiteY1" fmla="*/ 331 h 584"/>
              <a:gd name="connsiteX2" fmla="*/ 184 w 254"/>
              <a:gd name="connsiteY2" fmla="*/ 225 h 584"/>
              <a:gd name="connsiteX3" fmla="*/ 205 w 254"/>
              <a:gd name="connsiteY3" fmla="*/ 129 h 584"/>
              <a:gd name="connsiteX4" fmla="*/ 254 w 254"/>
              <a:gd name="connsiteY4" fmla="*/ 0 h 584"/>
              <a:gd name="connsiteX0" fmla="*/ 0 w 254"/>
              <a:gd name="connsiteY0" fmla="*/ 584 h 584"/>
              <a:gd name="connsiteX1" fmla="*/ 42 w 254"/>
              <a:gd name="connsiteY1" fmla="*/ 449 h 584"/>
              <a:gd name="connsiteX2" fmla="*/ 97 w 254"/>
              <a:gd name="connsiteY2" fmla="*/ 331 h 584"/>
              <a:gd name="connsiteX3" fmla="*/ 184 w 254"/>
              <a:gd name="connsiteY3" fmla="*/ 225 h 584"/>
              <a:gd name="connsiteX4" fmla="*/ 205 w 254"/>
              <a:gd name="connsiteY4" fmla="*/ 129 h 584"/>
              <a:gd name="connsiteX5" fmla="*/ 254 w 254"/>
              <a:gd name="connsiteY5" fmla="*/ 0 h 584"/>
              <a:gd name="connsiteX0" fmla="*/ 1 w 255"/>
              <a:gd name="connsiteY0" fmla="*/ 584 h 596"/>
              <a:gd name="connsiteX1" fmla="*/ 7 w 255"/>
              <a:gd name="connsiteY1" fmla="*/ 574 h 596"/>
              <a:gd name="connsiteX2" fmla="*/ 43 w 255"/>
              <a:gd name="connsiteY2" fmla="*/ 449 h 596"/>
              <a:gd name="connsiteX3" fmla="*/ 98 w 255"/>
              <a:gd name="connsiteY3" fmla="*/ 331 h 596"/>
              <a:gd name="connsiteX4" fmla="*/ 185 w 255"/>
              <a:gd name="connsiteY4" fmla="*/ 225 h 596"/>
              <a:gd name="connsiteX5" fmla="*/ 206 w 255"/>
              <a:gd name="connsiteY5" fmla="*/ 129 h 596"/>
              <a:gd name="connsiteX6" fmla="*/ 255 w 255"/>
              <a:gd name="connsiteY6" fmla="*/ 0 h 596"/>
              <a:gd name="connsiteX0" fmla="*/ 47 w 301"/>
              <a:gd name="connsiteY0" fmla="*/ 584 h 584"/>
              <a:gd name="connsiteX1" fmla="*/ 53 w 301"/>
              <a:gd name="connsiteY1" fmla="*/ 574 h 584"/>
              <a:gd name="connsiteX2" fmla="*/ 89 w 301"/>
              <a:gd name="connsiteY2" fmla="*/ 449 h 584"/>
              <a:gd name="connsiteX3" fmla="*/ 144 w 301"/>
              <a:gd name="connsiteY3" fmla="*/ 331 h 584"/>
              <a:gd name="connsiteX4" fmla="*/ 231 w 301"/>
              <a:gd name="connsiteY4" fmla="*/ 225 h 584"/>
              <a:gd name="connsiteX5" fmla="*/ 252 w 301"/>
              <a:gd name="connsiteY5" fmla="*/ 129 h 584"/>
              <a:gd name="connsiteX6" fmla="*/ 301 w 301"/>
              <a:gd name="connsiteY6" fmla="*/ 0 h 584"/>
              <a:gd name="connsiteX0" fmla="*/ 0 w 254"/>
              <a:gd name="connsiteY0" fmla="*/ 584 h 584"/>
              <a:gd name="connsiteX1" fmla="*/ 42 w 254"/>
              <a:gd name="connsiteY1" fmla="*/ 449 h 584"/>
              <a:gd name="connsiteX2" fmla="*/ 97 w 254"/>
              <a:gd name="connsiteY2" fmla="*/ 331 h 584"/>
              <a:gd name="connsiteX3" fmla="*/ 184 w 254"/>
              <a:gd name="connsiteY3" fmla="*/ 225 h 584"/>
              <a:gd name="connsiteX4" fmla="*/ 205 w 254"/>
              <a:gd name="connsiteY4" fmla="*/ 129 h 584"/>
              <a:gd name="connsiteX5" fmla="*/ 254 w 254"/>
              <a:gd name="connsiteY5" fmla="*/ 0 h 584"/>
              <a:gd name="connsiteX0" fmla="*/ 11 w 265"/>
              <a:gd name="connsiteY0" fmla="*/ 584 h 584"/>
              <a:gd name="connsiteX1" fmla="*/ 53 w 265"/>
              <a:gd name="connsiteY1" fmla="*/ 449 h 584"/>
              <a:gd name="connsiteX2" fmla="*/ 108 w 265"/>
              <a:gd name="connsiteY2" fmla="*/ 331 h 584"/>
              <a:gd name="connsiteX3" fmla="*/ 195 w 265"/>
              <a:gd name="connsiteY3" fmla="*/ 225 h 584"/>
              <a:gd name="connsiteX4" fmla="*/ 216 w 265"/>
              <a:gd name="connsiteY4" fmla="*/ 129 h 584"/>
              <a:gd name="connsiteX5" fmla="*/ 265 w 265"/>
              <a:gd name="connsiteY5" fmla="*/ 0 h 584"/>
              <a:gd name="connsiteX0" fmla="*/ 11 w 265"/>
              <a:gd name="connsiteY0" fmla="*/ 584 h 584"/>
              <a:gd name="connsiteX1" fmla="*/ 53 w 265"/>
              <a:gd name="connsiteY1" fmla="*/ 449 h 584"/>
              <a:gd name="connsiteX2" fmla="*/ 108 w 265"/>
              <a:gd name="connsiteY2" fmla="*/ 331 h 584"/>
              <a:gd name="connsiteX3" fmla="*/ 195 w 265"/>
              <a:gd name="connsiteY3" fmla="*/ 225 h 584"/>
              <a:gd name="connsiteX4" fmla="*/ 216 w 265"/>
              <a:gd name="connsiteY4" fmla="*/ 129 h 584"/>
              <a:gd name="connsiteX5" fmla="*/ 265 w 265"/>
              <a:gd name="connsiteY5" fmla="*/ 0 h 584"/>
              <a:gd name="connsiteX0" fmla="*/ 0 w 254"/>
              <a:gd name="connsiteY0" fmla="*/ 584 h 584"/>
              <a:gd name="connsiteX1" fmla="*/ 42 w 254"/>
              <a:gd name="connsiteY1" fmla="*/ 449 h 584"/>
              <a:gd name="connsiteX2" fmla="*/ 97 w 254"/>
              <a:gd name="connsiteY2" fmla="*/ 331 h 584"/>
              <a:gd name="connsiteX3" fmla="*/ 184 w 254"/>
              <a:gd name="connsiteY3" fmla="*/ 225 h 584"/>
              <a:gd name="connsiteX4" fmla="*/ 205 w 254"/>
              <a:gd name="connsiteY4" fmla="*/ 129 h 584"/>
              <a:gd name="connsiteX5" fmla="*/ 254 w 254"/>
              <a:gd name="connsiteY5" fmla="*/ 0 h 584"/>
              <a:gd name="connsiteX0" fmla="*/ 0 w 254"/>
              <a:gd name="connsiteY0" fmla="*/ 584 h 584"/>
              <a:gd name="connsiteX1" fmla="*/ 42 w 254"/>
              <a:gd name="connsiteY1" fmla="*/ 449 h 584"/>
              <a:gd name="connsiteX2" fmla="*/ 97 w 254"/>
              <a:gd name="connsiteY2" fmla="*/ 331 h 584"/>
              <a:gd name="connsiteX3" fmla="*/ 184 w 254"/>
              <a:gd name="connsiteY3" fmla="*/ 225 h 584"/>
              <a:gd name="connsiteX4" fmla="*/ 205 w 254"/>
              <a:gd name="connsiteY4" fmla="*/ 129 h 584"/>
              <a:gd name="connsiteX5" fmla="*/ 254 w 254"/>
              <a:gd name="connsiteY5" fmla="*/ 0 h 584"/>
              <a:gd name="connsiteX0" fmla="*/ 0 w 254"/>
              <a:gd name="connsiteY0" fmla="*/ 584 h 584"/>
              <a:gd name="connsiteX1" fmla="*/ 42 w 254"/>
              <a:gd name="connsiteY1" fmla="*/ 449 h 584"/>
              <a:gd name="connsiteX2" fmla="*/ 97 w 254"/>
              <a:gd name="connsiteY2" fmla="*/ 331 h 584"/>
              <a:gd name="connsiteX3" fmla="*/ 184 w 254"/>
              <a:gd name="connsiteY3" fmla="*/ 225 h 584"/>
              <a:gd name="connsiteX4" fmla="*/ 205 w 254"/>
              <a:gd name="connsiteY4" fmla="*/ 129 h 584"/>
              <a:gd name="connsiteX5" fmla="*/ 254 w 254"/>
              <a:gd name="connsiteY5" fmla="*/ 0 h 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" h="584">
                <a:moveTo>
                  <a:pt x="0" y="584"/>
                </a:moveTo>
                <a:cubicBezTo>
                  <a:pt x="27" y="503"/>
                  <a:pt x="26" y="491"/>
                  <a:pt x="42" y="449"/>
                </a:cubicBezTo>
                <a:cubicBezTo>
                  <a:pt x="58" y="407"/>
                  <a:pt x="73" y="368"/>
                  <a:pt x="97" y="331"/>
                </a:cubicBezTo>
                <a:cubicBezTo>
                  <a:pt x="121" y="294"/>
                  <a:pt x="166" y="259"/>
                  <a:pt x="184" y="225"/>
                </a:cubicBezTo>
                <a:cubicBezTo>
                  <a:pt x="202" y="191"/>
                  <a:pt x="193" y="166"/>
                  <a:pt x="205" y="129"/>
                </a:cubicBezTo>
                <a:cubicBezTo>
                  <a:pt x="217" y="92"/>
                  <a:pt x="246" y="21"/>
                  <a:pt x="254" y="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>
            <a:off x="3806825" y="5913438"/>
            <a:ext cx="355600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 flipH="1" flipV="1">
            <a:off x="4162425" y="5546727"/>
            <a:ext cx="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V="1">
            <a:off x="4162428" y="5913441"/>
            <a:ext cx="5508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4321178" y="5859465"/>
            <a:ext cx="263872" cy="2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200"/>
              <a:t>X</a:t>
            </a:r>
            <a:endParaRPr lang="en-US"/>
          </a:p>
        </p:txBody>
      </p:sp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3843338" y="5502278"/>
            <a:ext cx="274420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200"/>
              <a:t>Y</a:t>
            </a:r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 flipV="1">
            <a:off x="3679828" y="4271965"/>
            <a:ext cx="1857375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Line 25"/>
          <p:cNvSpPr>
            <a:spLocks noChangeShapeType="1"/>
          </p:cNvSpPr>
          <p:nvPr/>
        </p:nvSpPr>
        <p:spPr bwMode="auto">
          <a:xfrm flipV="1">
            <a:off x="3328990" y="5313366"/>
            <a:ext cx="1768475" cy="15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Line 26"/>
          <p:cNvSpPr>
            <a:spLocks noChangeShapeType="1"/>
          </p:cNvSpPr>
          <p:nvPr/>
        </p:nvSpPr>
        <p:spPr bwMode="auto">
          <a:xfrm flipV="1">
            <a:off x="3486153" y="4805365"/>
            <a:ext cx="1819275" cy="79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Line 31"/>
          <p:cNvSpPr>
            <a:spLocks noChangeShapeType="1"/>
          </p:cNvSpPr>
          <p:nvPr/>
        </p:nvSpPr>
        <p:spPr bwMode="auto">
          <a:xfrm flipH="1">
            <a:off x="3405191" y="5254096"/>
            <a:ext cx="651104" cy="5662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Rectangle 32"/>
          <p:cNvSpPr>
            <a:spLocks noChangeArrowheads="1"/>
          </p:cNvSpPr>
          <p:nvPr/>
        </p:nvSpPr>
        <p:spPr bwMode="auto">
          <a:xfrm rot="-2522236">
            <a:off x="5134999" y="3772566"/>
            <a:ext cx="590091" cy="2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000"/>
              <a:t>protons</a:t>
            </a:r>
          </a:p>
        </p:txBody>
      </p:sp>
      <p:sp>
        <p:nvSpPr>
          <p:cNvPr id="17432" name="Rectangle 33"/>
          <p:cNvSpPr>
            <a:spLocks noChangeArrowheads="1"/>
          </p:cNvSpPr>
          <p:nvPr/>
        </p:nvSpPr>
        <p:spPr bwMode="auto">
          <a:xfrm rot="-4439056">
            <a:off x="3109222" y="4496324"/>
            <a:ext cx="687183" cy="24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000"/>
              <a:t>electrons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5338763" y="4800600"/>
            <a:ext cx="279400" cy="0"/>
          </a:xfrm>
          <a:prstGeom prst="line">
            <a:avLst/>
          </a:prstGeom>
          <a:noFill/>
          <a:ln w="952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6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405117" y="4473788"/>
            <a:ext cx="445347" cy="6824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000" lon="18480000" rev="0"/>
            </a:camera>
            <a:lightRig rig="threePt" dir="t"/>
          </a:scene3d>
        </p:spPr>
        <p:txBody>
          <a:bodyPr lIns="91433" tIns="45717" rIns="91433" bIns="45717"/>
          <a:lstStyle/>
          <a:p>
            <a:pPr>
              <a:defRPr/>
            </a:pPr>
            <a:r>
              <a:rPr lang="en-US" i="1" u="sng" dirty="0">
                <a:latin typeface="Arial" pitchFamily="-65" charset="0"/>
              </a:rPr>
              <a:t>dθ</a:t>
            </a:r>
          </a:p>
          <a:p>
            <a:pPr>
              <a:defRPr/>
            </a:pPr>
            <a:r>
              <a:rPr lang="en-US" i="1" dirty="0">
                <a:latin typeface="Arial" pitchFamily="-65" charset="0"/>
              </a:rPr>
              <a:t>dx</a:t>
            </a:r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5893273" y="4191181"/>
            <a:ext cx="702829" cy="994297"/>
          </a:xfrm>
          <a:custGeom>
            <a:avLst/>
            <a:gdLst>
              <a:gd name="connsiteX0" fmla="*/ 0 w 223"/>
              <a:gd name="connsiteY0" fmla="*/ 361 h 397"/>
              <a:gd name="connsiteX1" fmla="*/ 58 w 223"/>
              <a:gd name="connsiteY1" fmla="*/ 78 h 397"/>
              <a:gd name="connsiteX2" fmla="*/ 110 w 223"/>
              <a:gd name="connsiteY2" fmla="*/ 45 h 397"/>
              <a:gd name="connsiteX3" fmla="*/ 223 w 223"/>
              <a:gd name="connsiteY3" fmla="*/ 350 h 397"/>
              <a:gd name="connsiteX0" fmla="*/ 0 w 223"/>
              <a:gd name="connsiteY0" fmla="*/ 357 h 370"/>
              <a:gd name="connsiteX1" fmla="*/ 58 w 223"/>
              <a:gd name="connsiteY1" fmla="*/ 74 h 370"/>
              <a:gd name="connsiteX2" fmla="*/ 110 w 223"/>
              <a:gd name="connsiteY2" fmla="*/ 41 h 370"/>
              <a:gd name="connsiteX3" fmla="*/ 149 w 223"/>
              <a:gd name="connsiteY3" fmla="*/ 319 h 370"/>
              <a:gd name="connsiteX4" fmla="*/ 223 w 223"/>
              <a:gd name="connsiteY4" fmla="*/ 346 h 370"/>
              <a:gd name="connsiteX0" fmla="*/ 0 w 223"/>
              <a:gd name="connsiteY0" fmla="*/ 357 h 370"/>
              <a:gd name="connsiteX1" fmla="*/ 53 w 223"/>
              <a:gd name="connsiteY1" fmla="*/ 311 h 370"/>
              <a:gd name="connsiteX2" fmla="*/ 58 w 223"/>
              <a:gd name="connsiteY2" fmla="*/ 74 h 370"/>
              <a:gd name="connsiteX3" fmla="*/ 110 w 223"/>
              <a:gd name="connsiteY3" fmla="*/ 41 h 370"/>
              <a:gd name="connsiteX4" fmla="*/ 149 w 223"/>
              <a:gd name="connsiteY4" fmla="*/ 319 h 370"/>
              <a:gd name="connsiteX5" fmla="*/ 223 w 223"/>
              <a:gd name="connsiteY5" fmla="*/ 346 h 370"/>
              <a:gd name="connsiteX0" fmla="*/ 0 w 287"/>
              <a:gd name="connsiteY0" fmla="*/ 357 h 370"/>
              <a:gd name="connsiteX1" fmla="*/ 117 w 287"/>
              <a:gd name="connsiteY1" fmla="*/ 311 h 370"/>
              <a:gd name="connsiteX2" fmla="*/ 122 w 287"/>
              <a:gd name="connsiteY2" fmla="*/ 74 h 370"/>
              <a:gd name="connsiteX3" fmla="*/ 174 w 287"/>
              <a:gd name="connsiteY3" fmla="*/ 41 h 370"/>
              <a:gd name="connsiteX4" fmla="*/ 213 w 287"/>
              <a:gd name="connsiteY4" fmla="*/ 319 h 370"/>
              <a:gd name="connsiteX5" fmla="*/ 287 w 287"/>
              <a:gd name="connsiteY5" fmla="*/ 346 h 370"/>
              <a:gd name="connsiteX0" fmla="*/ 0 w 353"/>
              <a:gd name="connsiteY0" fmla="*/ 357 h 370"/>
              <a:gd name="connsiteX1" fmla="*/ 117 w 353"/>
              <a:gd name="connsiteY1" fmla="*/ 311 h 370"/>
              <a:gd name="connsiteX2" fmla="*/ 122 w 353"/>
              <a:gd name="connsiteY2" fmla="*/ 74 h 370"/>
              <a:gd name="connsiteX3" fmla="*/ 174 w 353"/>
              <a:gd name="connsiteY3" fmla="*/ 41 h 370"/>
              <a:gd name="connsiteX4" fmla="*/ 213 w 353"/>
              <a:gd name="connsiteY4" fmla="*/ 319 h 370"/>
              <a:gd name="connsiteX5" fmla="*/ 353 w 353"/>
              <a:gd name="connsiteY5" fmla="*/ 346 h 370"/>
              <a:gd name="connsiteX0" fmla="*/ 0 w 353"/>
              <a:gd name="connsiteY0" fmla="*/ 353 h 354"/>
              <a:gd name="connsiteX1" fmla="*/ 117 w 353"/>
              <a:gd name="connsiteY1" fmla="*/ 307 h 354"/>
              <a:gd name="connsiteX2" fmla="*/ 122 w 353"/>
              <a:gd name="connsiteY2" fmla="*/ 70 h 354"/>
              <a:gd name="connsiteX3" fmla="*/ 174 w 353"/>
              <a:gd name="connsiteY3" fmla="*/ 37 h 354"/>
              <a:gd name="connsiteX4" fmla="*/ 238 w 353"/>
              <a:gd name="connsiteY4" fmla="*/ 290 h 354"/>
              <a:gd name="connsiteX5" fmla="*/ 353 w 353"/>
              <a:gd name="connsiteY5" fmla="*/ 342 h 354"/>
              <a:gd name="connsiteX0" fmla="*/ 0 w 353"/>
              <a:gd name="connsiteY0" fmla="*/ 353 h 354"/>
              <a:gd name="connsiteX1" fmla="*/ 117 w 353"/>
              <a:gd name="connsiteY1" fmla="*/ 307 h 354"/>
              <a:gd name="connsiteX2" fmla="*/ 122 w 353"/>
              <a:gd name="connsiteY2" fmla="*/ 70 h 354"/>
              <a:gd name="connsiteX3" fmla="*/ 174 w 353"/>
              <a:gd name="connsiteY3" fmla="*/ 37 h 354"/>
              <a:gd name="connsiteX4" fmla="*/ 238 w 353"/>
              <a:gd name="connsiteY4" fmla="*/ 290 h 354"/>
              <a:gd name="connsiteX5" fmla="*/ 353 w 353"/>
              <a:gd name="connsiteY5" fmla="*/ 342 h 354"/>
              <a:gd name="connsiteX0" fmla="*/ 0 w 353"/>
              <a:gd name="connsiteY0" fmla="*/ 319 h 326"/>
              <a:gd name="connsiteX1" fmla="*/ 117 w 353"/>
              <a:gd name="connsiteY1" fmla="*/ 273 h 326"/>
              <a:gd name="connsiteX2" fmla="*/ 174 w 353"/>
              <a:gd name="connsiteY2" fmla="*/ 3 h 326"/>
              <a:gd name="connsiteX3" fmla="*/ 238 w 353"/>
              <a:gd name="connsiteY3" fmla="*/ 256 h 326"/>
              <a:gd name="connsiteX4" fmla="*/ 353 w 353"/>
              <a:gd name="connsiteY4" fmla="*/ 308 h 326"/>
              <a:gd name="connsiteX0" fmla="*/ 0 w 353"/>
              <a:gd name="connsiteY0" fmla="*/ 319 h 319"/>
              <a:gd name="connsiteX1" fmla="*/ 107 w 353"/>
              <a:gd name="connsiteY1" fmla="*/ 238 h 319"/>
              <a:gd name="connsiteX2" fmla="*/ 174 w 353"/>
              <a:gd name="connsiteY2" fmla="*/ 3 h 319"/>
              <a:gd name="connsiteX3" fmla="*/ 238 w 353"/>
              <a:gd name="connsiteY3" fmla="*/ 256 h 319"/>
              <a:gd name="connsiteX4" fmla="*/ 353 w 353"/>
              <a:gd name="connsiteY4" fmla="*/ 308 h 319"/>
              <a:gd name="connsiteX0" fmla="*/ 0 w 363"/>
              <a:gd name="connsiteY0" fmla="*/ 272 h 308"/>
              <a:gd name="connsiteX1" fmla="*/ 117 w 363"/>
              <a:gd name="connsiteY1" fmla="*/ 238 h 308"/>
              <a:gd name="connsiteX2" fmla="*/ 184 w 363"/>
              <a:gd name="connsiteY2" fmla="*/ 3 h 308"/>
              <a:gd name="connsiteX3" fmla="*/ 248 w 363"/>
              <a:gd name="connsiteY3" fmla="*/ 256 h 308"/>
              <a:gd name="connsiteX4" fmla="*/ 363 w 363"/>
              <a:gd name="connsiteY4" fmla="*/ 308 h 308"/>
              <a:gd name="connsiteX0" fmla="*/ 0 w 363"/>
              <a:gd name="connsiteY0" fmla="*/ 272 h 308"/>
              <a:gd name="connsiteX1" fmla="*/ 117 w 363"/>
              <a:gd name="connsiteY1" fmla="*/ 238 h 308"/>
              <a:gd name="connsiteX2" fmla="*/ 184 w 363"/>
              <a:gd name="connsiteY2" fmla="*/ 3 h 308"/>
              <a:gd name="connsiteX3" fmla="*/ 248 w 363"/>
              <a:gd name="connsiteY3" fmla="*/ 256 h 308"/>
              <a:gd name="connsiteX4" fmla="*/ 363 w 363"/>
              <a:gd name="connsiteY4" fmla="*/ 308 h 308"/>
              <a:gd name="connsiteX0" fmla="*/ 0 w 363"/>
              <a:gd name="connsiteY0" fmla="*/ 277 h 313"/>
              <a:gd name="connsiteX1" fmla="*/ 111 w 363"/>
              <a:gd name="connsiteY1" fmla="*/ 215 h 313"/>
              <a:gd name="connsiteX2" fmla="*/ 184 w 363"/>
              <a:gd name="connsiteY2" fmla="*/ 8 h 313"/>
              <a:gd name="connsiteX3" fmla="*/ 248 w 363"/>
              <a:gd name="connsiteY3" fmla="*/ 261 h 313"/>
              <a:gd name="connsiteX4" fmla="*/ 363 w 363"/>
              <a:gd name="connsiteY4" fmla="*/ 313 h 313"/>
              <a:gd name="connsiteX0" fmla="*/ 0 w 357"/>
              <a:gd name="connsiteY0" fmla="*/ 264 h 313"/>
              <a:gd name="connsiteX1" fmla="*/ 105 w 357"/>
              <a:gd name="connsiteY1" fmla="*/ 215 h 313"/>
              <a:gd name="connsiteX2" fmla="*/ 178 w 357"/>
              <a:gd name="connsiteY2" fmla="*/ 8 h 313"/>
              <a:gd name="connsiteX3" fmla="*/ 242 w 357"/>
              <a:gd name="connsiteY3" fmla="*/ 261 h 313"/>
              <a:gd name="connsiteX4" fmla="*/ 357 w 357"/>
              <a:gd name="connsiteY4" fmla="*/ 313 h 313"/>
              <a:gd name="connsiteX0" fmla="*/ 41 w 398"/>
              <a:gd name="connsiteY0" fmla="*/ 264 h 313"/>
              <a:gd name="connsiteX1" fmla="*/ 146 w 398"/>
              <a:gd name="connsiteY1" fmla="*/ 215 h 313"/>
              <a:gd name="connsiteX2" fmla="*/ 219 w 398"/>
              <a:gd name="connsiteY2" fmla="*/ 8 h 313"/>
              <a:gd name="connsiteX3" fmla="*/ 283 w 398"/>
              <a:gd name="connsiteY3" fmla="*/ 261 h 313"/>
              <a:gd name="connsiteX4" fmla="*/ 398 w 398"/>
              <a:gd name="connsiteY4" fmla="*/ 313 h 313"/>
              <a:gd name="connsiteX0" fmla="*/ 41 w 400"/>
              <a:gd name="connsiteY0" fmla="*/ 239 h 313"/>
              <a:gd name="connsiteX1" fmla="*/ 148 w 400"/>
              <a:gd name="connsiteY1" fmla="*/ 215 h 313"/>
              <a:gd name="connsiteX2" fmla="*/ 221 w 400"/>
              <a:gd name="connsiteY2" fmla="*/ 8 h 313"/>
              <a:gd name="connsiteX3" fmla="*/ 285 w 400"/>
              <a:gd name="connsiteY3" fmla="*/ 261 h 313"/>
              <a:gd name="connsiteX4" fmla="*/ 400 w 400"/>
              <a:gd name="connsiteY4" fmla="*/ 313 h 313"/>
              <a:gd name="connsiteX0" fmla="*/ 41 w 400"/>
              <a:gd name="connsiteY0" fmla="*/ 226 h 313"/>
              <a:gd name="connsiteX1" fmla="*/ 148 w 400"/>
              <a:gd name="connsiteY1" fmla="*/ 215 h 313"/>
              <a:gd name="connsiteX2" fmla="*/ 221 w 400"/>
              <a:gd name="connsiteY2" fmla="*/ 8 h 313"/>
              <a:gd name="connsiteX3" fmla="*/ 285 w 400"/>
              <a:gd name="connsiteY3" fmla="*/ 261 h 313"/>
              <a:gd name="connsiteX4" fmla="*/ 400 w 400"/>
              <a:gd name="connsiteY4" fmla="*/ 313 h 313"/>
              <a:gd name="connsiteX0" fmla="*/ 0 w 359"/>
              <a:gd name="connsiteY0" fmla="*/ 226 h 313"/>
              <a:gd name="connsiteX1" fmla="*/ 107 w 359"/>
              <a:gd name="connsiteY1" fmla="*/ 215 h 313"/>
              <a:gd name="connsiteX2" fmla="*/ 180 w 359"/>
              <a:gd name="connsiteY2" fmla="*/ 8 h 313"/>
              <a:gd name="connsiteX3" fmla="*/ 244 w 359"/>
              <a:gd name="connsiteY3" fmla="*/ 261 h 313"/>
              <a:gd name="connsiteX4" fmla="*/ 359 w 359"/>
              <a:gd name="connsiteY4" fmla="*/ 313 h 313"/>
              <a:gd name="connsiteX0" fmla="*/ 0 w 341"/>
              <a:gd name="connsiteY0" fmla="*/ 233 h 313"/>
              <a:gd name="connsiteX1" fmla="*/ 89 w 341"/>
              <a:gd name="connsiteY1" fmla="*/ 215 h 313"/>
              <a:gd name="connsiteX2" fmla="*/ 162 w 341"/>
              <a:gd name="connsiteY2" fmla="*/ 8 h 313"/>
              <a:gd name="connsiteX3" fmla="*/ 226 w 341"/>
              <a:gd name="connsiteY3" fmla="*/ 261 h 313"/>
              <a:gd name="connsiteX4" fmla="*/ 341 w 341"/>
              <a:gd name="connsiteY4" fmla="*/ 313 h 313"/>
              <a:gd name="connsiteX0" fmla="*/ 0 w 341"/>
              <a:gd name="connsiteY0" fmla="*/ 233 h 313"/>
              <a:gd name="connsiteX1" fmla="*/ 89 w 341"/>
              <a:gd name="connsiteY1" fmla="*/ 215 h 313"/>
              <a:gd name="connsiteX2" fmla="*/ 162 w 341"/>
              <a:gd name="connsiteY2" fmla="*/ 8 h 313"/>
              <a:gd name="connsiteX3" fmla="*/ 226 w 341"/>
              <a:gd name="connsiteY3" fmla="*/ 261 h 313"/>
              <a:gd name="connsiteX4" fmla="*/ 341 w 341"/>
              <a:gd name="connsiteY4" fmla="*/ 313 h 313"/>
              <a:gd name="connsiteX0" fmla="*/ 0 w 341"/>
              <a:gd name="connsiteY0" fmla="*/ 306 h 317"/>
              <a:gd name="connsiteX1" fmla="*/ 89 w 341"/>
              <a:gd name="connsiteY1" fmla="*/ 215 h 317"/>
              <a:gd name="connsiteX2" fmla="*/ 162 w 341"/>
              <a:gd name="connsiteY2" fmla="*/ 8 h 317"/>
              <a:gd name="connsiteX3" fmla="*/ 226 w 341"/>
              <a:gd name="connsiteY3" fmla="*/ 261 h 317"/>
              <a:gd name="connsiteX4" fmla="*/ 341 w 341"/>
              <a:gd name="connsiteY4" fmla="*/ 313 h 317"/>
              <a:gd name="connsiteX0" fmla="*/ 0 w 341"/>
              <a:gd name="connsiteY0" fmla="*/ 306 h 313"/>
              <a:gd name="connsiteX1" fmla="*/ 89 w 341"/>
              <a:gd name="connsiteY1" fmla="*/ 215 h 313"/>
              <a:gd name="connsiteX2" fmla="*/ 162 w 341"/>
              <a:gd name="connsiteY2" fmla="*/ 8 h 313"/>
              <a:gd name="connsiteX3" fmla="*/ 226 w 341"/>
              <a:gd name="connsiteY3" fmla="*/ 261 h 313"/>
              <a:gd name="connsiteX4" fmla="*/ 341 w 341"/>
              <a:gd name="connsiteY4" fmla="*/ 313 h 313"/>
              <a:gd name="connsiteX0" fmla="*/ 0 w 341"/>
              <a:gd name="connsiteY0" fmla="*/ 299 h 306"/>
              <a:gd name="connsiteX1" fmla="*/ 89 w 341"/>
              <a:gd name="connsiteY1" fmla="*/ 245 h 306"/>
              <a:gd name="connsiteX2" fmla="*/ 162 w 341"/>
              <a:gd name="connsiteY2" fmla="*/ 1 h 306"/>
              <a:gd name="connsiteX3" fmla="*/ 226 w 341"/>
              <a:gd name="connsiteY3" fmla="*/ 254 h 306"/>
              <a:gd name="connsiteX4" fmla="*/ 341 w 341"/>
              <a:gd name="connsiteY4" fmla="*/ 306 h 306"/>
              <a:gd name="connsiteX0" fmla="*/ 0 w 341"/>
              <a:gd name="connsiteY0" fmla="*/ 299 h 306"/>
              <a:gd name="connsiteX1" fmla="*/ 89 w 341"/>
              <a:gd name="connsiteY1" fmla="*/ 245 h 306"/>
              <a:gd name="connsiteX2" fmla="*/ 162 w 341"/>
              <a:gd name="connsiteY2" fmla="*/ 1 h 306"/>
              <a:gd name="connsiteX3" fmla="*/ 226 w 341"/>
              <a:gd name="connsiteY3" fmla="*/ 254 h 306"/>
              <a:gd name="connsiteX4" fmla="*/ 341 w 341"/>
              <a:gd name="connsiteY4" fmla="*/ 306 h 306"/>
              <a:gd name="connsiteX0" fmla="*/ 0 w 341"/>
              <a:gd name="connsiteY0" fmla="*/ 304 h 335"/>
              <a:gd name="connsiteX1" fmla="*/ 89 w 341"/>
              <a:gd name="connsiteY1" fmla="*/ 250 h 335"/>
              <a:gd name="connsiteX2" fmla="*/ 162 w 341"/>
              <a:gd name="connsiteY2" fmla="*/ 6 h 335"/>
              <a:gd name="connsiteX3" fmla="*/ 226 w 341"/>
              <a:gd name="connsiteY3" fmla="*/ 284 h 335"/>
              <a:gd name="connsiteX4" fmla="*/ 341 w 341"/>
              <a:gd name="connsiteY4" fmla="*/ 311 h 335"/>
              <a:gd name="connsiteX0" fmla="*/ 0 w 475"/>
              <a:gd name="connsiteY0" fmla="*/ 304 h 335"/>
              <a:gd name="connsiteX1" fmla="*/ 89 w 475"/>
              <a:gd name="connsiteY1" fmla="*/ 250 h 335"/>
              <a:gd name="connsiteX2" fmla="*/ 162 w 475"/>
              <a:gd name="connsiteY2" fmla="*/ 6 h 335"/>
              <a:gd name="connsiteX3" fmla="*/ 226 w 475"/>
              <a:gd name="connsiteY3" fmla="*/ 284 h 335"/>
              <a:gd name="connsiteX4" fmla="*/ 341 w 475"/>
              <a:gd name="connsiteY4" fmla="*/ 311 h 335"/>
              <a:gd name="connsiteX0" fmla="*/ 0 w 526"/>
              <a:gd name="connsiteY0" fmla="*/ 304 h 320"/>
              <a:gd name="connsiteX1" fmla="*/ 89 w 526"/>
              <a:gd name="connsiteY1" fmla="*/ 250 h 320"/>
              <a:gd name="connsiteX2" fmla="*/ 162 w 526"/>
              <a:gd name="connsiteY2" fmla="*/ 6 h 320"/>
              <a:gd name="connsiteX3" fmla="*/ 226 w 526"/>
              <a:gd name="connsiteY3" fmla="*/ 284 h 320"/>
              <a:gd name="connsiteX4" fmla="*/ 392 w 526"/>
              <a:gd name="connsiteY4" fmla="*/ 224 h 320"/>
              <a:gd name="connsiteX0" fmla="*/ 0 w 392"/>
              <a:gd name="connsiteY0" fmla="*/ 304 h 320"/>
              <a:gd name="connsiteX1" fmla="*/ 89 w 392"/>
              <a:gd name="connsiteY1" fmla="*/ 250 h 320"/>
              <a:gd name="connsiteX2" fmla="*/ 162 w 392"/>
              <a:gd name="connsiteY2" fmla="*/ 6 h 320"/>
              <a:gd name="connsiteX3" fmla="*/ 226 w 392"/>
              <a:gd name="connsiteY3" fmla="*/ 284 h 320"/>
              <a:gd name="connsiteX4" fmla="*/ 392 w 392"/>
              <a:gd name="connsiteY4" fmla="*/ 224 h 320"/>
              <a:gd name="connsiteX0" fmla="*/ 0 w 392"/>
              <a:gd name="connsiteY0" fmla="*/ 304 h 339"/>
              <a:gd name="connsiteX1" fmla="*/ 89 w 392"/>
              <a:gd name="connsiteY1" fmla="*/ 250 h 339"/>
              <a:gd name="connsiteX2" fmla="*/ 162 w 392"/>
              <a:gd name="connsiteY2" fmla="*/ 6 h 339"/>
              <a:gd name="connsiteX3" fmla="*/ 226 w 392"/>
              <a:gd name="connsiteY3" fmla="*/ 284 h 339"/>
              <a:gd name="connsiteX4" fmla="*/ 392 w 392"/>
              <a:gd name="connsiteY4" fmla="*/ 311 h 339"/>
              <a:gd name="connsiteX0" fmla="*/ 0 w 392"/>
              <a:gd name="connsiteY0" fmla="*/ 304 h 335"/>
              <a:gd name="connsiteX1" fmla="*/ 89 w 392"/>
              <a:gd name="connsiteY1" fmla="*/ 250 h 335"/>
              <a:gd name="connsiteX2" fmla="*/ 162 w 392"/>
              <a:gd name="connsiteY2" fmla="*/ 6 h 335"/>
              <a:gd name="connsiteX3" fmla="*/ 226 w 392"/>
              <a:gd name="connsiteY3" fmla="*/ 284 h 335"/>
              <a:gd name="connsiteX4" fmla="*/ 392 w 392"/>
              <a:gd name="connsiteY4" fmla="*/ 311 h 335"/>
              <a:gd name="connsiteX0" fmla="*/ 0 w 392"/>
              <a:gd name="connsiteY0" fmla="*/ 304 h 329"/>
              <a:gd name="connsiteX1" fmla="*/ 89 w 392"/>
              <a:gd name="connsiteY1" fmla="*/ 250 h 329"/>
              <a:gd name="connsiteX2" fmla="*/ 162 w 392"/>
              <a:gd name="connsiteY2" fmla="*/ 6 h 329"/>
              <a:gd name="connsiteX3" fmla="*/ 226 w 392"/>
              <a:gd name="connsiteY3" fmla="*/ 284 h 329"/>
              <a:gd name="connsiteX4" fmla="*/ 392 w 392"/>
              <a:gd name="connsiteY4" fmla="*/ 311 h 329"/>
              <a:gd name="connsiteX0" fmla="*/ 0 w 392"/>
              <a:gd name="connsiteY0" fmla="*/ 298 h 323"/>
              <a:gd name="connsiteX1" fmla="*/ 89 w 392"/>
              <a:gd name="connsiteY1" fmla="*/ 275 h 323"/>
              <a:gd name="connsiteX2" fmla="*/ 162 w 392"/>
              <a:gd name="connsiteY2" fmla="*/ 0 h 323"/>
              <a:gd name="connsiteX3" fmla="*/ 226 w 392"/>
              <a:gd name="connsiteY3" fmla="*/ 278 h 323"/>
              <a:gd name="connsiteX4" fmla="*/ 392 w 392"/>
              <a:gd name="connsiteY4" fmla="*/ 305 h 323"/>
              <a:gd name="connsiteX0" fmla="*/ 0 w 392"/>
              <a:gd name="connsiteY0" fmla="*/ 298 h 323"/>
              <a:gd name="connsiteX1" fmla="*/ 115 w 392"/>
              <a:gd name="connsiteY1" fmla="*/ 275 h 323"/>
              <a:gd name="connsiteX2" fmla="*/ 162 w 392"/>
              <a:gd name="connsiteY2" fmla="*/ 0 h 323"/>
              <a:gd name="connsiteX3" fmla="*/ 226 w 392"/>
              <a:gd name="connsiteY3" fmla="*/ 278 h 323"/>
              <a:gd name="connsiteX4" fmla="*/ 392 w 392"/>
              <a:gd name="connsiteY4" fmla="*/ 305 h 323"/>
              <a:gd name="connsiteX0" fmla="*/ 0 w 392"/>
              <a:gd name="connsiteY0" fmla="*/ 298 h 323"/>
              <a:gd name="connsiteX1" fmla="*/ 115 w 392"/>
              <a:gd name="connsiteY1" fmla="*/ 275 h 323"/>
              <a:gd name="connsiteX2" fmla="*/ 162 w 392"/>
              <a:gd name="connsiteY2" fmla="*/ 0 h 323"/>
              <a:gd name="connsiteX3" fmla="*/ 226 w 392"/>
              <a:gd name="connsiteY3" fmla="*/ 278 h 323"/>
              <a:gd name="connsiteX4" fmla="*/ 392 w 392"/>
              <a:gd name="connsiteY4" fmla="*/ 305 h 323"/>
              <a:gd name="connsiteX0" fmla="*/ 0 w 452"/>
              <a:gd name="connsiteY0" fmla="*/ 298 h 323"/>
              <a:gd name="connsiteX1" fmla="*/ 175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75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75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75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75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75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75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8"/>
              <a:gd name="connsiteX1" fmla="*/ 175 w 452"/>
              <a:gd name="connsiteY1" fmla="*/ 275 h 328"/>
              <a:gd name="connsiteX2" fmla="*/ 222 w 452"/>
              <a:gd name="connsiteY2" fmla="*/ 0 h 328"/>
              <a:gd name="connsiteX3" fmla="*/ 286 w 452"/>
              <a:gd name="connsiteY3" fmla="*/ 278 h 328"/>
              <a:gd name="connsiteX4" fmla="*/ 452 w 452"/>
              <a:gd name="connsiteY4" fmla="*/ 305 h 328"/>
              <a:gd name="connsiteX0" fmla="*/ 0 w 452"/>
              <a:gd name="connsiteY0" fmla="*/ 298 h 328"/>
              <a:gd name="connsiteX1" fmla="*/ 175 w 452"/>
              <a:gd name="connsiteY1" fmla="*/ 275 h 328"/>
              <a:gd name="connsiteX2" fmla="*/ 222 w 452"/>
              <a:gd name="connsiteY2" fmla="*/ 0 h 328"/>
              <a:gd name="connsiteX3" fmla="*/ 286 w 452"/>
              <a:gd name="connsiteY3" fmla="*/ 278 h 328"/>
              <a:gd name="connsiteX4" fmla="*/ 452 w 452"/>
              <a:gd name="connsiteY4" fmla="*/ 305 h 328"/>
              <a:gd name="connsiteX0" fmla="*/ 0 w 452"/>
              <a:gd name="connsiteY0" fmla="*/ 298 h 323"/>
              <a:gd name="connsiteX1" fmla="*/ 175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75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49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49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49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52"/>
              <a:gd name="connsiteY0" fmla="*/ 298 h 323"/>
              <a:gd name="connsiteX1" fmla="*/ 149 w 452"/>
              <a:gd name="connsiteY1" fmla="*/ 275 h 323"/>
              <a:gd name="connsiteX2" fmla="*/ 222 w 452"/>
              <a:gd name="connsiteY2" fmla="*/ 0 h 323"/>
              <a:gd name="connsiteX3" fmla="*/ 286 w 452"/>
              <a:gd name="connsiteY3" fmla="*/ 278 h 323"/>
              <a:gd name="connsiteX4" fmla="*/ 452 w 452"/>
              <a:gd name="connsiteY4" fmla="*/ 305 h 323"/>
              <a:gd name="connsiteX0" fmla="*/ 0 w 426"/>
              <a:gd name="connsiteY0" fmla="*/ 298 h 323"/>
              <a:gd name="connsiteX1" fmla="*/ 123 w 426"/>
              <a:gd name="connsiteY1" fmla="*/ 275 h 323"/>
              <a:gd name="connsiteX2" fmla="*/ 196 w 426"/>
              <a:gd name="connsiteY2" fmla="*/ 0 h 323"/>
              <a:gd name="connsiteX3" fmla="*/ 260 w 426"/>
              <a:gd name="connsiteY3" fmla="*/ 278 h 323"/>
              <a:gd name="connsiteX4" fmla="*/ 426 w 426"/>
              <a:gd name="connsiteY4" fmla="*/ 305 h 323"/>
              <a:gd name="connsiteX0" fmla="*/ 0 w 465"/>
              <a:gd name="connsiteY0" fmla="*/ 298 h 323"/>
              <a:gd name="connsiteX1" fmla="*/ 162 w 465"/>
              <a:gd name="connsiteY1" fmla="*/ 275 h 323"/>
              <a:gd name="connsiteX2" fmla="*/ 235 w 465"/>
              <a:gd name="connsiteY2" fmla="*/ 0 h 323"/>
              <a:gd name="connsiteX3" fmla="*/ 299 w 465"/>
              <a:gd name="connsiteY3" fmla="*/ 278 h 323"/>
              <a:gd name="connsiteX4" fmla="*/ 465 w 465"/>
              <a:gd name="connsiteY4" fmla="*/ 305 h 323"/>
              <a:gd name="connsiteX0" fmla="*/ 0 w 465"/>
              <a:gd name="connsiteY0" fmla="*/ 298 h 324"/>
              <a:gd name="connsiteX1" fmla="*/ 91 w 465"/>
              <a:gd name="connsiteY1" fmla="*/ 294 h 324"/>
              <a:gd name="connsiteX2" fmla="*/ 162 w 465"/>
              <a:gd name="connsiteY2" fmla="*/ 275 h 324"/>
              <a:gd name="connsiteX3" fmla="*/ 235 w 465"/>
              <a:gd name="connsiteY3" fmla="*/ 0 h 324"/>
              <a:gd name="connsiteX4" fmla="*/ 299 w 465"/>
              <a:gd name="connsiteY4" fmla="*/ 278 h 324"/>
              <a:gd name="connsiteX5" fmla="*/ 465 w 465"/>
              <a:gd name="connsiteY5" fmla="*/ 305 h 324"/>
              <a:gd name="connsiteX0" fmla="*/ 0 w 465"/>
              <a:gd name="connsiteY0" fmla="*/ 298 h 324"/>
              <a:gd name="connsiteX1" fmla="*/ 91 w 465"/>
              <a:gd name="connsiteY1" fmla="*/ 294 h 324"/>
              <a:gd name="connsiteX2" fmla="*/ 162 w 465"/>
              <a:gd name="connsiteY2" fmla="*/ 275 h 324"/>
              <a:gd name="connsiteX3" fmla="*/ 235 w 465"/>
              <a:gd name="connsiteY3" fmla="*/ 0 h 324"/>
              <a:gd name="connsiteX4" fmla="*/ 299 w 465"/>
              <a:gd name="connsiteY4" fmla="*/ 278 h 324"/>
              <a:gd name="connsiteX5" fmla="*/ 465 w 465"/>
              <a:gd name="connsiteY5" fmla="*/ 305 h 324"/>
              <a:gd name="connsiteX0" fmla="*/ 0 w 465"/>
              <a:gd name="connsiteY0" fmla="*/ 224 h 324"/>
              <a:gd name="connsiteX1" fmla="*/ 91 w 465"/>
              <a:gd name="connsiteY1" fmla="*/ 294 h 324"/>
              <a:gd name="connsiteX2" fmla="*/ 162 w 465"/>
              <a:gd name="connsiteY2" fmla="*/ 275 h 324"/>
              <a:gd name="connsiteX3" fmla="*/ 235 w 465"/>
              <a:gd name="connsiteY3" fmla="*/ 0 h 324"/>
              <a:gd name="connsiteX4" fmla="*/ 299 w 465"/>
              <a:gd name="connsiteY4" fmla="*/ 278 h 324"/>
              <a:gd name="connsiteX5" fmla="*/ 465 w 465"/>
              <a:gd name="connsiteY5" fmla="*/ 305 h 324"/>
              <a:gd name="connsiteX0" fmla="*/ 0 w 465"/>
              <a:gd name="connsiteY0" fmla="*/ 224 h 323"/>
              <a:gd name="connsiteX1" fmla="*/ 91 w 465"/>
              <a:gd name="connsiteY1" fmla="*/ 294 h 323"/>
              <a:gd name="connsiteX2" fmla="*/ 84 w 465"/>
              <a:gd name="connsiteY2" fmla="*/ 237 h 323"/>
              <a:gd name="connsiteX3" fmla="*/ 162 w 465"/>
              <a:gd name="connsiteY3" fmla="*/ 275 h 323"/>
              <a:gd name="connsiteX4" fmla="*/ 235 w 465"/>
              <a:gd name="connsiteY4" fmla="*/ 0 h 323"/>
              <a:gd name="connsiteX5" fmla="*/ 299 w 465"/>
              <a:gd name="connsiteY5" fmla="*/ 278 h 323"/>
              <a:gd name="connsiteX6" fmla="*/ 465 w 465"/>
              <a:gd name="connsiteY6" fmla="*/ 305 h 323"/>
              <a:gd name="connsiteX0" fmla="*/ 0 w 465"/>
              <a:gd name="connsiteY0" fmla="*/ 226 h 325"/>
              <a:gd name="connsiteX1" fmla="*/ 91 w 465"/>
              <a:gd name="connsiteY1" fmla="*/ 296 h 325"/>
              <a:gd name="connsiteX2" fmla="*/ 84 w 465"/>
              <a:gd name="connsiteY2" fmla="*/ 239 h 325"/>
              <a:gd name="connsiteX3" fmla="*/ 162 w 465"/>
              <a:gd name="connsiteY3" fmla="*/ 277 h 325"/>
              <a:gd name="connsiteX4" fmla="*/ 154 w 465"/>
              <a:gd name="connsiteY4" fmla="*/ 268 h 325"/>
              <a:gd name="connsiteX5" fmla="*/ 235 w 465"/>
              <a:gd name="connsiteY5" fmla="*/ 2 h 325"/>
              <a:gd name="connsiteX6" fmla="*/ 299 w 465"/>
              <a:gd name="connsiteY6" fmla="*/ 280 h 325"/>
              <a:gd name="connsiteX7" fmla="*/ 465 w 465"/>
              <a:gd name="connsiteY7" fmla="*/ 307 h 325"/>
              <a:gd name="connsiteX0" fmla="*/ 0 w 465"/>
              <a:gd name="connsiteY0" fmla="*/ 226 h 325"/>
              <a:gd name="connsiteX1" fmla="*/ 84 w 465"/>
              <a:gd name="connsiteY1" fmla="*/ 239 h 325"/>
              <a:gd name="connsiteX2" fmla="*/ 162 w 465"/>
              <a:gd name="connsiteY2" fmla="*/ 277 h 325"/>
              <a:gd name="connsiteX3" fmla="*/ 154 w 465"/>
              <a:gd name="connsiteY3" fmla="*/ 268 h 325"/>
              <a:gd name="connsiteX4" fmla="*/ 235 w 465"/>
              <a:gd name="connsiteY4" fmla="*/ 2 h 325"/>
              <a:gd name="connsiteX5" fmla="*/ 299 w 465"/>
              <a:gd name="connsiteY5" fmla="*/ 280 h 325"/>
              <a:gd name="connsiteX6" fmla="*/ 465 w 465"/>
              <a:gd name="connsiteY6" fmla="*/ 307 h 325"/>
              <a:gd name="connsiteX0" fmla="*/ 0 w 465"/>
              <a:gd name="connsiteY0" fmla="*/ 226 h 325"/>
              <a:gd name="connsiteX1" fmla="*/ 84 w 465"/>
              <a:gd name="connsiteY1" fmla="*/ 239 h 325"/>
              <a:gd name="connsiteX2" fmla="*/ 162 w 465"/>
              <a:gd name="connsiteY2" fmla="*/ 277 h 325"/>
              <a:gd name="connsiteX3" fmla="*/ 154 w 465"/>
              <a:gd name="connsiteY3" fmla="*/ 268 h 325"/>
              <a:gd name="connsiteX4" fmla="*/ 235 w 465"/>
              <a:gd name="connsiteY4" fmla="*/ 2 h 325"/>
              <a:gd name="connsiteX5" fmla="*/ 299 w 465"/>
              <a:gd name="connsiteY5" fmla="*/ 280 h 325"/>
              <a:gd name="connsiteX6" fmla="*/ 465 w 465"/>
              <a:gd name="connsiteY6" fmla="*/ 307 h 325"/>
              <a:gd name="connsiteX0" fmla="*/ 0 w 465"/>
              <a:gd name="connsiteY0" fmla="*/ 226 h 325"/>
              <a:gd name="connsiteX1" fmla="*/ 84 w 465"/>
              <a:gd name="connsiteY1" fmla="*/ 239 h 325"/>
              <a:gd name="connsiteX2" fmla="*/ 162 w 465"/>
              <a:gd name="connsiteY2" fmla="*/ 277 h 325"/>
              <a:gd name="connsiteX3" fmla="*/ 154 w 465"/>
              <a:gd name="connsiteY3" fmla="*/ 268 h 325"/>
              <a:gd name="connsiteX4" fmla="*/ 235 w 465"/>
              <a:gd name="connsiteY4" fmla="*/ 2 h 325"/>
              <a:gd name="connsiteX5" fmla="*/ 299 w 465"/>
              <a:gd name="connsiteY5" fmla="*/ 280 h 325"/>
              <a:gd name="connsiteX6" fmla="*/ 465 w 465"/>
              <a:gd name="connsiteY6" fmla="*/ 307 h 325"/>
              <a:gd name="connsiteX0" fmla="*/ 0 w 465"/>
              <a:gd name="connsiteY0" fmla="*/ 226 h 327"/>
              <a:gd name="connsiteX1" fmla="*/ 84 w 465"/>
              <a:gd name="connsiteY1" fmla="*/ 239 h 327"/>
              <a:gd name="connsiteX2" fmla="*/ 162 w 465"/>
              <a:gd name="connsiteY2" fmla="*/ 277 h 327"/>
              <a:gd name="connsiteX3" fmla="*/ 154 w 465"/>
              <a:gd name="connsiteY3" fmla="*/ 268 h 327"/>
              <a:gd name="connsiteX4" fmla="*/ 235 w 465"/>
              <a:gd name="connsiteY4" fmla="*/ 2 h 327"/>
              <a:gd name="connsiteX5" fmla="*/ 299 w 465"/>
              <a:gd name="connsiteY5" fmla="*/ 280 h 327"/>
              <a:gd name="connsiteX6" fmla="*/ 309 w 465"/>
              <a:gd name="connsiteY6" fmla="*/ 282 h 327"/>
              <a:gd name="connsiteX7" fmla="*/ 465 w 465"/>
              <a:gd name="connsiteY7" fmla="*/ 307 h 327"/>
              <a:gd name="connsiteX0" fmla="*/ 0 w 465"/>
              <a:gd name="connsiteY0" fmla="*/ 226 h 327"/>
              <a:gd name="connsiteX1" fmla="*/ 84 w 465"/>
              <a:gd name="connsiteY1" fmla="*/ 239 h 327"/>
              <a:gd name="connsiteX2" fmla="*/ 162 w 465"/>
              <a:gd name="connsiteY2" fmla="*/ 277 h 327"/>
              <a:gd name="connsiteX3" fmla="*/ 154 w 465"/>
              <a:gd name="connsiteY3" fmla="*/ 268 h 327"/>
              <a:gd name="connsiteX4" fmla="*/ 235 w 465"/>
              <a:gd name="connsiteY4" fmla="*/ 2 h 327"/>
              <a:gd name="connsiteX5" fmla="*/ 299 w 465"/>
              <a:gd name="connsiteY5" fmla="*/ 280 h 327"/>
              <a:gd name="connsiteX6" fmla="*/ 309 w 465"/>
              <a:gd name="connsiteY6" fmla="*/ 282 h 327"/>
              <a:gd name="connsiteX7" fmla="*/ 465 w 465"/>
              <a:gd name="connsiteY7" fmla="*/ 233 h 327"/>
              <a:gd name="connsiteX0" fmla="*/ 0 w 465"/>
              <a:gd name="connsiteY0" fmla="*/ 226 h 327"/>
              <a:gd name="connsiteX1" fmla="*/ 84 w 465"/>
              <a:gd name="connsiteY1" fmla="*/ 239 h 327"/>
              <a:gd name="connsiteX2" fmla="*/ 162 w 465"/>
              <a:gd name="connsiteY2" fmla="*/ 277 h 327"/>
              <a:gd name="connsiteX3" fmla="*/ 154 w 465"/>
              <a:gd name="connsiteY3" fmla="*/ 268 h 327"/>
              <a:gd name="connsiteX4" fmla="*/ 235 w 465"/>
              <a:gd name="connsiteY4" fmla="*/ 2 h 327"/>
              <a:gd name="connsiteX5" fmla="*/ 299 w 465"/>
              <a:gd name="connsiteY5" fmla="*/ 280 h 327"/>
              <a:gd name="connsiteX6" fmla="*/ 309 w 465"/>
              <a:gd name="connsiteY6" fmla="*/ 282 h 327"/>
              <a:gd name="connsiteX7" fmla="*/ 465 w 465"/>
              <a:gd name="connsiteY7" fmla="*/ 233 h 327"/>
              <a:gd name="connsiteX0" fmla="*/ 0 w 465"/>
              <a:gd name="connsiteY0" fmla="*/ 226 h 327"/>
              <a:gd name="connsiteX1" fmla="*/ 84 w 465"/>
              <a:gd name="connsiteY1" fmla="*/ 239 h 327"/>
              <a:gd name="connsiteX2" fmla="*/ 162 w 465"/>
              <a:gd name="connsiteY2" fmla="*/ 277 h 327"/>
              <a:gd name="connsiteX3" fmla="*/ 154 w 465"/>
              <a:gd name="connsiteY3" fmla="*/ 268 h 327"/>
              <a:gd name="connsiteX4" fmla="*/ 235 w 465"/>
              <a:gd name="connsiteY4" fmla="*/ 2 h 327"/>
              <a:gd name="connsiteX5" fmla="*/ 299 w 465"/>
              <a:gd name="connsiteY5" fmla="*/ 280 h 327"/>
              <a:gd name="connsiteX6" fmla="*/ 309 w 465"/>
              <a:gd name="connsiteY6" fmla="*/ 282 h 327"/>
              <a:gd name="connsiteX7" fmla="*/ 465 w 465"/>
              <a:gd name="connsiteY7" fmla="*/ 233 h 327"/>
              <a:gd name="connsiteX0" fmla="*/ 0 w 465"/>
              <a:gd name="connsiteY0" fmla="*/ 226 h 327"/>
              <a:gd name="connsiteX1" fmla="*/ 84 w 465"/>
              <a:gd name="connsiteY1" fmla="*/ 239 h 327"/>
              <a:gd name="connsiteX2" fmla="*/ 162 w 465"/>
              <a:gd name="connsiteY2" fmla="*/ 277 h 327"/>
              <a:gd name="connsiteX3" fmla="*/ 154 w 465"/>
              <a:gd name="connsiteY3" fmla="*/ 268 h 327"/>
              <a:gd name="connsiteX4" fmla="*/ 235 w 465"/>
              <a:gd name="connsiteY4" fmla="*/ 2 h 327"/>
              <a:gd name="connsiteX5" fmla="*/ 299 w 465"/>
              <a:gd name="connsiteY5" fmla="*/ 280 h 327"/>
              <a:gd name="connsiteX6" fmla="*/ 309 w 465"/>
              <a:gd name="connsiteY6" fmla="*/ 282 h 327"/>
              <a:gd name="connsiteX7" fmla="*/ 465 w 465"/>
              <a:gd name="connsiteY7" fmla="*/ 233 h 327"/>
              <a:gd name="connsiteX0" fmla="*/ 0 w 465"/>
              <a:gd name="connsiteY0" fmla="*/ 226 h 327"/>
              <a:gd name="connsiteX1" fmla="*/ 84 w 465"/>
              <a:gd name="connsiteY1" fmla="*/ 239 h 327"/>
              <a:gd name="connsiteX2" fmla="*/ 162 w 465"/>
              <a:gd name="connsiteY2" fmla="*/ 277 h 327"/>
              <a:gd name="connsiteX3" fmla="*/ 154 w 465"/>
              <a:gd name="connsiteY3" fmla="*/ 268 h 327"/>
              <a:gd name="connsiteX4" fmla="*/ 235 w 465"/>
              <a:gd name="connsiteY4" fmla="*/ 2 h 327"/>
              <a:gd name="connsiteX5" fmla="*/ 299 w 465"/>
              <a:gd name="connsiteY5" fmla="*/ 280 h 327"/>
              <a:gd name="connsiteX6" fmla="*/ 309 w 465"/>
              <a:gd name="connsiteY6" fmla="*/ 282 h 327"/>
              <a:gd name="connsiteX7" fmla="*/ 465 w 465"/>
              <a:gd name="connsiteY7" fmla="*/ 233 h 327"/>
              <a:gd name="connsiteX0" fmla="*/ 0 w 465"/>
              <a:gd name="connsiteY0" fmla="*/ 226 h 327"/>
              <a:gd name="connsiteX1" fmla="*/ 84 w 465"/>
              <a:gd name="connsiteY1" fmla="*/ 239 h 327"/>
              <a:gd name="connsiteX2" fmla="*/ 162 w 465"/>
              <a:gd name="connsiteY2" fmla="*/ 277 h 327"/>
              <a:gd name="connsiteX3" fmla="*/ 154 w 465"/>
              <a:gd name="connsiteY3" fmla="*/ 268 h 327"/>
              <a:gd name="connsiteX4" fmla="*/ 235 w 465"/>
              <a:gd name="connsiteY4" fmla="*/ 2 h 327"/>
              <a:gd name="connsiteX5" fmla="*/ 299 w 465"/>
              <a:gd name="connsiteY5" fmla="*/ 280 h 327"/>
              <a:gd name="connsiteX6" fmla="*/ 309 w 465"/>
              <a:gd name="connsiteY6" fmla="*/ 282 h 327"/>
              <a:gd name="connsiteX7" fmla="*/ 437 w 465"/>
              <a:gd name="connsiteY7" fmla="*/ 171 h 327"/>
              <a:gd name="connsiteX8" fmla="*/ 465 w 465"/>
              <a:gd name="connsiteY8" fmla="*/ 233 h 327"/>
              <a:gd name="connsiteX0" fmla="*/ 0 w 465"/>
              <a:gd name="connsiteY0" fmla="*/ 226 h 327"/>
              <a:gd name="connsiteX1" fmla="*/ 84 w 465"/>
              <a:gd name="connsiteY1" fmla="*/ 239 h 327"/>
              <a:gd name="connsiteX2" fmla="*/ 162 w 465"/>
              <a:gd name="connsiteY2" fmla="*/ 277 h 327"/>
              <a:gd name="connsiteX3" fmla="*/ 154 w 465"/>
              <a:gd name="connsiteY3" fmla="*/ 268 h 327"/>
              <a:gd name="connsiteX4" fmla="*/ 235 w 465"/>
              <a:gd name="connsiteY4" fmla="*/ 2 h 327"/>
              <a:gd name="connsiteX5" fmla="*/ 299 w 465"/>
              <a:gd name="connsiteY5" fmla="*/ 280 h 327"/>
              <a:gd name="connsiteX6" fmla="*/ 309 w 465"/>
              <a:gd name="connsiteY6" fmla="*/ 282 h 327"/>
              <a:gd name="connsiteX7" fmla="*/ 437 w 465"/>
              <a:gd name="connsiteY7" fmla="*/ 171 h 327"/>
              <a:gd name="connsiteX8" fmla="*/ 465 w 465"/>
              <a:gd name="connsiteY8" fmla="*/ 177 h 327"/>
              <a:gd name="connsiteX0" fmla="*/ 0 w 465"/>
              <a:gd name="connsiteY0" fmla="*/ 226 h 327"/>
              <a:gd name="connsiteX1" fmla="*/ 84 w 465"/>
              <a:gd name="connsiteY1" fmla="*/ 239 h 327"/>
              <a:gd name="connsiteX2" fmla="*/ 162 w 465"/>
              <a:gd name="connsiteY2" fmla="*/ 277 h 327"/>
              <a:gd name="connsiteX3" fmla="*/ 154 w 465"/>
              <a:gd name="connsiteY3" fmla="*/ 268 h 327"/>
              <a:gd name="connsiteX4" fmla="*/ 235 w 465"/>
              <a:gd name="connsiteY4" fmla="*/ 2 h 327"/>
              <a:gd name="connsiteX5" fmla="*/ 299 w 465"/>
              <a:gd name="connsiteY5" fmla="*/ 280 h 327"/>
              <a:gd name="connsiteX6" fmla="*/ 309 w 465"/>
              <a:gd name="connsiteY6" fmla="*/ 282 h 327"/>
              <a:gd name="connsiteX7" fmla="*/ 437 w 465"/>
              <a:gd name="connsiteY7" fmla="*/ 171 h 327"/>
              <a:gd name="connsiteX8" fmla="*/ 465 w 465"/>
              <a:gd name="connsiteY8" fmla="*/ 177 h 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" h="327">
                <a:moveTo>
                  <a:pt x="0" y="226"/>
                </a:moveTo>
                <a:cubicBezTo>
                  <a:pt x="17" y="229"/>
                  <a:pt x="57" y="231"/>
                  <a:pt x="84" y="239"/>
                </a:cubicBezTo>
                <a:cubicBezTo>
                  <a:pt x="111" y="247"/>
                  <a:pt x="150" y="272"/>
                  <a:pt x="162" y="277"/>
                </a:cubicBezTo>
                <a:cubicBezTo>
                  <a:pt x="174" y="282"/>
                  <a:pt x="142" y="314"/>
                  <a:pt x="154" y="268"/>
                </a:cubicBezTo>
                <a:cubicBezTo>
                  <a:pt x="166" y="222"/>
                  <a:pt x="211" y="0"/>
                  <a:pt x="235" y="2"/>
                </a:cubicBezTo>
                <a:cubicBezTo>
                  <a:pt x="259" y="4"/>
                  <a:pt x="287" y="233"/>
                  <a:pt x="299" y="280"/>
                </a:cubicBezTo>
                <a:cubicBezTo>
                  <a:pt x="311" y="327"/>
                  <a:pt x="286" y="300"/>
                  <a:pt x="309" y="282"/>
                </a:cubicBezTo>
                <a:cubicBezTo>
                  <a:pt x="370" y="255"/>
                  <a:pt x="411" y="188"/>
                  <a:pt x="437" y="171"/>
                </a:cubicBezTo>
                <a:cubicBezTo>
                  <a:pt x="463" y="154"/>
                  <a:pt x="460" y="178"/>
                  <a:pt x="465" y="177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2210153" lon="18720000" rev="225455"/>
            </a:camera>
            <a:lightRig rig="threePt" dir="t"/>
          </a:scene3d>
          <a:sp3d/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65" charset="0"/>
            </a:endParaRPr>
          </a:p>
        </p:txBody>
      </p:sp>
      <p:sp>
        <p:nvSpPr>
          <p:cNvPr id="17436" name="AutoShape 12"/>
          <p:cNvSpPr>
            <a:spLocks noChangeArrowheads="1"/>
          </p:cNvSpPr>
          <p:nvPr/>
        </p:nvSpPr>
        <p:spPr bwMode="auto">
          <a:xfrm rot="-2243954">
            <a:off x="5362578" y="4256088"/>
            <a:ext cx="1722439" cy="908050"/>
          </a:xfrm>
          <a:prstGeom prst="parallelogram">
            <a:avLst>
              <a:gd name="adj" fmla="val 76726"/>
            </a:avLst>
          </a:prstGeom>
          <a:noFill/>
          <a:ln w="9525">
            <a:solidFill>
              <a:srgbClr val="919191"/>
            </a:solidFill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>
            <a:off x="5635625" y="4795838"/>
            <a:ext cx="279400" cy="0"/>
          </a:xfrm>
          <a:prstGeom prst="line">
            <a:avLst/>
          </a:prstGeom>
          <a:noFill/>
          <a:ln w="952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65" charset="0"/>
            </a:endParaRPr>
          </a:p>
        </p:txBody>
      </p:sp>
      <p:sp>
        <p:nvSpPr>
          <p:cNvPr id="34" name="Oval 33"/>
          <p:cNvSpPr/>
          <p:nvPr/>
        </p:nvSpPr>
        <p:spPr>
          <a:xfrm rot="19091889">
            <a:off x="3901997" y="4669404"/>
            <a:ext cx="1211491" cy="333780"/>
          </a:xfrm>
          <a:prstGeom prst="ellipse">
            <a:avLst/>
          </a:prstGeom>
          <a:scene3d>
            <a:camera prst="orthographicFront"/>
            <a:lightRig rig="threePt" dir="t">
              <a:rot lat="0" lon="0" rev="3000000"/>
            </a:lightRig>
          </a:scene3d>
          <a:sp3d extrusionH="254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269569" y="885767"/>
            <a:ext cx="7944467" cy="44821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000" b="1" dirty="0"/>
              <a:t>Slanted Scan </a:t>
            </a:r>
            <a:r>
              <a:rPr lang="en-US" sz="2000" b="1" dirty="0" smtClean="0"/>
              <a:t>(duration E</a:t>
            </a:r>
            <a:r>
              <a:rPr lang="en-US" sz="2000" b="1" dirty="0"/>
              <a:t>≈P)</a:t>
            </a:r>
          </a:p>
        </p:txBody>
      </p:sp>
      <p:sp>
        <p:nvSpPr>
          <p:cNvPr id="29" name="Oval 28"/>
          <p:cNvSpPr/>
          <p:nvPr/>
        </p:nvSpPr>
        <p:spPr>
          <a:xfrm rot="18888210">
            <a:off x="5478955" y="3219775"/>
            <a:ext cx="1211490" cy="333780"/>
          </a:xfrm>
          <a:prstGeom prst="ellipse">
            <a:avLst/>
          </a:prstGeom>
          <a:scene3d>
            <a:camera prst="orthographicFront"/>
            <a:lightRig rig="threePt" dir="t">
              <a:rot lat="0" lon="0" rev="3000000"/>
            </a:lightRig>
          </a:scene3d>
          <a:sp3d extrusionH="254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8888210">
            <a:off x="2369006" y="6092912"/>
            <a:ext cx="1211490" cy="333780"/>
          </a:xfrm>
          <a:prstGeom prst="ellipse">
            <a:avLst/>
          </a:prstGeom>
          <a:scene3d>
            <a:camera prst="orthographicFront"/>
            <a:lightRig rig="threePt" dir="t">
              <a:rot lat="0" lon="0" rev="3000000"/>
            </a:lightRig>
          </a:scene3d>
          <a:sp3d extrusionH="254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7418" name="AutoShape 12"/>
          <p:cNvSpPr>
            <a:spLocks noChangeArrowheads="1"/>
          </p:cNvSpPr>
          <p:nvPr/>
        </p:nvSpPr>
        <p:spPr bwMode="auto">
          <a:xfrm rot="-2243954">
            <a:off x="4225925" y="4002088"/>
            <a:ext cx="2159000" cy="1428750"/>
          </a:xfrm>
          <a:prstGeom prst="parallelogram">
            <a:avLst>
              <a:gd name="adj" fmla="val 76661"/>
            </a:avLst>
          </a:prstGeom>
          <a:noFill/>
          <a:ln w="9525">
            <a:solidFill>
              <a:srgbClr val="919191"/>
            </a:solidFill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4961470" y="3800951"/>
            <a:ext cx="708025" cy="64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5829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ProjectX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348942" y="917783"/>
            <a:ext cx="7944467" cy="113947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marL="282555" indent="-282555">
              <a:spcBef>
                <a:spcPct val="20000"/>
              </a:spcBef>
              <a:defRPr/>
            </a:pPr>
            <a:r>
              <a:rPr lang="en-US" sz="2000" b="1" dirty="0"/>
              <a:t>Slanted Scan </a:t>
            </a:r>
            <a:r>
              <a:rPr lang="en-US" sz="2000" b="1" dirty="0" smtClean="0"/>
              <a:t>(duration E</a:t>
            </a:r>
            <a:r>
              <a:rPr lang="en-US" sz="2000" b="1" dirty="0"/>
              <a:t>≈P</a:t>
            </a:r>
            <a:r>
              <a:rPr lang="en-US" sz="2000" b="1" dirty="0" smtClean="0"/>
              <a:t>)</a:t>
            </a:r>
          </a:p>
          <a:p>
            <a:pPr marL="800068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/>
              <a:t>Gaussian shaped proton beam: 3ns long, 2mm transverse </a:t>
            </a:r>
            <a:r>
              <a:rPr lang="en-US" sz="2000" dirty="0" smtClean="0"/>
              <a:t>width</a:t>
            </a:r>
          </a:p>
          <a:p>
            <a:pPr marL="800068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/>
              <a:t> Electron scan: square pulse (FWHM = 2.35*sigma)</a:t>
            </a:r>
          </a:p>
          <a:p>
            <a:pPr marL="800068" lvl="1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4" y="2190603"/>
            <a:ext cx="2849730" cy="3649135"/>
          </a:xfrm>
          <a:prstGeom prst="rect">
            <a:avLst/>
          </a:prstGeom>
        </p:spPr>
      </p:pic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6176294" y="6010670"/>
            <a:ext cx="2296408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Off-center, 7ns long scan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09861" y="6010670"/>
            <a:ext cx="276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nsec</a:t>
            </a:r>
            <a:r>
              <a:rPr lang="en-US" dirty="0"/>
              <a:t> long deflected scan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34397" y="6021737"/>
            <a:ext cx="264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/>
              <a:t>nsec</a:t>
            </a:r>
            <a:r>
              <a:rPr lang="en-US" dirty="0"/>
              <a:t> long deflected scan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364" y="2235663"/>
            <a:ext cx="2781964" cy="3604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694" y="2261499"/>
            <a:ext cx="2781693" cy="36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8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</a:spPr>
      <a:bodyPr wrap="none" anchor="ctr">
        <a:prstTxWarp prst="textNoShape">
          <a:avLst/>
        </a:prstTxWarp>
      </a:bodyPr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9168</TotalTime>
  <Words>1230</Words>
  <Application>Microsoft Macintosh PowerPoint</Application>
  <PresentationFormat>On-screen Show (4:3)</PresentationFormat>
  <Paragraphs>216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Electron Scanner Collaboration</vt:lpstr>
      <vt:lpstr>Electron Scanner Collaboration</vt:lpstr>
      <vt:lpstr>SNS &amp; ProjectX parameters</vt:lpstr>
      <vt:lpstr>ProjectX ELS</vt:lpstr>
      <vt:lpstr>ProjectX ELS</vt:lpstr>
      <vt:lpstr>ProjectX ELS</vt:lpstr>
      <vt:lpstr>ProjectX ELS</vt:lpstr>
      <vt:lpstr>ProjectX ELS</vt:lpstr>
      <vt:lpstr>ProjectX ELS</vt:lpstr>
      <vt:lpstr>ProjectX ELS</vt:lpstr>
      <vt:lpstr>ProjectX ELS</vt:lpstr>
      <vt:lpstr>ProjectX ELS</vt:lpstr>
      <vt:lpstr>ProjectX ELS</vt:lpstr>
      <vt:lpstr>Test Setup at NWA     (R. Thurman-Keup. Fermilab)</vt:lpstr>
      <vt:lpstr>Spot Size Measurements</vt:lpstr>
      <vt:lpstr>Spot Size Measurements</vt:lpstr>
      <vt:lpstr>Next Step(s)</vt:lpstr>
      <vt:lpstr>ProjectX ELS</vt:lpstr>
      <vt:lpstr>ProjectX ELS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Scanner</dc:title>
  <dc:creator>Willem Blokland</dc:creator>
  <cp:lastModifiedBy>Willem Blokland</cp:lastModifiedBy>
  <cp:revision>78</cp:revision>
  <cp:lastPrinted>2011-04-11T17:50:46Z</cp:lastPrinted>
  <dcterms:created xsi:type="dcterms:W3CDTF">2011-04-12T01:23:26Z</dcterms:created>
  <dcterms:modified xsi:type="dcterms:W3CDTF">2011-04-13T16:31:07Z</dcterms:modified>
</cp:coreProperties>
</file>