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23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6" r:id="rId13"/>
    <p:sldId id="347" r:id="rId14"/>
    <p:sldId id="348" r:id="rId15"/>
    <p:sldId id="303" r:id="rId16"/>
    <p:sldId id="301" r:id="rId17"/>
    <p:sldId id="304" r:id="rId18"/>
    <p:sldId id="302" r:id="rId19"/>
    <p:sldId id="306" r:id="rId20"/>
    <p:sldId id="349" r:id="rId21"/>
    <p:sldId id="350" r:id="rId2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0000"/>
    <a:srgbClr val="FFFFFF"/>
    <a:srgbClr val="003399"/>
    <a:srgbClr val="009799"/>
    <a:srgbClr val="009900"/>
    <a:srgbClr val="CC0000"/>
    <a:srgbClr val="F0EF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2" autoAdjust="0"/>
    <p:restoredTop sz="94660"/>
  </p:normalViewPr>
  <p:slideViewPr>
    <p:cSldViewPr>
      <p:cViewPr varScale="1">
        <p:scale>
          <a:sx n="89" d="100"/>
          <a:sy n="89" d="100"/>
        </p:scale>
        <p:origin x="-9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7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F9D9B80-233F-40A5-A2F0-3B271E94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4547C-6998-4866-B945-5AF112CC912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AF252-581E-4C1B-A45E-7971E26054F8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8BB2E-41C2-41E7-9EBB-F376F2B0669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9BC73-09A7-4332-821D-ECE322C4EAC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AA2C9-6805-4E35-B9E0-06E0F3AED99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DB752-E863-4148-9A88-E3DE00EFBA68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B19C-45D6-4F95-9F20-9E84EC20446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C3107-3E7B-4DBE-905A-9DAD99ED583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1629B-FEC2-42EB-B06A-E70049A3300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49305-1B8E-465D-88F4-429959934B1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ECE64-2F12-4C6B-A08E-9C6A3094FE7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EAE81-4C71-4E40-B9E2-EA5DEA8EB5B4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ECE64-2F12-4C6B-A08E-9C6A3094FE7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ECE64-2F12-4C6B-A08E-9C6A3094FE7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EA372-0D98-44B0-BF74-D66E2AFB8A0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5350F-2426-46B5-B858-F52757ADD7AD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9EC64-3A55-4CF7-BC17-7AB231937C4D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FC2B7-872E-4759-916A-2C27E850B9C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EAE99-9647-4959-B707-EDB9206C0CD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1730F-73A2-4715-8AA3-1B0F5EB1FE2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387EE-8C9F-4355-B305-56AAF81A56B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  <a:ea typeface="+mn-ea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1pPr marL="233363" indent="-227013">
              <a:defRPr/>
            </a:lvl1pPr>
            <a:lvl2pPr marL="569913" indent="-231775">
              <a:defRPr/>
            </a:lvl2pPr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  <a:lvl4pPr marL="915988" indent="-228600">
              <a:buFont typeface="Wingdings" pitchFamily="2" charset="2"/>
              <a:buChar char="q"/>
              <a:defRPr/>
            </a:lvl4pPr>
            <a:lvl5pPr marL="1200150" indent="-228600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Your Name, Fermilab – General Accelerator Development Review   January 24-26, 2011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574B-C9BA-42F1-B17C-8C5ACBE81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Fermi_Blue_subpa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pitchFamily="28" charset="0"/>
                <a:cs typeface="ＭＳ Ｐゴシック" pitchFamily="28" charset="-128"/>
              </a:defRPr>
            </a:lvl1pPr>
          </a:lstStyle>
          <a:p>
            <a:pPr>
              <a:defRPr/>
            </a:pPr>
            <a:r>
              <a:rPr lang="en-US"/>
              <a:t>Your Name, Fermilab - General Accelerator Development Review   January 24-26, 2011</a:t>
            </a: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3FB9E3-777F-41B5-A3C5-4DF01F7A5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406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233363" indent="-227013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8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8" charset="2"/>
        <a:buChar char="®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8" charset="2"/>
        <a:buChar char="q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1200150" indent="-2222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l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Slide2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752600"/>
            <a:ext cx="6705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28" charset="-128"/>
              </a:rPr>
              <a:t>Project X Superconducting Cavities Status Report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29718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Mark Champion, Fermilab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Project X Collaboration Meeting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April 12-14,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First Test Result in Spoke Cavity Test Cryostat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DE1180-401D-4792-93DD-0201A56180A2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229600" cy="4354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 bwMode="auto">
          <a:xfrm>
            <a:off x="3675063" y="3975100"/>
            <a:ext cx="92075" cy="92075"/>
          </a:xfrm>
          <a:prstGeom prst="star5">
            <a:avLst/>
          </a:prstGeom>
          <a:solidFill>
            <a:srgbClr val="FFFF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9462" name="Content Placeholder 8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381000"/>
          </a:xfrm>
        </p:spPr>
        <p:txBody>
          <a:bodyPr/>
          <a:lstStyle/>
          <a:p>
            <a:r>
              <a:rPr lang="en-US" sz="1800" smtClean="0">
                <a:ea typeface="ＭＳ Ｐゴシック" pitchFamily="28" charset="-128"/>
              </a:rPr>
              <a:t>CW test with high-Q input coupler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High-Power Pulsed Testing Results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4581E4-F1D4-46E3-B247-B9C486CA8938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 l="8267" t="22932" r="8267" b="8000"/>
          <a:stretch>
            <a:fillRect/>
          </a:stretch>
        </p:blipFill>
        <p:spPr bwMode="auto">
          <a:xfrm>
            <a:off x="0" y="1066800"/>
            <a:ext cx="91440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054100" y="4013200"/>
            <a:ext cx="1752600" cy="261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00007A"/>
                </a:solidFill>
              </a:rPr>
              <a:t>Piezo Compensation ON</a:t>
            </a:r>
            <a:endParaRPr lang="en-US" sz="1100">
              <a:solidFill>
                <a:srgbClr val="EAEAEA"/>
              </a:solidFill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762000" y="5943600"/>
            <a:ext cx="6629400" cy="8794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EAEAEA"/>
                </a:solidFill>
              </a:rPr>
              <a:t>First High Power Pulsed Tests of a Dressed 325 MHz Superconducting Single Spoke Resonator at Fermilab</a:t>
            </a:r>
          </a:p>
          <a:p>
            <a:pPr algn="l"/>
            <a:r>
              <a:rPr lang="en-US" sz="1600">
                <a:solidFill>
                  <a:srgbClr val="EAEAEA"/>
                </a:solidFill>
              </a:rPr>
              <a:t>R. Madrak et al., TUP076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010400" cy="762000"/>
          </a:xfrm>
        </p:spPr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Basic Electromagnetic Design of 650 MHz </a:t>
            </a:r>
            <a:r>
              <a:rPr lang="en-US" sz="240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2400" smtClean="0">
                <a:ea typeface="ＭＳ Ｐゴシック" pitchFamily="28" charset="-128"/>
              </a:rPr>
              <a:t> =</a:t>
            </a:r>
            <a:r>
              <a:rPr lang="en-US" smtClean="0">
                <a:ea typeface="ＭＳ Ｐゴシック" pitchFamily="28" charset="-128"/>
              </a:rPr>
              <a:t> </a:t>
            </a:r>
            <a:r>
              <a:rPr lang="en-US" sz="2400" smtClean="0">
                <a:ea typeface="ＭＳ Ｐゴシック" pitchFamily="28" charset="-128"/>
              </a:rPr>
              <a:t>0.6 and </a:t>
            </a:r>
            <a:r>
              <a:rPr lang="en-US" sz="240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2400" smtClean="0">
                <a:ea typeface="ＭＳ Ｐゴシック" pitchFamily="28" charset="-128"/>
              </a:rPr>
              <a:t> = 0.9 Five-Cell Cavities is Complete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C7B072-DE33-437F-97F5-7236A2B5B93B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371600" y="914400"/>
          <a:ext cx="7162800" cy="4976813"/>
        </p:xfrm>
        <a:graphic>
          <a:graphicData uri="http://schemas.openxmlformats.org/presentationml/2006/ole">
            <p:oleObj spid="_x0000_s111618" name="Slide" r:id="rId4" imgW="4148198" imgH="3111878" progId="PowerPoint.Slide.12">
              <p:embed/>
            </p:oleObj>
          </a:graphicData>
        </a:graphic>
      </p:graphicFrame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371600" y="5943600"/>
            <a:ext cx="5867400" cy="9302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EAEAEA"/>
                </a:solidFill>
              </a:rPr>
              <a:t>- Concept EM Design of the 650 MHz Cavities for the Project X</a:t>
            </a:r>
          </a:p>
          <a:p>
            <a:pPr algn="l"/>
            <a:r>
              <a:rPr lang="en-US" sz="1600">
                <a:solidFill>
                  <a:srgbClr val="EAEAEA"/>
                </a:solidFill>
              </a:rPr>
              <a:t>- HOMs in the Project X Linac</a:t>
            </a:r>
          </a:p>
          <a:p>
            <a:pPr algn="l"/>
            <a:r>
              <a:rPr lang="en-US" sz="1600">
                <a:solidFill>
                  <a:srgbClr val="EAEAEA"/>
                </a:solidFill>
              </a:rPr>
              <a:t>V. Yakovlev et al., TUP089, TUP088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650 MHz Cavity Prototypes and Readiness for Processing &amp; Testing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6858000" cy="5181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28" charset="-128"/>
              </a:rPr>
              <a:t>Single-cell designs complete for </a:t>
            </a:r>
            <a:r>
              <a:rPr lang="en-US" sz="2000" dirty="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2000" dirty="0" smtClean="0">
                <a:ea typeface="ＭＳ Ｐゴシック" pitchFamily="28" charset="-128"/>
              </a:rPr>
              <a:t> = 0.6 and </a:t>
            </a:r>
            <a:r>
              <a:rPr lang="en-US" sz="2000" dirty="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2000" dirty="0" smtClean="0">
                <a:ea typeface="ＭＳ Ｐゴシック" pitchFamily="28" charset="-128"/>
              </a:rPr>
              <a:t> = 0.9 cavities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Two single-cell </a:t>
            </a:r>
            <a:r>
              <a:rPr lang="en-US" sz="1600" dirty="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1600" dirty="0" smtClean="0">
                <a:ea typeface="ＭＳ Ｐゴシック" pitchFamily="28" charset="-128"/>
              </a:rPr>
              <a:t> = 0.6 cavities are being prototyped at Jefferson Lab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Six single-cell </a:t>
            </a:r>
            <a:r>
              <a:rPr lang="en-US" sz="1600" dirty="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1600" dirty="0" smtClean="0">
                <a:ea typeface="ＭＳ Ｐゴシック" pitchFamily="28" charset="-128"/>
              </a:rPr>
              <a:t> = 0.9 cavities on order from AES; expected in Q3 FY11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Prototyping of single-cell </a:t>
            </a:r>
            <a:r>
              <a:rPr lang="en-US" sz="1600" dirty="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1600" dirty="0" smtClean="0">
                <a:ea typeface="ＭＳ Ｐゴシック" pitchFamily="28" charset="-128"/>
              </a:rPr>
              <a:t> = 0.9 cavities in progress at RRCAT</a:t>
            </a:r>
          </a:p>
          <a:p>
            <a:r>
              <a:rPr lang="en-US" sz="2000" dirty="0" smtClean="0">
                <a:ea typeface="ＭＳ Ｐゴシック" pitchFamily="28" charset="-128"/>
              </a:rPr>
              <a:t>Modifications in progress at Fermilab vertical test stand</a:t>
            </a:r>
          </a:p>
          <a:p>
            <a:r>
              <a:rPr lang="en-US" sz="2000" dirty="0" smtClean="0">
                <a:ea typeface="ＭＳ Ｐゴシック" pitchFamily="28" charset="-128"/>
              </a:rPr>
              <a:t>Cavity cage design complete and a few prototypes are on hand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Compatible with existing tooling for cavity handling, high pressure rinsing, and optical inspection</a:t>
            </a:r>
          </a:p>
          <a:p>
            <a:r>
              <a:rPr lang="en-US" sz="2000" dirty="0" smtClean="0">
                <a:ea typeface="ＭＳ Ｐゴシック" pitchFamily="28" charset="-128"/>
              </a:rPr>
              <a:t>Electro-polishing tools under development at ANL and AES</a:t>
            </a:r>
          </a:p>
          <a:p>
            <a:r>
              <a:rPr lang="en-US" sz="2000" dirty="0" smtClean="0">
                <a:ea typeface="ＭＳ Ｐゴシック" pitchFamily="28" charset="-128"/>
              </a:rPr>
              <a:t>BCP capability exists at ANL, </a:t>
            </a:r>
            <a:r>
              <a:rPr lang="en-US" sz="2000" dirty="0" err="1" smtClean="0">
                <a:ea typeface="ＭＳ Ｐゴシック" pitchFamily="28" charset="-128"/>
              </a:rPr>
              <a:t>JLab</a:t>
            </a:r>
            <a:r>
              <a:rPr lang="en-US" sz="2000" dirty="0" smtClean="0">
                <a:ea typeface="ＭＳ Ｐゴシック" pitchFamily="28" charset="-128"/>
              </a:rPr>
              <a:t>, and in US industry</a:t>
            </a:r>
          </a:p>
          <a:p>
            <a:r>
              <a:rPr lang="en-US" sz="2000" dirty="0" smtClean="0">
                <a:ea typeface="ＭＳ Ｐゴシック" pitchFamily="28" charset="-128"/>
              </a:rPr>
              <a:t>Optical inspection system undergoing modifications for use with 650 MHz cavities (KEK/Kyoto system - designed for 1.3 GHz cavities)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BFCE16-631E-4939-B2D9-1C9A6CA776C9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3" cstate="print"/>
          <a:srcRect r="4236"/>
          <a:stretch>
            <a:fillRect/>
          </a:stretch>
        </p:blipFill>
        <p:spPr bwMode="auto">
          <a:xfrm>
            <a:off x="0" y="1143000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010400" cy="762000"/>
          </a:xfrm>
        </p:spPr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650 MHz Five-Cell beta=0.9 Cavity Design Status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371600" y="762000"/>
            <a:ext cx="7620000" cy="2286000"/>
          </a:xfrm>
        </p:spPr>
        <p:txBody>
          <a:bodyPr/>
          <a:lstStyle/>
          <a:p>
            <a:r>
              <a:rPr lang="en-US" sz="2000" smtClean="0">
                <a:ea typeface="ＭＳ Ｐゴシック" pitchFamily="28" charset="-128"/>
              </a:rPr>
              <a:t>Drawing package nearly complete</a:t>
            </a:r>
          </a:p>
          <a:p>
            <a:r>
              <a:rPr lang="en-US" sz="2000" smtClean="0">
                <a:ea typeface="ＭＳ Ｐゴシック" pitchFamily="28" charset="-128"/>
              </a:rPr>
              <a:t>Fabrication specification in progress</a:t>
            </a:r>
          </a:p>
          <a:p>
            <a:r>
              <a:rPr lang="en-US" sz="2000" smtClean="0">
                <a:ea typeface="ＭＳ Ｐゴシック" pitchFamily="28" charset="-128"/>
              </a:rPr>
              <a:t>Niobium material on-hand</a:t>
            </a:r>
          </a:p>
          <a:p>
            <a:r>
              <a:rPr lang="en-US" sz="2000" smtClean="0">
                <a:ea typeface="ＭＳ Ｐゴシック" pitchFamily="28" charset="-128"/>
              </a:rPr>
              <a:t>Weld samples in progress to verify end cell to beam tube adaptor design</a:t>
            </a:r>
          </a:p>
          <a:p>
            <a:r>
              <a:rPr lang="en-US" sz="2000" smtClean="0">
                <a:ea typeface="ＭＳ Ｐゴシック" pitchFamily="28" charset="-128"/>
              </a:rPr>
              <a:t>Plan to be ready to initiate prototype procurements in FY11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B1D0CE-F28A-4C50-A4DE-64E64A9ACC19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657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124200"/>
            <a:ext cx="36576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4953000" y="5221288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EAEAEA"/>
                </a:solidFill>
              </a:rPr>
              <a:t>Concept for pass-through helium vessel utilizing blade tuner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581400" cy="1471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rgbClr val="EAEAEA"/>
                </a:solidFill>
              </a:rPr>
              <a:t>Cavity Model:</a:t>
            </a:r>
          </a:p>
          <a:p>
            <a:pPr marL="119063" indent="-119063" algn="l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EAEAEA"/>
                </a:solidFill>
              </a:rPr>
              <a:t>Niobium wall thickness is 4 mm</a:t>
            </a:r>
          </a:p>
          <a:p>
            <a:pPr marL="119063" indent="-119063" algn="l"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EAEAEA"/>
                </a:solidFill>
              </a:rPr>
              <a:t>Nb</a:t>
            </a:r>
            <a:r>
              <a:rPr lang="en-US" sz="1600" dirty="0">
                <a:solidFill>
                  <a:srgbClr val="EAEAEA"/>
                </a:solidFill>
              </a:rPr>
              <a:t>/Ti flanges with Al hex seals</a:t>
            </a:r>
          </a:p>
          <a:p>
            <a:pPr marL="119063" indent="-119063" algn="l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EAEAEA"/>
                </a:solidFill>
              </a:rPr>
              <a:t>Stiffening rings located to minimize </a:t>
            </a:r>
            <a:r>
              <a:rPr lang="en-US" sz="1600" dirty="0" err="1">
                <a:solidFill>
                  <a:srgbClr val="EAEAEA"/>
                </a:solidFill>
              </a:rPr>
              <a:t>dF</a:t>
            </a:r>
            <a:r>
              <a:rPr lang="en-US" sz="1600" dirty="0">
                <a:solidFill>
                  <a:srgbClr val="EAEAEA"/>
                </a:solidFill>
              </a:rPr>
              <a:t>/</a:t>
            </a:r>
            <a:r>
              <a:rPr lang="en-US" sz="1600" dirty="0" err="1">
                <a:solidFill>
                  <a:srgbClr val="EAEAEA"/>
                </a:solidFill>
              </a:rPr>
              <a:t>dP</a:t>
            </a:r>
            <a:r>
              <a:rPr lang="en-US" sz="1600" dirty="0">
                <a:solidFill>
                  <a:srgbClr val="EAEAEA"/>
                </a:solidFill>
              </a:rPr>
              <a:t> while maintaining tunability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914400" y="6224588"/>
            <a:ext cx="6553200" cy="6334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EAEAEA"/>
                </a:solidFill>
              </a:rPr>
              <a:t>Status of the Mechanical Design of the 650 MHz Cavities for Project X</a:t>
            </a:r>
          </a:p>
          <a:p>
            <a:pPr algn="l"/>
            <a:r>
              <a:rPr lang="en-US" sz="1600">
                <a:solidFill>
                  <a:srgbClr val="EAEAEA"/>
                </a:solidFill>
              </a:rPr>
              <a:t>S. Barbanotti et al., TUP069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325 MHz R&amp;D Plans:  SSR0 Cavities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6858000" cy="51816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28" charset="-128"/>
              </a:rPr>
              <a:t>Continue design work on the SSR0 cavity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Be ready in Q3 FY11 to initiate procurement of 1-2 prototype cavities from industry</a:t>
            </a:r>
          </a:p>
          <a:p>
            <a:r>
              <a:rPr lang="en-US" sz="2200" dirty="0" smtClean="0">
                <a:ea typeface="ＭＳ Ｐゴシック" pitchFamily="28" charset="-128"/>
              </a:rPr>
              <a:t>Receive prototype cavities within 9-12 months</a:t>
            </a:r>
          </a:p>
          <a:p>
            <a:r>
              <a:rPr lang="en-US" sz="2200" dirty="0" smtClean="0">
                <a:ea typeface="ＭＳ Ｐゴシック" pitchFamily="28" charset="-128"/>
              </a:rPr>
              <a:t>Process and vertical </a:t>
            </a:r>
            <a:r>
              <a:rPr lang="en-US" sz="2200" dirty="0" err="1" smtClean="0">
                <a:ea typeface="ＭＳ Ｐゴシック" pitchFamily="28" charset="-128"/>
              </a:rPr>
              <a:t>dewar</a:t>
            </a:r>
            <a:r>
              <a:rPr lang="en-US" sz="2200" dirty="0" smtClean="0">
                <a:ea typeface="ＭＳ Ｐゴシック" pitchFamily="28" charset="-128"/>
              </a:rPr>
              <a:t> test the bare cavities</a:t>
            </a:r>
          </a:p>
          <a:p>
            <a:r>
              <a:rPr lang="en-US" sz="2200" dirty="0" smtClean="0">
                <a:ea typeface="ＭＳ Ｐゴシック" pitchFamily="28" charset="-128"/>
              </a:rPr>
              <a:t>Upon achievement of performance requirements, proceed to dress these cavities (install helium vessel, tuner, and RF coupler) and test in the spoke cavity test cryostat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First dressed-cavity test planned in FY13</a:t>
            </a:r>
          </a:p>
          <a:p>
            <a:pPr lvl="1"/>
            <a:endParaRPr lang="en-US" sz="1800" dirty="0" smtClean="0">
              <a:ea typeface="ＭＳ Ｐゴシック" pitchFamily="28" charset="-128"/>
            </a:endParaRP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4409F9-1025-45D4-A3D5-8C5FAB46B6C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325 MHz R&amp;D Plans:  SSR1 Cavities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315200" cy="5181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28" charset="-128"/>
              </a:rPr>
              <a:t>Complete testing of the 1</a:t>
            </a:r>
            <a:r>
              <a:rPr lang="en-US" sz="2000" baseline="30000" dirty="0" smtClean="0">
                <a:ea typeface="ＭＳ Ｐゴシック" pitchFamily="28" charset="-128"/>
              </a:rPr>
              <a:t>st</a:t>
            </a:r>
            <a:r>
              <a:rPr lang="en-US" sz="2000" dirty="0" smtClean="0">
                <a:ea typeface="ＭＳ Ｐゴシック" pitchFamily="28" charset="-128"/>
              </a:rPr>
              <a:t> prototype SSR1 cavity in the spoke cavity test cryostat – </a:t>
            </a:r>
            <a:r>
              <a:rPr lang="en-US" sz="2000" dirty="0" smtClean="0">
                <a:solidFill>
                  <a:srgbClr val="FFFF00"/>
                </a:solidFill>
                <a:ea typeface="ＭＳ Ｐゴシック" pitchFamily="28" charset="-128"/>
              </a:rPr>
              <a:t>essentially complete</a:t>
            </a:r>
          </a:p>
          <a:p>
            <a:r>
              <a:rPr lang="en-US" sz="2000" dirty="0" smtClean="0">
                <a:ea typeface="ＭＳ Ｐゴシック" pitchFamily="28" charset="-128"/>
              </a:rPr>
              <a:t>Dress and test the 2</a:t>
            </a:r>
            <a:r>
              <a:rPr lang="en-US" sz="2000" baseline="30000" dirty="0" smtClean="0">
                <a:ea typeface="ＭＳ Ｐゴシック" pitchFamily="28" charset="-128"/>
              </a:rPr>
              <a:t>nd</a:t>
            </a:r>
            <a:r>
              <a:rPr lang="en-US" sz="2000" dirty="0" smtClean="0">
                <a:ea typeface="ＭＳ Ｐゴシック" pitchFamily="28" charset="-128"/>
              </a:rPr>
              <a:t> prototype SSR1 cavity in the spoke cavity test cryostat – </a:t>
            </a:r>
            <a:r>
              <a:rPr lang="en-US" sz="2000" dirty="0" smtClean="0">
                <a:solidFill>
                  <a:srgbClr val="FFFF00"/>
                </a:solidFill>
                <a:ea typeface="ＭＳ Ｐゴシック" pitchFamily="28" charset="-128"/>
              </a:rPr>
              <a:t>probably not</a:t>
            </a:r>
          </a:p>
          <a:p>
            <a:r>
              <a:rPr lang="en-US" sz="2000" dirty="0" smtClean="0">
                <a:ea typeface="ＭＳ Ｐゴシック" pitchFamily="28" charset="-128"/>
              </a:rPr>
              <a:t>Upgrade the spoke cavity test facility for 2K operation</a:t>
            </a:r>
          </a:p>
          <a:p>
            <a:r>
              <a:rPr lang="en-US" sz="2000" dirty="0" smtClean="0">
                <a:ea typeface="ＭＳ Ｐゴシック" pitchFamily="28" charset="-128"/>
              </a:rPr>
              <a:t>Receive two SSR1 cavities from IUAC-Delhi</a:t>
            </a:r>
          </a:p>
          <a:p>
            <a:r>
              <a:rPr lang="en-US" sz="2000" dirty="0" smtClean="0">
                <a:ea typeface="ＭＳ Ｐゴシック" pitchFamily="28" charset="-128"/>
              </a:rPr>
              <a:t>Receive ten SSR1 cavities from US industry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Initiate processing and vertical </a:t>
            </a:r>
            <a:r>
              <a:rPr lang="en-US" sz="1600" dirty="0" err="1" smtClean="0">
                <a:ea typeface="ＭＳ Ｐゴシック" pitchFamily="28" charset="-128"/>
              </a:rPr>
              <a:t>dewar</a:t>
            </a:r>
            <a:r>
              <a:rPr lang="en-US" sz="1600" dirty="0" smtClean="0">
                <a:ea typeface="ＭＳ Ｐゴシック" pitchFamily="28" charset="-128"/>
              </a:rPr>
              <a:t> testing of these 12 cavities in FY11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Proceed at steady rate until all cavities have been tested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Achieve a good understanding of the performance limits of these cavities</a:t>
            </a:r>
          </a:p>
          <a:p>
            <a:r>
              <a:rPr lang="en-US" sz="2000" dirty="0" smtClean="0">
                <a:ea typeface="ＭＳ Ｐゴシック" pitchFamily="28" charset="-128"/>
              </a:rPr>
              <a:t>Dress several of these cavities and test in the spoke cavity test cryostat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Goal is to have 4 cavities qualified in FY13 for inclusion in a prototype SSR1 cryomodule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2206FF-F356-4F0D-B174-D1F1E73FD75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325 MHz R&amp;D Plans:  SSR2 Cavities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6858000" cy="51816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28" charset="-128"/>
              </a:rPr>
              <a:t>The SSR2 electromagnetic design is complete</a:t>
            </a:r>
          </a:p>
          <a:p>
            <a:r>
              <a:rPr lang="en-US" sz="2200" dirty="0" smtClean="0">
                <a:ea typeface="ＭＳ Ｐゴシック" pitchFamily="28" charset="-128"/>
              </a:rPr>
              <a:t>Plan to proceed with mechanical design and acquisition of prototypes in the FY12-14 period</a:t>
            </a:r>
          </a:p>
          <a:p>
            <a:r>
              <a:rPr lang="en-US" sz="2200" dirty="0" smtClean="0">
                <a:ea typeface="ＭＳ Ｐゴシック" pitchFamily="28" charset="-128"/>
              </a:rPr>
              <a:t>SSR0 and SSR1 work has higher priority at this time</a:t>
            </a:r>
          </a:p>
          <a:p>
            <a:r>
              <a:rPr lang="en-US" sz="2200" dirty="0" smtClean="0">
                <a:ea typeface="ＭＳ Ｐゴシック" pitchFamily="28" charset="-128"/>
              </a:rPr>
              <a:t>Excellent opportunity for a collaborator</a:t>
            </a:r>
          </a:p>
          <a:p>
            <a:endParaRPr lang="en-US" sz="2200" dirty="0" smtClean="0">
              <a:ea typeface="ＭＳ Ｐゴシック" pitchFamily="28" charset="-128"/>
            </a:endParaRP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E2C105-0568-4081-94AD-AAE9A7471F6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650 MHz R&amp;D Plans:  beta=0.6 cavity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6858000" cy="5181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28" charset="-128"/>
              </a:rPr>
              <a:t>The beta=0.6 cavity is being developed at Jefferson Lab</a:t>
            </a:r>
          </a:p>
          <a:p>
            <a:r>
              <a:rPr lang="en-US" sz="2000" dirty="0" smtClean="0">
                <a:ea typeface="ＭＳ Ｐゴシック" pitchFamily="28" charset="-128"/>
              </a:rPr>
              <a:t>Production of two single-cell prototypes is in progress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Processing and testing planned for late FY11, early FY12</a:t>
            </a:r>
          </a:p>
          <a:p>
            <a:r>
              <a:rPr lang="en-US" sz="2000" dirty="0" smtClean="0">
                <a:ea typeface="ＭＳ Ｐゴシック" pitchFamily="28" charset="-128"/>
              </a:rPr>
              <a:t>Plan to be ready to initiate production of two five-cell prototypes by end of FY11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Processing and testing planned for FY12-13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F9BF3D-41A6-41C6-8939-76856D7263F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650 MHz R&amp;D Plans:  beta=0.9 cavity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6858000" cy="5181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28" charset="-128"/>
              </a:rPr>
              <a:t>Six prototype single-cell beta=0.9 cavities are under production at AES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Delivery expected in Summer 2011</a:t>
            </a:r>
          </a:p>
          <a:p>
            <a:r>
              <a:rPr lang="en-US" sz="2000" dirty="0" smtClean="0">
                <a:ea typeface="ＭＳ Ｐゴシック" pitchFamily="28" charset="-128"/>
              </a:rPr>
              <a:t>Continue the development of instrumentation and tooling to support processing and testing of these cavities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BCP processing at ANL, </a:t>
            </a:r>
            <a:r>
              <a:rPr lang="en-US" sz="1800" dirty="0" err="1" smtClean="0">
                <a:ea typeface="ＭＳ Ｐゴシック" pitchFamily="28" charset="-128"/>
              </a:rPr>
              <a:t>JLab</a:t>
            </a:r>
            <a:r>
              <a:rPr lang="en-US" sz="1800" dirty="0" smtClean="0">
                <a:ea typeface="ＭＳ Ｐゴシック" pitchFamily="28" charset="-128"/>
              </a:rPr>
              <a:t>, or US industry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EP at ANL or US industry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High-pressure rinsing and test preparation at ANL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Vertical </a:t>
            </a:r>
            <a:r>
              <a:rPr lang="en-US" sz="1800" dirty="0" err="1" smtClean="0">
                <a:ea typeface="ＭＳ Ｐゴシック" pitchFamily="28" charset="-128"/>
              </a:rPr>
              <a:t>dewar</a:t>
            </a:r>
            <a:r>
              <a:rPr lang="en-US" sz="1800" dirty="0" smtClean="0">
                <a:ea typeface="ＭＳ Ｐゴシック" pitchFamily="28" charset="-128"/>
              </a:rPr>
              <a:t> testing at Fermilab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Optical inspection at Fermilab</a:t>
            </a:r>
          </a:p>
          <a:p>
            <a:r>
              <a:rPr lang="en-US" sz="2000" dirty="0" smtClean="0">
                <a:ea typeface="ＭＳ Ｐゴシック" pitchFamily="28" charset="-128"/>
              </a:rPr>
              <a:t>Be ready to initiate procurement of two prototype five-cell cavities in FY11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DD49EB-1112-44DD-B071-E970C73E035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28" charset="-128"/>
            </a:endParaRP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D29E7C-A219-411F-8BAD-250957BABCBF}" type="slidenum">
              <a:rPr lang="en-US" smtClean="0"/>
              <a:pPr/>
              <a:t>2</a:t>
            </a:fld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75" y="0"/>
          <a:ext cx="9140825" cy="6038850"/>
        </p:xfrm>
        <a:graphic>
          <a:graphicData uri="http://schemas.openxmlformats.org/presentationml/2006/ole">
            <p:oleObj spid="_x0000_s110594" name="Slide" r:id="rId4" imgW="2029931" imgH="1522482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Some </a:t>
            </a:r>
            <a:r>
              <a:rPr lang="en-US" dirty="0" smtClean="0">
                <a:ea typeface="ＭＳ Ｐゴシック" pitchFamily="28" charset="-128"/>
              </a:rPr>
              <a:t>Issues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01000" cy="51816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Ongoing discussion about low-energy SSR0 section of Linac: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Would it be better to use 162.5 MHz half-wave resonators</a:t>
            </a:r>
            <a:r>
              <a:rPr lang="en-US" sz="1800" dirty="0" smtClean="0">
                <a:ea typeface="ＭＳ Ｐゴシック" pitchFamily="28" charset="-128"/>
              </a:rPr>
              <a:t>?  </a:t>
            </a:r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U</a:t>
            </a:r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nclear</a:t>
            </a:r>
            <a:endParaRPr lang="en-US" sz="1800" dirty="0" smtClean="0">
              <a:solidFill>
                <a:srgbClr val="FFFF00"/>
              </a:solidFill>
              <a:ea typeface="ＭＳ Ｐゴシック" pitchFamily="28" charset="-128"/>
            </a:endParaRP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Shall we proceed with procurement of SSR0 prototypes?  </a:t>
            </a:r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Yes</a:t>
            </a:r>
          </a:p>
          <a:p>
            <a:r>
              <a:rPr lang="en-US" dirty="0" smtClean="0">
                <a:ea typeface="ＭＳ Ｐゴシック" pitchFamily="28" charset="-128"/>
              </a:rPr>
              <a:t>Nobody is working on </a:t>
            </a:r>
            <a:r>
              <a:rPr lang="en-US" dirty="0" smtClean="0">
                <a:ea typeface="ＭＳ Ｐゴシック" pitchFamily="28" charset="-128"/>
              </a:rPr>
              <a:t>SSR2 – </a:t>
            </a:r>
            <a:r>
              <a:rPr lang="en-US" dirty="0" smtClean="0">
                <a:solidFill>
                  <a:srgbClr val="FFFF00"/>
                </a:solidFill>
                <a:ea typeface="ＭＳ Ｐゴシック" pitchFamily="28" charset="-128"/>
              </a:rPr>
              <a:t>volunteers?</a:t>
            </a:r>
            <a:endParaRPr lang="en-US" dirty="0" smtClean="0">
              <a:solidFill>
                <a:srgbClr val="FFFF00"/>
              </a:solidFill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HOM couplers on 650 MHz cavities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Are they needed for the Linac?  </a:t>
            </a:r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No, but…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Shall we include them on 5-cell prototype cavities?  </a:t>
            </a:r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No</a:t>
            </a:r>
            <a:endParaRPr lang="en-US" dirty="0" smtClean="0">
              <a:solidFill>
                <a:srgbClr val="FFFF00"/>
              </a:solidFill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Helium vessel design for 650 MHz cavities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Flow through or separate two-phase pipe</a:t>
            </a:r>
            <a:r>
              <a:rPr lang="en-US" dirty="0" smtClean="0">
                <a:ea typeface="ＭＳ Ｐゴシック" pitchFamily="28" charset="-128"/>
              </a:rPr>
              <a:t>?  </a:t>
            </a:r>
            <a:r>
              <a:rPr lang="en-US" dirty="0" smtClean="0">
                <a:solidFill>
                  <a:srgbClr val="FFFF00"/>
                </a:solidFill>
                <a:ea typeface="ＭＳ Ｐゴシック" pitchFamily="28" charset="-128"/>
              </a:rPr>
              <a:t>Separate pipe if thermal characteristics acceptable</a:t>
            </a:r>
            <a:endParaRPr lang="en-US" dirty="0" smtClean="0">
              <a:solidFill>
                <a:srgbClr val="FFFF00"/>
              </a:solidFill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Tuner designs: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Piezoelectric tuners mandatory?  </a:t>
            </a:r>
            <a:r>
              <a:rPr lang="en-US" dirty="0" smtClean="0">
                <a:solidFill>
                  <a:srgbClr val="FFFF00"/>
                </a:solidFill>
                <a:ea typeface="ＭＳ Ｐゴシック" pitchFamily="28" charset="-128"/>
              </a:rPr>
              <a:t>Yes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Motors and gearboxes inside vacuum vessel</a:t>
            </a:r>
            <a:r>
              <a:rPr lang="en-US" dirty="0" smtClean="0">
                <a:ea typeface="ＭＳ Ｐゴシック" pitchFamily="28" charset="-128"/>
              </a:rPr>
              <a:t>?  </a:t>
            </a:r>
            <a:r>
              <a:rPr lang="en-US" dirty="0" smtClean="0">
                <a:solidFill>
                  <a:srgbClr val="FFFF00"/>
                </a:solidFill>
                <a:ea typeface="ＭＳ Ｐゴシック" pitchFamily="28" charset="-128"/>
              </a:rPr>
              <a:t>Only if field serviceable</a:t>
            </a:r>
            <a:endParaRPr lang="en-US" dirty="0" smtClean="0">
              <a:solidFill>
                <a:srgbClr val="FFFF00"/>
              </a:solidFill>
              <a:ea typeface="ＭＳ Ｐゴシック" pitchFamily="28" charset="-128"/>
            </a:endParaRP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DD49EB-1112-44DD-B071-E970C73E035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Conclusion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7162800" cy="51816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Progress on the development of 4 of 5 cavity types needed for the 3 GeV Linac</a:t>
            </a:r>
          </a:p>
          <a:p>
            <a:r>
              <a:rPr lang="en-US" dirty="0" smtClean="0">
                <a:ea typeface="ＭＳ Ｐゴシック" pitchFamily="28" charset="-128"/>
              </a:rPr>
              <a:t>Much work remains</a:t>
            </a:r>
          </a:p>
          <a:p>
            <a:r>
              <a:rPr lang="en-US" dirty="0" smtClean="0">
                <a:ea typeface="ＭＳ Ｐゴシック" pitchFamily="28" charset="-128"/>
              </a:rPr>
              <a:t>Looking forward to tests of prototype single-cell 650 MHz cavities</a:t>
            </a:r>
          </a:p>
          <a:p>
            <a:r>
              <a:rPr lang="en-US" dirty="0" smtClean="0">
                <a:ea typeface="ＭＳ Ｐゴシック" pitchFamily="28" charset="-128"/>
              </a:rPr>
              <a:t>Plan to </a:t>
            </a:r>
            <a:r>
              <a:rPr lang="en-US" dirty="0" smtClean="0">
                <a:ea typeface="ＭＳ Ｐゴシック" pitchFamily="28" charset="-128"/>
              </a:rPr>
              <a:t>initiate prototype procurements of SSR0 and five-cell 650 MHz cavities this year</a:t>
            </a:r>
          </a:p>
          <a:p>
            <a:r>
              <a:rPr lang="en-US" dirty="0" smtClean="0">
                <a:ea typeface="ＭＳ Ｐゴシック" pitchFamily="28" charset="-128"/>
              </a:rPr>
              <a:t>Thanks to all colleagues for their efforts in cavity development for Project X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DD49EB-1112-44DD-B071-E970C73E035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Electromagnetic Designs of 325 MHz Single-Spoke Resonators have been Completed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2578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28" charset="-128"/>
              </a:rPr>
              <a:t>Three designs cover the beta range 0.11 – 0.42</a:t>
            </a:r>
            <a:endParaRPr lang="en-US" sz="14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r>
              <a:rPr lang="en-US" sz="1800" dirty="0" smtClean="0">
                <a:ea typeface="ＭＳ Ｐゴシック" pitchFamily="28" charset="-128"/>
              </a:rPr>
              <a:t>SSR0 ( </a:t>
            </a:r>
            <a:r>
              <a:rPr lang="en-US" sz="1800" dirty="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1800" dirty="0" smtClean="0">
                <a:ea typeface="ＭＳ Ｐゴシック" pitchFamily="28" charset="-128"/>
              </a:rPr>
              <a:t> = 0.11 )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Design optimization complete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Iterated between EM and mechanical designs to achieve:</a:t>
            </a:r>
          </a:p>
          <a:p>
            <a:pPr lvl="2">
              <a:buClr>
                <a:srgbClr val="F4F4F4"/>
              </a:buClr>
              <a:buFont typeface="Wingdings" pitchFamily="28" charset="2"/>
              <a:buChar char="q"/>
            </a:pPr>
            <a:r>
              <a:rPr lang="en-US" sz="1600" dirty="0" smtClean="0">
                <a:ea typeface="ＭＳ Ｐゴシック" pitchFamily="28" charset="-128"/>
              </a:rPr>
              <a:t>required EM parameters,</a:t>
            </a:r>
          </a:p>
          <a:p>
            <a:pPr lvl="2">
              <a:buClr>
                <a:srgbClr val="F4F4F4"/>
              </a:buClr>
              <a:buFont typeface="Wingdings" pitchFamily="28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ea typeface="ＭＳ Ｐゴシック" pitchFamily="28" charset="-128"/>
              </a:rPr>
              <a:t>minimum frequency sensitivity (</a:t>
            </a:r>
            <a:r>
              <a:rPr lang="en-US" sz="1600" dirty="0" err="1" smtClean="0">
                <a:solidFill>
                  <a:srgbClr val="FFFF00"/>
                </a:solidFill>
                <a:ea typeface="ＭＳ Ｐゴシック" pitchFamily="28" charset="-128"/>
              </a:rPr>
              <a:t>dF</a:t>
            </a:r>
            <a:r>
              <a:rPr lang="en-US" sz="1600" dirty="0" smtClean="0">
                <a:solidFill>
                  <a:srgbClr val="FFFF00"/>
                </a:solidFill>
                <a:ea typeface="ＭＳ Ｐゴシック" pitchFamily="28" charset="-128"/>
              </a:rPr>
              <a:t>/</a:t>
            </a:r>
            <a:r>
              <a:rPr lang="en-US" sz="1600" dirty="0" err="1" smtClean="0">
                <a:solidFill>
                  <a:srgbClr val="FFFF00"/>
                </a:solidFill>
                <a:ea typeface="ＭＳ Ｐゴシック" pitchFamily="28" charset="-128"/>
              </a:rPr>
              <a:t>dP</a:t>
            </a:r>
            <a:r>
              <a:rPr lang="en-US" sz="1600" dirty="0" smtClean="0">
                <a:solidFill>
                  <a:srgbClr val="FFFF00"/>
                </a:solidFill>
                <a:ea typeface="ＭＳ Ｐゴシック" pitchFamily="28" charset="-128"/>
              </a:rPr>
              <a:t>),</a:t>
            </a:r>
          </a:p>
          <a:p>
            <a:pPr lvl="2">
              <a:buClr>
                <a:srgbClr val="F4F4F4"/>
              </a:buClr>
              <a:buFont typeface="Wingdings" pitchFamily="28" charset="2"/>
              <a:buChar char="q"/>
            </a:pPr>
            <a:r>
              <a:rPr lang="en-US" sz="1600" dirty="0" smtClean="0">
                <a:ea typeface="ＭＳ Ｐゴシック" pitchFamily="28" charset="-128"/>
              </a:rPr>
              <a:t>tunability,</a:t>
            </a:r>
          </a:p>
          <a:p>
            <a:pPr lvl="2">
              <a:buClr>
                <a:srgbClr val="F4F4F4"/>
              </a:buClr>
              <a:buFont typeface="Wingdings" pitchFamily="28" charset="2"/>
              <a:buChar char="q"/>
            </a:pPr>
            <a:r>
              <a:rPr lang="en-US" sz="1600" dirty="0" smtClean="0">
                <a:ea typeface="ＭＳ Ｐゴシック" pitchFamily="28" charset="-128"/>
              </a:rPr>
              <a:t>minimum length,</a:t>
            </a:r>
          </a:p>
          <a:p>
            <a:pPr lvl="2">
              <a:buClr>
                <a:srgbClr val="F4F4F4"/>
              </a:buClr>
              <a:buFont typeface="Wingdings" pitchFamily="28" charset="2"/>
              <a:buChar char="q"/>
            </a:pPr>
            <a:r>
              <a:rPr lang="en-US" sz="1600" dirty="0" smtClean="0">
                <a:ea typeface="ＭＳ Ｐゴシック" pitchFamily="28" charset="-128"/>
              </a:rPr>
              <a:t>and manufacturability</a:t>
            </a:r>
          </a:p>
          <a:p>
            <a:pPr lvl="1"/>
            <a:r>
              <a:rPr lang="en-US" sz="1600" dirty="0" smtClean="0">
                <a:ea typeface="ＭＳ Ｐゴシック" pitchFamily="28" charset="-128"/>
              </a:rPr>
              <a:t>Plan to initiate procurement of 1-2 prototypes in Q3 FY11</a:t>
            </a:r>
          </a:p>
          <a:p>
            <a:pPr lvl="1"/>
            <a:endParaRPr lang="en-US" sz="1600" dirty="0" smtClean="0">
              <a:ea typeface="ＭＳ Ｐゴシック" pitchFamily="28" charset="-128"/>
            </a:endParaRPr>
          </a:p>
          <a:p>
            <a:pPr lvl="2">
              <a:buClr>
                <a:srgbClr val="F4F4F4"/>
              </a:buClr>
              <a:buFont typeface="Wingdings" pitchFamily="28" charset="2"/>
              <a:buChar char="q"/>
            </a:pPr>
            <a:endParaRPr lang="en-US" sz="16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endParaRPr lang="en-US" sz="1400" dirty="0" smtClean="0">
              <a:ea typeface="ＭＳ Ｐゴシック" pitchFamily="28" charset="-128"/>
            </a:endParaRPr>
          </a:p>
          <a:p>
            <a:endParaRPr lang="en-US" sz="1800" dirty="0" smtClean="0">
              <a:ea typeface="ＭＳ Ｐゴシック" pitchFamily="28" charset="-128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0619F0-6FFB-46FB-9055-0A521113856A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4575" y="1600200"/>
          <a:ext cx="7096125" cy="1066800"/>
        </p:xfrm>
        <a:graphic>
          <a:graphicData uri="http://schemas.openxmlformats.org/drawingml/2006/table">
            <a:tbl>
              <a:tblPr/>
              <a:tblGrid>
                <a:gridCol w="611188"/>
                <a:gridCol w="823912"/>
                <a:gridCol w="542925"/>
                <a:gridCol w="762000"/>
                <a:gridCol w="939800"/>
                <a:gridCol w="655638"/>
                <a:gridCol w="673100"/>
                <a:gridCol w="606425"/>
                <a:gridCol w="690562"/>
                <a:gridCol w="7905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cavity type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Freq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U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acc, max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max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MV/m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B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max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R/Q,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0,2K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sym typeface="Symbol" pitchFamily="28" charset="2"/>
                        </a:rPr>
                        <a:t>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max,2K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W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SSR0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β=0.114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325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0.6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108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6.5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0.5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SSR1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β=0.215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325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1.47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242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11.0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SSR2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β=0.42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325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3.34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292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109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13.0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2.9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51" name="TextBox 7"/>
          <p:cNvSpPr txBox="1">
            <a:spLocks noChangeArrowheads="1"/>
          </p:cNvSpPr>
          <p:nvPr/>
        </p:nvSpPr>
        <p:spPr bwMode="auto">
          <a:xfrm>
            <a:off x="2286000" y="5867400"/>
            <a:ext cx="4419600" cy="8794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EAEAEA"/>
                </a:solidFill>
              </a:rPr>
              <a:t>EM Design of the Low-Beta SC Cavities for the Project X Front End</a:t>
            </a:r>
          </a:p>
          <a:p>
            <a:pPr algn="l"/>
            <a:r>
              <a:rPr lang="en-US" sz="1600" dirty="0">
                <a:solidFill>
                  <a:srgbClr val="EAEAEA"/>
                </a:solidFill>
              </a:rPr>
              <a:t>I. Gonin et al., TUP070</a:t>
            </a:r>
          </a:p>
        </p:txBody>
      </p:sp>
      <p:pic>
        <p:nvPicPr>
          <p:cNvPr id="8" name="Picture 17" descr="SSR0-cavhv-sect-jan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99" y="2971800"/>
            <a:ext cx="14593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55736" y="6358678"/>
            <a:ext cx="93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EAEAEA"/>
                </a:solidFill>
              </a:rPr>
              <a:t>PAC’11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Recent Developments on the SSR0 Design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A60654-2E10-4E97-B3B4-987EC12DDE4B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3316" name="Picture 12" descr="SS0_Cryomod_Lattice_01-12-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3394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5778500"/>
            <a:ext cx="35814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50" kern="0" dirty="0" err="1">
                <a:solidFill>
                  <a:srgbClr val="EAEAEA"/>
                </a:solidFill>
              </a:rPr>
              <a:t>Lattic</a:t>
            </a:r>
            <a:r>
              <a:rPr lang="en-US" sz="1050" kern="0" dirty="0">
                <a:solidFill>
                  <a:srgbClr val="EAEAEA"/>
                </a:solidFill>
              </a:rPr>
              <a:t>e spacing requirement:  &lt;610 mm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50" kern="0" dirty="0">
                <a:solidFill>
                  <a:srgbClr val="EAEAEA"/>
                </a:solidFill>
              </a:rPr>
              <a:t>Need BPM, solenoid, bellows and tuner between cavities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50" kern="0" dirty="0">
                <a:solidFill>
                  <a:srgbClr val="EAEAEA"/>
                </a:solidFill>
              </a:rPr>
              <a:t>Appears feasible (but tight)</a:t>
            </a:r>
          </a:p>
        </p:txBody>
      </p:sp>
      <p:pic>
        <p:nvPicPr>
          <p:cNvPr id="13318" name="Picture 17" descr="SSR0-cavhv-sect-jan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057400"/>
            <a:ext cx="2209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8"/>
          <p:cNvSpPr txBox="1">
            <a:spLocks noChangeArrowheads="1"/>
          </p:cNvSpPr>
          <p:nvPr/>
        </p:nvSpPr>
        <p:spPr bwMode="auto">
          <a:xfrm>
            <a:off x="6934200" y="1524000"/>
            <a:ext cx="838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100" i="1">
                <a:solidFill>
                  <a:srgbClr val="EAEAEA"/>
                </a:solidFill>
              </a:rPr>
              <a:t>SS helium vessel</a:t>
            </a:r>
          </a:p>
        </p:txBody>
      </p:sp>
      <p:sp>
        <p:nvSpPr>
          <p:cNvPr id="13320" name="TextBox 19"/>
          <p:cNvSpPr txBox="1">
            <a:spLocks noChangeArrowheads="1"/>
          </p:cNvSpPr>
          <p:nvPr/>
        </p:nvSpPr>
        <p:spPr bwMode="auto">
          <a:xfrm>
            <a:off x="8153400" y="1447800"/>
            <a:ext cx="91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100" i="1">
                <a:solidFill>
                  <a:srgbClr val="EAEAEA"/>
                </a:solidFill>
              </a:rPr>
              <a:t>SS/Nb braze joints</a:t>
            </a:r>
          </a:p>
        </p:txBody>
      </p:sp>
      <p:sp>
        <p:nvSpPr>
          <p:cNvPr id="13321" name="TextBox 21"/>
          <p:cNvSpPr txBox="1">
            <a:spLocks noChangeArrowheads="1"/>
          </p:cNvSpPr>
          <p:nvPr/>
        </p:nvSpPr>
        <p:spPr bwMode="auto">
          <a:xfrm>
            <a:off x="5791200" y="5486400"/>
            <a:ext cx="1143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100" i="1">
                <a:solidFill>
                  <a:srgbClr val="EAEAEA"/>
                </a:solidFill>
              </a:rPr>
              <a:t>Bellows </a:t>
            </a:r>
          </a:p>
          <a:p>
            <a:pPr algn="l"/>
            <a:r>
              <a:rPr lang="en-US" sz="1100" i="1">
                <a:solidFill>
                  <a:srgbClr val="EAEAEA"/>
                </a:solidFill>
              </a:rPr>
              <a:t>(one side only)</a:t>
            </a:r>
          </a:p>
        </p:txBody>
      </p:sp>
      <p:cxnSp>
        <p:nvCxnSpPr>
          <p:cNvPr id="23" name="Straight Arrow Connector 22"/>
          <p:cNvCxnSpPr>
            <a:stCxn id="13319" idx="2"/>
          </p:cNvCxnSpPr>
          <p:nvPr/>
        </p:nvCxnSpPr>
        <p:spPr>
          <a:xfrm rot="16200000" flipH="1">
            <a:off x="6977856" y="2329657"/>
            <a:ext cx="1093787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781800" y="3505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53200" y="48768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320" idx="2"/>
          </p:cNvCxnSpPr>
          <p:nvPr/>
        </p:nvCxnSpPr>
        <p:spPr>
          <a:xfrm rot="5400000">
            <a:off x="8101806" y="2005807"/>
            <a:ext cx="636587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91400" y="6096000"/>
            <a:ext cx="1371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50" dirty="0">
                <a:solidFill>
                  <a:srgbClr val="EAEAEA"/>
                </a:solidFill>
              </a:rPr>
              <a:t>Mechanical Design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66888" y="1066800"/>
            <a:ext cx="1905000" cy="2157413"/>
            <a:chOff x="1981200" y="1066800"/>
            <a:chExt cx="1905000" cy="2157297"/>
          </a:xfrm>
        </p:grpSpPr>
        <p:pic>
          <p:nvPicPr>
            <p:cNvPr id="1333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399" y="1066800"/>
              <a:ext cx="1595054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981200" y="2646278"/>
              <a:ext cx="1905000" cy="5778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050" dirty="0">
                  <a:solidFill>
                    <a:srgbClr val="EAEAEA"/>
                  </a:solidFill>
                </a:rPr>
                <a:t>Rounded end walls to reduce frequency sensitivity to pressure variations</a:t>
              </a:r>
            </a:p>
          </p:txBody>
        </p:sp>
      </p:grpSp>
      <p:pic>
        <p:nvPicPr>
          <p:cNvPr id="133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963" y="1066800"/>
            <a:ext cx="28400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038600" y="1143000"/>
            <a:ext cx="202166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ln w="12700">
                  <a:solidFill>
                    <a:srgbClr val="EBD189">
                      <a:satMod val="155000"/>
                    </a:srgbClr>
                  </a:solidFill>
                  <a:prstDash val="solid"/>
                </a:ln>
                <a:solidFill>
                  <a:srgbClr val="000054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dF</a:t>
            </a:r>
            <a:r>
              <a:rPr lang="en-US" sz="1600" b="1" dirty="0">
                <a:ln w="12700">
                  <a:solidFill>
                    <a:srgbClr val="EBD189">
                      <a:satMod val="155000"/>
                    </a:srgbClr>
                  </a:solidFill>
                  <a:prstDash val="solid"/>
                </a:ln>
                <a:solidFill>
                  <a:srgbClr val="000054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US" sz="1600" b="1" dirty="0" err="1">
                <a:ln w="12700">
                  <a:solidFill>
                    <a:srgbClr val="EBD189">
                      <a:satMod val="155000"/>
                    </a:srgbClr>
                  </a:solidFill>
                  <a:prstDash val="solid"/>
                </a:ln>
                <a:solidFill>
                  <a:srgbClr val="000054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dP</a:t>
            </a:r>
            <a:r>
              <a:rPr lang="en-US" sz="1600" b="1" dirty="0">
                <a:ln w="12700">
                  <a:solidFill>
                    <a:srgbClr val="EBD189">
                      <a:satMod val="155000"/>
                    </a:srgbClr>
                  </a:solidFill>
                  <a:prstDash val="solid"/>
                </a:ln>
                <a:solidFill>
                  <a:srgbClr val="000054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 +5 Hz/</a:t>
            </a:r>
            <a:r>
              <a:rPr lang="en-US" sz="1600" b="1" dirty="0" err="1">
                <a:ln w="12700">
                  <a:solidFill>
                    <a:srgbClr val="EBD189">
                      <a:satMod val="155000"/>
                    </a:srgbClr>
                  </a:solidFill>
                  <a:prstDash val="solid"/>
                </a:ln>
                <a:solidFill>
                  <a:srgbClr val="000054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torr</a:t>
            </a:r>
            <a:endParaRPr lang="en-US" sz="1600" b="1" dirty="0">
              <a:ln w="12700">
                <a:solidFill>
                  <a:srgbClr val="EBD189">
                    <a:satMod val="155000"/>
                  </a:srgbClr>
                </a:solidFill>
                <a:prstDash val="solid"/>
              </a:ln>
              <a:solidFill>
                <a:srgbClr val="000054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7763" y="3176588"/>
            <a:ext cx="259080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50" dirty="0">
                <a:solidFill>
                  <a:srgbClr val="EAEAEA"/>
                </a:solidFill>
              </a:rPr>
              <a:t>Connection between helium vessel and cavity wall key to minimizing </a:t>
            </a:r>
            <a:r>
              <a:rPr lang="en-US" sz="1050" dirty="0" err="1">
                <a:solidFill>
                  <a:srgbClr val="EAEAEA"/>
                </a:solidFill>
              </a:rPr>
              <a:t>dF</a:t>
            </a:r>
            <a:r>
              <a:rPr lang="en-US" sz="1050" dirty="0">
                <a:solidFill>
                  <a:srgbClr val="EAEAEA"/>
                </a:solidFill>
              </a:rPr>
              <a:t>/</a:t>
            </a:r>
            <a:r>
              <a:rPr lang="en-US" sz="1050" dirty="0" err="1">
                <a:solidFill>
                  <a:srgbClr val="EAEAEA"/>
                </a:solidFill>
              </a:rPr>
              <a:t>dP</a:t>
            </a:r>
            <a:endParaRPr lang="en-US" sz="1050" dirty="0">
              <a:solidFill>
                <a:srgbClr val="EAEAEA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98963" y="17526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41963" y="17526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6200" y="1066800"/>
            <a:ext cx="1600200" cy="1833563"/>
            <a:chOff x="76200" y="1066800"/>
            <a:chExt cx="1600200" cy="1834132"/>
          </a:xfrm>
        </p:grpSpPr>
        <p:pic>
          <p:nvPicPr>
            <p:cNvPr id="13336" name="Picture 1" descr="SSR0_withRF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" y="10668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358775" y="2646853"/>
              <a:ext cx="1066800" cy="2540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050" dirty="0">
                  <a:solidFill>
                    <a:srgbClr val="EAEAEA"/>
                  </a:solidFill>
                </a:rPr>
                <a:t>Initial Concept</a:t>
              </a:r>
            </a:p>
          </p:txBody>
        </p:sp>
      </p:grpSp>
      <p:sp>
        <p:nvSpPr>
          <p:cNvPr id="13334" name="TextBox 20"/>
          <p:cNvSpPr txBox="1">
            <a:spLocks noChangeArrowheads="1"/>
          </p:cNvSpPr>
          <p:nvPr/>
        </p:nvSpPr>
        <p:spPr bwMode="auto">
          <a:xfrm>
            <a:off x="5791200" y="3836988"/>
            <a:ext cx="1066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100" i="1">
                <a:solidFill>
                  <a:srgbClr val="EAEAEA"/>
                </a:solidFill>
              </a:rPr>
              <a:t>Bolted SS/Nb connection</a:t>
            </a:r>
          </a:p>
        </p:txBody>
      </p:sp>
      <p:sp>
        <p:nvSpPr>
          <p:cNvPr id="13335" name="TextBox 27"/>
          <p:cNvSpPr txBox="1">
            <a:spLocks noChangeArrowheads="1"/>
          </p:cNvSpPr>
          <p:nvPr/>
        </p:nvSpPr>
        <p:spPr bwMode="auto">
          <a:xfrm>
            <a:off x="2286000" y="6224588"/>
            <a:ext cx="4572000" cy="6334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EAEAEA"/>
                </a:solidFill>
              </a:rPr>
              <a:t>Design of Single Spoke Resonators for Project X</a:t>
            </a:r>
          </a:p>
          <a:p>
            <a:pPr algn="l"/>
            <a:r>
              <a:rPr lang="en-US" sz="1600">
                <a:solidFill>
                  <a:srgbClr val="EAEAEA"/>
                </a:solidFill>
              </a:rPr>
              <a:t>L. Ristori et al., TUP084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Status of Design Work on 325 MHz Single-Spoke Resonators SSR1 and SSR2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858000" cy="52578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SSR1 (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 = 0.22 )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EM and mechanical design complete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Two prototypes have been fabricated by </a:t>
            </a:r>
            <a:r>
              <a:rPr lang="en-US" sz="1600" dirty="0" err="1" smtClean="0"/>
              <a:t>Zanon</a:t>
            </a:r>
            <a:r>
              <a:rPr lang="en-US" sz="1600" dirty="0" smtClean="0"/>
              <a:t> and Roark, processed in collaboration with ANL and </a:t>
            </a:r>
            <a:r>
              <a:rPr lang="en-US" sz="1600" dirty="0" err="1" smtClean="0"/>
              <a:t>JLab</a:t>
            </a:r>
            <a:r>
              <a:rPr lang="en-US" sz="1600" dirty="0" smtClean="0"/>
              <a:t>, and tested at Fermilab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Two cavities in fabrication at IUAC/Delhi</a:t>
            </a:r>
          </a:p>
          <a:p>
            <a:pPr lvl="2">
              <a:defRPr/>
            </a:pPr>
            <a:r>
              <a:rPr lang="en-US" sz="1600" dirty="0" smtClean="0"/>
              <a:t>Expected to arrive at Fermilab in FY11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Ten cavities in fabrication by Niowave/Roark</a:t>
            </a:r>
          </a:p>
          <a:p>
            <a:pPr lvl="2">
              <a:defRPr/>
            </a:pPr>
            <a:r>
              <a:rPr lang="en-US" sz="1600" dirty="0" smtClean="0"/>
              <a:t>Expected deliveries beginning in spring 2011; complete by end of CY11</a:t>
            </a:r>
          </a:p>
          <a:p>
            <a:pPr lvl="1">
              <a:defRPr/>
            </a:pPr>
            <a:r>
              <a:rPr lang="en-US" sz="1600" dirty="0" smtClean="0"/>
              <a:t>SSR1 development started under HINS program and is therefore more advanced</a:t>
            </a:r>
          </a:p>
          <a:p>
            <a:pPr lvl="2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800" dirty="0" smtClean="0"/>
              <a:t>SSR2 (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 = 0.42 )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EM design complete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mechanical design on hold while we complete higher priority work on SSR0 and SSR1 cavities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9FE97C-AD62-4509-AB1A-3AE4E2421DE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1828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INS_SSR1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7275"/>
            <a:ext cx="1828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0788"/>
            <a:ext cx="24225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010400" cy="762000"/>
          </a:xfrm>
        </p:spPr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New 325 MHz Test Capabilities Developed 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B4B468-8BA8-43E5-ADB0-5AAE0D602683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93925"/>
            <a:ext cx="36576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5" name="Picture 8" descr="http://www-visualmedia.fnal.gov/VMS_Site/gallery/stillphotos/2008/0000/08-0043-0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4725"/>
            <a:ext cx="2439988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6" name="Picture 10" descr="http://www-visualmedia.fnal.gov/VMS_Site/gallery/stillphotos/2010/0200/10-0281-0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425" y="1379538"/>
            <a:ext cx="2441575" cy="3252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228600" y="4718050"/>
            <a:ext cx="1981200" cy="160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rgbClr val="EAEAEA"/>
                </a:solidFill>
              </a:rPr>
              <a:t>SSR1 prototype ready for vertical dewar testing.</a:t>
            </a:r>
          </a:p>
          <a:p>
            <a:pPr algn="l"/>
            <a:r>
              <a:rPr lang="en-US" sz="1200">
                <a:solidFill>
                  <a:srgbClr val="EAEAEA"/>
                </a:solidFill>
              </a:rPr>
              <a:t>The testing was carried out in the vertical dewar used for 1.3 GHz cavity testing with the addition of new electronics and tooling.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2781300" y="4718050"/>
            <a:ext cx="3429000" cy="168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rgbClr val="EAEAEA"/>
                </a:solidFill>
              </a:rPr>
              <a:t>Spoke Cavity Test  Cryostat completed and commissioned.</a:t>
            </a:r>
          </a:p>
          <a:p>
            <a:pPr algn="l"/>
            <a:r>
              <a:rPr lang="en-US" sz="1200">
                <a:solidFill>
                  <a:srgbClr val="EAEAEA"/>
                </a:solidFill>
              </a:rPr>
              <a:t>Includes cryostat, shielded enclosure, helium distribution, vacuum system, instrumentation, RF power, and safety interlocks.</a:t>
            </a:r>
          </a:p>
          <a:p>
            <a:pPr algn="l"/>
            <a:r>
              <a:rPr lang="en-US" sz="1200">
                <a:solidFill>
                  <a:srgbClr val="EAEAEA"/>
                </a:solidFill>
              </a:rPr>
              <a:t>Enables 4.2 K testing of “dressed” 325 MHz single-spoke resonators.</a:t>
            </a:r>
          </a:p>
          <a:p>
            <a:pPr algn="l"/>
            <a:r>
              <a:rPr lang="en-US" sz="1200">
                <a:solidFill>
                  <a:srgbClr val="EAEAEA"/>
                </a:solidFill>
              </a:rPr>
              <a:t>Will be upgraded for 2 K operation in FY12.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6856413" y="4718050"/>
            <a:ext cx="2133600" cy="123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rgbClr val="EAEAEA"/>
                </a:solidFill>
              </a:rPr>
              <a:t>Dressed SSR1 prototype under preparation for testing.</a:t>
            </a:r>
          </a:p>
          <a:p>
            <a:pPr algn="l"/>
            <a:r>
              <a:rPr lang="en-US" sz="1200">
                <a:solidFill>
                  <a:srgbClr val="EAEAEA"/>
                </a:solidFill>
              </a:rPr>
              <a:t>All auxiliaries, including RF couplers, tuners, and magnetic shielding included.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Prototype SSR1 Cavities Exceeded Performance Expectations in Vertical Dewar Testing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A0728D-F92C-4A40-859F-EE4ACBAC8A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8" name="Content Placeholder 8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381000"/>
          </a:xfrm>
        </p:spPr>
        <p:txBody>
          <a:bodyPr/>
          <a:lstStyle/>
          <a:p>
            <a:r>
              <a:rPr lang="en-US" sz="1800" smtClean="0">
                <a:ea typeface="ＭＳ Ｐゴシック" pitchFamily="28" charset="-128"/>
              </a:rPr>
              <a:t>Design Specifications:  Gradient = 10 MV/m, Qo = 5e8, 4.2K   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4598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5-Point Star 10"/>
          <p:cNvSpPr/>
          <p:nvPr/>
        </p:nvSpPr>
        <p:spPr bwMode="auto">
          <a:xfrm>
            <a:off x="2136775" y="3059113"/>
            <a:ext cx="92075" cy="92075"/>
          </a:xfrm>
          <a:prstGeom prst="star5">
            <a:avLst/>
          </a:prstGeom>
          <a:solidFill>
            <a:srgbClr val="FFFF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6019800" y="3140075"/>
            <a:ext cx="92075" cy="90488"/>
          </a:xfrm>
          <a:prstGeom prst="star5">
            <a:avLst/>
          </a:prstGeom>
          <a:solidFill>
            <a:srgbClr val="FFFF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1547813" y="1074738"/>
            <a:ext cx="304800" cy="304800"/>
          </a:xfrm>
          <a:prstGeom prst="star5">
            <a:avLst/>
          </a:prstGeom>
          <a:solidFill>
            <a:srgbClr val="FFFF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solidFill>
                <a:srgbClr val="EAEAEA"/>
              </a:solidFill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/>
          <a:srcRect l="19444" t="56889" r="7222" b="25333"/>
          <a:stretch>
            <a:fillRect/>
          </a:stretch>
        </p:blipFill>
        <p:spPr bwMode="auto">
          <a:xfrm>
            <a:off x="4822825" y="5148263"/>
            <a:ext cx="40322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4876800" y="5681663"/>
            <a:ext cx="4114800" cy="60960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762000"/>
          </a:xfrm>
        </p:spPr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Collaborated with Jefferson Lab and Argonne in Preparation for the First Test of a Spoke Cavity with its Helium Vessel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7CD689-417D-4775-BFB8-C6EA770CE294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 t="22050" b="1695"/>
          <a:stretch>
            <a:fillRect/>
          </a:stretch>
        </p:blipFill>
        <p:spPr bwMode="auto">
          <a:xfrm>
            <a:off x="0" y="1312863"/>
            <a:ext cx="91440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705600" y="1330325"/>
            <a:ext cx="1524000" cy="319088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9438" y="2592388"/>
            <a:ext cx="990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0054">
                    <a:lumMod val="75000"/>
                    <a:lumOff val="25000"/>
                  </a:srgbClr>
                </a:solidFill>
              </a:rPr>
              <a:t>at ANL.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684838" y="2824163"/>
            <a:ext cx="46037" cy="46037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7513" y="1812925"/>
            <a:ext cx="11223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0054">
                    <a:lumMod val="75000"/>
                    <a:lumOff val="25000"/>
                  </a:srgbClr>
                </a:solidFill>
              </a:rPr>
              <a:t>at FNAL.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2317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0054">
                    <a:lumMod val="75000"/>
                    <a:lumOff val="25000"/>
                  </a:srgbClr>
                </a:solidFill>
              </a:rPr>
              <a:t>at FNAL.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538788" y="2047875"/>
            <a:ext cx="46037" cy="46038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1643063" y="2544763"/>
            <a:ext cx="46037" cy="46037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858000" cy="762000"/>
          </a:xfrm>
        </p:spPr>
        <p:txBody>
          <a:bodyPr/>
          <a:lstStyle/>
          <a:p>
            <a:r>
              <a:rPr lang="en-US" sz="2400" smtClean="0">
                <a:ea typeface="ＭＳ Ｐゴシック" pitchFamily="28" charset="-128"/>
              </a:rPr>
              <a:t>Helium Vessel and Tuner Installed in Preparation for Testing in the Spoke Cavity Test Cryostat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45112B-5BC8-4F05-AF7A-F2C2C9745753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981200" y="5943600"/>
            <a:ext cx="5181600" cy="9302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EAEAEA"/>
                </a:solidFill>
              </a:rPr>
              <a:t>- 325 MHz SRF Spoke Cavity Tuner Tests</a:t>
            </a:r>
          </a:p>
          <a:p>
            <a:pPr algn="l"/>
            <a:r>
              <a:rPr lang="en-US" sz="1600">
                <a:solidFill>
                  <a:srgbClr val="EAEAEA"/>
                </a:solidFill>
              </a:rPr>
              <a:t>- Microphonics in the CW Project X Linac</a:t>
            </a:r>
          </a:p>
          <a:p>
            <a:pPr algn="l"/>
            <a:r>
              <a:rPr lang="en-US" sz="1600">
                <a:solidFill>
                  <a:srgbClr val="EAEAEA"/>
                </a:solidFill>
              </a:rPr>
              <a:t>Y. Pischalnikov, W. Schappert,  et al., TUP080, TUP086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4265</TotalTime>
  <Words>1340</Words>
  <Application>Microsoft Office PowerPoint</Application>
  <PresentationFormat>On-screen Show (4:3)</PresentationFormat>
  <Paragraphs>255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Factory</vt:lpstr>
      <vt:lpstr>Slide</vt:lpstr>
      <vt:lpstr>Project X Superconducting Cavities Status Report</vt:lpstr>
      <vt:lpstr>Slide 2</vt:lpstr>
      <vt:lpstr>Electromagnetic Designs of 325 MHz Single-Spoke Resonators have been Completed</vt:lpstr>
      <vt:lpstr>Recent Developments on the SSR0 Design</vt:lpstr>
      <vt:lpstr>Status of Design Work on 325 MHz Single-Spoke Resonators SSR1 and SSR2</vt:lpstr>
      <vt:lpstr>New 325 MHz Test Capabilities Developed </vt:lpstr>
      <vt:lpstr>Prototype SSR1 Cavities Exceeded Performance Expectations in Vertical Dewar Testing</vt:lpstr>
      <vt:lpstr>Collaborated with Jefferson Lab and Argonne in Preparation for the First Test of a Spoke Cavity with its Helium Vessel</vt:lpstr>
      <vt:lpstr>Helium Vessel and Tuner Installed in Preparation for Testing in the Spoke Cavity Test Cryostat</vt:lpstr>
      <vt:lpstr>First Test Result in Spoke Cavity Test Cryostat</vt:lpstr>
      <vt:lpstr>High-Power Pulsed Testing Results</vt:lpstr>
      <vt:lpstr>Basic Electromagnetic Design of 650 MHz b = 0.6 and b = 0.9 Five-Cell Cavities is Complete</vt:lpstr>
      <vt:lpstr>650 MHz Cavity Prototypes and Readiness for Processing &amp; Testing</vt:lpstr>
      <vt:lpstr>650 MHz Five-Cell beta=0.9 Cavity Design Status</vt:lpstr>
      <vt:lpstr>325 MHz R&amp;D Plans:  SSR0 Cavities</vt:lpstr>
      <vt:lpstr>325 MHz R&amp;D Plans:  SSR1 Cavities</vt:lpstr>
      <vt:lpstr>325 MHz R&amp;D Plans:  SSR2 Cavities</vt:lpstr>
      <vt:lpstr>650 MHz R&amp;D Plans:  beta=0.6 cavity</vt:lpstr>
      <vt:lpstr>650 MHz R&amp;D Plans:  beta=0.9 cavity</vt:lpstr>
      <vt:lpstr>Some Issues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Mark Champion</cp:lastModifiedBy>
  <cp:revision>158</cp:revision>
  <cp:lastPrinted>1601-01-01T00:00:00Z</cp:lastPrinted>
  <dcterms:created xsi:type="dcterms:W3CDTF">2011-01-17T18:22:38Z</dcterms:created>
  <dcterms:modified xsi:type="dcterms:W3CDTF">2011-04-13T11:18:01Z</dcterms:modified>
  <cp:contentStatus/>
</cp:coreProperties>
</file>