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7" r:id="rId2"/>
    <p:sldId id="266" r:id="rId3"/>
    <p:sldId id="263" r:id="rId4"/>
    <p:sldId id="270" r:id="rId5"/>
    <p:sldId id="269" r:id="rId6"/>
    <p:sldId id="258" r:id="rId7"/>
    <p:sldId id="264" r:id="rId8"/>
    <p:sldId id="265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-2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8090C-21D8-4DE7-9226-8EDE2F92897A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2BA2C-D1F3-43FF-A900-8E6AF6C514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F5C6-9F15-4D36-BBA6-BE74AC40CF25}" type="datetime1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96AA-D7C4-4C86-BEA2-731C566E8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9832-4305-4482-A2A8-D569EA095DC7}" type="datetime1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96AA-D7C4-4C86-BEA2-731C566E8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4B5C-305B-466B-9259-10151AEB6094}" type="datetime1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96AA-D7C4-4C86-BEA2-731C566E8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2C43-6748-4516-BDC8-0DDC864EDF0E}" type="datetime1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96AA-D7C4-4C86-BEA2-731C566E8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A42C-8702-4B4C-B813-C647160D984D}" type="datetime1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96AA-D7C4-4C86-BEA2-731C566E8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23A31-5E57-4F5F-944A-E45979EBCFF1}" type="datetime1">
              <a:rPr lang="en-US" smtClean="0"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96AA-D7C4-4C86-BEA2-731C566E8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735A-1D8D-4120-92F0-B97092AC8946}" type="datetime1">
              <a:rPr lang="en-US" smtClean="0"/>
              <a:t>4/13/2011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 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96AA-D7C4-4C86-BEA2-731C566E8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F82E-4E3D-4FA1-8B42-C282A7278109}" type="datetime1">
              <a:rPr lang="en-US" smtClean="0"/>
              <a:t>4/13/2011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96AA-D7C4-4C86-BEA2-731C566E8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77ED-75CD-4F92-A042-8B9A32372305}" type="datetime1">
              <a:rPr lang="en-US" smtClean="0"/>
              <a:t>4/13/2011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96AA-D7C4-4C86-BEA2-731C566E8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7E37-5D61-4EEE-8FF4-DA966544148D}" type="datetime1">
              <a:rPr lang="en-US" smtClean="0"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96AA-D7C4-4C86-BEA2-731C566E8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5BF-D0B1-49E8-BDA1-114A840FF306}" type="datetime1">
              <a:rPr lang="en-US" smtClean="0"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96AA-D7C4-4C86-BEA2-731C566E8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9531E-D973-454C-836E-5E4707E59D40}" type="datetime1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P-X Collaboration WG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696AA-D7C4-4C86-BEA2-731C566E8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gif"/><Relationship Id="rId3" Type="http://schemas.openxmlformats.org/officeDocument/2006/relationships/image" Target="../media/image12.png"/><Relationship Id="rId7" Type="http://schemas.openxmlformats.org/officeDocument/2006/relationships/image" Target="../media/image1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10" Type="http://schemas.openxmlformats.org/officeDocument/2006/relationships/image" Target="../media/image19.gif"/><Relationship Id="rId4" Type="http://schemas.openxmlformats.org/officeDocument/2006/relationships/image" Target="../media/image13.png"/><Relationship Id="rId9" Type="http://schemas.openxmlformats.org/officeDocument/2006/relationships/image" Target="../media/image1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Foil Injection for RDR and Long Pulse Operations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3821783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David Johnson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 X Collaboration Meeting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April 13, 2011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5400000">
            <a:off x="1887254" y="3428999"/>
            <a:ext cx="2267215" cy="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647173" y="3450920"/>
            <a:ext cx="31690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27"/>
          <p:cNvGrpSpPr/>
          <p:nvPr/>
        </p:nvGrpSpPr>
        <p:grpSpPr>
          <a:xfrm>
            <a:off x="4722312" y="1763038"/>
            <a:ext cx="4033381" cy="3331924"/>
            <a:chOff x="2555309" y="1763038"/>
            <a:chExt cx="4033381" cy="3331924"/>
          </a:xfrm>
        </p:grpSpPr>
        <p:sp>
          <p:nvSpPr>
            <p:cNvPr id="35" name="Oval 34"/>
            <p:cNvSpPr/>
            <p:nvPr/>
          </p:nvSpPr>
          <p:spPr>
            <a:xfrm>
              <a:off x="2555309" y="1763038"/>
              <a:ext cx="4033381" cy="3331924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4"/>
            <p:cNvSpPr/>
            <p:nvPr/>
          </p:nvSpPr>
          <p:spPr>
            <a:xfrm>
              <a:off x="3219189" y="2264079"/>
              <a:ext cx="2705622" cy="2329841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4308953" y="3194137"/>
              <a:ext cx="526094" cy="48851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" name="Straight Connector 8"/>
          <p:cNvCxnSpPr/>
          <p:nvPr/>
        </p:nvCxnSpPr>
        <p:spPr>
          <a:xfrm rot="5400000">
            <a:off x="2029215" y="3429000"/>
            <a:ext cx="2254688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198317" y="3428999"/>
            <a:ext cx="2267215" cy="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16873" y="998466"/>
            <a:ext cx="3439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2 micron UNCD  </a:t>
            </a:r>
            <a:r>
              <a:rPr lang="en-US" dirty="0" smtClean="0">
                <a:solidFill>
                  <a:srgbClr val="00B0F0"/>
                </a:solidFill>
              </a:rPr>
              <a:t>film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(surface structure may be required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82860" y="1515649"/>
            <a:ext cx="1266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Si substrate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82652" y="1891430"/>
            <a:ext cx="92204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Copper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>
            <a:stCxn id="13" idx="1"/>
          </p:cNvCxnSpPr>
          <p:nvPr/>
        </p:nvCxnSpPr>
        <p:spPr>
          <a:xfrm rot="10800000" flipV="1">
            <a:off x="3331932" y="2076096"/>
            <a:ext cx="350721" cy="5668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1"/>
          </p:cNvCxnSpPr>
          <p:nvPr/>
        </p:nvCxnSpPr>
        <p:spPr>
          <a:xfrm rot="10800000" flipV="1">
            <a:off x="3194138" y="1700315"/>
            <a:ext cx="588723" cy="65457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3237979" y="1409177"/>
            <a:ext cx="526094" cy="48851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2342368" y="2354893"/>
            <a:ext cx="4384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1678488" y="1878904"/>
            <a:ext cx="1164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2193621" y="2891947"/>
            <a:ext cx="1074107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1034963" y="2635163"/>
            <a:ext cx="1575148" cy="1252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 rot="510343">
            <a:off x="7077206" y="2129425"/>
            <a:ext cx="713983" cy="212943"/>
          </a:xfrm>
          <a:custGeom>
            <a:avLst/>
            <a:gdLst>
              <a:gd name="connsiteX0" fmla="*/ 0 w 926926"/>
              <a:gd name="connsiteY0" fmla="*/ 0 h 413359"/>
              <a:gd name="connsiteX1" fmla="*/ 112734 w 926926"/>
              <a:gd name="connsiteY1" fmla="*/ 25052 h 413359"/>
              <a:gd name="connsiteX2" fmla="*/ 225468 w 926926"/>
              <a:gd name="connsiteY2" fmla="*/ 37578 h 413359"/>
              <a:gd name="connsiteX3" fmla="*/ 363255 w 926926"/>
              <a:gd name="connsiteY3" fmla="*/ 75157 h 413359"/>
              <a:gd name="connsiteX4" fmla="*/ 463463 w 926926"/>
              <a:gd name="connsiteY4" fmla="*/ 125261 h 413359"/>
              <a:gd name="connsiteX5" fmla="*/ 526093 w 926926"/>
              <a:gd name="connsiteY5" fmla="*/ 162839 h 413359"/>
              <a:gd name="connsiteX6" fmla="*/ 613775 w 926926"/>
              <a:gd name="connsiteY6" fmla="*/ 187891 h 413359"/>
              <a:gd name="connsiteX7" fmla="*/ 676405 w 926926"/>
              <a:gd name="connsiteY7" fmla="*/ 225469 h 413359"/>
              <a:gd name="connsiteX8" fmla="*/ 751562 w 926926"/>
              <a:gd name="connsiteY8" fmla="*/ 263047 h 413359"/>
              <a:gd name="connsiteX9" fmla="*/ 801666 w 926926"/>
              <a:gd name="connsiteY9" fmla="*/ 300625 h 413359"/>
              <a:gd name="connsiteX10" fmla="*/ 889348 w 926926"/>
              <a:gd name="connsiteY10" fmla="*/ 363255 h 413359"/>
              <a:gd name="connsiteX11" fmla="*/ 926926 w 926926"/>
              <a:gd name="connsiteY11" fmla="*/ 413359 h 413359"/>
              <a:gd name="connsiteX12" fmla="*/ 926926 w 926926"/>
              <a:gd name="connsiteY12" fmla="*/ 413359 h 41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6926" h="413359">
                <a:moveTo>
                  <a:pt x="0" y="0"/>
                </a:moveTo>
                <a:cubicBezTo>
                  <a:pt x="37578" y="9394"/>
                  <a:pt x="75156" y="18789"/>
                  <a:pt x="112734" y="25052"/>
                </a:cubicBezTo>
                <a:cubicBezTo>
                  <a:pt x="150312" y="31315"/>
                  <a:pt x="183714" y="29227"/>
                  <a:pt x="225468" y="37578"/>
                </a:cubicBezTo>
                <a:cubicBezTo>
                  <a:pt x="267222" y="45929"/>
                  <a:pt x="323589" y="60543"/>
                  <a:pt x="363255" y="75157"/>
                </a:cubicBezTo>
                <a:cubicBezTo>
                  <a:pt x="402921" y="89771"/>
                  <a:pt x="436323" y="110647"/>
                  <a:pt x="463463" y="125261"/>
                </a:cubicBezTo>
                <a:cubicBezTo>
                  <a:pt x="490603" y="139875"/>
                  <a:pt x="501041" y="152401"/>
                  <a:pt x="526093" y="162839"/>
                </a:cubicBezTo>
                <a:cubicBezTo>
                  <a:pt x="551145" y="173277"/>
                  <a:pt x="588723" y="177453"/>
                  <a:pt x="613775" y="187891"/>
                </a:cubicBezTo>
                <a:cubicBezTo>
                  <a:pt x="638827" y="198329"/>
                  <a:pt x="653441" y="212943"/>
                  <a:pt x="676405" y="225469"/>
                </a:cubicBezTo>
                <a:cubicBezTo>
                  <a:pt x="699369" y="237995"/>
                  <a:pt x="730685" y="250521"/>
                  <a:pt x="751562" y="263047"/>
                </a:cubicBezTo>
                <a:cubicBezTo>
                  <a:pt x="772439" y="275573"/>
                  <a:pt x="778702" y="283924"/>
                  <a:pt x="801666" y="300625"/>
                </a:cubicBezTo>
                <a:cubicBezTo>
                  <a:pt x="824630" y="317326"/>
                  <a:pt x="868471" y="344466"/>
                  <a:pt x="889348" y="363255"/>
                </a:cubicBezTo>
                <a:cubicBezTo>
                  <a:pt x="910225" y="382044"/>
                  <a:pt x="926926" y="413359"/>
                  <a:pt x="926926" y="413359"/>
                </a:cubicBezTo>
                <a:lnTo>
                  <a:pt x="926926" y="413359"/>
                </a:lnTo>
              </a:path>
            </a:pathLst>
          </a:cu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903957" y="3059668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34 </a:t>
            </a:r>
            <a:r>
              <a:rPr lang="en-US" dirty="0" smtClean="0"/>
              <a:t>mm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002082" y="2893512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r>
              <a:rPr lang="en-US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mm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868461" y="3222320"/>
            <a:ext cx="751562" cy="4133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 mm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544866" y="305966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mm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3344450" y="3290420"/>
            <a:ext cx="275572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39660" y="3429000"/>
            <a:ext cx="566176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897677" y="3228583"/>
            <a:ext cx="363255" cy="40083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587435" y="4446740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H- beam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29" idx="0"/>
          </p:cNvCxnSpPr>
          <p:nvPr/>
        </p:nvCxnSpPr>
        <p:spPr>
          <a:xfrm rot="5400000" flipH="1" flipV="1">
            <a:off x="4067509" y="3441209"/>
            <a:ext cx="1017740" cy="99332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89348" y="5198301"/>
            <a:ext cx="34252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ymbol" pitchFamily="18" charset="2"/>
              </a:rPr>
              <a:t>t</a:t>
            </a:r>
            <a:r>
              <a:rPr lang="en-US" dirty="0" smtClean="0"/>
              <a:t> = 30 ms</a:t>
            </a:r>
          </a:p>
          <a:p>
            <a:r>
              <a:rPr lang="en-US" b="1" dirty="0" smtClean="0">
                <a:latin typeface="Symbol" pitchFamily="18" charset="2"/>
              </a:rPr>
              <a:t>w</a:t>
            </a:r>
            <a:r>
              <a:rPr lang="en-US" dirty="0" smtClean="0"/>
              <a:t> = 12,600 rpm  (disk Drive speed)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713950" y="1753643"/>
            <a:ext cx="475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w</a:t>
            </a:r>
            <a:endParaRPr lang="en-US" sz="2400" b="1" dirty="0">
              <a:latin typeface="Symbol" pitchFamily="18" charset="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0" y="5298510"/>
            <a:ext cx="3834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Si substrate and UNCD film are </a:t>
            </a:r>
          </a:p>
          <a:p>
            <a:r>
              <a:rPr lang="en-US" dirty="0"/>
              <a:t>s</a:t>
            </a:r>
            <a:r>
              <a:rPr lang="en-US" dirty="0" smtClean="0"/>
              <a:t>andwiched between two copper disks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531122" y="0"/>
            <a:ext cx="49624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Rotating Diamond Foil Assembly </a:t>
            </a:r>
            <a:endParaRPr lang="en-US" sz="2800" dirty="0" smtClean="0"/>
          </a:p>
          <a:p>
            <a:pPr algn="ctr"/>
            <a:r>
              <a:rPr lang="en-US" sz="2800" dirty="0" smtClean="0"/>
              <a:t>for  </a:t>
            </a:r>
            <a:r>
              <a:rPr lang="en-US" sz="2800" dirty="0" smtClean="0"/>
              <a:t>H- Stripping</a:t>
            </a:r>
            <a:endParaRPr lang="en-US" sz="2800" dirty="0"/>
          </a:p>
        </p:txBody>
      </p: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2493-13E6-42FB-B9F0-2269B19B911E}" type="datetime1">
              <a:rPr lang="en-US" smtClean="0"/>
              <a:t>4/13/2011</a:t>
            </a:fld>
            <a:endParaRPr lang="en-US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96AA-D7C4-4C86-BEA2-731C566E838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 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34152" y="0"/>
            <a:ext cx="6452647" cy="829559"/>
          </a:xfrm>
        </p:spPr>
        <p:txBody>
          <a:bodyPr/>
          <a:lstStyle/>
          <a:p>
            <a:r>
              <a:rPr lang="en-US" dirty="0" smtClean="0"/>
              <a:t>Next Steps for Long Pulse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50070"/>
            <a:ext cx="8229600" cy="497609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Simulate rotating foil in tracking to determine number of interactions with circulating beam to estimate power lost.</a:t>
            </a:r>
          </a:p>
          <a:p>
            <a:r>
              <a:rPr lang="en-US" dirty="0" smtClean="0"/>
              <a:t>Initiate effort to develop a mechanical and thermal model for rotating foil (if SBIR awarded work with </a:t>
            </a:r>
            <a:r>
              <a:rPr lang="en-US" dirty="0" err="1" smtClean="0"/>
              <a:t>Muon’s</a:t>
            </a:r>
            <a:r>
              <a:rPr lang="en-US" dirty="0" smtClean="0"/>
              <a:t> Inc.). </a:t>
            </a:r>
          </a:p>
          <a:p>
            <a:r>
              <a:rPr lang="en-US" dirty="0" smtClean="0"/>
              <a:t>I</a:t>
            </a:r>
            <a:r>
              <a:rPr lang="en-US" dirty="0" smtClean="0"/>
              <a:t>f results of mechanical/thermal model are encouraging initiate collaboration with Argonne’s Center for </a:t>
            </a:r>
            <a:r>
              <a:rPr lang="en-US" dirty="0" err="1" smtClean="0"/>
              <a:t>Nano</a:t>
            </a:r>
            <a:r>
              <a:rPr lang="en-US" dirty="0" smtClean="0"/>
              <a:t> Technology to investigate the design of a prototype foil. </a:t>
            </a:r>
          </a:p>
          <a:p>
            <a:r>
              <a:rPr lang="en-US" dirty="0" smtClean="0"/>
              <a:t>Investigate other foil configurations</a:t>
            </a:r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124C-82EA-48B8-8350-1123FC84FCC5}" type="datetime1">
              <a:rPr lang="en-US" smtClean="0"/>
              <a:t>4/13/2011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96AA-D7C4-4C86-BEA2-731C566E838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Foil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4570"/>
            <a:ext cx="8229600" cy="510159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Foil Temperature</a:t>
            </a:r>
          </a:p>
          <a:p>
            <a:pPr lvl="1"/>
            <a:r>
              <a:rPr lang="en-US" dirty="0" smtClean="0"/>
              <a:t>What is an acceptable maximum temperature?</a:t>
            </a:r>
          </a:p>
          <a:p>
            <a:pPr lvl="2"/>
            <a:r>
              <a:rPr lang="en-US" dirty="0" smtClean="0"/>
              <a:t>SNS  initial camera system designed to measure temps down to 1500-1600</a:t>
            </a:r>
            <a:r>
              <a:rPr lang="en-US" baseline="30000" dirty="0" smtClean="0"/>
              <a:t>o</a:t>
            </a:r>
            <a:r>
              <a:rPr lang="en-US" dirty="0" smtClean="0"/>
              <a:t>K but never got a good measurement. A new system is planned…. Best guess for 1.4MW is in the 1500-1600</a:t>
            </a:r>
            <a:r>
              <a:rPr lang="en-US" baseline="30000" dirty="0" smtClean="0"/>
              <a:t>o</a:t>
            </a:r>
            <a:r>
              <a:rPr lang="en-US" dirty="0" smtClean="0"/>
              <a:t>K range (M. Plum)</a:t>
            </a:r>
          </a:p>
          <a:p>
            <a:pPr lvl="2"/>
            <a:r>
              <a:rPr lang="en-US" dirty="0" smtClean="0"/>
              <a:t>JPARC reported on initial tests of measurement system of  phototransistor and photodiode. Large errors in photodiode output.  Focusing on pulsed measurement.  Estimate safe carbon or diamond foil temp around 1600</a:t>
            </a:r>
            <a:r>
              <a:rPr lang="en-US" baseline="30000" dirty="0" smtClean="0"/>
              <a:t>o</a:t>
            </a:r>
            <a:r>
              <a:rPr lang="en-US" dirty="0" smtClean="0"/>
              <a:t>K (A. Takagi)</a:t>
            </a:r>
          </a:p>
          <a:p>
            <a:r>
              <a:rPr lang="en-US" dirty="0" smtClean="0"/>
              <a:t>Secondary Electrons</a:t>
            </a:r>
          </a:p>
          <a:p>
            <a:pPr lvl="1"/>
            <a:r>
              <a:rPr lang="en-US" dirty="0" smtClean="0"/>
              <a:t>Shape and magnitude of magnetic field – trajectory of electrons – beam normal to B</a:t>
            </a:r>
          </a:p>
          <a:p>
            <a:pPr lvl="1"/>
            <a:r>
              <a:rPr lang="en-US" dirty="0" smtClean="0"/>
              <a:t>Resistivity of injection foil ( build up of static charge – lesson learned SNS)</a:t>
            </a:r>
          </a:p>
          <a:p>
            <a:r>
              <a:rPr lang="en-US" dirty="0" smtClean="0"/>
              <a:t>Minimizing secondary hits by circulating protons</a:t>
            </a:r>
          </a:p>
          <a:p>
            <a:pPr lvl="1"/>
            <a:r>
              <a:rPr lang="en-US" dirty="0" smtClean="0"/>
              <a:t>Ring lattice functions ( symmetric insertion, a=0 at foil)   </a:t>
            </a:r>
          </a:p>
          <a:p>
            <a:pPr lvl="1"/>
            <a:r>
              <a:rPr lang="en-US" dirty="0" smtClean="0"/>
              <a:t>Foil size and orientation (matched to injection beam size)</a:t>
            </a:r>
          </a:p>
          <a:p>
            <a:pPr lvl="1"/>
            <a:r>
              <a:rPr lang="en-US" dirty="0" smtClean="0"/>
              <a:t>Painting algorithm </a:t>
            </a:r>
          </a:p>
          <a:p>
            <a:r>
              <a:rPr lang="en-US" dirty="0" smtClean="0"/>
              <a:t>Losses due to	</a:t>
            </a:r>
          </a:p>
          <a:p>
            <a:pPr lvl="1"/>
            <a:r>
              <a:rPr lang="en-US" dirty="0" smtClean="0"/>
              <a:t>H0 excited states  (location of foil in rising field of HBC3 only n=1 not captured into circulating beam -  0.7%  2.2 kW will go to injection dump)</a:t>
            </a:r>
          </a:p>
          <a:p>
            <a:pPr lvl="1"/>
            <a:r>
              <a:rPr lang="en-US" dirty="0" smtClean="0"/>
              <a:t>Nuclear collision in 500 mg/cm2 foil </a:t>
            </a:r>
          </a:p>
          <a:p>
            <a:pPr lvl="2"/>
            <a:r>
              <a:rPr lang="en-US" dirty="0" smtClean="0"/>
              <a:t>-&gt; probability 8.3E-6 -&gt; Power=n hits*</a:t>
            </a:r>
            <a:r>
              <a:rPr lang="en-US" dirty="0" err="1" smtClean="0"/>
              <a:t>int</a:t>
            </a:r>
            <a:r>
              <a:rPr lang="en-US" dirty="0" smtClean="0"/>
              <a:t>/sec*NCP*E*C  -&gt;  for 30 hits loss approaches 84 W</a:t>
            </a:r>
          </a:p>
          <a:p>
            <a:pPr lvl="1"/>
            <a:r>
              <a:rPr lang="en-US" dirty="0" smtClean="0"/>
              <a:t>Large angle coulomb scattering -&gt; previously estimated  for 30 hits est. 81 W</a:t>
            </a:r>
          </a:p>
          <a:p>
            <a:pPr lvl="1"/>
            <a:r>
              <a:rPr lang="en-US" dirty="0" smtClean="0"/>
              <a:t>H- missing the foil (utilize beam shaping to safely remove large amplitude)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6" name="Picture 12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6332-ACF9-48FD-8E56-3693D412CA02}" type="datetime1">
              <a:rPr lang="en-US" smtClean="0"/>
              <a:t>4/13/2011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96AA-D7C4-4C86-BEA2-731C566E838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 4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Group 2"/>
          <p:cNvGraphicFramePr>
            <a:graphicFrameLocks noGrp="1"/>
          </p:cNvGraphicFramePr>
          <p:nvPr/>
        </p:nvGraphicFramePr>
        <p:xfrm>
          <a:off x="0" y="1018382"/>
          <a:ext cx="9145588" cy="4385855"/>
        </p:xfrm>
        <a:graphic>
          <a:graphicData uri="http://schemas.openxmlformats.org/drawingml/2006/table">
            <a:tbl>
              <a:tblPr/>
              <a:tblGrid>
                <a:gridCol w="3048000"/>
                <a:gridCol w="3049588"/>
                <a:gridCol w="3048000"/>
              </a:tblGrid>
              <a:tr h="3401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</a:t>
                      </a:r>
                    </a:p>
                  </a:txBody>
                  <a:tcPr marT="8063" anchor="ctr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Advantage</a:t>
                      </a:r>
                    </a:p>
                  </a:txBody>
                  <a:tcPr marT="8063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Disadvantage</a:t>
                      </a:r>
                    </a:p>
                  </a:txBody>
                  <a:tcPr marT="8063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46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Correlated</a:t>
                      </a:r>
                    </a:p>
                  </a:txBody>
                  <a:tcPr marT="8063" anchor="ctr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Paint over halo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Square profile</a:t>
                      </a:r>
                    </a:p>
                  </a:txBody>
                  <a:tcPr marT="8063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Singular density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Coupling emittance growth</a:t>
                      </a:r>
                    </a:p>
                  </a:txBody>
                  <a:tcPr marT="8063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12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Anti-Correlated</a:t>
                      </a:r>
                    </a:p>
                  </a:txBody>
                  <a:tcPr marT="8063" anchor="ctr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Immune to coupling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Circular Profile</a:t>
                      </a:r>
                    </a:p>
                  </a:txBody>
                  <a:tcPr marT="8063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Halo Growth due to space charge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Extra 50% aperture</a:t>
                      </a:r>
                    </a:p>
                  </a:txBody>
                  <a:tcPr marT="8063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46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H-V Coupled</a:t>
                      </a:r>
                    </a:p>
                  </a:txBody>
                  <a:tcPr marT="8063" anchor="ctr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Paint over halo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Diamond Profile</a:t>
                      </a:r>
                    </a:p>
                  </a:txBody>
                  <a:tcPr marT="8063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Extra Aperture</a:t>
                      </a:r>
                    </a:p>
                  </a:txBody>
                  <a:tcPr marT="8063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24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Paint (H)/  Steer(V)</a:t>
                      </a:r>
                    </a:p>
                  </a:txBody>
                  <a:tcPr marT="8063" anchor="ctr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Similar to anti-correlated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Fewer Kicker</a:t>
                      </a:r>
                    </a:p>
                  </a:txBody>
                  <a:tcPr marT="8063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Foil Support Difficult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Susceptible operation error</a:t>
                      </a:r>
                    </a:p>
                  </a:txBody>
                  <a:tcPr marT="8063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Paint V/ Steer H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8063" anchor="ctr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Similar to Anti-correlated. Fewer Kicker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e- collection on mid-plane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8063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Vertical injection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Susceptible to operation error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8063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46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Oscil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Bump (sin/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8063" anchor="ctr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Paint over halo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Circular profile</a:t>
                      </a:r>
                    </a:p>
                  </a:txBody>
                  <a:tcPr marT="8063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Fast PS Switch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Extra 50% Aperture</a:t>
                      </a:r>
                    </a:p>
                  </a:txBody>
                  <a:tcPr marT="8063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37088" y="197962"/>
            <a:ext cx="4356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Transverse Painting Schemes</a:t>
            </a:r>
            <a:endParaRPr lang="en-US" sz="2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76F6-B0EE-4FEF-ADED-E2ABB98C8E75}" type="datetime1">
              <a:rPr lang="en-US" smtClean="0"/>
              <a:t>4/13/2011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96AA-D7C4-4C86-BEA2-731C566E838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 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Picture 192" descr="Picture0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80016" y="3352551"/>
            <a:ext cx="3588698" cy="25194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3383"/>
          </a:xfrm>
        </p:spPr>
        <p:txBody>
          <a:bodyPr/>
          <a:lstStyle/>
          <a:p>
            <a:r>
              <a:rPr lang="en-US" dirty="0" smtClean="0"/>
              <a:t>Recycler Injection</a:t>
            </a:r>
            <a:endParaRPr lang="en-US" dirty="0"/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 bwMode="auto">
          <a:xfrm>
            <a:off x="134842" y="997181"/>
            <a:ext cx="4602411" cy="1966358"/>
            <a:chOff x="2527" y="142"/>
            <a:chExt cx="7200" cy="2912"/>
          </a:xfrm>
        </p:grpSpPr>
        <p:sp>
          <p:nvSpPr>
            <p:cNvPr id="1027" name="AutoShape 3"/>
            <p:cNvSpPr>
              <a:spLocks noChangeAspect="1" noChangeArrowheads="1"/>
            </p:cNvSpPr>
            <p:nvPr/>
          </p:nvSpPr>
          <p:spPr bwMode="auto">
            <a:xfrm>
              <a:off x="2527" y="142"/>
              <a:ext cx="7200" cy="291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Line 4"/>
            <p:cNvSpPr>
              <a:spLocks noChangeShapeType="1"/>
            </p:cNvSpPr>
            <p:nvPr/>
          </p:nvSpPr>
          <p:spPr bwMode="auto">
            <a:xfrm>
              <a:off x="2796" y="1482"/>
              <a:ext cx="652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4584" y="1004"/>
              <a:ext cx="1114" cy="9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6237" y="1029"/>
              <a:ext cx="223" cy="9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6960" y="1029"/>
              <a:ext cx="160" cy="9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3128" y="1005"/>
              <a:ext cx="159" cy="9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6066" y="1016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3200" y="1146"/>
              <a:ext cx="4335" cy="336"/>
            </a:xfrm>
            <a:custGeom>
              <a:avLst/>
              <a:gdLst/>
              <a:ahLst/>
              <a:cxnLst>
                <a:cxn ang="0">
                  <a:pos x="0" y="411"/>
                </a:cxn>
                <a:cxn ang="0">
                  <a:pos x="1676" y="90"/>
                </a:cxn>
                <a:cxn ang="0">
                  <a:pos x="3046" y="6"/>
                </a:cxn>
                <a:cxn ang="0">
                  <a:pos x="3496" y="0"/>
                </a:cxn>
                <a:cxn ang="0">
                  <a:pos x="3846" y="40"/>
                </a:cxn>
                <a:cxn ang="0">
                  <a:pos x="4771" y="411"/>
                </a:cxn>
                <a:cxn ang="0">
                  <a:pos x="5311" y="411"/>
                </a:cxn>
              </a:cxnLst>
              <a:rect l="0" t="0" r="r" b="b"/>
              <a:pathLst>
                <a:path w="5311" h="411">
                  <a:moveTo>
                    <a:pt x="0" y="411"/>
                  </a:moveTo>
                  <a:lnTo>
                    <a:pt x="1676" y="90"/>
                  </a:lnTo>
                  <a:lnTo>
                    <a:pt x="3046" y="6"/>
                  </a:lnTo>
                  <a:lnTo>
                    <a:pt x="3496" y="0"/>
                  </a:lnTo>
                  <a:lnTo>
                    <a:pt x="3846" y="40"/>
                  </a:lnTo>
                  <a:lnTo>
                    <a:pt x="4771" y="411"/>
                  </a:lnTo>
                  <a:lnTo>
                    <a:pt x="5311" y="411"/>
                  </a:ln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3285" y="2044"/>
              <a:ext cx="0" cy="4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>
              <a:off x="4583" y="2032"/>
              <a:ext cx="0" cy="4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5698" y="2032"/>
              <a:ext cx="0" cy="3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6236" y="2044"/>
              <a:ext cx="0" cy="3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6568" y="2032"/>
              <a:ext cx="1" cy="3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6959" y="2056"/>
              <a:ext cx="0" cy="3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3285" y="2215"/>
              <a:ext cx="129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>
              <a:off x="5698" y="2179"/>
              <a:ext cx="5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>
              <a:off x="6592" y="2179"/>
              <a:ext cx="36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Text Box 20"/>
            <p:cNvSpPr txBox="1">
              <a:spLocks noChangeArrowheads="1"/>
            </p:cNvSpPr>
            <p:nvPr/>
          </p:nvSpPr>
          <p:spPr bwMode="auto">
            <a:xfrm>
              <a:off x="2821" y="660"/>
              <a:ext cx="783" cy="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HBC1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4755" y="647"/>
              <a:ext cx="771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HBC2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6" name="Text Box 22"/>
            <p:cNvSpPr txBox="1">
              <a:spLocks noChangeArrowheads="1"/>
            </p:cNvSpPr>
            <p:nvPr/>
          </p:nvSpPr>
          <p:spPr bwMode="auto">
            <a:xfrm>
              <a:off x="5967" y="661"/>
              <a:ext cx="796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HBC3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7" name="Text Box 23"/>
            <p:cNvSpPr txBox="1">
              <a:spLocks noChangeArrowheads="1"/>
            </p:cNvSpPr>
            <p:nvPr/>
          </p:nvSpPr>
          <p:spPr bwMode="auto">
            <a:xfrm>
              <a:off x="6845" y="661"/>
              <a:ext cx="772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HBC4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H="1" flipV="1">
              <a:off x="3738" y="804"/>
              <a:ext cx="845" cy="281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7767" y="1113"/>
              <a:ext cx="6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8000" y="1101"/>
              <a:ext cx="0" cy="3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Text Box 27"/>
            <p:cNvSpPr txBox="1">
              <a:spLocks noChangeArrowheads="1"/>
            </p:cNvSpPr>
            <p:nvPr/>
          </p:nvSpPr>
          <p:spPr bwMode="auto">
            <a:xfrm>
              <a:off x="8073" y="1138"/>
              <a:ext cx="1359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75 to 100 mm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2" name="Text Box 28"/>
            <p:cNvSpPr txBox="1">
              <a:spLocks noChangeArrowheads="1"/>
            </p:cNvSpPr>
            <p:nvPr/>
          </p:nvSpPr>
          <p:spPr bwMode="auto">
            <a:xfrm>
              <a:off x="3407" y="2326"/>
              <a:ext cx="1091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8.941 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3" name="Text Box 29"/>
            <p:cNvSpPr txBox="1">
              <a:spLocks noChangeArrowheads="1"/>
            </p:cNvSpPr>
            <p:nvPr/>
          </p:nvSpPr>
          <p:spPr bwMode="auto">
            <a:xfrm>
              <a:off x="5159" y="2424"/>
              <a:ext cx="108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0.606 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4" name="Text Box 30"/>
            <p:cNvSpPr txBox="1">
              <a:spLocks noChangeArrowheads="1"/>
            </p:cNvSpPr>
            <p:nvPr/>
          </p:nvSpPr>
          <p:spPr bwMode="auto">
            <a:xfrm>
              <a:off x="6518" y="2387"/>
              <a:ext cx="1029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1.068 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5" name="Text Box 31"/>
            <p:cNvSpPr txBox="1">
              <a:spLocks noChangeArrowheads="1"/>
            </p:cNvSpPr>
            <p:nvPr/>
          </p:nvSpPr>
          <p:spPr bwMode="auto">
            <a:xfrm>
              <a:off x="4615" y="273"/>
              <a:ext cx="1438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Stripping foil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>
              <a:off x="5702" y="526"/>
              <a:ext cx="326" cy="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Line 33"/>
            <p:cNvSpPr>
              <a:spLocks noChangeShapeType="1"/>
            </p:cNvSpPr>
            <p:nvPr/>
          </p:nvSpPr>
          <p:spPr bwMode="auto">
            <a:xfrm>
              <a:off x="6085" y="1135"/>
              <a:ext cx="842" cy="1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Line 34"/>
            <p:cNvSpPr>
              <a:spLocks noChangeShapeType="1"/>
            </p:cNvSpPr>
            <p:nvPr/>
          </p:nvSpPr>
          <p:spPr bwMode="auto">
            <a:xfrm flipV="1">
              <a:off x="7090" y="735"/>
              <a:ext cx="645" cy="408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Line 35"/>
            <p:cNvSpPr>
              <a:spLocks noChangeShapeType="1"/>
            </p:cNvSpPr>
            <p:nvPr/>
          </p:nvSpPr>
          <p:spPr bwMode="auto">
            <a:xfrm>
              <a:off x="6923" y="1011"/>
              <a:ext cx="2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Line 36"/>
            <p:cNvSpPr>
              <a:spLocks noChangeShapeType="1"/>
            </p:cNvSpPr>
            <p:nvPr/>
          </p:nvSpPr>
          <p:spPr bwMode="auto">
            <a:xfrm flipV="1">
              <a:off x="6919" y="1127"/>
              <a:ext cx="188" cy="25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Text Box 37"/>
            <p:cNvSpPr txBox="1">
              <a:spLocks noChangeArrowheads="1"/>
            </p:cNvSpPr>
            <p:nvPr/>
          </p:nvSpPr>
          <p:spPr bwMode="auto">
            <a:xfrm>
              <a:off x="3654" y="539"/>
              <a:ext cx="522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66FF"/>
                  </a:solidFill>
                  <a:effectLst/>
                  <a:latin typeface="Calibri" pitchFamily="34" charset="0"/>
                </a:rPr>
                <a:t>H</a:t>
              </a:r>
              <a:r>
                <a:rPr kumimoji="0" lang="en-US" sz="1100" b="0" i="0" u="none" strike="noStrike" cap="none" normalizeH="0" baseline="30000" smtClean="0">
                  <a:ln>
                    <a:noFill/>
                  </a:ln>
                  <a:solidFill>
                    <a:srgbClr val="3366FF"/>
                  </a:solidFill>
                  <a:effectLst/>
                  <a:latin typeface="Times New Roman" pitchFamily="18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2" name="Text Box 38"/>
            <p:cNvSpPr txBox="1">
              <a:spLocks noChangeArrowheads="1"/>
            </p:cNvSpPr>
            <p:nvPr/>
          </p:nvSpPr>
          <p:spPr bwMode="auto">
            <a:xfrm>
              <a:off x="6240" y="245"/>
              <a:ext cx="573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H</a:t>
              </a:r>
              <a:r>
                <a:rPr kumimoji="0" lang="en-US" sz="1100" b="0" i="0" u="none" strike="noStrike" cap="none" normalizeH="0" baseline="30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4584" y="1089"/>
              <a:ext cx="1478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00" y="70"/>
                </a:cxn>
                <a:cxn ang="0">
                  <a:pos x="1810" y="61"/>
                </a:cxn>
              </a:cxnLst>
              <a:rect l="0" t="0" r="r" b="b"/>
              <a:pathLst>
                <a:path w="1810" h="70">
                  <a:moveTo>
                    <a:pt x="0" y="0"/>
                  </a:moveTo>
                  <a:lnTo>
                    <a:pt x="700" y="70"/>
                  </a:lnTo>
                  <a:lnTo>
                    <a:pt x="1810" y="61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Text Box 40"/>
            <p:cNvSpPr txBox="1">
              <a:spLocks noChangeArrowheads="1"/>
            </p:cNvSpPr>
            <p:nvPr/>
          </p:nvSpPr>
          <p:spPr bwMode="auto">
            <a:xfrm>
              <a:off x="7711" y="599"/>
              <a:ext cx="1780" cy="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FF00FF"/>
                  </a:solidFill>
                  <a:effectLst/>
                  <a:latin typeface="Calibri" pitchFamily="34" charset="0"/>
                </a:rPr>
                <a:t>H</a:t>
              </a:r>
              <a:r>
                <a:rPr kumimoji="0" lang="en-US" sz="1100" b="0" i="0" u="none" strike="noStrike" cap="none" normalizeH="0" baseline="30000" smtClean="0">
                  <a:ln>
                    <a:noFill/>
                  </a:ln>
                  <a:solidFill>
                    <a:srgbClr val="FF00FF"/>
                  </a:solidFill>
                  <a:effectLst/>
                  <a:latin typeface="Calibri" pitchFamily="34" charset="0"/>
                </a:rPr>
                <a:t>+ </a:t>
              </a: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FF00FF"/>
                  </a:solidFill>
                  <a:effectLst/>
                  <a:latin typeface="Calibri" pitchFamily="34" charset="0"/>
                </a:rPr>
                <a:t>to inj. absorber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6413" y="509"/>
              <a:ext cx="285" cy="6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0" y="280"/>
                </a:cxn>
                <a:cxn ang="0">
                  <a:pos x="349" y="750"/>
                </a:cxn>
              </a:cxnLst>
              <a:rect l="0" t="0" r="r" b="b"/>
              <a:pathLst>
                <a:path w="349" h="750">
                  <a:moveTo>
                    <a:pt x="0" y="0"/>
                  </a:moveTo>
                  <a:lnTo>
                    <a:pt x="220" y="280"/>
                  </a:lnTo>
                  <a:lnTo>
                    <a:pt x="349" y="75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Text Box 42"/>
            <p:cNvSpPr txBox="1">
              <a:spLocks noChangeArrowheads="1"/>
            </p:cNvSpPr>
            <p:nvPr/>
          </p:nvSpPr>
          <p:spPr bwMode="auto">
            <a:xfrm>
              <a:off x="6707" y="240"/>
              <a:ext cx="1828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Thick foil H</a:t>
              </a:r>
              <a:r>
                <a:rPr kumimoji="0" lang="en-US" sz="11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-&gt;H</a:t>
              </a:r>
              <a:r>
                <a:rPr kumimoji="0" lang="en-US" sz="11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+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6764" y="485"/>
              <a:ext cx="122" cy="522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0" y="260"/>
                </a:cxn>
                <a:cxn ang="0">
                  <a:pos x="150" y="640"/>
                </a:cxn>
              </a:cxnLst>
              <a:rect l="0" t="0" r="r" b="b"/>
              <a:pathLst>
                <a:path w="150" h="640">
                  <a:moveTo>
                    <a:pt x="120" y="0"/>
                  </a:moveTo>
                  <a:lnTo>
                    <a:pt x="0" y="260"/>
                  </a:lnTo>
                  <a:lnTo>
                    <a:pt x="150" y="6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Text Box 44"/>
            <p:cNvSpPr txBox="1">
              <a:spLocks noChangeArrowheads="1"/>
            </p:cNvSpPr>
            <p:nvPr/>
          </p:nvSpPr>
          <p:spPr bwMode="auto">
            <a:xfrm>
              <a:off x="3213" y="1856"/>
              <a:ext cx="179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FF00FF"/>
                  </a:solidFill>
                  <a:effectLst/>
                  <a:latin typeface="Calibri" pitchFamily="34" charset="0"/>
                </a:rPr>
                <a:t>Circulating protons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9" name="Line 45"/>
            <p:cNvSpPr>
              <a:spLocks noChangeShapeType="1"/>
            </p:cNvSpPr>
            <p:nvPr/>
          </p:nvSpPr>
          <p:spPr bwMode="auto">
            <a:xfrm flipV="1">
              <a:off x="3572" y="1350"/>
              <a:ext cx="498" cy="5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" name="Line 5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6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0" name="Picture 12" descr="projectx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" name="Picture 9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013552"/>
            <a:ext cx="4229593" cy="2250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1" name="Picture 9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0529" y="3829656"/>
            <a:ext cx="21050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3" name="TextBox 182"/>
          <p:cNvSpPr txBox="1"/>
          <p:nvPr/>
        </p:nvSpPr>
        <p:spPr>
          <a:xfrm>
            <a:off x="317899" y="3429000"/>
            <a:ext cx="3567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KEK (anti-correlated) H paint V steer</a:t>
            </a:r>
            <a:endParaRPr lang="en-US" dirty="0"/>
          </a:p>
        </p:txBody>
      </p:sp>
      <p:sp>
        <p:nvSpPr>
          <p:cNvPr id="184" name="TextBox 183"/>
          <p:cNvSpPr txBox="1"/>
          <p:nvPr/>
        </p:nvSpPr>
        <p:spPr>
          <a:xfrm>
            <a:off x="495758" y="4395731"/>
            <a:ext cx="530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Foil orientation (corner foil used in present simulation)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1874435" y="4858438"/>
            <a:ext cx="389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Hor. Strip foil (matched to size of beam)</a:t>
            </a:r>
            <a:endParaRPr lang="en-US" dirty="0"/>
          </a:p>
        </p:txBody>
      </p:sp>
      <p:grpSp>
        <p:nvGrpSpPr>
          <p:cNvPr id="4" name="Group 187"/>
          <p:cNvGrpSpPr/>
          <p:nvPr/>
        </p:nvGrpSpPr>
        <p:grpSpPr>
          <a:xfrm>
            <a:off x="2688114" y="5244029"/>
            <a:ext cx="1377109" cy="738129"/>
            <a:chOff x="2335575" y="5244029"/>
            <a:chExt cx="1377109" cy="738129"/>
          </a:xfrm>
        </p:grpSpPr>
        <p:grpSp>
          <p:nvGrpSpPr>
            <p:cNvPr id="5" name="Group 180"/>
            <p:cNvGrpSpPr/>
            <p:nvPr/>
          </p:nvGrpSpPr>
          <p:grpSpPr>
            <a:xfrm>
              <a:off x="2335575" y="5244029"/>
              <a:ext cx="1377109" cy="738129"/>
              <a:chOff x="6599103" y="3646583"/>
              <a:chExt cx="1377109" cy="738129"/>
            </a:xfrm>
          </p:grpSpPr>
          <p:grpSp>
            <p:nvGrpSpPr>
              <p:cNvPr id="6" name="Group 158"/>
              <p:cNvGrpSpPr/>
              <p:nvPr/>
            </p:nvGrpSpPr>
            <p:grpSpPr>
              <a:xfrm>
                <a:off x="7160964" y="3646583"/>
                <a:ext cx="815248" cy="473725"/>
                <a:chOff x="7160964" y="3646583"/>
                <a:chExt cx="815248" cy="473725"/>
              </a:xfrm>
            </p:grpSpPr>
            <p:sp>
              <p:nvSpPr>
                <p:cNvPr id="157" name="Rectangle 156"/>
                <p:cNvSpPr/>
                <p:nvPr/>
              </p:nvSpPr>
              <p:spPr>
                <a:xfrm>
                  <a:off x="7160964" y="3701668"/>
                  <a:ext cx="815248" cy="231354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7755875" y="3646583"/>
                  <a:ext cx="209320" cy="473725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61" name="Straight Connector 160"/>
              <p:cNvCxnSpPr/>
              <p:nvPr/>
            </p:nvCxnSpPr>
            <p:spPr>
              <a:xfrm rot="5400000">
                <a:off x="6973678" y="4197426"/>
                <a:ext cx="37457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10800000">
                <a:off x="6896560" y="3933022"/>
                <a:ext cx="22033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10800000">
                <a:off x="6896560" y="3701667"/>
                <a:ext cx="18728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16200000" flipH="1">
                <a:off x="7568588" y="4197425"/>
                <a:ext cx="341523" cy="1101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8" name="TextBox 177"/>
              <p:cNvSpPr txBox="1"/>
              <p:nvPr/>
            </p:nvSpPr>
            <p:spPr>
              <a:xfrm>
                <a:off x="6599103" y="3679634"/>
                <a:ext cx="6351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6-8mm</a:t>
                </a:r>
                <a:endParaRPr lang="en-US" sz="1200" dirty="0"/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>
                <a:off x="7149947" y="4087259"/>
                <a:ext cx="5886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12mm</a:t>
                </a:r>
                <a:endParaRPr lang="en-US" sz="1200" dirty="0"/>
              </a:p>
            </p:txBody>
          </p:sp>
        </p:grpSp>
        <p:sp>
          <p:nvSpPr>
            <p:cNvPr id="186" name="Oval 185"/>
            <p:cNvSpPr/>
            <p:nvPr/>
          </p:nvSpPr>
          <p:spPr>
            <a:xfrm>
              <a:off x="2919470" y="5321146"/>
              <a:ext cx="198303" cy="1872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188"/>
          <p:cNvGrpSpPr/>
          <p:nvPr/>
        </p:nvGrpSpPr>
        <p:grpSpPr>
          <a:xfrm>
            <a:off x="198303" y="4795761"/>
            <a:ext cx="1575413" cy="1318600"/>
            <a:chOff x="198303" y="4795761"/>
            <a:chExt cx="1575413" cy="1318600"/>
          </a:xfrm>
        </p:grpSpPr>
        <p:grpSp>
          <p:nvGrpSpPr>
            <p:cNvPr id="8" name="Group 179"/>
            <p:cNvGrpSpPr/>
            <p:nvPr/>
          </p:nvGrpSpPr>
          <p:grpSpPr>
            <a:xfrm>
              <a:off x="198303" y="4795761"/>
              <a:ext cx="1575413" cy="1318600"/>
              <a:chOff x="4946573" y="3638990"/>
              <a:chExt cx="1575413" cy="1318600"/>
            </a:xfrm>
          </p:grpSpPr>
          <p:grpSp>
            <p:nvGrpSpPr>
              <p:cNvPr id="9" name="Group 155"/>
              <p:cNvGrpSpPr/>
              <p:nvPr/>
            </p:nvGrpSpPr>
            <p:grpSpPr>
              <a:xfrm>
                <a:off x="5739788" y="3638990"/>
                <a:ext cx="782198" cy="881349"/>
                <a:chOff x="6202496" y="3613533"/>
                <a:chExt cx="782198" cy="881349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6202496" y="3613533"/>
                  <a:ext cx="782198" cy="110168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>
                  <a:off x="6863508" y="3712684"/>
                  <a:ext cx="121185" cy="782198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6202496" y="3723700"/>
                  <a:ext cx="638979" cy="771181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69" name="Straight Connector 168"/>
              <p:cNvCxnSpPr/>
              <p:nvPr/>
            </p:nvCxnSpPr>
            <p:spPr>
              <a:xfrm rot="10800000">
                <a:off x="5100810" y="3745735"/>
                <a:ext cx="52881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5155894" y="4527933"/>
                <a:ext cx="49575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5400000">
                <a:off x="5574535" y="4737253"/>
                <a:ext cx="35254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5400000">
                <a:off x="6196988" y="4764795"/>
                <a:ext cx="38559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6" name="TextBox 175"/>
              <p:cNvSpPr txBox="1"/>
              <p:nvPr/>
            </p:nvSpPr>
            <p:spPr>
              <a:xfrm>
                <a:off x="5772838" y="4605051"/>
                <a:ext cx="5886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14mm</a:t>
                </a:r>
                <a:endParaRPr lang="en-US" sz="1200" dirty="0"/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4946573" y="3988106"/>
                <a:ext cx="5886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18mm</a:t>
                </a:r>
                <a:endParaRPr lang="en-US" sz="1200" dirty="0"/>
              </a:p>
            </p:txBody>
          </p:sp>
        </p:grpSp>
        <p:sp>
          <p:nvSpPr>
            <p:cNvPr id="187" name="Oval 186"/>
            <p:cNvSpPr/>
            <p:nvPr/>
          </p:nvSpPr>
          <p:spPr>
            <a:xfrm>
              <a:off x="1022732" y="5451512"/>
              <a:ext cx="198303" cy="1872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22" name="Picture 9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9927" y="3867363"/>
            <a:ext cx="25336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3" name="Rectangle 82"/>
          <p:cNvSpPr/>
          <p:nvPr/>
        </p:nvSpPr>
        <p:spPr>
          <a:xfrm>
            <a:off x="204080" y="2688152"/>
            <a:ext cx="9204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Times New Roman"/>
                <a:ea typeface="Times New Roman"/>
              </a:rPr>
              <a:t>+</a:t>
            </a:r>
            <a:r>
              <a:rPr lang="en-US" sz="1200" dirty="0" smtClean="0">
                <a:latin typeface="Times New Roman"/>
                <a:ea typeface="Times New Roman"/>
              </a:rPr>
              <a:t>3.5669 </a:t>
            </a:r>
            <a:r>
              <a:rPr lang="en-US" sz="1200" dirty="0" err="1" smtClean="0">
                <a:latin typeface="Times New Roman"/>
                <a:ea typeface="Times New Roman"/>
              </a:rPr>
              <a:t>kG</a:t>
            </a:r>
            <a:endParaRPr lang="en-US" sz="1200" dirty="0"/>
          </a:p>
        </p:txBody>
      </p:sp>
      <p:sp>
        <p:nvSpPr>
          <p:cNvPr id="84" name="Rectangle 83"/>
          <p:cNvSpPr/>
          <p:nvPr/>
        </p:nvSpPr>
        <p:spPr>
          <a:xfrm>
            <a:off x="1352320" y="2678725"/>
            <a:ext cx="8851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Times New Roman"/>
                <a:ea typeface="Times New Roman"/>
              </a:rPr>
              <a:t>-</a:t>
            </a:r>
            <a:r>
              <a:rPr lang="en-US" sz="1200" dirty="0" smtClean="0">
                <a:latin typeface="Times New Roman"/>
                <a:ea typeface="Times New Roman"/>
              </a:rPr>
              <a:t>0.4656 </a:t>
            </a:r>
            <a:r>
              <a:rPr lang="en-US" sz="1200" dirty="0" err="1" smtClean="0">
                <a:latin typeface="Times New Roman"/>
                <a:ea typeface="Times New Roman"/>
              </a:rPr>
              <a:t>kG</a:t>
            </a:r>
            <a:endParaRPr lang="en-US" sz="1200" dirty="0"/>
          </a:p>
        </p:txBody>
      </p:sp>
      <p:sp>
        <p:nvSpPr>
          <p:cNvPr id="85" name="TextBox 84"/>
          <p:cNvSpPr txBox="1"/>
          <p:nvPr/>
        </p:nvSpPr>
        <p:spPr>
          <a:xfrm>
            <a:off x="2309567" y="2677213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-11 </a:t>
            </a:r>
            <a:r>
              <a:rPr lang="en-US" sz="1400" dirty="0" err="1" smtClean="0"/>
              <a:t>kG</a:t>
            </a:r>
            <a:endParaRPr lang="en-US" sz="1400" dirty="0"/>
          </a:p>
        </p:txBody>
      </p:sp>
      <p:sp>
        <p:nvSpPr>
          <p:cNvPr id="86" name="TextBox 85"/>
          <p:cNvSpPr txBox="1"/>
          <p:nvPr/>
        </p:nvSpPr>
        <p:spPr>
          <a:xfrm>
            <a:off x="2886173" y="2669358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 </a:t>
            </a:r>
            <a:r>
              <a:rPr lang="en-US" sz="1400" dirty="0" err="1" smtClean="0"/>
              <a:t>kG</a:t>
            </a:r>
            <a:endParaRPr lang="en-US" sz="1400" dirty="0"/>
          </a:p>
        </p:txBody>
      </p:sp>
      <p:sp>
        <p:nvSpPr>
          <p:cNvPr id="87" name="Date Placeholder 8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EAC2-6B61-4177-AF9C-0D2A40368E0D}" type="datetime1">
              <a:rPr lang="en-US" smtClean="0"/>
              <a:t>4/13/2011</a:t>
            </a:fld>
            <a:endParaRPr lang="en-US"/>
          </a:p>
        </p:txBody>
      </p:sp>
      <p:sp>
        <p:nvSpPr>
          <p:cNvPr id="88" name="Slide Number Placeholder 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96AA-D7C4-4C86-BEA2-731C566E838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9" name="Footer Placeholder 8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 4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5576" y="0"/>
            <a:ext cx="6351224" cy="9033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Distributions during painting</a:t>
            </a:r>
            <a:endParaRPr lang="en-US" dirty="0"/>
          </a:p>
        </p:txBody>
      </p:sp>
      <p:pic>
        <p:nvPicPr>
          <p:cNvPr id="4" name="Content Placeholder 3" descr="Picture0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1941" r="11291" b="3246"/>
          <a:stretch>
            <a:fillRect/>
          </a:stretch>
        </p:blipFill>
        <p:spPr>
          <a:xfrm>
            <a:off x="187286" y="1033706"/>
            <a:ext cx="2974554" cy="4529811"/>
          </a:xfrm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" name="Picture 12" descr="projectx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icture0003.jpg"/>
          <p:cNvPicPr>
            <a:picLocks noChangeAspect="1"/>
          </p:cNvPicPr>
          <p:nvPr/>
        </p:nvPicPr>
        <p:blipFill>
          <a:blip r:embed="rId4" cstate="print"/>
          <a:srcRect l="8631" r="4687"/>
          <a:stretch>
            <a:fillRect/>
          </a:stretch>
        </p:blipFill>
        <p:spPr>
          <a:xfrm>
            <a:off x="3090231" y="1094838"/>
            <a:ext cx="2963537" cy="3132775"/>
          </a:xfrm>
          <a:prstGeom prst="rect">
            <a:avLst/>
          </a:prstGeom>
        </p:spPr>
      </p:pic>
      <p:pic>
        <p:nvPicPr>
          <p:cNvPr id="9" name="Picture 8" descr="Picture0001.png"/>
          <p:cNvPicPr>
            <a:picLocks noChangeAspect="1"/>
          </p:cNvPicPr>
          <p:nvPr/>
        </p:nvPicPr>
        <p:blipFill>
          <a:blip r:embed="rId5" cstate="print"/>
          <a:srcRect l="11727" r="2655"/>
          <a:stretch>
            <a:fillRect/>
          </a:stretch>
        </p:blipFill>
        <p:spPr>
          <a:xfrm>
            <a:off x="6037243" y="992091"/>
            <a:ext cx="2732184" cy="450058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35072" y="4340646"/>
            <a:ext cx="3073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Uniform distribution in X and 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47412" y="5453349"/>
            <a:ext cx="2801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Circulating beam hits on foil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377A-5812-4D2E-BB67-3AFA153812A2}" type="datetime1">
              <a:rPr lang="en-US" smtClean="0"/>
              <a:t>4/13/2011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96AA-D7C4-4C86-BEA2-731C566E838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 4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5226" y="4255739"/>
            <a:ext cx="2029656" cy="180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8427" y="1029893"/>
            <a:ext cx="4635635" cy="3221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43414" y="4326843"/>
            <a:ext cx="4893196" cy="174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290712" y="0"/>
            <a:ext cx="6396087" cy="8201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87338" y="1025525"/>
            <a:ext cx="3775075" cy="3216275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Transverse painting is designed to:</a:t>
            </a:r>
          </a:p>
          <a:p>
            <a:pPr lvl="1"/>
            <a:r>
              <a:rPr lang="en-US" dirty="0" smtClean="0"/>
              <a:t>Minimize the number of secondary passages and foil heating</a:t>
            </a:r>
          </a:p>
          <a:p>
            <a:pPr lvl="1"/>
            <a:r>
              <a:rPr lang="en-US" dirty="0" smtClean="0"/>
              <a:t>To make correlated x-y painting (K-V distribution) with radius increase for each next pulse</a:t>
            </a:r>
          </a:p>
          <a:p>
            <a:r>
              <a:rPr lang="en-US" dirty="0" smtClean="0"/>
              <a:t>Injected beam does not move on foil</a:t>
            </a:r>
          </a:p>
          <a:p>
            <a:r>
              <a:rPr lang="en-US" dirty="0" smtClean="0"/>
              <a:t>Closed orbit describes almost a quarter of circle (forward and back)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EA22-F8DC-4D41-B1A8-E65710D85926}" type="datetime1">
              <a:rPr lang="en-US" smtClean="0"/>
              <a:t>4/13/2011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96AA-D7C4-4C86-BEA2-731C566E838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 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foil heating with 26ms cas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9003" y="2818614"/>
            <a:ext cx="4998579" cy="3186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40925" y="1432874"/>
            <a:ext cx="3200969" cy="437291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0956" y="990609"/>
            <a:ext cx="82154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The hit densities, N, from the STRUCT simulation for each injection are used to calculate the peak temperature as a function of time with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5035" y="2121031"/>
            <a:ext cx="78374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Peak foil temperature for five linac current pulse length combinations utilizing the</a:t>
            </a:r>
          </a:p>
          <a:p>
            <a:r>
              <a:rPr lang="en-US" dirty="0" smtClean="0"/>
              <a:t>H paint/V steer painting algorithm.</a:t>
            </a:r>
            <a:endParaRPr lang="en-US" dirty="0"/>
          </a:p>
        </p:txBody>
      </p:sp>
      <p:pic>
        <p:nvPicPr>
          <p:cNvPr id="11" name="Picture 10" descr="foil1_582turn_2D_05mm2_weighted.gif"/>
          <p:cNvPicPr>
            <a:picLocks noChangeAspect="1"/>
          </p:cNvPicPr>
          <p:nvPr/>
        </p:nvPicPr>
        <p:blipFill>
          <a:blip r:embed="rId5" cstate="print"/>
          <a:srcRect t="30361" r="5511"/>
          <a:stretch>
            <a:fillRect/>
          </a:stretch>
        </p:blipFill>
        <p:spPr>
          <a:xfrm>
            <a:off x="367646" y="3046980"/>
            <a:ext cx="1062567" cy="1013446"/>
          </a:xfrm>
          <a:prstGeom prst="rect">
            <a:avLst/>
          </a:prstGeom>
        </p:spPr>
      </p:pic>
      <p:pic>
        <p:nvPicPr>
          <p:cNvPr id="12" name="Content Placeholder 7" descr="foil2_582turn_2D_05mm2_weighted.gif"/>
          <p:cNvPicPr>
            <a:picLocks noChangeAspect="1"/>
          </p:cNvPicPr>
          <p:nvPr/>
        </p:nvPicPr>
        <p:blipFill>
          <a:blip r:embed="rId6" cstate="print"/>
          <a:srcRect t="28929" r="3268" b="2481"/>
          <a:stretch>
            <a:fillRect/>
          </a:stretch>
        </p:blipFill>
        <p:spPr>
          <a:xfrm>
            <a:off x="1362427" y="3024669"/>
            <a:ext cx="1152634" cy="1057677"/>
          </a:xfrm>
          <a:prstGeom prst="rect">
            <a:avLst/>
          </a:prstGeom>
        </p:spPr>
      </p:pic>
      <p:pic>
        <p:nvPicPr>
          <p:cNvPr id="13" name="Picture 12" descr="foil3_582turn_2D_05mm2_weighted.gif"/>
          <p:cNvPicPr>
            <a:picLocks noChangeAspect="1"/>
          </p:cNvPicPr>
          <p:nvPr/>
        </p:nvPicPr>
        <p:blipFill>
          <a:blip r:embed="rId7" cstate="print"/>
          <a:srcRect t="30522" r="7630" b="2047"/>
          <a:stretch>
            <a:fillRect/>
          </a:stretch>
        </p:blipFill>
        <p:spPr>
          <a:xfrm>
            <a:off x="2456920" y="3051928"/>
            <a:ext cx="1102369" cy="1041434"/>
          </a:xfrm>
          <a:prstGeom prst="rect">
            <a:avLst/>
          </a:prstGeom>
        </p:spPr>
      </p:pic>
      <p:pic>
        <p:nvPicPr>
          <p:cNvPr id="14" name="Picture 13" descr="foil4_582turn_2D_05mm2_weighted.gif"/>
          <p:cNvPicPr>
            <a:picLocks noChangeAspect="1"/>
          </p:cNvPicPr>
          <p:nvPr/>
        </p:nvPicPr>
        <p:blipFill>
          <a:blip r:embed="rId8" cstate="print"/>
          <a:srcRect t="29719" r="6551"/>
          <a:stretch>
            <a:fillRect/>
          </a:stretch>
        </p:blipFill>
        <p:spPr>
          <a:xfrm>
            <a:off x="358219" y="4016750"/>
            <a:ext cx="1142090" cy="1111573"/>
          </a:xfrm>
          <a:prstGeom prst="rect">
            <a:avLst/>
          </a:prstGeom>
        </p:spPr>
      </p:pic>
      <p:pic>
        <p:nvPicPr>
          <p:cNvPr id="15" name="Picture 14" descr="foil5_582turn_2D_05mm2_weighted.gif"/>
          <p:cNvPicPr>
            <a:picLocks noChangeAspect="1"/>
          </p:cNvPicPr>
          <p:nvPr/>
        </p:nvPicPr>
        <p:blipFill>
          <a:blip r:embed="rId9" cstate="print"/>
          <a:srcRect t="30522" r="7798"/>
          <a:stretch>
            <a:fillRect/>
          </a:stretch>
        </p:blipFill>
        <p:spPr>
          <a:xfrm>
            <a:off x="1479391" y="4043726"/>
            <a:ext cx="1138007" cy="1109753"/>
          </a:xfrm>
          <a:prstGeom prst="rect">
            <a:avLst/>
          </a:prstGeom>
        </p:spPr>
      </p:pic>
      <p:pic>
        <p:nvPicPr>
          <p:cNvPr id="16" name="Picture 15" descr="foil6_582turn_2D_05mm2_weighted.gif"/>
          <p:cNvPicPr>
            <a:picLocks noChangeAspect="1"/>
          </p:cNvPicPr>
          <p:nvPr/>
        </p:nvPicPr>
        <p:blipFill>
          <a:blip r:embed="rId10" cstate="print"/>
          <a:srcRect t="30522" r="7798" b="2008"/>
          <a:stretch>
            <a:fillRect/>
          </a:stretch>
        </p:blipFill>
        <p:spPr>
          <a:xfrm>
            <a:off x="2521831" y="4065969"/>
            <a:ext cx="1149108" cy="1088192"/>
          </a:xfrm>
          <a:prstGeom prst="rect">
            <a:avLst/>
          </a:prstGeom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457200" y="0"/>
            <a:ext cx="8229600" cy="816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8908" y="5255196"/>
            <a:ext cx="3199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 smtClean="0"/>
              <a:t>Hit Density for Corner Foil (1ms)</a:t>
            </a: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752627" y="122548"/>
            <a:ext cx="40636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Foil Temperature</a:t>
            </a:r>
            <a:endParaRPr lang="en-US" sz="4400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EDDE-5831-42E2-ABEB-FA2B33DCDAC9}" type="datetime1">
              <a:rPr lang="en-US" smtClean="0"/>
              <a:t>4/13/2011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96AA-D7C4-4C86-BEA2-731C566E838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 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15676" y="1185421"/>
          <a:ext cx="5420417" cy="343135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61852"/>
                <a:gridCol w="591635"/>
                <a:gridCol w="613386"/>
                <a:gridCol w="613386"/>
                <a:gridCol w="613386"/>
                <a:gridCol w="613386"/>
                <a:gridCol w="613386"/>
              </a:tblGrid>
              <a:tr h="322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case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III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IV</a:t>
                      </a:r>
                      <a:r>
                        <a:rPr lang="en-US" sz="1600" u="none" strike="noStrike" baseline="-25000" dirty="0"/>
                        <a:t>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VII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S/c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linac current[mA]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8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pulse length[ms]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1.08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2.16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4.28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25.72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4.3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8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#turns/inj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97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194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385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194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2310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385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8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#turns total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582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1164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2310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1164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2310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2310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h</a:t>
                      </a:r>
                      <a:r>
                        <a:rPr lang="en-US" sz="1600" u="none" strike="noStrike" baseline="-25000"/>
                        <a:t>min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13.5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27.0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53.7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27.0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53.7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53.7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&lt;#hits&gt; </a:t>
                      </a:r>
                      <a:r>
                        <a:rPr lang="en-US" sz="1600" u="none" strike="noStrike" baseline="-25000"/>
                        <a:t>sim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32.6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118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38.7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118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hit density</a:t>
                      </a:r>
                      <a:r>
                        <a:rPr lang="en-US" sz="1600" u="none" strike="noStrike" baseline="-25000"/>
                        <a:t>max</a:t>
                      </a:r>
                      <a:r>
                        <a:rPr lang="en-US" sz="1600" u="none" strike="noStrike"/>
                        <a:t> [E12]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134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515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?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8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Peak temp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1090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1480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2050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1420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2320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1400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8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loss (inelastic) 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93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171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336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110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336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100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22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loss (nuclear coll.) 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65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119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234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77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234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50589" y="122548"/>
            <a:ext cx="4100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Summary of Painting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7763" y="5590094"/>
            <a:ext cx="1548573" cy="447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060515" y="48809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An analytical expression has been developed [10] for the minimum number of foil traversals, </a:t>
            </a:r>
            <a:r>
              <a:rPr lang="en-GB" dirty="0" err="1" smtClean="0"/>
              <a:t>h</a:t>
            </a:r>
            <a:r>
              <a:rPr lang="en-GB" baseline="-25000" dirty="0" err="1" smtClean="0"/>
              <a:t>min</a:t>
            </a:r>
            <a:r>
              <a:rPr lang="en-GB" dirty="0" smtClean="0"/>
              <a:t>, by a circulating beam as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C4D0-7A7F-405E-B996-51C8EE53A1E1}" type="datetime1">
              <a:rPr lang="en-US" smtClean="0"/>
              <a:t>4/13/2011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96AA-D7C4-4C86-BEA2-731C566E838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 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96444" y="0"/>
            <a:ext cx="6490355" cy="829559"/>
          </a:xfrm>
        </p:spPr>
        <p:txBody>
          <a:bodyPr/>
          <a:lstStyle/>
          <a:p>
            <a:r>
              <a:rPr lang="en-US" dirty="0" smtClean="0"/>
              <a:t>Foil for Long Pulse Injection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31216"/>
            <a:ext cx="8229600" cy="499494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SBIR Proposal Submitted: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H- Stripping Innovations  (</a:t>
            </a:r>
            <a:r>
              <a:rPr lang="en-US" dirty="0" err="1" smtClean="0"/>
              <a:t>Muon’s</a:t>
            </a:r>
            <a:r>
              <a:rPr lang="en-US" dirty="0" smtClean="0"/>
              <a:t> Inc.)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Concept for rotating foil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Spread beam heating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Doesn’t address loss due to parasitic hits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Simulation of moving foil to investigate interaction with circulating beam and hit density - STRUCT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Argonne Center for </a:t>
            </a:r>
            <a:r>
              <a:rPr lang="en-US" dirty="0" err="1" smtClean="0"/>
              <a:t>Nano</a:t>
            </a:r>
            <a:r>
              <a:rPr lang="en-US" dirty="0" smtClean="0"/>
              <a:t> Technology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UNCD Fabrication Facility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078D-23D5-4823-8237-3EA82F1F817C}" type="datetime1">
              <a:rPr lang="en-US" smtClean="0"/>
              <a:t>4/13/2011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96AA-D7C4-4C86-BEA2-731C566E838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 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835</Words>
  <Application>Microsoft Office PowerPoint</Application>
  <PresentationFormat>On-screen Show (4:3)</PresentationFormat>
  <Paragraphs>234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Foil Injection for RDR and Long Pulse Operations</vt:lpstr>
      <vt:lpstr>Foil Issues</vt:lpstr>
      <vt:lpstr>Slide 3</vt:lpstr>
      <vt:lpstr>Recycler Injection</vt:lpstr>
      <vt:lpstr>Distributions during painting</vt:lpstr>
      <vt:lpstr>Slide 6</vt:lpstr>
      <vt:lpstr>Slide 7</vt:lpstr>
      <vt:lpstr>Slide 8</vt:lpstr>
      <vt:lpstr>Foil for Long Pulse Injection</vt:lpstr>
      <vt:lpstr>Slide 10</vt:lpstr>
      <vt:lpstr>Next Steps for Long Pulse 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Foil Injection for RDR and Long Pulse Operations</dc:title>
  <dc:creator>David johnson</dc:creator>
  <cp:lastModifiedBy>David johnson</cp:lastModifiedBy>
  <cp:revision>11</cp:revision>
  <dcterms:created xsi:type="dcterms:W3CDTF">2011-03-29T15:00:49Z</dcterms:created>
  <dcterms:modified xsi:type="dcterms:W3CDTF">2011-04-14T04:26:01Z</dcterms:modified>
</cp:coreProperties>
</file>