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6FC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6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7F4ED-2FA2-4C48-9F58-E4956C029A1D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74743-3659-4037-A76F-86FF54DC7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7F4ED-2FA2-4C48-9F58-E4956C029A1D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74743-3659-4037-A76F-86FF54DC7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7F4ED-2FA2-4C48-9F58-E4956C029A1D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74743-3659-4037-A76F-86FF54DC7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7F4ED-2FA2-4C48-9F58-E4956C029A1D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74743-3659-4037-A76F-86FF54DC7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7F4ED-2FA2-4C48-9F58-E4956C029A1D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74743-3659-4037-A76F-86FF54DC7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7F4ED-2FA2-4C48-9F58-E4956C029A1D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74743-3659-4037-A76F-86FF54DC7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7F4ED-2FA2-4C48-9F58-E4956C029A1D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74743-3659-4037-A76F-86FF54DC7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7F4ED-2FA2-4C48-9F58-E4956C029A1D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74743-3659-4037-A76F-86FF54DC7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7F4ED-2FA2-4C48-9F58-E4956C029A1D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74743-3659-4037-A76F-86FF54DC7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7F4ED-2FA2-4C48-9F58-E4956C029A1D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74743-3659-4037-A76F-86FF54DC7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7F4ED-2FA2-4C48-9F58-E4956C029A1D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FB74743-3659-4037-A76F-86FF54DC7F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D87F4ED-2FA2-4C48-9F58-E4956C029A1D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FB74743-3659-4037-A76F-86FF54DC7F6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90600"/>
            <a:ext cx="7851648" cy="1143000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rgbClr val="A96FC9"/>
                </a:solidFill>
              </a:rPr>
              <a:t>TiN</a:t>
            </a:r>
            <a:r>
              <a:rPr lang="en-US" dirty="0" smtClean="0">
                <a:solidFill>
                  <a:srgbClr val="A96FC9"/>
                </a:solidFill>
              </a:rPr>
              <a:t> Coatings at </a:t>
            </a:r>
            <a:r>
              <a:rPr lang="en-US" dirty="0" err="1" smtClean="0">
                <a:solidFill>
                  <a:srgbClr val="A96FC9"/>
                </a:solidFill>
              </a:rPr>
              <a:t>FermiLab</a:t>
            </a:r>
            <a:endParaRPr lang="en-US" dirty="0">
              <a:solidFill>
                <a:srgbClr val="A96FC9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276600"/>
            <a:ext cx="7854696" cy="2971800"/>
          </a:xfrm>
        </p:spPr>
        <p:txBody>
          <a:bodyPr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Dave  </a:t>
            </a:r>
            <a:r>
              <a:rPr lang="en-US" dirty="0" err="1" smtClean="0"/>
              <a:t>Capista</a:t>
            </a:r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Linda </a:t>
            </a:r>
            <a:r>
              <a:rPr lang="en-US" dirty="0" err="1" smtClean="0"/>
              <a:t>Valerio</a:t>
            </a:r>
            <a:r>
              <a:rPr lang="en-US" dirty="0" smtClean="0"/>
              <a:t> 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sz="1400" b="1" dirty="0" smtClean="0"/>
              <a:t>Project X Collaboration Meeting</a:t>
            </a:r>
          </a:p>
          <a:p>
            <a:pPr algn="ctr"/>
            <a:r>
              <a:rPr lang="en-US" sz="1400" b="1" dirty="0" smtClean="0"/>
              <a:t>October 25-27, 2011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TiN</a:t>
            </a:r>
            <a:r>
              <a:rPr lang="en-US" dirty="0" smtClean="0"/>
              <a:t> Coatings at SLAC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SLAC coated an elliptical beam tune in late 2009</a:t>
            </a:r>
          </a:p>
          <a:p>
            <a:r>
              <a:rPr lang="en-US" dirty="0" smtClean="0"/>
              <a:t>The cathode was shipped to FNAL in early 2010</a:t>
            </a:r>
          </a:p>
          <a:p>
            <a:endParaRPr lang="en-US" dirty="0"/>
          </a:p>
        </p:txBody>
      </p:sp>
      <p:pic>
        <p:nvPicPr>
          <p:cNvPr id="4" name="Picture 3" descr="200912 SLAC 021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52400" y="3276600"/>
            <a:ext cx="4373880" cy="3124200"/>
          </a:xfrm>
          <a:prstGeom prst="rect">
            <a:avLst/>
          </a:prstGeom>
        </p:spPr>
      </p:pic>
      <p:pic>
        <p:nvPicPr>
          <p:cNvPr id="5" name="Picture 4" descr="IMG_2120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953000" y="2895600"/>
            <a:ext cx="2857500" cy="3810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 dirty="0" smtClean="0"/>
              <a:t>Set Up at FNAL E4R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/>
          <a:lstStyle/>
          <a:p>
            <a:r>
              <a:rPr lang="en-US" dirty="0" smtClean="0"/>
              <a:t>Began in early 2011 setting up the E4R service building for </a:t>
            </a:r>
            <a:r>
              <a:rPr lang="en-US" dirty="0" err="1" smtClean="0"/>
              <a:t>TiN</a:t>
            </a:r>
            <a:r>
              <a:rPr lang="en-US" dirty="0" smtClean="0"/>
              <a:t> coatings of a round beam </a:t>
            </a:r>
            <a:r>
              <a:rPr lang="en-US" dirty="0" smtClean="0"/>
              <a:t>tube</a:t>
            </a:r>
            <a:endParaRPr lang="en-US" dirty="0" smtClean="0"/>
          </a:p>
          <a:p>
            <a:r>
              <a:rPr lang="en-US" dirty="0" smtClean="0"/>
              <a:t>Coatings started in summer 2011</a:t>
            </a:r>
            <a:endParaRPr lang="en-US" dirty="0"/>
          </a:p>
        </p:txBody>
      </p:sp>
      <p:pic>
        <p:nvPicPr>
          <p:cNvPr id="4" name="Picture 3" descr="DSCN0890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52400" y="3352800"/>
            <a:ext cx="4267200" cy="3200400"/>
          </a:xfrm>
          <a:prstGeom prst="rect">
            <a:avLst/>
          </a:prstGeom>
        </p:spPr>
      </p:pic>
      <p:pic>
        <p:nvPicPr>
          <p:cNvPr id="5" name="Picture 4" descr="DSCN1316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572000" y="3333750"/>
            <a:ext cx="4343400" cy="32575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/>
          <a:lstStyle/>
          <a:p>
            <a:pPr algn="ctr"/>
            <a:r>
              <a:rPr lang="en-US" dirty="0" smtClean="0"/>
              <a:t>Coating </a:t>
            </a:r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4800600" cy="2209800"/>
          </a:xfrm>
        </p:spPr>
        <p:txBody>
          <a:bodyPr/>
          <a:lstStyle/>
          <a:p>
            <a:r>
              <a:rPr lang="en-US" dirty="0" smtClean="0"/>
              <a:t>Used a gas mixture of 80% AR and 20% N2</a:t>
            </a:r>
          </a:p>
          <a:p>
            <a:r>
              <a:rPr lang="en-US" dirty="0" smtClean="0"/>
              <a:t>The cathode needs to be connected to the negative side of the power </a:t>
            </a:r>
            <a:r>
              <a:rPr lang="en-US" dirty="0" smtClean="0"/>
              <a:t>supply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300px-Sputtering.gif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5274129" y="1524000"/>
            <a:ext cx="3526971" cy="2057400"/>
          </a:xfrm>
          <a:prstGeom prst="rect">
            <a:avLst/>
          </a:prstGeom>
        </p:spPr>
      </p:pic>
      <p:pic>
        <p:nvPicPr>
          <p:cNvPr id="5" name="Picture 4" descr="Plasma wrong +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228600" y="3581400"/>
            <a:ext cx="3759200" cy="2819400"/>
          </a:xfrm>
          <a:prstGeom prst="rect">
            <a:avLst/>
          </a:prstGeom>
        </p:spPr>
      </p:pic>
      <p:pic>
        <p:nvPicPr>
          <p:cNvPr id="6" name="Picture 5" descr="Plasma correct +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4648200" y="3581400"/>
            <a:ext cx="3733800" cy="28003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8600" y="6488668"/>
            <a:ext cx="3639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Wrong polarity, plasma on the wall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648200" y="6488668"/>
            <a:ext cx="3708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Correct polarity, plasma on cathode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pPr algn="ctr"/>
            <a:r>
              <a:rPr lang="en-US" dirty="0" smtClean="0"/>
              <a:t>Coating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5943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Beam tube before and after coating and </a:t>
            </a:r>
            <a:r>
              <a:rPr lang="en-US" dirty="0" smtClean="0"/>
              <a:t>coupons </a:t>
            </a:r>
            <a:endParaRPr lang="en-US" dirty="0"/>
          </a:p>
        </p:txBody>
      </p:sp>
      <p:pic>
        <p:nvPicPr>
          <p:cNvPr id="4" name="Picture 3" descr="DSCN0351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3581400"/>
            <a:ext cx="4368800" cy="3276600"/>
          </a:xfrm>
          <a:prstGeom prst="rect">
            <a:avLst/>
          </a:prstGeom>
        </p:spPr>
      </p:pic>
      <p:pic>
        <p:nvPicPr>
          <p:cNvPr id="8" name="Picture 7" descr="coupons crop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7010400" y="1676400"/>
            <a:ext cx="1822634" cy="1774769"/>
          </a:xfrm>
          <a:prstGeom prst="rect">
            <a:avLst/>
          </a:prstGeom>
        </p:spPr>
      </p:pic>
      <p:pic>
        <p:nvPicPr>
          <p:cNvPr id="9" name="Picture 8" descr="DSCN1313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4775200" y="3581400"/>
            <a:ext cx="4368800" cy="32766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Coating Thickness Measurements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Measured with a stylus </a:t>
            </a:r>
            <a:r>
              <a:rPr lang="en-US" sz="2000" dirty="0" err="1" smtClean="0"/>
              <a:t>profilometer</a:t>
            </a:r>
            <a:r>
              <a:rPr lang="en-US" sz="2000" dirty="0" smtClean="0"/>
              <a:t> and laser </a:t>
            </a:r>
            <a:r>
              <a:rPr lang="en-US" sz="2000" dirty="0" err="1" smtClean="0"/>
              <a:t>profilometer</a:t>
            </a:r>
            <a:endParaRPr lang="en-US" sz="2000" dirty="0" smtClean="0"/>
          </a:p>
        </p:txBody>
      </p:sp>
      <p:pic>
        <p:nvPicPr>
          <p:cNvPr id="7" name="Picture 6" descr="4 D.S. Pump Port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2438400"/>
            <a:ext cx="6695239" cy="4267200"/>
          </a:xfrm>
          <a:prstGeom prst="rect">
            <a:avLst/>
          </a:prstGeom>
        </p:spPr>
      </p:pic>
      <p:pic>
        <p:nvPicPr>
          <p:cNvPr id="8" name="Picture 7" descr="tmp29.t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24200" y="4419600"/>
            <a:ext cx="3047619" cy="2285714"/>
          </a:xfrm>
          <a:prstGeom prst="rect">
            <a:avLst/>
          </a:prstGeom>
        </p:spPr>
      </p:pic>
      <p:pic>
        <p:nvPicPr>
          <p:cNvPr id="9" name="Picture 8" descr="tmp23.t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00800" y="2362200"/>
            <a:ext cx="2539619" cy="1904714"/>
          </a:xfrm>
          <a:prstGeom prst="rect">
            <a:avLst/>
          </a:prstGeom>
        </p:spPr>
      </p:pic>
      <p:pic>
        <p:nvPicPr>
          <p:cNvPr id="1028" name="Picture 4" descr="C:\My Files\Project X\coating at FNAL\coating measurements\DS_port_2_4 crop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48400" y="4419600"/>
            <a:ext cx="2895600" cy="24302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Coating Data and </a:t>
            </a:r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cathode current was regulated at </a:t>
            </a:r>
            <a:r>
              <a:rPr lang="en-US" dirty="0" smtClean="0"/>
              <a:t>900mA </a:t>
            </a:r>
            <a:r>
              <a:rPr lang="en-US" dirty="0" smtClean="0"/>
              <a:t>and the voltage allowed to vary,  between 500 and 575 </a:t>
            </a:r>
            <a:r>
              <a:rPr lang="en-US" dirty="0" smtClean="0"/>
              <a:t>volts</a:t>
            </a:r>
            <a:endParaRPr lang="en-US" dirty="0" smtClean="0"/>
          </a:p>
          <a:p>
            <a:r>
              <a:rPr lang="en-US" dirty="0" smtClean="0"/>
              <a:t>The pressure was controlled by a manual leak valve and was adjusted about every half hour</a:t>
            </a:r>
          </a:p>
          <a:p>
            <a:r>
              <a:rPr lang="en-US" dirty="0" smtClean="0"/>
              <a:t>The coating process was run for 36 hours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" y="4343400"/>
          <a:ext cx="8534400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800"/>
                <a:gridCol w="2844800"/>
                <a:gridCol w="284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Coupon</a:t>
                      </a:r>
                      <a:r>
                        <a:rPr lang="en-US" baseline="0" dirty="0" smtClean="0"/>
                        <a:t> location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Pressure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Coating thickness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Upstream (leak source)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 </a:t>
                      </a:r>
                      <a:r>
                        <a:rPr lang="en-US" dirty="0" err="1" smtClean="0"/>
                        <a:t>mTorr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3560nm </a:t>
                      </a:r>
                      <a:r>
                        <a:rPr lang="en-US" baseline="0" dirty="0" smtClean="0"/>
                        <a:t>stylus</a:t>
                      </a:r>
                      <a:endParaRPr lang="en-US" dirty="0" smtClean="0"/>
                    </a:p>
                    <a:p>
                      <a:r>
                        <a:rPr lang="en-US" baseline="0" dirty="0" smtClean="0"/>
                        <a:t>6665nm </a:t>
                      </a:r>
                      <a:r>
                        <a:rPr lang="en-US" dirty="0" smtClean="0"/>
                        <a:t>laser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Downstream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 </a:t>
                      </a:r>
                      <a:r>
                        <a:rPr lang="en-US" dirty="0" err="1" smtClean="0"/>
                        <a:t>mTorr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3380nm stylus</a:t>
                      </a:r>
                    </a:p>
                    <a:p>
                      <a:r>
                        <a:rPr lang="en-US" dirty="0" smtClean="0"/>
                        <a:t>4028nm laser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47800" y="6096000"/>
            <a:ext cx="56962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Measured thickness seems much higher than expected. </a:t>
            </a:r>
          </a:p>
          <a:p>
            <a:r>
              <a:rPr lang="en-US" dirty="0" smtClean="0"/>
              <a:t>Further investigation is needed.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Future R&amp;D Possibilities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Better understand thickness measurements</a:t>
            </a:r>
          </a:p>
          <a:p>
            <a:r>
              <a:rPr lang="en-US" dirty="0" smtClean="0"/>
              <a:t>Understand the effect of gas pressure on the coating thickness for a specified run time, </a:t>
            </a:r>
            <a:r>
              <a:rPr lang="en-US" dirty="0" smtClean="0"/>
              <a:t>nm/hr</a:t>
            </a:r>
          </a:p>
          <a:p>
            <a:r>
              <a:rPr lang="en-US" dirty="0" smtClean="0"/>
              <a:t>Estimate effort to in situ coat the Main Injector given the current understanding of this coating process</a:t>
            </a:r>
          </a:p>
          <a:p>
            <a:r>
              <a:rPr lang="en-US" dirty="0" smtClean="0"/>
              <a:t>Coat test coupons for SEY measurements in MI</a:t>
            </a:r>
          </a:p>
          <a:p>
            <a:r>
              <a:rPr lang="en-US" dirty="0" smtClean="0"/>
              <a:t>Understand the engineering involved to make a cathode that accommodates the bend angle of the MI dipoles</a:t>
            </a:r>
          </a:p>
          <a:p>
            <a:r>
              <a:rPr lang="en-US" dirty="0" smtClean="0"/>
              <a:t>???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2362200"/>
            <a:ext cx="7851648" cy="18288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A96FC9"/>
                </a:solidFill>
              </a:rPr>
              <a:t>Thank you for your attention.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533400" y="4800600"/>
            <a:ext cx="7854696" cy="180536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630</TotalTime>
  <Words>283</Words>
  <Application>Microsoft Office PowerPoint</Application>
  <PresentationFormat>On-screen Show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TiN Coatings at FermiLab</vt:lpstr>
      <vt:lpstr>TiN Coatings at SLAC</vt:lpstr>
      <vt:lpstr>Set Up at FNAL E4R</vt:lpstr>
      <vt:lpstr>Coating Process</vt:lpstr>
      <vt:lpstr>Coating</vt:lpstr>
      <vt:lpstr>Coating Thickness Measurements</vt:lpstr>
      <vt:lpstr>Coating Data and Results</vt:lpstr>
      <vt:lpstr>Future R&amp;D Possibilities</vt:lpstr>
      <vt:lpstr>Thank you for your attention.</vt:lpstr>
    </vt:vector>
  </TitlesOfParts>
  <Company>Fermilab | Accelerator Division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TiN Coatings at FermiLab</dc:title>
  <dc:creator>David capista</dc:creator>
  <cp:lastModifiedBy>David capista</cp:lastModifiedBy>
  <cp:revision>55</cp:revision>
  <dcterms:created xsi:type="dcterms:W3CDTF">2011-10-24T16:18:44Z</dcterms:created>
  <dcterms:modified xsi:type="dcterms:W3CDTF">2011-10-25T19:05:58Z</dcterms:modified>
</cp:coreProperties>
</file>