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12" r:id="rId2"/>
    <p:sldId id="302" r:id="rId3"/>
    <p:sldId id="258" r:id="rId4"/>
    <p:sldId id="259" r:id="rId5"/>
    <p:sldId id="261" r:id="rId6"/>
    <p:sldId id="262" r:id="rId7"/>
    <p:sldId id="267" r:id="rId8"/>
    <p:sldId id="284" r:id="rId9"/>
    <p:sldId id="271" r:id="rId10"/>
    <p:sldId id="313" r:id="rId11"/>
    <p:sldId id="314" r:id="rId12"/>
    <p:sldId id="318" r:id="rId13"/>
    <p:sldId id="272" r:id="rId14"/>
    <p:sldId id="285" r:id="rId15"/>
    <p:sldId id="289" r:id="rId16"/>
    <p:sldId id="306" r:id="rId17"/>
    <p:sldId id="279" r:id="rId18"/>
    <p:sldId id="308" r:id="rId19"/>
    <p:sldId id="283" r:id="rId20"/>
    <p:sldId id="319" r:id="rId21"/>
    <p:sldId id="320" r:id="rId22"/>
    <p:sldId id="316" r:id="rId23"/>
    <p:sldId id="317" r:id="rId24"/>
    <p:sldId id="321" r:id="rId25"/>
    <p:sldId id="315" r:id="rId26"/>
    <p:sldId id="29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0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42AD4B-56E9-4334-A88A-B65D6BC9E282}" type="datetimeFigureOut">
              <a:rPr lang="en-US" smtClean="0"/>
              <a:t>10/25/2011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D23F42-4668-4D3C-AC95-9EA390CE608E}" type="slidenum">
              <a:rPr lang="en-US" smtClean="0"/>
              <a:t>‹#›</a:t>
            </a:fld>
            <a:endParaRPr lang="en-US"/>
          </a:p>
        </p:txBody>
      </p:sp>
    </p:spTree>
    <p:extLst>
      <p:ext uri="{BB962C8B-B14F-4D97-AF65-F5344CB8AC3E}">
        <p14:creationId xmlns:p14="http://schemas.microsoft.com/office/powerpoint/2010/main" val="2637501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787DA5-6BA0-4B58-BCB1-A167B5A60D7A}" type="datetimeFigureOut">
              <a:rPr lang="en-US" smtClean="0"/>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A4908-5289-4FA1-94D8-59CB2D4704A7}" type="slidenum">
              <a:rPr lang="en-US" smtClean="0"/>
              <a:t>‹#›</a:t>
            </a:fld>
            <a:endParaRPr lang="en-US"/>
          </a:p>
        </p:txBody>
      </p:sp>
    </p:spTree>
    <p:extLst>
      <p:ext uri="{BB962C8B-B14F-4D97-AF65-F5344CB8AC3E}">
        <p14:creationId xmlns:p14="http://schemas.microsoft.com/office/powerpoint/2010/main" val="473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787DA5-6BA0-4B58-BCB1-A167B5A60D7A}" type="datetimeFigureOut">
              <a:rPr lang="en-US" smtClean="0"/>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A4908-5289-4FA1-94D8-59CB2D4704A7}" type="slidenum">
              <a:rPr lang="en-US" smtClean="0"/>
              <a:t>‹#›</a:t>
            </a:fld>
            <a:endParaRPr lang="en-US"/>
          </a:p>
        </p:txBody>
      </p:sp>
    </p:spTree>
    <p:extLst>
      <p:ext uri="{BB962C8B-B14F-4D97-AF65-F5344CB8AC3E}">
        <p14:creationId xmlns:p14="http://schemas.microsoft.com/office/powerpoint/2010/main" val="431972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787DA5-6BA0-4B58-BCB1-A167B5A60D7A}" type="datetimeFigureOut">
              <a:rPr lang="en-US" smtClean="0"/>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A4908-5289-4FA1-94D8-59CB2D4704A7}" type="slidenum">
              <a:rPr lang="en-US" smtClean="0"/>
              <a:t>‹#›</a:t>
            </a:fld>
            <a:endParaRPr lang="en-US"/>
          </a:p>
        </p:txBody>
      </p:sp>
    </p:spTree>
    <p:extLst>
      <p:ext uri="{BB962C8B-B14F-4D97-AF65-F5344CB8AC3E}">
        <p14:creationId xmlns:p14="http://schemas.microsoft.com/office/powerpoint/2010/main" val="148642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787DA5-6BA0-4B58-BCB1-A167B5A60D7A}" type="datetimeFigureOut">
              <a:rPr lang="en-US" smtClean="0"/>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A4908-5289-4FA1-94D8-59CB2D4704A7}" type="slidenum">
              <a:rPr lang="en-US" smtClean="0"/>
              <a:t>‹#›</a:t>
            </a:fld>
            <a:endParaRPr lang="en-US"/>
          </a:p>
        </p:txBody>
      </p:sp>
    </p:spTree>
    <p:extLst>
      <p:ext uri="{BB962C8B-B14F-4D97-AF65-F5344CB8AC3E}">
        <p14:creationId xmlns:p14="http://schemas.microsoft.com/office/powerpoint/2010/main" val="391108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787DA5-6BA0-4B58-BCB1-A167B5A60D7A}" type="datetimeFigureOut">
              <a:rPr lang="en-US" smtClean="0"/>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EA4908-5289-4FA1-94D8-59CB2D4704A7}" type="slidenum">
              <a:rPr lang="en-US" smtClean="0"/>
              <a:t>‹#›</a:t>
            </a:fld>
            <a:endParaRPr lang="en-US"/>
          </a:p>
        </p:txBody>
      </p:sp>
    </p:spTree>
    <p:extLst>
      <p:ext uri="{BB962C8B-B14F-4D97-AF65-F5344CB8AC3E}">
        <p14:creationId xmlns:p14="http://schemas.microsoft.com/office/powerpoint/2010/main" val="3077455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787DA5-6BA0-4B58-BCB1-A167B5A60D7A}" type="datetimeFigureOut">
              <a:rPr lang="en-US" smtClean="0"/>
              <a:t>10/25/2011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A4908-5289-4FA1-94D8-59CB2D4704A7}" type="slidenum">
              <a:rPr lang="en-US" smtClean="0"/>
              <a:t>‹#›</a:t>
            </a:fld>
            <a:endParaRPr lang="en-US"/>
          </a:p>
        </p:txBody>
      </p:sp>
    </p:spTree>
    <p:extLst>
      <p:ext uri="{BB962C8B-B14F-4D97-AF65-F5344CB8AC3E}">
        <p14:creationId xmlns:p14="http://schemas.microsoft.com/office/powerpoint/2010/main" val="247917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787DA5-6BA0-4B58-BCB1-A167B5A60D7A}" type="datetimeFigureOut">
              <a:rPr lang="en-US" smtClean="0"/>
              <a:t>10/25/2011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EA4908-5289-4FA1-94D8-59CB2D4704A7}" type="slidenum">
              <a:rPr lang="en-US" smtClean="0"/>
              <a:t>‹#›</a:t>
            </a:fld>
            <a:endParaRPr lang="en-US"/>
          </a:p>
        </p:txBody>
      </p:sp>
    </p:spTree>
    <p:extLst>
      <p:ext uri="{BB962C8B-B14F-4D97-AF65-F5344CB8AC3E}">
        <p14:creationId xmlns:p14="http://schemas.microsoft.com/office/powerpoint/2010/main" val="3548277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787DA5-6BA0-4B58-BCB1-A167B5A60D7A}" type="datetimeFigureOut">
              <a:rPr lang="en-US" smtClean="0"/>
              <a:t>10/25/2011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EA4908-5289-4FA1-94D8-59CB2D4704A7}" type="slidenum">
              <a:rPr lang="en-US" smtClean="0"/>
              <a:t>‹#›</a:t>
            </a:fld>
            <a:endParaRPr lang="en-US"/>
          </a:p>
        </p:txBody>
      </p:sp>
    </p:spTree>
    <p:extLst>
      <p:ext uri="{BB962C8B-B14F-4D97-AF65-F5344CB8AC3E}">
        <p14:creationId xmlns:p14="http://schemas.microsoft.com/office/powerpoint/2010/main" val="182458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87DA5-6BA0-4B58-BCB1-A167B5A60D7A}" type="datetimeFigureOut">
              <a:rPr lang="en-US" smtClean="0"/>
              <a:t>10/25/2011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EA4908-5289-4FA1-94D8-59CB2D4704A7}" type="slidenum">
              <a:rPr lang="en-US" smtClean="0"/>
              <a:t>‹#›</a:t>
            </a:fld>
            <a:endParaRPr lang="en-US"/>
          </a:p>
        </p:txBody>
      </p:sp>
    </p:spTree>
    <p:extLst>
      <p:ext uri="{BB962C8B-B14F-4D97-AF65-F5344CB8AC3E}">
        <p14:creationId xmlns:p14="http://schemas.microsoft.com/office/powerpoint/2010/main" val="141934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787DA5-6BA0-4B58-BCB1-A167B5A60D7A}" type="datetimeFigureOut">
              <a:rPr lang="en-US" smtClean="0"/>
              <a:t>10/25/2011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A4908-5289-4FA1-94D8-59CB2D4704A7}" type="slidenum">
              <a:rPr lang="en-US" smtClean="0"/>
              <a:t>‹#›</a:t>
            </a:fld>
            <a:endParaRPr lang="en-US"/>
          </a:p>
        </p:txBody>
      </p:sp>
    </p:spTree>
    <p:extLst>
      <p:ext uri="{BB962C8B-B14F-4D97-AF65-F5344CB8AC3E}">
        <p14:creationId xmlns:p14="http://schemas.microsoft.com/office/powerpoint/2010/main" val="317481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787DA5-6BA0-4B58-BCB1-A167B5A60D7A}" type="datetimeFigureOut">
              <a:rPr lang="en-US" smtClean="0"/>
              <a:t>10/25/2011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EA4908-5289-4FA1-94D8-59CB2D4704A7}" type="slidenum">
              <a:rPr lang="en-US" smtClean="0"/>
              <a:t>‹#›</a:t>
            </a:fld>
            <a:endParaRPr lang="en-US"/>
          </a:p>
        </p:txBody>
      </p:sp>
    </p:spTree>
    <p:extLst>
      <p:ext uri="{BB962C8B-B14F-4D97-AF65-F5344CB8AC3E}">
        <p14:creationId xmlns:p14="http://schemas.microsoft.com/office/powerpoint/2010/main" val="2711710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87DA5-6BA0-4B58-BCB1-A167B5A60D7A}" type="datetimeFigureOut">
              <a:rPr lang="en-US" smtClean="0"/>
              <a:t>10/25/2011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EA4908-5289-4FA1-94D8-59CB2D4704A7}" type="slidenum">
              <a:rPr lang="en-US" smtClean="0"/>
              <a:t>‹#›</a:t>
            </a:fld>
            <a:endParaRPr lang="en-US"/>
          </a:p>
        </p:txBody>
      </p:sp>
    </p:spTree>
    <p:extLst>
      <p:ext uri="{BB962C8B-B14F-4D97-AF65-F5344CB8AC3E}">
        <p14:creationId xmlns:p14="http://schemas.microsoft.com/office/powerpoint/2010/main" val="2258438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1.wmf"/><Relationship Id="rId5" Type="http://schemas.openxmlformats.org/officeDocument/2006/relationships/oleObject" Target="../embeddings/oleObject5.bin"/><Relationship Id="rId10" Type="http://schemas.openxmlformats.org/officeDocument/2006/relationships/image" Target="../media/image34.jpg"/><Relationship Id="rId4" Type="http://schemas.openxmlformats.org/officeDocument/2006/relationships/image" Target="../media/image30.wmf"/><Relationship Id="rId9"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43.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44.jpeg"/><Relationship Id="rId4" Type="http://schemas.openxmlformats.org/officeDocument/2006/relationships/image" Target="../media/image4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45.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46.jpeg"/><Relationship Id="rId4" Type="http://schemas.openxmlformats.org/officeDocument/2006/relationships/image" Target="../media/image43.wmf"/></Relationships>
</file>

<file path=ppt/slides/_rels/slide2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4.jpeg"/><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10" Type="http://schemas.openxmlformats.org/officeDocument/2006/relationships/image" Target="../media/image13.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Longitudinal dynamic analysis for the 3-8 </a:t>
            </a:r>
            <a:r>
              <a:rPr lang="en-US" dirty="0" err="1" smtClean="0"/>
              <a:t>GeV</a:t>
            </a:r>
            <a:r>
              <a:rPr lang="en-US" dirty="0" smtClean="0"/>
              <a:t> pulsed LINAC</a:t>
            </a:r>
            <a:endParaRPr lang="en-US" dirty="0"/>
          </a:p>
        </p:txBody>
      </p:sp>
      <p:sp>
        <p:nvSpPr>
          <p:cNvPr id="3" name="Subtitle 2"/>
          <p:cNvSpPr>
            <a:spLocks noGrp="1"/>
          </p:cNvSpPr>
          <p:nvPr>
            <p:ph type="subTitle" idx="1"/>
          </p:nvPr>
        </p:nvSpPr>
        <p:spPr>
          <a:xfrm>
            <a:off x="1371600" y="4876800"/>
            <a:ext cx="6400800" cy="762000"/>
          </a:xfrm>
        </p:spPr>
        <p:txBody>
          <a:bodyPr>
            <a:normAutofit/>
          </a:bodyPr>
          <a:lstStyle/>
          <a:p>
            <a:r>
              <a:rPr lang="en-US" sz="1800" dirty="0" smtClean="0"/>
              <a:t>G. </a:t>
            </a:r>
            <a:r>
              <a:rPr lang="en-US" sz="1800" dirty="0" err="1" smtClean="0"/>
              <a:t>Cancelo</a:t>
            </a:r>
            <a:r>
              <a:rPr lang="en-US" sz="1800" dirty="0" smtClean="0"/>
              <a:t>, B. Chase, </a:t>
            </a:r>
            <a:r>
              <a:rPr lang="en-US" sz="1800" dirty="0" smtClean="0"/>
              <a:t>et al.</a:t>
            </a:r>
            <a:endParaRPr lang="en-US" sz="1800" dirty="0"/>
          </a:p>
        </p:txBody>
      </p:sp>
      <p:pic>
        <p:nvPicPr>
          <p:cNvPr id="4" name="Picture 3" descr="P X logo.JPG"/>
          <p:cNvPicPr>
            <a:picLocks noChangeAspect="1"/>
          </p:cNvPicPr>
          <p:nvPr/>
        </p:nvPicPr>
        <p:blipFill>
          <a:blip r:embed="rId2"/>
          <a:stretch>
            <a:fillRect/>
          </a:stretch>
        </p:blipFill>
        <p:spPr>
          <a:xfrm>
            <a:off x="-1" y="0"/>
            <a:ext cx="9151621" cy="838200"/>
          </a:xfrm>
          <a:prstGeom prst="rect">
            <a:avLst/>
          </a:prstGeom>
        </p:spPr>
      </p:pic>
    </p:spTree>
    <p:extLst>
      <p:ext uri="{BB962C8B-B14F-4D97-AF65-F5344CB8AC3E}">
        <p14:creationId xmlns:p14="http://schemas.microsoft.com/office/powerpoint/2010/main" val="46808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487362"/>
          </a:xfrm>
          <a:prstGeom prst="rect">
            <a:avLst/>
          </a:prstGeom>
        </p:spPr>
        <p:txBody>
          <a:bodyPr>
            <a:noAutofit/>
          </a:bodyPr>
          <a:lstStyle/>
          <a:p>
            <a:pPr lvl="0" algn="ctr">
              <a:spcBef>
                <a:spcPct val="0"/>
              </a:spcBef>
            </a:pPr>
            <a:r>
              <a:rPr kumimoji="0" lang="en-US" sz="3000" b="0" i="0" u="none" strike="noStrike" kern="1200" cap="none" spc="0" normalizeH="0" baseline="0" noProof="0" dirty="0" smtClean="0">
                <a:ln>
                  <a:noFill/>
                </a:ln>
                <a:solidFill>
                  <a:schemeClr val="tx1"/>
                </a:solidFill>
                <a:effectLst/>
                <a:uLnTx/>
                <a:uFillTx/>
                <a:latin typeface="+mj-lt"/>
                <a:ea typeface="+mj-ea"/>
                <a:cs typeface="+mj-cs"/>
              </a:rPr>
              <a:t>Closed loop cavity voltages </a:t>
            </a:r>
            <a:r>
              <a:rPr lang="en-US" sz="2800" dirty="0" smtClean="0"/>
              <a:t>(no detuning)</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381000" y="838200"/>
            <a:ext cx="8229600" cy="914400"/>
          </a:xfrm>
          <a:prstGeom prst="rect">
            <a:avLst/>
          </a:prstGeom>
        </p:spPr>
        <p:txBody>
          <a:bodyPr>
            <a:normAutofit fontScale="92500" lnSpcReduction="20000"/>
          </a:bodyPr>
          <a:lstStyle/>
          <a:p>
            <a:pPr marL="342900" lvl="0" indent="-342900">
              <a:spcBef>
                <a:spcPct val="20000"/>
              </a:spcBef>
              <a:buFont typeface="Arial" pitchFamily="34" charset="0"/>
              <a:buChar char="•"/>
            </a:pPr>
            <a:r>
              <a:rPr lang="en-US" sz="2000" dirty="0" smtClean="0"/>
              <a:t>The RF loop redistributes cavity voltages around the vector sum</a:t>
            </a:r>
          </a:p>
          <a:p>
            <a:pPr marL="342900" lvl="0" indent="-342900">
              <a:spcBef>
                <a:spcPct val="20000"/>
              </a:spcBef>
              <a:buFont typeface="Arial" pitchFamily="34" charset="0"/>
              <a:buChar char="•"/>
            </a:pPr>
            <a:r>
              <a:rPr lang="en-US" sz="2000" dirty="0" smtClean="0"/>
              <a:t>All vector sums are 1/(K</a:t>
            </a:r>
            <a:r>
              <a:rPr lang="en-US" sz="2000" baseline="-25000" dirty="0" smtClean="0"/>
              <a:t>P</a:t>
            </a:r>
            <a:r>
              <a:rPr lang="en-US" sz="2000" dirty="0" smtClean="0"/>
              <a:t>+1) closer to the set point.</a:t>
            </a:r>
          </a:p>
          <a:p>
            <a:pPr marL="342900" lvl="0" indent="-342900">
              <a:spcBef>
                <a:spcPct val="20000"/>
              </a:spcBef>
              <a:buFont typeface="Arial" pitchFamily="34" charset="0"/>
              <a:buChar char="•"/>
            </a:pPr>
            <a:r>
              <a:rPr lang="en-US" sz="2000" dirty="0" smtClean="0"/>
              <a:t>Total Vector sum is kept flat and close to 25MV</a:t>
            </a:r>
          </a:p>
          <a:p>
            <a:pPr marL="342900" lvl="0" indent="-342900">
              <a:spcBef>
                <a:spcPct val="20000"/>
              </a:spcBef>
            </a:pPr>
            <a:endParaRPr lang="en-US" sz="2000" dirty="0" smtClean="0"/>
          </a:p>
          <a:p>
            <a:pPr marL="342900" lvl="0" indent="-342900">
              <a:spcBef>
                <a:spcPct val="20000"/>
              </a:spcBef>
              <a:buFont typeface="Arial" pitchFamily="34" charset="0"/>
              <a:buChar char="•"/>
            </a:pPr>
            <a:endParaRPr kumimoji="0" lang="en-US" sz="2000" b="0" i="0" u="none" strike="noStrike" kern="1200" cap="none" spc="0" normalizeH="0" baseline="0" noProof="0" dirty="0">
              <a:ln>
                <a:noFill/>
              </a:ln>
              <a:effectLst/>
              <a:uLnTx/>
              <a:uFillTx/>
              <a:latin typeface="+mn-lt"/>
              <a:ea typeface="+mn-ea"/>
              <a:cs typeface="+mn-cs"/>
            </a:endParaRPr>
          </a:p>
        </p:txBody>
      </p:sp>
      <p:pic>
        <p:nvPicPr>
          <p:cNvPr id="4" name="Picture 3" descr="Cavity_voltages_closed_loop.jpg"/>
          <p:cNvPicPr>
            <a:picLocks noChangeAspect="1"/>
          </p:cNvPicPr>
          <p:nvPr/>
        </p:nvPicPr>
        <p:blipFill>
          <a:blip r:embed="rId2"/>
          <a:stretch>
            <a:fillRect/>
          </a:stretch>
        </p:blipFill>
        <p:spPr>
          <a:xfrm>
            <a:off x="76200" y="1752600"/>
            <a:ext cx="4495800" cy="2971800"/>
          </a:xfrm>
          <a:prstGeom prst="rect">
            <a:avLst/>
          </a:prstGeom>
        </p:spPr>
      </p:pic>
      <p:pic>
        <p:nvPicPr>
          <p:cNvPr id="5" name="Picture 4" descr="RF_ST_voltages_closed_loop.jpg"/>
          <p:cNvPicPr>
            <a:picLocks noChangeAspect="1"/>
          </p:cNvPicPr>
          <p:nvPr/>
        </p:nvPicPr>
        <p:blipFill>
          <a:blip r:embed="rId3"/>
          <a:stretch>
            <a:fillRect/>
          </a:stretch>
        </p:blipFill>
        <p:spPr>
          <a:xfrm>
            <a:off x="4724400" y="1676400"/>
            <a:ext cx="3993215" cy="2678430"/>
          </a:xfrm>
          <a:prstGeom prst="rect">
            <a:avLst/>
          </a:prstGeom>
        </p:spPr>
      </p:pic>
      <p:sp>
        <p:nvSpPr>
          <p:cNvPr id="6" name="Right Brace 5"/>
          <p:cNvSpPr/>
          <p:nvPr/>
        </p:nvSpPr>
        <p:spPr>
          <a:xfrm>
            <a:off x="4191000" y="2362200"/>
            <a:ext cx="76200" cy="1905000"/>
          </a:xfrm>
          <a:prstGeom prst="righ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rot="16200000">
            <a:off x="4047461" y="3134090"/>
            <a:ext cx="747256" cy="307777"/>
          </a:xfrm>
          <a:prstGeom prst="rect">
            <a:avLst/>
          </a:prstGeom>
          <a:noFill/>
        </p:spPr>
        <p:txBody>
          <a:bodyPr wrap="none" rtlCol="0">
            <a:spAutoFit/>
          </a:bodyPr>
          <a:lstStyle/>
          <a:p>
            <a:r>
              <a:rPr lang="en-US" sz="1400" b="1" dirty="0" smtClean="0">
                <a:solidFill>
                  <a:srgbClr val="7030A0"/>
                </a:solidFill>
              </a:rPr>
              <a:t>±40KeV</a:t>
            </a:r>
            <a:endParaRPr lang="en-US" sz="1400" b="1" dirty="0">
              <a:solidFill>
                <a:srgbClr val="7030A0"/>
              </a:solidFill>
            </a:endParaRPr>
          </a:p>
        </p:txBody>
      </p:sp>
      <p:sp>
        <p:nvSpPr>
          <p:cNvPr id="8" name="Right Brace 7"/>
          <p:cNvSpPr/>
          <p:nvPr/>
        </p:nvSpPr>
        <p:spPr>
          <a:xfrm>
            <a:off x="8458200" y="1905000"/>
            <a:ext cx="76200" cy="1905000"/>
          </a:xfrm>
          <a:prstGeom prst="rightBrace">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rot="16200000">
            <a:off x="8340309" y="2632492"/>
            <a:ext cx="695960" cy="307777"/>
          </a:xfrm>
          <a:prstGeom prst="rect">
            <a:avLst/>
          </a:prstGeom>
          <a:noFill/>
        </p:spPr>
        <p:txBody>
          <a:bodyPr wrap="none" rtlCol="0">
            <a:spAutoFit/>
          </a:bodyPr>
          <a:lstStyle/>
          <a:p>
            <a:r>
              <a:rPr lang="en-US" sz="1400" b="1" dirty="0" smtClean="0">
                <a:solidFill>
                  <a:srgbClr val="7030A0"/>
                </a:solidFill>
              </a:rPr>
              <a:t>±1 </a:t>
            </a:r>
            <a:r>
              <a:rPr lang="en-US" sz="1400" b="1" dirty="0" err="1" smtClean="0">
                <a:solidFill>
                  <a:srgbClr val="7030A0"/>
                </a:solidFill>
              </a:rPr>
              <a:t>KeV</a:t>
            </a:r>
            <a:endParaRPr lang="en-US" sz="1400" b="1" dirty="0">
              <a:solidFill>
                <a:srgbClr val="7030A0"/>
              </a:solidFill>
            </a:endParaRPr>
          </a:p>
        </p:txBody>
      </p:sp>
      <p:pic>
        <p:nvPicPr>
          <p:cNvPr id="10" name="Picture 9" descr="Cavity_phases_closed_loop.jpg"/>
          <p:cNvPicPr>
            <a:picLocks noChangeAspect="1"/>
          </p:cNvPicPr>
          <p:nvPr/>
        </p:nvPicPr>
        <p:blipFill>
          <a:blip r:embed="rId4"/>
          <a:stretch>
            <a:fillRect/>
          </a:stretch>
        </p:blipFill>
        <p:spPr>
          <a:xfrm>
            <a:off x="30480" y="4724400"/>
            <a:ext cx="4084320" cy="2057400"/>
          </a:xfrm>
          <a:prstGeom prst="rect">
            <a:avLst/>
          </a:prstGeom>
        </p:spPr>
      </p:pic>
      <p:pic>
        <p:nvPicPr>
          <p:cNvPr id="11" name="Picture 10" descr="closed_loop_Final_E_t phase space.jpg"/>
          <p:cNvPicPr>
            <a:picLocks noChangeAspect="1"/>
          </p:cNvPicPr>
          <p:nvPr/>
        </p:nvPicPr>
        <p:blipFill>
          <a:blip r:embed="rId5"/>
          <a:stretch>
            <a:fillRect/>
          </a:stretch>
        </p:blipFill>
        <p:spPr>
          <a:xfrm>
            <a:off x="5181600" y="4328160"/>
            <a:ext cx="3373120" cy="2529840"/>
          </a:xfrm>
          <a:prstGeom prst="rect">
            <a:avLst/>
          </a:prstGeom>
        </p:spPr>
      </p:pic>
    </p:spTree>
    <p:extLst>
      <p:ext uri="{BB962C8B-B14F-4D97-AF65-F5344CB8AC3E}">
        <p14:creationId xmlns:p14="http://schemas.microsoft.com/office/powerpoint/2010/main" val="1502313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487362"/>
          </a:xfrm>
          <a:prstGeom prst="rect">
            <a:avLst/>
          </a:prstGeom>
        </p:spPr>
        <p:txBody>
          <a:bodyPr>
            <a:noAutofit/>
          </a:bodyPr>
          <a:lstStyle/>
          <a:p>
            <a:pPr lvl="0" algn="ctr">
              <a:spcBef>
                <a:spcPct val="0"/>
              </a:spcBef>
            </a:pPr>
            <a:r>
              <a:rPr kumimoji="0" lang="en-US" sz="3000" b="0" i="0" u="none" strike="noStrike" kern="1200" cap="none" spc="0" normalizeH="0" baseline="0" noProof="0" dirty="0" smtClean="0">
                <a:ln>
                  <a:noFill/>
                </a:ln>
                <a:solidFill>
                  <a:schemeClr val="tx1"/>
                </a:solidFill>
                <a:effectLst/>
                <a:uLnTx/>
                <a:uFillTx/>
                <a:latin typeface="+mj-lt"/>
                <a:ea typeface="+mj-ea"/>
                <a:cs typeface="+mj-cs"/>
              </a:rPr>
              <a:t>Detuning of ~60Hz at 25MV</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Powers_LFD_no_predetuning.jpg"/>
          <p:cNvPicPr>
            <a:picLocks noChangeAspect="1"/>
          </p:cNvPicPr>
          <p:nvPr/>
        </p:nvPicPr>
        <p:blipFill>
          <a:blip r:embed="rId2"/>
          <a:stretch>
            <a:fillRect/>
          </a:stretch>
        </p:blipFill>
        <p:spPr>
          <a:xfrm>
            <a:off x="4363720" y="857250"/>
            <a:ext cx="4780280" cy="3585210"/>
          </a:xfrm>
          <a:prstGeom prst="rect">
            <a:avLst/>
          </a:prstGeom>
        </p:spPr>
      </p:pic>
      <p:pic>
        <p:nvPicPr>
          <p:cNvPr id="4" name="Picture 3" descr="Powers_LFD_predetuning.jpg"/>
          <p:cNvPicPr>
            <a:picLocks noChangeAspect="1"/>
          </p:cNvPicPr>
          <p:nvPr/>
        </p:nvPicPr>
        <p:blipFill>
          <a:blip r:embed="rId3"/>
          <a:stretch>
            <a:fillRect/>
          </a:stretch>
        </p:blipFill>
        <p:spPr>
          <a:xfrm>
            <a:off x="0" y="1009650"/>
            <a:ext cx="4648200" cy="3486150"/>
          </a:xfrm>
          <a:prstGeom prst="rect">
            <a:avLst/>
          </a:prstGeom>
        </p:spPr>
      </p:pic>
      <p:sp>
        <p:nvSpPr>
          <p:cNvPr id="5" name="Content Placeholder 2"/>
          <p:cNvSpPr txBox="1">
            <a:spLocks/>
          </p:cNvSpPr>
          <p:nvPr/>
        </p:nvSpPr>
        <p:spPr>
          <a:xfrm>
            <a:off x="381000" y="4495800"/>
            <a:ext cx="8229600" cy="1295400"/>
          </a:xfrm>
          <a:prstGeom prst="rect">
            <a:avLst/>
          </a:prstGeom>
        </p:spPr>
        <p:txBody>
          <a:bodyPr>
            <a:normAutofit lnSpcReduction="10000"/>
          </a:bodyPr>
          <a:lstStyle/>
          <a:p>
            <a:pPr marL="342900" indent="-342900">
              <a:spcBef>
                <a:spcPct val="20000"/>
              </a:spcBef>
              <a:buFont typeface="Arial" pitchFamily="34" charset="0"/>
              <a:buChar char="•"/>
            </a:pPr>
            <a:r>
              <a:rPr lang="en-US" sz="1600" dirty="0" smtClean="0"/>
              <a:t>Left plot: Largest LFD swing during filling, forward power increases but only 15% because V</a:t>
            </a:r>
            <a:r>
              <a:rPr lang="en-US" sz="1600" baseline="30000" dirty="0" smtClean="0"/>
              <a:t>2</a:t>
            </a:r>
            <a:r>
              <a:rPr lang="en-US" sz="1600" dirty="0" smtClean="0"/>
              <a:t> is still low.</a:t>
            </a:r>
          </a:p>
          <a:p>
            <a:pPr marL="342900" lvl="0" indent="-342900">
              <a:spcBef>
                <a:spcPct val="20000"/>
              </a:spcBef>
              <a:buFont typeface="Arial" pitchFamily="34" charset="0"/>
              <a:buChar char="•"/>
            </a:pPr>
            <a:r>
              <a:rPr lang="en-US" sz="1600" dirty="0" smtClean="0"/>
              <a:t>Right plot: no </a:t>
            </a:r>
            <a:r>
              <a:rPr lang="en-US" sz="1600" dirty="0" err="1" smtClean="0"/>
              <a:t>predetuning</a:t>
            </a:r>
            <a:r>
              <a:rPr lang="en-US" sz="1600" dirty="0" smtClean="0"/>
              <a:t>. Worst detuning is at the end of the filling. 50%  more Forward power is required.</a:t>
            </a:r>
          </a:p>
          <a:p>
            <a:pPr marL="800100" lvl="1" indent="-342900">
              <a:spcBef>
                <a:spcPct val="20000"/>
              </a:spcBef>
              <a:buFont typeface="Arial" pitchFamily="34" charset="0"/>
              <a:buChar char="•"/>
            </a:pPr>
            <a:r>
              <a:rPr lang="en-US" sz="1600" dirty="0" smtClean="0"/>
              <a:t>During the flattop 60% more power is required to compensate for detuning.</a:t>
            </a:r>
          </a:p>
        </p:txBody>
      </p:sp>
    </p:spTree>
    <p:extLst>
      <p:ext uri="{BB962C8B-B14F-4D97-AF65-F5344CB8AC3E}">
        <p14:creationId xmlns:p14="http://schemas.microsoft.com/office/powerpoint/2010/main" val="4214219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487362"/>
          </a:xfrm>
          <a:prstGeom prst="rect">
            <a:avLst/>
          </a:prstGeom>
        </p:spPr>
        <p:txBody>
          <a:bodyPr>
            <a:noAutofit/>
          </a:bodyPr>
          <a:lstStyle/>
          <a:p>
            <a:pPr lvl="0" algn="ctr">
              <a:spcBef>
                <a:spcPct val="0"/>
              </a:spcBef>
            </a:pPr>
            <a:r>
              <a:rPr lang="en-US" sz="3000" dirty="0" smtClean="0">
                <a:latin typeface="+mj-lt"/>
                <a:ea typeface="+mj-ea"/>
                <a:cs typeface="+mj-cs"/>
              </a:rPr>
              <a:t>A little bit more realistic simulations</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descr="Center of bunch Energy gain for RF ST1 vs Bunch number.jpg"/>
          <p:cNvPicPr>
            <a:picLocks noChangeAspect="1"/>
          </p:cNvPicPr>
          <p:nvPr/>
        </p:nvPicPr>
        <p:blipFill>
          <a:blip r:embed="rId2"/>
          <a:stretch>
            <a:fillRect/>
          </a:stretch>
        </p:blipFill>
        <p:spPr>
          <a:xfrm>
            <a:off x="0" y="1219200"/>
            <a:ext cx="4615840" cy="3461880"/>
          </a:xfrm>
          <a:prstGeom prst="rect">
            <a:avLst/>
          </a:prstGeom>
        </p:spPr>
      </p:pic>
      <p:pic>
        <p:nvPicPr>
          <p:cNvPr id="4" name="Picture 3" descr="Center of bunch Energy gain for cavity1 vs Bunch number.jpg"/>
          <p:cNvPicPr>
            <a:picLocks noChangeAspect="1"/>
          </p:cNvPicPr>
          <p:nvPr/>
        </p:nvPicPr>
        <p:blipFill>
          <a:blip r:embed="rId3"/>
          <a:stretch>
            <a:fillRect/>
          </a:stretch>
        </p:blipFill>
        <p:spPr>
          <a:xfrm>
            <a:off x="4343400" y="1112520"/>
            <a:ext cx="4815840" cy="3611880"/>
          </a:xfrm>
          <a:prstGeom prst="rect">
            <a:avLst/>
          </a:prstGeom>
        </p:spPr>
      </p:pic>
      <p:sp>
        <p:nvSpPr>
          <p:cNvPr id="5" name="TextBox 4"/>
          <p:cNvSpPr txBox="1"/>
          <p:nvPr/>
        </p:nvSpPr>
        <p:spPr>
          <a:xfrm>
            <a:off x="762001" y="5029200"/>
            <a:ext cx="8153400" cy="646331"/>
          </a:xfrm>
          <a:prstGeom prst="rect">
            <a:avLst/>
          </a:prstGeom>
          <a:noFill/>
        </p:spPr>
        <p:txBody>
          <a:bodyPr wrap="square" rtlCol="0">
            <a:spAutoFit/>
          </a:bodyPr>
          <a:lstStyle/>
          <a:p>
            <a:r>
              <a:rPr lang="en-US" dirty="0" smtClean="0"/>
              <a:t>The LLRF controls the vector sum. The energy gain looks OK for a group of 16 cavities.</a:t>
            </a:r>
          </a:p>
          <a:p>
            <a:r>
              <a:rPr lang="en-US" dirty="0" smtClean="0"/>
              <a:t>But each cavity has a large bunch train head to tail spread.</a:t>
            </a:r>
            <a:endParaRPr lang="en-US" dirty="0"/>
          </a:p>
        </p:txBody>
      </p:sp>
    </p:spTree>
    <p:extLst>
      <p:ext uri="{BB962C8B-B14F-4D97-AF65-F5344CB8AC3E}">
        <p14:creationId xmlns:p14="http://schemas.microsoft.com/office/powerpoint/2010/main" val="4186897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399" y="152400"/>
            <a:ext cx="8899827" cy="487362"/>
          </a:xfrm>
          <a:prstGeom prst="rect">
            <a:avLst/>
          </a:prstGeom>
        </p:spPr>
        <p:txBody>
          <a:bodyPr>
            <a:noAutofit/>
          </a:bodyPr>
          <a:lstStyle/>
          <a:p>
            <a:pPr lvl="0" algn="ctr">
              <a:spcBef>
                <a:spcPct val="0"/>
              </a:spcBef>
            </a:pPr>
            <a:r>
              <a:rPr lang="en-US" sz="2600" b="1" dirty="0" smtClean="0">
                <a:solidFill>
                  <a:srgbClr val="0070C0"/>
                </a:solidFill>
                <a:latin typeface="+mj-lt"/>
                <a:ea typeface="+mj-ea"/>
                <a:cs typeface="+mj-cs"/>
              </a:rPr>
              <a:t>20% gradient spread, LFD, u-phonics, beam and coupler errors</a:t>
            </a:r>
            <a:endParaRPr kumimoji="0" lang="en-US" sz="2600" b="1" i="0" u="none" strike="noStrike" kern="1200" cap="none" spc="0" normalizeH="0" baseline="0" noProof="0" dirty="0">
              <a:ln>
                <a:noFill/>
              </a:ln>
              <a:solidFill>
                <a:srgbClr val="0070C0"/>
              </a:solidFill>
              <a:effectLst/>
              <a:uLnTx/>
              <a:uFillTx/>
              <a:latin typeface="+mj-lt"/>
              <a:ea typeface="+mj-ea"/>
              <a:cs typeface="+mj-cs"/>
            </a:endParaRPr>
          </a:p>
        </p:txBody>
      </p:sp>
      <p:pic>
        <p:nvPicPr>
          <p:cNvPr id="3" name="Picture 2" descr="Cavity_voltages_diff_grad_open_loop.jpg"/>
          <p:cNvPicPr>
            <a:picLocks noChangeAspect="1"/>
          </p:cNvPicPr>
          <p:nvPr/>
        </p:nvPicPr>
        <p:blipFill>
          <a:blip r:embed="rId2"/>
          <a:stretch>
            <a:fillRect/>
          </a:stretch>
        </p:blipFill>
        <p:spPr>
          <a:xfrm>
            <a:off x="50800" y="838200"/>
            <a:ext cx="4368800" cy="3276600"/>
          </a:xfrm>
          <a:prstGeom prst="rect">
            <a:avLst/>
          </a:prstGeom>
        </p:spPr>
      </p:pic>
      <p:sp>
        <p:nvSpPr>
          <p:cNvPr id="4" name="Content Placeholder 2"/>
          <p:cNvSpPr txBox="1">
            <a:spLocks/>
          </p:cNvSpPr>
          <p:nvPr/>
        </p:nvSpPr>
        <p:spPr>
          <a:xfrm>
            <a:off x="4648200" y="990600"/>
            <a:ext cx="3962400" cy="3352800"/>
          </a:xfrm>
          <a:prstGeom prst="rect">
            <a:avLst/>
          </a:prstGeom>
        </p:spPr>
        <p:txBody>
          <a:bodyPr>
            <a:normAutofit lnSpcReduction="10000"/>
          </a:bodyPr>
          <a:lstStyle/>
          <a:p>
            <a:pPr marL="342900" indent="-342900">
              <a:spcBef>
                <a:spcPct val="20000"/>
              </a:spcBef>
              <a:buFont typeface="Arial" pitchFamily="34" charset="0"/>
              <a:buChar char="•"/>
            </a:pPr>
            <a:r>
              <a:rPr lang="en-US" sz="1600" dirty="0" smtClean="0"/>
              <a:t>1</a:t>
            </a:r>
            <a:r>
              <a:rPr lang="en-US" sz="1600" baseline="30000" dirty="0" smtClean="0"/>
              <a:t>st</a:t>
            </a:r>
            <a:r>
              <a:rPr lang="en-US" sz="1600" dirty="0" smtClean="0"/>
              <a:t> RF station is DESY-FLASH ACC6-7</a:t>
            </a:r>
          </a:p>
          <a:p>
            <a:pPr marL="342900" indent="-342900">
              <a:spcBef>
                <a:spcPct val="20000"/>
              </a:spcBef>
              <a:buFont typeface="Arial" pitchFamily="34" charset="0"/>
              <a:buChar char="•"/>
            </a:pPr>
            <a:r>
              <a:rPr lang="en-US" sz="1600" dirty="0" smtClean="0"/>
              <a:t>All other 12 RF stations have 2 low gradient cavities at 18MV and 14 cavities at 26MV.</a:t>
            </a:r>
          </a:p>
          <a:p>
            <a:pPr marL="342900" indent="-342900">
              <a:spcBef>
                <a:spcPct val="20000"/>
              </a:spcBef>
              <a:buFont typeface="Arial" pitchFamily="34" charset="0"/>
              <a:buChar char="•"/>
            </a:pPr>
            <a:endParaRPr lang="en-US" sz="1600" dirty="0" smtClean="0"/>
          </a:p>
          <a:p>
            <a:pPr marL="342900" indent="-342900">
              <a:spcBef>
                <a:spcPct val="20000"/>
              </a:spcBef>
              <a:buFont typeface="Arial" pitchFamily="34" charset="0"/>
              <a:buChar char="•"/>
            </a:pPr>
            <a:r>
              <a:rPr lang="en-US" sz="1600" dirty="0" smtClean="0"/>
              <a:t>Simulation assumptions:</a:t>
            </a:r>
          </a:p>
          <a:p>
            <a:pPr marL="800100" lvl="1" indent="-342900">
              <a:spcBef>
                <a:spcPct val="20000"/>
              </a:spcBef>
              <a:buFont typeface="Arial" pitchFamily="34" charset="0"/>
              <a:buChar char="•"/>
            </a:pPr>
            <a:r>
              <a:rPr lang="en-US" sz="1600" dirty="0" smtClean="0"/>
              <a:t>LFD: ~ 60 Hz at 25 MV.</a:t>
            </a:r>
          </a:p>
          <a:p>
            <a:pPr marL="800100" lvl="1" indent="-342900">
              <a:spcBef>
                <a:spcPct val="20000"/>
              </a:spcBef>
              <a:buFont typeface="Arial" pitchFamily="34" charset="0"/>
              <a:buChar char="•"/>
            </a:pPr>
            <a:r>
              <a:rPr lang="en-US" sz="1600" dirty="0" smtClean="0"/>
              <a:t>µ-phonics: ±5Hz uniformly distributed.</a:t>
            </a:r>
          </a:p>
          <a:p>
            <a:pPr marL="800100" lvl="1" indent="-342900">
              <a:spcBef>
                <a:spcPct val="20000"/>
              </a:spcBef>
              <a:buFont typeface="Arial" pitchFamily="34" charset="0"/>
              <a:buChar char="•"/>
            </a:pPr>
            <a:r>
              <a:rPr lang="en-US" sz="1600" dirty="0" smtClean="0"/>
              <a:t>Beam errors:</a:t>
            </a:r>
          </a:p>
          <a:p>
            <a:pPr marL="800100" lvl="1" indent="-342900">
              <a:spcBef>
                <a:spcPct val="20000"/>
              </a:spcBef>
              <a:buFont typeface="Arial" pitchFamily="34" charset="0"/>
              <a:buChar char="•"/>
            </a:pPr>
            <a:r>
              <a:rPr lang="en-US" sz="1600" dirty="0" smtClean="0"/>
              <a:t>Coupler error: 10% uniformly distributed.</a:t>
            </a:r>
          </a:p>
          <a:p>
            <a:pPr marL="800100" lvl="1" indent="-342900">
              <a:spcBef>
                <a:spcPct val="20000"/>
              </a:spcBef>
              <a:buFont typeface="Arial" pitchFamily="34" charset="0"/>
              <a:buChar char="•"/>
            </a:pPr>
            <a:endParaRPr lang="en-US" sz="1600" dirty="0" smtClean="0"/>
          </a:p>
        </p:txBody>
      </p:sp>
      <p:pic>
        <p:nvPicPr>
          <p:cNvPr id="6" name="Picture 5" descr="RF_ST_all_phases_diff_grad_err_ON.jpg"/>
          <p:cNvPicPr>
            <a:picLocks noChangeAspect="1"/>
          </p:cNvPicPr>
          <p:nvPr/>
        </p:nvPicPr>
        <p:blipFill>
          <a:blip r:embed="rId3"/>
          <a:stretch>
            <a:fillRect/>
          </a:stretch>
        </p:blipFill>
        <p:spPr>
          <a:xfrm>
            <a:off x="152400" y="4038600"/>
            <a:ext cx="3962400" cy="2686050"/>
          </a:xfrm>
          <a:prstGeom prst="rect">
            <a:avLst/>
          </a:prstGeom>
        </p:spPr>
      </p:pic>
      <p:pic>
        <p:nvPicPr>
          <p:cNvPr id="7" name="Picture 6" descr="Center of bunch Energy gain along Linac.jpg"/>
          <p:cNvPicPr>
            <a:picLocks noChangeAspect="1"/>
          </p:cNvPicPr>
          <p:nvPr/>
        </p:nvPicPr>
        <p:blipFill>
          <a:blip r:embed="rId4"/>
          <a:stretch>
            <a:fillRect/>
          </a:stretch>
        </p:blipFill>
        <p:spPr>
          <a:xfrm>
            <a:off x="4114800" y="4419600"/>
            <a:ext cx="4937427" cy="2202180"/>
          </a:xfrm>
          <a:prstGeom prst="rect">
            <a:avLst/>
          </a:prstGeom>
        </p:spPr>
      </p:pic>
      <p:sp>
        <p:nvSpPr>
          <p:cNvPr id="8" name="Oval 7"/>
          <p:cNvSpPr/>
          <p:nvPr/>
        </p:nvSpPr>
        <p:spPr>
          <a:xfrm>
            <a:off x="6164580" y="4587240"/>
            <a:ext cx="167640" cy="169164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00800" y="4495800"/>
            <a:ext cx="1295400" cy="461665"/>
          </a:xfrm>
          <a:prstGeom prst="rect">
            <a:avLst/>
          </a:prstGeom>
          <a:noFill/>
        </p:spPr>
        <p:txBody>
          <a:bodyPr wrap="square" rtlCol="0">
            <a:spAutoFit/>
          </a:bodyPr>
          <a:lstStyle/>
          <a:p>
            <a:r>
              <a:rPr lang="en-US" sz="1200" b="1" dirty="0" smtClean="0">
                <a:solidFill>
                  <a:srgbClr val="FF0000"/>
                </a:solidFill>
              </a:rPr>
              <a:t>Head of the bunch train</a:t>
            </a:r>
            <a:endParaRPr lang="en-US" sz="1200" b="1" dirty="0">
              <a:solidFill>
                <a:srgbClr val="FF0000"/>
              </a:solidFill>
            </a:endParaRPr>
          </a:p>
        </p:txBody>
      </p:sp>
      <p:sp>
        <p:nvSpPr>
          <p:cNvPr id="10" name="TextBox 9"/>
          <p:cNvSpPr txBox="1"/>
          <p:nvPr/>
        </p:nvSpPr>
        <p:spPr>
          <a:xfrm>
            <a:off x="6400800" y="5939135"/>
            <a:ext cx="1295400" cy="461665"/>
          </a:xfrm>
          <a:prstGeom prst="rect">
            <a:avLst/>
          </a:prstGeom>
          <a:noFill/>
        </p:spPr>
        <p:txBody>
          <a:bodyPr wrap="square" rtlCol="0">
            <a:spAutoFit/>
          </a:bodyPr>
          <a:lstStyle/>
          <a:p>
            <a:r>
              <a:rPr lang="en-US" sz="1200" b="1" dirty="0" smtClean="0">
                <a:solidFill>
                  <a:srgbClr val="FF0000"/>
                </a:solidFill>
              </a:rPr>
              <a:t>Tail of the bunch train</a:t>
            </a:r>
            <a:endParaRPr lang="en-US" sz="1200" b="1" dirty="0">
              <a:solidFill>
                <a:srgbClr val="FF0000"/>
              </a:solidFill>
            </a:endParaRPr>
          </a:p>
        </p:txBody>
      </p:sp>
    </p:spTree>
    <p:extLst>
      <p:ext uri="{BB962C8B-B14F-4D97-AF65-F5344CB8AC3E}">
        <p14:creationId xmlns:p14="http://schemas.microsoft.com/office/powerpoint/2010/main" val="1540405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487362"/>
          </a:xfrm>
          <a:prstGeom prst="rect">
            <a:avLst/>
          </a:prstGeom>
        </p:spPr>
        <p:txBody>
          <a:bodyPr>
            <a:noAutofit/>
          </a:bodyPr>
          <a:lstStyle/>
          <a:p>
            <a:pPr lvl="0" algn="ctr">
              <a:spcBef>
                <a:spcPct val="0"/>
              </a:spcBef>
            </a:pPr>
            <a:r>
              <a:rPr kumimoji="0" lang="en-US" sz="3000" b="0" i="0" u="none" strike="noStrike" kern="1200" cap="none" spc="0" normalizeH="0" baseline="0" noProof="0" dirty="0" smtClean="0">
                <a:ln>
                  <a:noFill/>
                </a:ln>
                <a:solidFill>
                  <a:schemeClr val="tx1"/>
                </a:solidFill>
                <a:effectLst/>
                <a:uLnTx/>
                <a:uFillTx/>
                <a:latin typeface="+mj-lt"/>
                <a:ea typeface="+mj-ea"/>
                <a:cs typeface="+mj-cs"/>
              </a:rPr>
              <a:t>Detuning for 4.2ms vs.</a:t>
            </a:r>
            <a:r>
              <a:rPr kumimoji="0" lang="en-US" sz="3000" b="0" i="0" u="none" strike="noStrike" kern="1200" cap="none" spc="0" normalizeH="0" noProof="0" dirty="0" smtClean="0">
                <a:ln>
                  <a:noFill/>
                </a:ln>
                <a:solidFill>
                  <a:schemeClr val="tx1"/>
                </a:solidFill>
                <a:effectLst/>
                <a:uLnTx/>
                <a:uFillTx/>
                <a:latin typeface="+mj-lt"/>
                <a:ea typeface="+mj-ea"/>
                <a:cs typeface="+mj-cs"/>
              </a:rPr>
              <a:t> 2.4ms </a:t>
            </a:r>
            <a:r>
              <a:rPr kumimoji="0" lang="en-US" sz="3000" b="0" i="0" u="none" strike="noStrike" kern="1200" cap="none" spc="0" normalizeH="0" baseline="0" noProof="0" dirty="0" smtClean="0">
                <a:ln>
                  <a:noFill/>
                </a:ln>
                <a:solidFill>
                  <a:schemeClr val="tx1"/>
                </a:solidFill>
                <a:effectLst/>
                <a:uLnTx/>
                <a:uFillTx/>
                <a:latin typeface="+mj-lt"/>
                <a:ea typeface="+mj-ea"/>
                <a:cs typeface="+mj-cs"/>
              </a:rPr>
              <a:t>fill time</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381000" y="838200"/>
            <a:ext cx="8229600" cy="1295400"/>
          </a:xfrm>
          <a:prstGeom prst="rect">
            <a:avLst/>
          </a:prstGeom>
        </p:spPr>
        <p:txBody>
          <a:bodyPr>
            <a:normAutofit fontScale="85000" lnSpcReduction="20000"/>
          </a:bodyPr>
          <a:lstStyle/>
          <a:p>
            <a:pPr marL="342900" lvl="0" indent="-342900">
              <a:spcBef>
                <a:spcPct val="20000"/>
              </a:spcBef>
              <a:buFont typeface="Arial" pitchFamily="34" charset="0"/>
              <a:buChar char="•"/>
            </a:pPr>
            <a:r>
              <a:rPr lang="en-US" sz="2000" dirty="0" smtClean="0"/>
              <a:t>ILC type 9-cell niobium cavities detune about 600Hz at 25MV by effect of LFD.  This number would prohibitive in terms of RF power required. We assume that LFD can be reduced to 50Hz peak to peak or better.</a:t>
            </a:r>
          </a:p>
          <a:p>
            <a:pPr marL="342900" lvl="0" indent="-342900">
              <a:spcBef>
                <a:spcPct val="20000"/>
              </a:spcBef>
              <a:buFont typeface="Arial" pitchFamily="34" charset="0"/>
              <a:buChar char="•"/>
            </a:pPr>
            <a:r>
              <a:rPr lang="en-US" sz="2000" dirty="0" smtClean="0"/>
              <a:t>In this simulation we assume a cavity to cavity uniform random </a:t>
            </a:r>
            <a:r>
              <a:rPr lang="en-US" sz="2000" dirty="0" err="1" smtClean="0"/>
              <a:t>microphonic</a:t>
            </a:r>
            <a:r>
              <a:rPr lang="en-US" sz="2000" dirty="0" smtClean="0"/>
              <a:t> detuning of ±5Hz.</a:t>
            </a:r>
          </a:p>
        </p:txBody>
      </p:sp>
      <p:pic>
        <p:nvPicPr>
          <p:cNvPr id="4" name="Picture 3" descr="cavity detunings 20 ms.jpg"/>
          <p:cNvPicPr>
            <a:picLocks noChangeAspect="1"/>
          </p:cNvPicPr>
          <p:nvPr/>
        </p:nvPicPr>
        <p:blipFill>
          <a:blip r:embed="rId2"/>
          <a:stretch>
            <a:fillRect/>
          </a:stretch>
        </p:blipFill>
        <p:spPr>
          <a:xfrm>
            <a:off x="4191000" y="2863334"/>
            <a:ext cx="3903821" cy="2927866"/>
          </a:xfrm>
          <a:prstGeom prst="rect">
            <a:avLst/>
          </a:prstGeom>
        </p:spPr>
      </p:pic>
      <p:sp>
        <p:nvSpPr>
          <p:cNvPr id="5" name="TextBox 4"/>
          <p:cNvSpPr txBox="1"/>
          <p:nvPr/>
        </p:nvSpPr>
        <p:spPr>
          <a:xfrm>
            <a:off x="5296248" y="3091934"/>
            <a:ext cx="3304268" cy="1384995"/>
          </a:xfrm>
          <a:prstGeom prst="rect">
            <a:avLst/>
          </a:prstGeom>
          <a:noFill/>
        </p:spPr>
        <p:txBody>
          <a:bodyPr wrap="square" rtlCol="0">
            <a:spAutoFit/>
          </a:bodyPr>
          <a:lstStyle/>
          <a:p>
            <a:r>
              <a:rPr lang="en-US" sz="1400" b="1" dirty="0" smtClean="0">
                <a:solidFill>
                  <a:srgbClr val="7030A0"/>
                </a:solidFill>
              </a:rPr>
              <a:t>The LFD is a function of V</a:t>
            </a:r>
            <a:r>
              <a:rPr lang="en-US" sz="1400" b="1" baseline="30000" dirty="0" smtClean="0">
                <a:solidFill>
                  <a:srgbClr val="7030A0"/>
                </a:solidFill>
              </a:rPr>
              <a:t>2</a:t>
            </a:r>
            <a:r>
              <a:rPr lang="en-US" sz="1400" b="1" dirty="0" smtClean="0">
                <a:solidFill>
                  <a:srgbClr val="7030A0"/>
                </a:solidFill>
              </a:rPr>
              <a:t>.</a:t>
            </a:r>
          </a:p>
          <a:p>
            <a:r>
              <a:rPr lang="en-US" sz="1400" b="1" dirty="0" smtClean="0">
                <a:solidFill>
                  <a:srgbClr val="7030A0"/>
                </a:solidFill>
              </a:rPr>
              <a:t>Longer flattops do not imply worse LFD.</a:t>
            </a:r>
          </a:p>
          <a:p>
            <a:r>
              <a:rPr lang="en-US" sz="1400" b="1" dirty="0" err="1" smtClean="0">
                <a:solidFill>
                  <a:srgbClr val="7030A0"/>
                </a:solidFill>
              </a:rPr>
              <a:t>Predetuning</a:t>
            </a:r>
            <a:r>
              <a:rPr lang="en-US" sz="1400" b="1" dirty="0" smtClean="0">
                <a:solidFill>
                  <a:srgbClr val="7030A0"/>
                </a:solidFill>
              </a:rPr>
              <a:t> the cavities can reduce the LFD during the flattop.</a:t>
            </a:r>
          </a:p>
          <a:p>
            <a:r>
              <a:rPr lang="en-US" sz="1400" b="1" dirty="0" smtClean="0">
                <a:solidFill>
                  <a:srgbClr val="7030A0"/>
                </a:solidFill>
              </a:rPr>
              <a:t>Uniform distributed ±5Hz </a:t>
            </a:r>
            <a:r>
              <a:rPr lang="en-US" sz="1400" b="1" dirty="0" err="1" smtClean="0">
                <a:solidFill>
                  <a:srgbClr val="7030A0"/>
                </a:solidFill>
              </a:rPr>
              <a:t>microphonic</a:t>
            </a:r>
            <a:r>
              <a:rPr lang="en-US" sz="1400" b="1" dirty="0" smtClean="0">
                <a:solidFill>
                  <a:srgbClr val="7030A0"/>
                </a:solidFill>
              </a:rPr>
              <a:t> added.</a:t>
            </a:r>
            <a:endParaRPr lang="en-US" sz="1400" b="1" dirty="0">
              <a:solidFill>
                <a:srgbClr val="7030A0"/>
              </a:solidFill>
            </a:endParaRPr>
          </a:p>
        </p:txBody>
      </p:sp>
      <p:cxnSp>
        <p:nvCxnSpPr>
          <p:cNvPr id="7" name="Straight Connector 6"/>
          <p:cNvCxnSpPr/>
          <p:nvPr/>
        </p:nvCxnSpPr>
        <p:spPr>
          <a:xfrm flipH="1" flipV="1">
            <a:off x="6324600" y="4768334"/>
            <a:ext cx="1030741" cy="37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284459" y="5377934"/>
            <a:ext cx="1030741" cy="377"/>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87853" y="4729124"/>
            <a:ext cx="1456147" cy="646331"/>
          </a:xfrm>
          <a:prstGeom prst="rect">
            <a:avLst/>
          </a:prstGeom>
          <a:noFill/>
        </p:spPr>
        <p:txBody>
          <a:bodyPr wrap="square" rtlCol="0">
            <a:spAutoFit/>
          </a:bodyPr>
          <a:lstStyle/>
          <a:p>
            <a:r>
              <a:rPr lang="en-US" dirty="0" smtClean="0"/>
              <a:t>~15 Hz peak to peak</a:t>
            </a:r>
            <a:endParaRPr lang="en-US" dirty="0"/>
          </a:p>
        </p:txBody>
      </p:sp>
      <p:pic>
        <p:nvPicPr>
          <p:cNvPr id="11" name="Picture 10" descr="detuning_2_4ms_fill.jpg"/>
          <p:cNvPicPr>
            <a:picLocks noChangeAspect="1"/>
          </p:cNvPicPr>
          <p:nvPr/>
        </p:nvPicPr>
        <p:blipFill>
          <a:blip r:embed="rId3"/>
          <a:stretch>
            <a:fillRect/>
          </a:stretch>
        </p:blipFill>
        <p:spPr>
          <a:xfrm>
            <a:off x="376480" y="2840894"/>
            <a:ext cx="3890720" cy="2918040"/>
          </a:xfrm>
          <a:prstGeom prst="rect">
            <a:avLst/>
          </a:prstGeom>
        </p:spPr>
      </p:pic>
      <p:cxnSp>
        <p:nvCxnSpPr>
          <p:cNvPr id="12" name="Straight Connector 11"/>
          <p:cNvCxnSpPr/>
          <p:nvPr/>
        </p:nvCxnSpPr>
        <p:spPr>
          <a:xfrm flipH="1" flipV="1">
            <a:off x="1138480" y="4158734"/>
            <a:ext cx="2819400" cy="79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062281" y="5301734"/>
            <a:ext cx="2895599"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81480" y="3396734"/>
            <a:ext cx="1391086" cy="646331"/>
          </a:xfrm>
          <a:prstGeom prst="rect">
            <a:avLst/>
          </a:prstGeom>
          <a:noFill/>
        </p:spPr>
        <p:txBody>
          <a:bodyPr wrap="none" rtlCol="0">
            <a:spAutoFit/>
          </a:bodyPr>
          <a:lstStyle/>
          <a:p>
            <a:r>
              <a:rPr lang="en-US" dirty="0" smtClean="0"/>
              <a:t>~50 Hz </a:t>
            </a:r>
          </a:p>
          <a:p>
            <a:r>
              <a:rPr lang="en-US" dirty="0" smtClean="0"/>
              <a:t>peak to peak</a:t>
            </a:r>
            <a:endParaRPr lang="en-US" dirty="0"/>
          </a:p>
        </p:txBody>
      </p:sp>
      <p:sp>
        <p:nvSpPr>
          <p:cNvPr id="15" name="TextBox 14"/>
          <p:cNvSpPr txBox="1"/>
          <p:nvPr/>
        </p:nvSpPr>
        <p:spPr>
          <a:xfrm>
            <a:off x="5410200" y="2155094"/>
            <a:ext cx="1412566" cy="461665"/>
          </a:xfrm>
          <a:prstGeom prst="rect">
            <a:avLst/>
          </a:prstGeom>
          <a:noFill/>
        </p:spPr>
        <p:txBody>
          <a:bodyPr wrap="none" rtlCol="0">
            <a:spAutoFit/>
          </a:bodyPr>
          <a:lstStyle/>
          <a:p>
            <a:r>
              <a:rPr lang="en-US" sz="2400" b="1" dirty="0" smtClean="0">
                <a:solidFill>
                  <a:srgbClr val="0070C0"/>
                </a:solidFill>
              </a:rPr>
              <a:t>4.2 </a:t>
            </a:r>
            <a:r>
              <a:rPr lang="en-US" sz="2400" b="1" dirty="0" err="1" smtClean="0">
                <a:solidFill>
                  <a:srgbClr val="0070C0"/>
                </a:solidFill>
              </a:rPr>
              <a:t>ms</a:t>
            </a:r>
            <a:r>
              <a:rPr lang="en-US" sz="2400" b="1" dirty="0" smtClean="0">
                <a:solidFill>
                  <a:srgbClr val="0070C0"/>
                </a:solidFill>
              </a:rPr>
              <a:t> fill</a:t>
            </a:r>
            <a:endParaRPr lang="en-US" sz="2400" b="1" dirty="0">
              <a:solidFill>
                <a:srgbClr val="0070C0"/>
              </a:solidFill>
            </a:endParaRPr>
          </a:p>
        </p:txBody>
      </p:sp>
      <p:sp>
        <p:nvSpPr>
          <p:cNvPr id="16" name="TextBox 15"/>
          <p:cNvSpPr txBox="1"/>
          <p:nvPr/>
        </p:nvSpPr>
        <p:spPr>
          <a:xfrm>
            <a:off x="1859514" y="2155094"/>
            <a:ext cx="1412566" cy="461665"/>
          </a:xfrm>
          <a:prstGeom prst="rect">
            <a:avLst/>
          </a:prstGeom>
          <a:noFill/>
        </p:spPr>
        <p:txBody>
          <a:bodyPr wrap="none" rtlCol="0">
            <a:spAutoFit/>
          </a:bodyPr>
          <a:lstStyle/>
          <a:p>
            <a:r>
              <a:rPr lang="en-US" sz="2400" b="1" dirty="0" smtClean="0">
                <a:solidFill>
                  <a:srgbClr val="0070C0"/>
                </a:solidFill>
              </a:rPr>
              <a:t>2.4 </a:t>
            </a:r>
            <a:r>
              <a:rPr lang="en-US" sz="2400" b="1" dirty="0" err="1" smtClean="0">
                <a:solidFill>
                  <a:srgbClr val="0070C0"/>
                </a:solidFill>
              </a:rPr>
              <a:t>ms</a:t>
            </a:r>
            <a:r>
              <a:rPr lang="en-US" sz="2400" b="1" dirty="0" smtClean="0">
                <a:solidFill>
                  <a:srgbClr val="0070C0"/>
                </a:solidFill>
              </a:rPr>
              <a:t> fill</a:t>
            </a:r>
            <a:endParaRPr lang="en-US" sz="2400" b="1" dirty="0">
              <a:solidFill>
                <a:srgbClr val="0070C0"/>
              </a:solidFill>
            </a:endParaRPr>
          </a:p>
        </p:txBody>
      </p:sp>
      <p:sp>
        <p:nvSpPr>
          <p:cNvPr id="19" name="TextBox 18"/>
          <p:cNvSpPr txBox="1"/>
          <p:nvPr/>
        </p:nvSpPr>
        <p:spPr>
          <a:xfrm>
            <a:off x="304801" y="5867400"/>
            <a:ext cx="8610600" cy="923330"/>
          </a:xfrm>
          <a:prstGeom prst="rect">
            <a:avLst/>
          </a:prstGeom>
          <a:noFill/>
        </p:spPr>
        <p:txBody>
          <a:bodyPr wrap="square" rtlCol="0">
            <a:spAutoFit/>
          </a:bodyPr>
          <a:lstStyle/>
          <a:p>
            <a:r>
              <a:rPr lang="en-US" dirty="0"/>
              <a:t>The size of the </a:t>
            </a:r>
            <a:r>
              <a:rPr lang="el-GR" dirty="0"/>
              <a:t>Δω</a:t>
            </a:r>
            <a:r>
              <a:rPr lang="en-US" dirty="0"/>
              <a:t> oscillation is proportional to electrical bandwidth </a:t>
            </a:r>
            <a:r>
              <a:rPr lang="el-GR" dirty="0"/>
              <a:t>ω</a:t>
            </a:r>
            <a:r>
              <a:rPr lang="en-US" baseline="-25000" dirty="0"/>
              <a:t>12</a:t>
            </a:r>
            <a:r>
              <a:rPr lang="en-US" dirty="0"/>
              <a:t>. I.e. inversely proportional to the electrical </a:t>
            </a:r>
            <a:r>
              <a:rPr lang="en-US" dirty="0" smtClean="0"/>
              <a:t>Q</a:t>
            </a:r>
            <a:r>
              <a:rPr lang="en-US" baseline="-25000" dirty="0" smtClean="0"/>
              <a:t>L</a:t>
            </a:r>
            <a:r>
              <a:rPr lang="en-US" dirty="0" smtClean="0"/>
              <a:t> and also to the fill time.</a:t>
            </a:r>
            <a:endParaRPr lang="en-US" dirty="0"/>
          </a:p>
          <a:p>
            <a:endParaRPr lang="en-US" dirty="0"/>
          </a:p>
        </p:txBody>
      </p:sp>
    </p:spTree>
    <p:extLst>
      <p:ext uri="{BB962C8B-B14F-4D97-AF65-F5344CB8AC3E}">
        <p14:creationId xmlns:p14="http://schemas.microsoft.com/office/powerpoint/2010/main" val="3079457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41737"/>
            <a:ext cx="8175172" cy="646331"/>
          </a:xfrm>
          <a:prstGeom prst="rect">
            <a:avLst/>
          </a:prstGeom>
          <a:noFill/>
        </p:spPr>
        <p:txBody>
          <a:bodyPr wrap="square" rtlCol="0">
            <a:spAutoFit/>
          </a:bodyPr>
          <a:lstStyle/>
          <a:p>
            <a:r>
              <a:rPr lang="en-US" dirty="0" smtClean="0"/>
              <a:t>To lower the amplitude of the oscillation, instead of a high Q</a:t>
            </a:r>
            <a:r>
              <a:rPr lang="en-US" baseline="-25000" dirty="0" smtClean="0"/>
              <a:t>L</a:t>
            </a:r>
            <a:r>
              <a:rPr lang="en-US" dirty="0" smtClean="0"/>
              <a:t> we can try slowing  down the filling of the cavity using a smooth input function, like a ramp or a sigmoid.</a:t>
            </a:r>
            <a:endParaRPr lang="en-US" dirty="0"/>
          </a:p>
        </p:txBody>
      </p:sp>
      <p:cxnSp>
        <p:nvCxnSpPr>
          <p:cNvPr id="3" name="Elbow Connector 2"/>
          <p:cNvCxnSpPr/>
          <p:nvPr/>
        </p:nvCxnSpPr>
        <p:spPr>
          <a:xfrm flipV="1">
            <a:off x="762000" y="1840468"/>
            <a:ext cx="2111829" cy="685800"/>
          </a:xfrm>
          <a:prstGeom prst="bentConnector3">
            <a:avLst>
              <a:gd name="adj1" fmla="val 13467"/>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066800" y="1840468"/>
            <a:ext cx="914400" cy="685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81200" y="1840468"/>
            <a:ext cx="8926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62000" y="2514600"/>
            <a:ext cx="304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60571" y="1840468"/>
            <a:ext cx="8926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495800" y="2514600"/>
            <a:ext cx="304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4495800" y="1840468"/>
            <a:ext cx="2111829" cy="685800"/>
          </a:xfrm>
          <a:prstGeom prst="bentConnector3">
            <a:avLst>
              <a:gd name="adj1" fmla="val 13467"/>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4772025" y="1837285"/>
            <a:ext cx="904875" cy="702358"/>
          </a:xfrm>
          <a:custGeom>
            <a:avLst/>
            <a:gdLst>
              <a:gd name="connsiteX0" fmla="*/ 0 w 904875"/>
              <a:gd name="connsiteY0" fmla="*/ 688983 h 702358"/>
              <a:gd name="connsiteX1" fmla="*/ 161925 w 904875"/>
              <a:gd name="connsiteY1" fmla="*/ 622308 h 702358"/>
              <a:gd name="connsiteX2" fmla="*/ 552450 w 904875"/>
              <a:gd name="connsiteY2" fmla="*/ 79383 h 702358"/>
              <a:gd name="connsiteX3" fmla="*/ 904875 w 904875"/>
              <a:gd name="connsiteY3" fmla="*/ 3183 h 702358"/>
              <a:gd name="connsiteX4" fmla="*/ 904875 w 904875"/>
              <a:gd name="connsiteY4" fmla="*/ 3183 h 70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4875" h="702358">
                <a:moveTo>
                  <a:pt x="0" y="688983"/>
                </a:moveTo>
                <a:cubicBezTo>
                  <a:pt x="34925" y="706445"/>
                  <a:pt x="69850" y="723908"/>
                  <a:pt x="161925" y="622308"/>
                </a:cubicBezTo>
                <a:cubicBezTo>
                  <a:pt x="254000" y="520708"/>
                  <a:pt x="428625" y="182570"/>
                  <a:pt x="552450" y="79383"/>
                </a:cubicBezTo>
                <a:cubicBezTo>
                  <a:pt x="676275" y="-23805"/>
                  <a:pt x="904875" y="3183"/>
                  <a:pt x="904875" y="3183"/>
                </a:cubicBezTo>
                <a:lnTo>
                  <a:pt x="904875" y="3183"/>
                </a:ln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381000" y="2718137"/>
            <a:ext cx="8175172" cy="646331"/>
          </a:xfrm>
          <a:prstGeom prst="rect">
            <a:avLst/>
          </a:prstGeom>
          <a:noFill/>
        </p:spPr>
        <p:txBody>
          <a:bodyPr wrap="square" rtlCol="0">
            <a:spAutoFit/>
          </a:bodyPr>
          <a:lstStyle/>
          <a:p>
            <a:r>
              <a:rPr lang="en-US" dirty="0" smtClean="0"/>
              <a:t>A function like these may lower the energy exiting the cavity mechanical resonances.</a:t>
            </a:r>
          </a:p>
          <a:p>
            <a:r>
              <a:rPr lang="en-US" dirty="0" smtClean="0"/>
              <a:t>For instance a input power ramp will produce an approximate  voltage response of:</a:t>
            </a:r>
            <a:endParaRPr lang="en-US" dirty="0"/>
          </a:p>
        </p:txBody>
      </p:sp>
      <mc:AlternateContent xmlns:mc="http://schemas.openxmlformats.org/markup-compatibility/2006" xmlns:a14="http://schemas.microsoft.com/office/drawing/2010/main">
        <mc:Choice Requires="a14">
          <p:sp>
            <p:nvSpPr>
              <p:cNvPr id="19" name="Rectangle 18"/>
              <p:cNvSpPr/>
              <p:nvPr/>
            </p:nvSpPr>
            <p:spPr>
              <a:xfrm>
                <a:off x="717292" y="3516868"/>
                <a:ext cx="5804730" cy="6889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3"/>
                                <m:mcJc m:val="center"/>
                              </m:mcPr>
                            </m:mc>
                          </m:mcs>
                          <m:ctrlPr>
                            <a:rPr lang="en-US" i="1" smtClean="0">
                              <a:latin typeface="Cambria Math"/>
                            </a:rPr>
                          </m:ctrlPr>
                        </m:mPr>
                        <m:mr>
                          <m:e>
                            <m:r>
                              <a:rPr lang="en-US" i="1">
                                <a:solidFill>
                                  <a:prstClr val="black"/>
                                </a:solidFill>
                                <a:latin typeface="Cambria Math"/>
                              </a:rPr>
                              <m:t>𝑉</m:t>
                            </m:r>
                            <m:d>
                              <m:dPr>
                                <m:ctrlPr>
                                  <a:rPr lang="en-US" i="1">
                                    <a:solidFill>
                                      <a:prstClr val="black"/>
                                    </a:solidFill>
                                    <a:latin typeface="Cambria Math"/>
                                  </a:rPr>
                                </m:ctrlPr>
                              </m:dPr>
                              <m:e>
                                <m:r>
                                  <a:rPr lang="en-US" i="1">
                                    <a:solidFill>
                                      <a:prstClr val="black"/>
                                    </a:solidFill>
                                    <a:latin typeface="Cambria Math"/>
                                  </a:rPr>
                                  <m:t>𝑡</m:t>
                                </m:r>
                              </m:e>
                            </m:d>
                            <m:r>
                              <a:rPr lang="en-US" i="1">
                                <a:solidFill>
                                  <a:prstClr val="black"/>
                                </a:solidFill>
                                <a:latin typeface="Cambria Math"/>
                              </a:rPr>
                              <m:t>=</m:t>
                            </m:r>
                            <m:f>
                              <m:fPr>
                                <m:ctrlPr>
                                  <a:rPr lang="en-US" i="1">
                                    <a:solidFill>
                                      <a:prstClr val="black"/>
                                    </a:solidFill>
                                    <a:latin typeface="Cambria Math"/>
                                  </a:rPr>
                                </m:ctrlPr>
                              </m:fPr>
                              <m:num>
                                <m:sSub>
                                  <m:sSubPr>
                                    <m:ctrlPr>
                                      <a:rPr lang="en-US" i="1">
                                        <a:solidFill>
                                          <a:prstClr val="black"/>
                                        </a:solidFill>
                                        <a:latin typeface="Cambria Math"/>
                                      </a:rPr>
                                    </m:ctrlPr>
                                  </m:sSubPr>
                                  <m:e>
                                    <m:r>
                                      <a:rPr lang="en-US" i="1">
                                        <a:solidFill>
                                          <a:prstClr val="black"/>
                                        </a:solidFill>
                                        <a:latin typeface="Cambria Math"/>
                                      </a:rPr>
                                      <m:t>𝑉</m:t>
                                    </m:r>
                                  </m:e>
                                  <m:sub>
                                    <m:r>
                                      <a:rPr lang="en-US" i="1">
                                        <a:solidFill>
                                          <a:prstClr val="black"/>
                                        </a:solidFill>
                                        <a:latin typeface="Cambria Math"/>
                                      </a:rPr>
                                      <m:t>0</m:t>
                                    </m:r>
                                  </m:sub>
                                </m:sSub>
                              </m:num>
                              <m:den>
                                <m:sSub>
                                  <m:sSubPr>
                                    <m:ctrlPr>
                                      <a:rPr lang="en-US" i="1" smtClean="0">
                                        <a:solidFill>
                                          <a:prstClr val="black"/>
                                        </a:solidFill>
                                        <a:latin typeface="Cambria Math"/>
                                      </a:rPr>
                                    </m:ctrlPr>
                                  </m:sSubPr>
                                  <m:e>
                                    <m:r>
                                      <a:rPr lang="en-US" b="0" i="1" smtClean="0">
                                        <a:solidFill>
                                          <a:prstClr val="black"/>
                                        </a:solidFill>
                                        <a:latin typeface="Cambria Math"/>
                                      </a:rPr>
                                      <m:t>𝑡</m:t>
                                    </m:r>
                                  </m:e>
                                  <m:sub>
                                    <m:r>
                                      <a:rPr lang="en-US" b="0" i="1" smtClean="0">
                                        <a:solidFill>
                                          <a:prstClr val="black"/>
                                        </a:solidFill>
                                        <a:latin typeface="Cambria Math"/>
                                      </a:rPr>
                                      <m:t>𝑓𝑖𝑙𝑙</m:t>
                                    </m:r>
                                  </m:sub>
                                </m:sSub>
                                <m:sSub>
                                  <m:sSubPr>
                                    <m:ctrlPr>
                                      <a:rPr lang="en-US" i="1">
                                        <a:solidFill>
                                          <a:prstClr val="black"/>
                                        </a:solidFill>
                                        <a:latin typeface="Cambria Math"/>
                                      </a:rPr>
                                    </m:ctrlPr>
                                  </m:sSubPr>
                                  <m:e>
                                    <m:r>
                                      <a:rPr lang="en-US" i="1">
                                        <a:solidFill>
                                          <a:prstClr val="black"/>
                                        </a:solidFill>
                                        <a:latin typeface="Cambria Math"/>
                                        <a:ea typeface="Cambria Math"/>
                                      </a:rPr>
                                      <m:t>𝜔</m:t>
                                    </m:r>
                                  </m:e>
                                  <m:sub>
                                    <m:r>
                                      <a:rPr lang="en-US" i="1">
                                        <a:solidFill>
                                          <a:prstClr val="black"/>
                                        </a:solidFill>
                                        <a:latin typeface="Cambria Math"/>
                                      </a:rPr>
                                      <m:t>12</m:t>
                                    </m:r>
                                  </m:sub>
                                </m:sSub>
                              </m:den>
                            </m:f>
                            <m:d>
                              <m:dPr>
                                <m:ctrlPr>
                                  <a:rPr lang="en-US" i="1">
                                    <a:solidFill>
                                      <a:prstClr val="black"/>
                                    </a:solidFill>
                                    <a:latin typeface="Cambria Math"/>
                                  </a:rPr>
                                </m:ctrlPr>
                              </m:dPr>
                              <m:e>
                                <m:sSub>
                                  <m:sSubPr>
                                    <m:ctrlPr>
                                      <a:rPr lang="en-US" i="1">
                                        <a:solidFill>
                                          <a:prstClr val="black"/>
                                        </a:solidFill>
                                        <a:latin typeface="Cambria Math"/>
                                      </a:rPr>
                                    </m:ctrlPr>
                                  </m:sSubPr>
                                  <m:e>
                                    <m:r>
                                      <a:rPr lang="en-US" i="1">
                                        <a:solidFill>
                                          <a:prstClr val="black"/>
                                        </a:solidFill>
                                        <a:latin typeface="Cambria Math"/>
                                        <a:ea typeface="Cambria Math"/>
                                      </a:rPr>
                                      <m:t>𝜔</m:t>
                                    </m:r>
                                  </m:e>
                                  <m:sub>
                                    <m:r>
                                      <a:rPr lang="en-US" i="1">
                                        <a:solidFill>
                                          <a:prstClr val="black"/>
                                        </a:solidFill>
                                        <a:latin typeface="Cambria Math"/>
                                      </a:rPr>
                                      <m:t>12</m:t>
                                    </m:r>
                                  </m:sub>
                                </m:sSub>
                                <m:r>
                                  <a:rPr lang="en-US" i="1">
                                    <a:solidFill>
                                      <a:prstClr val="black"/>
                                    </a:solidFill>
                                    <a:latin typeface="Cambria Math"/>
                                  </a:rPr>
                                  <m:t>𝑡</m:t>
                                </m:r>
                                <m:r>
                                  <a:rPr lang="en-US" i="1">
                                    <a:solidFill>
                                      <a:prstClr val="black"/>
                                    </a:solidFill>
                                    <a:latin typeface="Cambria Math"/>
                                  </a:rPr>
                                  <m:t>−1+</m:t>
                                </m:r>
                                <m:sSup>
                                  <m:sSupPr>
                                    <m:ctrlPr>
                                      <a:rPr lang="en-US" i="1">
                                        <a:solidFill>
                                          <a:prstClr val="black"/>
                                        </a:solidFill>
                                        <a:latin typeface="Cambria Math"/>
                                      </a:rPr>
                                    </m:ctrlPr>
                                  </m:sSupPr>
                                  <m:e>
                                    <m:r>
                                      <a:rPr lang="en-US" i="1">
                                        <a:solidFill>
                                          <a:prstClr val="black"/>
                                        </a:solidFill>
                                        <a:latin typeface="Cambria Math"/>
                                      </a:rPr>
                                      <m:t>𝑒</m:t>
                                    </m:r>
                                  </m:e>
                                  <m:sup>
                                    <m:r>
                                      <a:rPr lang="en-US" i="1">
                                        <a:solidFill>
                                          <a:prstClr val="black"/>
                                        </a:solidFill>
                                        <a:latin typeface="Cambria Math"/>
                                      </a:rPr>
                                      <m:t>−</m:t>
                                    </m:r>
                                    <m:sSub>
                                      <m:sSubPr>
                                        <m:ctrlPr>
                                          <a:rPr lang="en-US" i="1">
                                            <a:solidFill>
                                              <a:prstClr val="black"/>
                                            </a:solidFill>
                                            <a:latin typeface="Cambria Math"/>
                                          </a:rPr>
                                        </m:ctrlPr>
                                      </m:sSubPr>
                                      <m:e>
                                        <m:r>
                                          <a:rPr lang="en-US" i="1">
                                            <a:solidFill>
                                              <a:prstClr val="black"/>
                                            </a:solidFill>
                                            <a:latin typeface="Cambria Math"/>
                                            <a:ea typeface="Cambria Math"/>
                                          </a:rPr>
                                          <m:t>𝜔</m:t>
                                        </m:r>
                                      </m:e>
                                      <m:sub>
                                        <m:r>
                                          <a:rPr lang="en-US" i="1">
                                            <a:solidFill>
                                              <a:prstClr val="black"/>
                                            </a:solidFill>
                                            <a:latin typeface="Cambria Math"/>
                                          </a:rPr>
                                          <m:t>12</m:t>
                                        </m:r>
                                      </m:sub>
                                    </m:sSub>
                                    <m:r>
                                      <a:rPr lang="en-US" i="1">
                                        <a:solidFill>
                                          <a:prstClr val="black"/>
                                        </a:solidFill>
                                        <a:latin typeface="Cambria Math"/>
                                      </a:rPr>
                                      <m:t>𝑡</m:t>
                                    </m:r>
                                  </m:sup>
                                </m:sSup>
                              </m:e>
                            </m:d>
                            <m:r>
                              <m:rPr>
                                <m:nor/>
                              </m:rPr>
                              <a:rPr lang="en-US" dirty="0"/>
                              <m:t> </m:t>
                            </m:r>
                          </m:e>
                          <m:e>
                            <m:r>
                              <a:rPr lang="en-US" b="0" i="1" smtClean="0">
                                <a:latin typeface="Cambria Math"/>
                              </a:rPr>
                              <m:t>𝑓𝑜𝑟</m:t>
                            </m:r>
                          </m:e>
                          <m:e>
                            <m:r>
                              <a:rPr lang="en-US" b="0" i="1" smtClean="0">
                                <a:latin typeface="Cambria Math"/>
                              </a:rPr>
                              <m:t>0&lt;</m:t>
                            </m:r>
                            <m:r>
                              <a:rPr lang="en-US" b="0" i="1" smtClean="0">
                                <a:latin typeface="Cambria Math"/>
                              </a:rPr>
                              <m:t>𝑡</m:t>
                            </m:r>
                            <m:r>
                              <a:rPr lang="en-US" b="0" i="1" smtClean="0">
                                <a:latin typeface="Cambria Math"/>
                              </a:rPr>
                              <m:t>&lt;</m:t>
                            </m:r>
                            <m:sSub>
                              <m:sSubPr>
                                <m:ctrlPr>
                                  <a:rPr lang="en-US" b="0" i="1" smtClean="0">
                                    <a:latin typeface="Cambria Math"/>
                                  </a:rPr>
                                </m:ctrlPr>
                              </m:sSubPr>
                              <m:e>
                                <m:r>
                                  <a:rPr lang="en-US" b="0" i="1" smtClean="0">
                                    <a:latin typeface="Cambria Math"/>
                                  </a:rPr>
                                  <m:t>𝑡</m:t>
                                </m:r>
                              </m:e>
                              <m:sub>
                                <m:r>
                                  <a:rPr lang="en-US" b="0" i="1" smtClean="0">
                                    <a:latin typeface="Cambria Math"/>
                                  </a:rPr>
                                  <m:t>𝑓𝑖𝑙𝑙</m:t>
                                </m:r>
                              </m:sub>
                            </m:sSub>
                          </m:e>
                        </m:mr>
                      </m:m>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717292" y="3516868"/>
                <a:ext cx="5804730" cy="688971"/>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685800" y="4431268"/>
                <a:ext cx="6281207" cy="8201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3"/>
                                <m:mcJc m:val="center"/>
                              </m:mcPr>
                            </m:mc>
                          </m:mcs>
                          <m:ctrlPr>
                            <a:rPr lang="en-US" i="1" smtClean="0">
                              <a:latin typeface="Cambria Math"/>
                            </a:rPr>
                          </m:ctrlPr>
                        </m:mPr>
                        <m:mr>
                          <m:e>
                            <m:sSup>
                              <m:sSupPr>
                                <m:ctrlPr>
                                  <a:rPr lang="en-US" i="1">
                                    <a:solidFill>
                                      <a:prstClr val="black"/>
                                    </a:solidFill>
                                    <a:latin typeface="Cambria Math"/>
                                  </a:rPr>
                                </m:ctrlPr>
                              </m:sSupPr>
                              <m:e>
                                <m:r>
                                  <a:rPr lang="en-US" i="1">
                                    <a:solidFill>
                                      <a:prstClr val="black"/>
                                    </a:solidFill>
                                    <a:latin typeface="Cambria Math"/>
                                  </a:rPr>
                                  <m:t>𝑉</m:t>
                                </m:r>
                                <m:d>
                                  <m:dPr>
                                    <m:ctrlPr>
                                      <a:rPr lang="en-US" i="1">
                                        <a:solidFill>
                                          <a:prstClr val="black"/>
                                        </a:solidFill>
                                        <a:latin typeface="Cambria Math"/>
                                      </a:rPr>
                                    </m:ctrlPr>
                                  </m:dPr>
                                  <m:e>
                                    <m:r>
                                      <a:rPr lang="en-US" i="1">
                                        <a:solidFill>
                                          <a:prstClr val="black"/>
                                        </a:solidFill>
                                        <a:latin typeface="Cambria Math"/>
                                      </a:rPr>
                                      <m:t>𝑡</m:t>
                                    </m:r>
                                  </m:e>
                                </m:d>
                              </m:e>
                              <m:sup>
                                <m:r>
                                  <a:rPr lang="en-US" i="1">
                                    <a:solidFill>
                                      <a:prstClr val="black"/>
                                    </a:solidFill>
                                    <a:latin typeface="Cambria Math"/>
                                  </a:rPr>
                                  <m:t>2</m:t>
                                </m:r>
                              </m:sup>
                            </m:sSup>
                            <m:r>
                              <a:rPr lang="en-US" i="1">
                                <a:solidFill>
                                  <a:prstClr val="black"/>
                                </a:solidFill>
                                <a:latin typeface="Cambria Math"/>
                              </a:rPr>
                              <m:t>=</m:t>
                            </m:r>
                            <m:f>
                              <m:fPr>
                                <m:ctrlPr>
                                  <a:rPr lang="en-US" i="1">
                                    <a:solidFill>
                                      <a:prstClr val="black"/>
                                    </a:solidFill>
                                    <a:latin typeface="Cambria Math"/>
                                  </a:rPr>
                                </m:ctrlPr>
                              </m:fPr>
                              <m:num>
                                <m:sSup>
                                  <m:sSupPr>
                                    <m:ctrlPr>
                                      <a:rPr lang="en-US" i="1">
                                        <a:solidFill>
                                          <a:prstClr val="black"/>
                                        </a:solidFill>
                                        <a:latin typeface="Cambria Math"/>
                                      </a:rPr>
                                    </m:ctrlPr>
                                  </m:sSupPr>
                                  <m:e>
                                    <m:sSub>
                                      <m:sSubPr>
                                        <m:ctrlPr>
                                          <a:rPr lang="en-US" i="1">
                                            <a:solidFill>
                                              <a:prstClr val="black"/>
                                            </a:solidFill>
                                            <a:latin typeface="Cambria Math"/>
                                          </a:rPr>
                                        </m:ctrlPr>
                                      </m:sSubPr>
                                      <m:e>
                                        <m:r>
                                          <a:rPr lang="en-US" i="1">
                                            <a:solidFill>
                                              <a:prstClr val="black"/>
                                            </a:solidFill>
                                            <a:latin typeface="Cambria Math"/>
                                          </a:rPr>
                                          <m:t>𝑉</m:t>
                                        </m:r>
                                      </m:e>
                                      <m:sub>
                                        <m:r>
                                          <a:rPr lang="en-US" i="1">
                                            <a:solidFill>
                                              <a:prstClr val="black"/>
                                            </a:solidFill>
                                            <a:latin typeface="Cambria Math"/>
                                          </a:rPr>
                                          <m:t>0</m:t>
                                        </m:r>
                                      </m:sub>
                                    </m:sSub>
                                  </m:e>
                                  <m:sup>
                                    <m:r>
                                      <a:rPr lang="en-US" i="1">
                                        <a:solidFill>
                                          <a:prstClr val="black"/>
                                        </a:solidFill>
                                        <a:latin typeface="Cambria Math"/>
                                      </a:rPr>
                                      <m:t>2</m:t>
                                    </m:r>
                                  </m:sup>
                                </m:sSup>
                              </m:num>
                              <m:den>
                                <m:sSup>
                                  <m:sSupPr>
                                    <m:ctrlPr>
                                      <a:rPr lang="en-US" i="1">
                                        <a:solidFill>
                                          <a:prstClr val="black"/>
                                        </a:solidFill>
                                        <a:latin typeface="Cambria Math"/>
                                      </a:rPr>
                                    </m:ctrlPr>
                                  </m:sSupPr>
                                  <m:e>
                                    <m:d>
                                      <m:dPr>
                                        <m:ctrlPr>
                                          <a:rPr lang="en-US" i="1">
                                            <a:solidFill>
                                              <a:prstClr val="black"/>
                                            </a:solidFill>
                                            <a:latin typeface="Cambria Math"/>
                                          </a:rPr>
                                        </m:ctrlPr>
                                      </m:dPr>
                                      <m:e>
                                        <m:sSub>
                                          <m:sSubPr>
                                            <m:ctrlPr>
                                              <a:rPr lang="en-US" i="1" smtClean="0">
                                                <a:solidFill>
                                                  <a:prstClr val="black"/>
                                                </a:solidFill>
                                                <a:latin typeface="Cambria Math"/>
                                              </a:rPr>
                                            </m:ctrlPr>
                                          </m:sSubPr>
                                          <m:e>
                                            <m:r>
                                              <a:rPr lang="en-US" b="0" i="1" smtClean="0">
                                                <a:solidFill>
                                                  <a:prstClr val="black"/>
                                                </a:solidFill>
                                                <a:latin typeface="Cambria Math"/>
                                              </a:rPr>
                                              <m:t>𝑡</m:t>
                                            </m:r>
                                          </m:e>
                                          <m:sub>
                                            <m:r>
                                              <a:rPr lang="en-US" b="0" i="1" smtClean="0">
                                                <a:solidFill>
                                                  <a:prstClr val="black"/>
                                                </a:solidFill>
                                                <a:latin typeface="Cambria Math"/>
                                              </a:rPr>
                                              <m:t>𝑓𝑖𝑙𝑙</m:t>
                                            </m:r>
                                          </m:sub>
                                        </m:sSub>
                                        <m:sSub>
                                          <m:sSubPr>
                                            <m:ctrlPr>
                                              <a:rPr lang="en-US" i="1">
                                                <a:solidFill>
                                                  <a:prstClr val="black"/>
                                                </a:solidFill>
                                                <a:latin typeface="Cambria Math"/>
                                              </a:rPr>
                                            </m:ctrlPr>
                                          </m:sSubPr>
                                          <m:e>
                                            <m:r>
                                              <a:rPr lang="en-US" i="1">
                                                <a:solidFill>
                                                  <a:prstClr val="black"/>
                                                </a:solidFill>
                                                <a:latin typeface="Cambria Math"/>
                                                <a:ea typeface="Cambria Math"/>
                                              </a:rPr>
                                              <m:t>𝜔</m:t>
                                            </m:r>
                                          </m:e>
                                          <m:sub>
                                            <m:r>
                                              <a:rPr lang="en-US" i="1">
                                                <a:solidFill>
                                                  <a:prstClr val="black"/>
                                                </a:solidFill>
                                                <a:latin typeface="Cambria Math"/>
                                              </a:rPr>
                                              <m:t>12</m:t>
                                            </m:r>
                                          </m:sub>
                                        </m:sSub>
                                      </m:e>
                                    </m:d>
                                  </m:e>
                                  <m:sup>
                                    <m:r>
                                      <a:rPr lang="en-US" i="1">
                                        <a:solidFill>
                                          <a:prstClr val="black"/>
                                        </a:solidFill>
                                        <a:latin typeface="Cambria Math"/>
                                      </a:rPr>
                                      <m:t>2</m:t>
                                    </m:r>
                                  </m:sup>
                                </m:sSup>
                              </m:den>
                            </m:f>
                            <m:sSup>
                              <m:sSupPr>
                                <m:ctrlPr>
                                  <a:rPr lang="en-US" i="1">
                                    <a:solidFill>
                                      <a:prstClr val="black"/>
                                    </a:solidFill>
                                    <a:latin typeface="Cambria Math"/>
                                  </a:rPr>
                                </m:ctrlPr>
                              </m:sSupPr>
                              <m:e>
                                <m:d>
                                  <m:dPr>
                                    <m:ctrlPr>
                                      <a:rPr lang="en-US" i="1">
                                        <a:solidFill>
                                          <a:prstClr val="black"/>
                                        </a:solidFill>
                                        <a:latin typeface="Cambria Math"/>
                                      </a:rPr>
                                    </m:ctrlPr>
                                  </m:dPr>
                                  <m:e>
                                    <m:sSub>
                                      <m:sSubPr>
                                        <m:ctrlPr>
                                          <a:rPr lang="en-US" i="1">
                                            <a:solidFill>
                                              <a:prstClr val="black"/>
                                            </a:solidFill>
                                            <a:latin typeface="Cambria Math"/>
                                          </a:rPr>
                                        </m:ctrlPr>
                                      </m:sSubPr>
                                      <m:e>
                                        <m:r>
                                          <a:rPr lang="en-US" i="1">
                                            <a:solidFill>
                                              <a:prstClr val="black"/>
                                            </a:solidFill>
                                            <a:latin typeface="Cambria Math"/>
                                            <a:ea typeface="Cambria Math"/>
                                          </a:rPr>
                                          <m:t>𝜔</m:t>
                                        </m:r>
                                      </m:e>
                                      <m:sub>
                                        <m:r>
                                          <a:rPr lang="en-US" i="1">
                                            <a:solidFill>
                                              <a:prstClr val="black"/>
                                            </a:solidFill>
                                            <a:latin typeface="Cambria Math"/>
                                          </a:rPr>
                                          <m:t>12</m:t>
                                        </m:r>
                                      </m:sub>
                                    </m:sSub>
                                    <m:r>
                                      <a:rPr lang="en-US" i="1">
                                        <a:solidFill>
                                          <a:prstClr val="black"/>
                                        </a:solidFill>
                                        <a:latin typeface="Cambria Math"/>
                                      </a:rPr>
                                      <m:t>𝑡</m:t>
                                    </m:r>
                                    <m:r>
                                      <a:rPr lang="en-US" i="1">
                                        <a:solidFill>
                                          <a:prstClr val="black"/>
                                        </a:solidFill>
                                        <a:latin typeface="Cambria Math"/>
                                      </a:rPr>
                                      <m:t>−1+</m:t>
                                    </m:r>
                                    <m:sSup>
                                      <m:sSupPr>
                                        <m:ctrlPr>
                                          <a:rPr lang="en-US" i="1">
                                            <a:solidFill>
                                              <a:prstClr val="black"/>
                                            </a:solidFill>
                                            <a:latin typeface="Cambria Math"/>
                                          </a:rPr>
                                        </m:ctrlPr>
                                      </m:sSupPr>
                                      <m:e>
                                        <m:r>
                                          <a:rPr lang="en-US" i="1">
                                            <a:solidFill>
                                              <a:prstClr val="black"/>
                                            </a:solidFill>
                                            <a:latin typeface="Cambria Math"/>
                                          </a:rPr>
                                          <m:t>𝑒</m:t>
                                        </m:r>
                                      </m:e>
                                      <m:sup>
                                        <m:r>
                                          <a:rPr lang="en-US" i="1">
                                            <a:solidFill>
                                              <a:prstClr val="black"/>
                                            </a:solidFill>
                                            <a:latin typeface="Cambria Math"/>
                                          </a:rPr>
                                          <m:t>−</m:t>
                                        </m:r>
                                        <m:sSub>
                                          <m:sSubPr>
                                            <m:ctrlPr>
                                              <a:rPr lang="en-US" i="1">
                                                <a:solidFill>
                                                  <a:prstClr val="black"/>
                                                </a:solidFill>
                                                <a:latin typeface="Cambria Math"/>
                                              </a:rPr>
                                            </m:ctrlPr>
                                          </m:sSubPr>
                                          <m:e>
                                            <m:r>
                                              <a:rPr lang="en-US" i="1">
                                                <a:solidFill>
                                                  <a:prstClr val="black"/>
                                                </a:solidFill>
                                                <a:latin typeface="Cambria Math"/>
                                                <a:ea typeface="Cambria Math"/>
                                              </a:rPr>
                                              <m:t>𝜔</m:t>
                                            </m:r>
                                          </m:e>
                                          <m:sub>
                                            <m:r>
                                              <a:rPr lang="en-US" i="1">
                                                <a:solidFill>
                                                  <a:prstClr val="black"/>
                                                </a:solidFill>
                                                <a:latin typeface="Cambria Math"/>
                                              </a:rPr>
                                              <m:t>12</m:t>
                                            </m:r>
                                          </m:sub>
                                        </m:sSub>
                                        <m:r>
                                          <a:rPr lang="en-US" i="1">
                                            <a:solidFill>
                                              <a:prstClr val="black"/>
                                            </a:solidFill>
                                            <a:latin typeface="Cambria Math"/>
                                          </a:rPr>
                                          <m:t>𝑡</m:t>
                                        </m:r>
                                      </m:sup>
                                    </m:sSup>
                                  </m:e>
                                </m:d>
                              </m:e>
                              <m:sup>
                                <m:r>
                                  <a:rPr lang="en-US" i="1">
                                    <a:solidFill>
                                      <a:prstClr val="black"/>
                                    </a:solidFill>
                                    <a:latin typeface="Cambria Math"/>
                                  </a:rPr>
                                  <m:t>2</m:t>
                                </m:r>
                              </m:sup>
                            </m:sSup>
                          </m:e>
                          <m:e>
                            <m:r>
                              <a:rPr lang="en-US" b="0" i="1" smtClean="0">
                                <a:latin typeface="Cambria Math"/>
                              </a:rPr>
                              <m:t>𝑓𝑜𝑟</m:t>
                            </m:r>
                          </m:e>
                          <m:e>
                            <m:r>
                              <a:rPr lang="en-US" b="0" i="1" smtClean="0">
                                <a:latin typeface="Cambria Math"/>
                              </a:rPr>
                              <m:t>0&lt;</m:t>
                            </m:r>
                            <m:r>
                              <a:rPr lang="en-US" b="0" i="1" smtClean="0">
                                <a:latin typeface="Cambria Math"/>
                              </a:rPr>
                              <m:t>𝑡</m:t>
                            </m:r>
                            <m:r>
                              <a:rPr lang="en-US" b="0" i="1" smtClean="0">
                                <a:latin typeface="Cambria Math"/>
                              </a:rPr>
                              <m:t>&lt;</m:t>
                            </m:r>
                            <m:sSub>
                              <m:sSubPr>
                                <m:ctrlPr>
                                  <a:rPr lang="en-US" b="0" i="1" smtClean="0">
                                    <a:latin typeface="Cambria Math"/>
                                  </a:rPr>
                                </m:ctrlPr>
                              </m:sSubPr>
                              <m:e>
                                <m:r>
                                  <a:rPr lang="en-US" b="0" i="1" smtClean="0">
                                    <a:latin typeface="Cambria Math"/>
                                  </a:rPr>
                                  <m:t>𝑡</m:t>
                                </m:r>
                              </m:e>
                              <m:sub>
                                <m:r>
                                  <a:rPr lang="en-US" b="0" i="1" smtClean="0">
                                    <a:latin typeface="Cambria Math"/>
                                  </a:rPr>
                                  <m:t>𝑓𝑖𝑙𝑙</m:t>
                                </m:r>
                              </m:sub>
                            </m:sSub>
                          </m:e>
                        </m:mr>
                      </m:m>
                    </m:oMath>
                  </m:oMathPara>
                </a14:m>
                <a:endParaRPr lang="en-US" dirty="0"/>
              </a:p>
            </p:txBody>
          </p:sp>
        </mc:Choice>
        <mc:Fallback xmlns="">
          <p:sp>
            <p:nvSpPr>
              <p:cNvPr id="20" name="Rectangle 19"/>
              <p:cNvSpPr>
                <a:spLocks noRot="1" noChangeAspect="1" noMove="1" noResize="1" noEditPoints="1" noAdjustHandles="1" noChangeArrowheads="1" noChangeShapeType="1" noTextEdit="1"/>
              </p:cNvSpPr>
              <p:nvPr/>
            </p:nvSpPr>
            <p:spPr>
              <a:xfrm>
                <a:off x="685800" y="4431268"/>
                <a:ext cx="6281207" cy="820161"/>
              </a:xfrm>
              <a:prstGeom prst="rect">
                <a:avLst/>
              </a:prstGeom>
              <a:blipFill rotWithShape="1">
                <a:blip r:embed="rId3"/>
                <a:stretch>
                  <a:fillRect/>
                </a:stretch>
              </a:blipFill>
            </p:spPr>
            <p:txBody>
              <a:bodyPr/>
              <a:lstStyle/>
              <a:p>
                <a:r>
                  <a:rPr lang="en-US">
                    <a:noFill/>
                  </a:rPr>
                  <a:t> </a:t>
                </a:r>
              </a:p>
            </p:txBody>
          </p:sp>
        </mc:Fallback>
      </mc:AlternateContent>
      <p:sp>
        <p:nvSpPr>
          <p:cNvPr id="21" name="TextBox 20"/>
          <p:cNvSpPr txBox="1"/>
          <p:nvPr/>
        </p:nvSpPr>
        <p:spPr>
          <a:xfrm>
            <a:off x="381000" y="304800"/>
            <a:ext cx="8382000" cy="523220"/>
          </a:xfrm>
          <a:prstGeom prst="rect">
            <a:avLst/>
          </a:prstGeom>
          <a:noFill/>
        </p:spPr>
        <p:txBody>
          <a:bodyPr wrap="square" rtlCol="0">
            <a:spAutoFit/>
          </a:bodyPr>
          <a:lstStyle/>
          <a:p>
            <a:r>
              <a:rPr lang="en-US" sz="2800" dirty="0" smtClean="0">
                <a:solidFill>
                  <a:srgbClr val="0070C0"/>
                </a:solidFill>
              </a:rPr>
              <a:t>We can also control the slope of the ramp with </a:t>
            </a:r>
            <a:r>
              <a:rPr lang="en-US" sz="2800" dirty="0" err="1" smtClean="0">
                <a:solidFill>
                  <a:srgbClr val="0070C0"/>
                </a:solidFill>
              </a:rPr>
              <a:t>t</a:t>
            </a:r>
            <a:r>
              <a:rPr lang="en-US" sz="2800" baseline="-25000" dirty="0" err="1" smtClean="0">
                <a:solidFill>
                  <a:srgbClr val="0070C0"/>
                </a:solidFill>
              </a:rPr>
              <a:t>fill</a:t>
            </a:r>
            <a:r>
              <a:rPr lang="en-US" sz="2800" dirty="0" smtClean="0">
                <a:solidFill>
                  <a:srgbClr val="0070C0"/>
                </a:solidFill>
              </a:rPr>
              <a:t>.</a:t>
            </a:r>
            <a:endParaRPr lang="en-US" sz="2800" dirty="0">
              <a:solidFill>
                <a:srgbClr val="0070C0"/>
              </a:solidFill>
            </a:endParaRPr>
          </a:p>
        </p:txBody>
      </p:sp>
      <mc:AlternateContent xmlns:mc="http://schemas.openxmlformats.org/markup-compatibility/2006" xmlns:a14="http://schemas.microsoft.com/office/drawing/2010/main">
        <mc:Choice Requires="a14">
          <p:sp>
            <p:nvSpPr>
              <p:cNvPr id="22" name="TextBox 21"/>
              <p:cNvSpPr txBox="1"/>
              <p:nvPr/>
            </p:nvSpPr>
            <p:spPr>
              <a:xfrm>
                <a:off x="0" y="5715000"/>
                <a:ext cx="8915399" cy="10106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m>
                        <m:mPr>
                          <m:mcs>
                            <m:mc>
                              <m:mcPr>
                                <m:count m:val="3"/>
                                <m:mcJc m:val="center"/>
                              </m:mcPr>
                            </m:mc>
                          </m:mcs>
                          <m:ctrlPr>
                            <a:rPr lang="en-US" i="1" smtClean="0">
                              <a:latin typeface="Cambria Math"/>
                            </a:rPr>
                          </m:ctrlPr>
                        </m:mPr>
                        <m:mr>
                          <m:e>
                            <m:r>
                              <a:rPr lang="en-US" i="1">
                                <a:latin typeface="Cambria Math"/>
                                <a:ea typeface="Cambria Math"/>
                              </a:rPr>
                              <m:t>∆</m:t>
                            </m:r>
                            <m:r>
                              <a:rPr lang="en-US" i="1">
                                <a:latin typeface="Cambria Math"/>
                                <a:ea typeface="Cambria Math"/>
                              </a:rPr>
                              <m:t>𝜔</m:t>
                            </m:r>
                            <m:r>
                              <a:rPr lang="en-US" i="1">
                                <a:latin typeface="Cambria Math"/>
                                <a:ea typeface="Cambria Math"/>
                              </a:rPr>
                              <m:t>=</m:t>
                            </m:r>
                            <m:f>
                              <m:fPr>
                                <m:ctrlPr>
                                  <a:rPr lang="en-US" i="1">
                                    <a:latin typeface="Cambria Math"/>
                                    <a:ea typeface="Cambria Math"/>
                                  </a:rPr>
                                </m:ctrlPr>
                              </m:fPr>
                              <m:num>
                                <m:sSup>
                                  <m:sSupPr>
                                    <m:ctrlPr>
                                      <a:rPr lang="en-US" i="1">
                                        <a:latin typeface="Cambria Math"/>
                                        <a:ea typeface="Cambria Math"/>
                                      </a:rPr>
                                    </m:ctrlPr>
                                  </m:sSupPr>
                                  <m:e>
                                    <m:sSub>
                                      <m:sSubPr>
                                        <m:ctrlPr>
                                          <a:rPr lang="en-US" i="1">
                                            <a:latin typeface="Cambria Math"/>
                                            <a:ea typeface="Cambria Math"/>
                                          </a:rPr>
                                        </m:ctrlPr>
                                      </m:sSubPr>
                                      <m:e>
                                        <m:r>
                                          <a:rPr lang="en-US" i="1">
                                            <a:latin typeface="Cambria Math"/>
                                            <a:ea typeface="Cambria Math"/>
                                          </a:rPr>
                                          <m:t>𝑉</m:t>
                                        </m:r>
                                      </m:e>
                                      <m:sub>
                                        <m:r>
                                          <a:rPr lang="en-US" i="1">
                                            <a:latin typeface="Cambria Math"/>
                                            <a:ea typeface="Cambria Math"/>
                                          </a:rPr>
                                          <m:t>𝑜</m:t>
                                        </m:r>
                                      </m:sub>
                                    </m:sSub>
                                  </m:e>
                                  <m:sup>
                                    <m:r>
                                      <a:rPr lang="en-US" i="1">
                                        <a:latin typeface="Cambria Math"/>
                                        <a:ea typeface="Cambria Math"/>
                                      </a:rPr>
                                      <m:t>2</m:t>
                                    </m:r>
                                  </m:sup>
                                </m:sSup>
                              </m:num>
                              <m:den>
                                <m:sSup>
                                  <m:sSupPr>
                                    <m:ctrlPr>
                                      <a:rPr lang="en-US" i="1">
                                        <a:latin typeface="Cambria Math"/>
                                        <a:ea typeface="Cambria Math"/>
                                      </a:rPr>
                                    </m:ctrlPr>
                                  </m:sSupPr>
                                  <m:e>
                                    <m:sSubSup>
                                      <m:sSubSupPr>
                                        <m:ctrlPr>
                                          <a:rPr lang="en-US" i="1">
                                            <a:latin typeface="Cambria Math"/>
                                            <a:ea typeface="Cambria Math"/>
                                          </a:rPr>
                                        </m:ctrlPr>
                                      </m:sSubSupPr>
                                      <m:e>
                                        <m:r>
                                          <a:rPr lang="en-US" i="1">
                                            <a:latin typeface="Cambria Math"/>
                                            <a:ea typeface="Cambria Math"/>
                                          </a:rPr>
                                          <m:t>𝑡</m:t>
                                        </m:r>
                                      </m:e>
                                      <m:sub>
                                        <m:r>
                                          <a:rPr lang="en-US" i="1">
                                            <a:latin typeface="Cambria Math"/>
                                            <a:ea typeface="Cambria Math"/>
                                          </a:rPr>
                                          <m:t>𝑓𝑖𝑙𝑙</m:t>
                                        </m:r>
                                      </m:sub>
                                      <m:sup/>
                                    </m:sSubSup>
                                  </m:e>
                                  <m:sup>
                                    <m:r>
                                      <a:rPr lang="en-US" i="1">
                                        <a:latin typeface="Cambria Math"/>
                                        <a:ea typeface="Cambria Math"/>
                                      </a:rPr>
                                      <m:t>2</m:t>
                                    </m:r>
                                  </m:sup>
                                </m:sSup>
                              </m:den>
                            </m:f>
                            <m:d>
                              <m:dPr>
                                <m:begChr m:val="["/>
                                <m:endChr m:val="]"/>
                                <m:ctrlPr>
                                  <a:rPr lang="en-US" i="1" smtClean="0">
                                    <a:latin typeface="Cambria Math"/>
                                    <a:ea typeface="Cambria Math"/>
                                  </a:rPr>
                                </m:ctrlPr>
                              </m:dPr>
                              <m:e>
                                <m:sSup>
                                  <m:sSupPr>
                                    <m:ctrlPr>
                                      <a:rPr lang="en-US" i="1">
                                        <a:latin typeface="Cambria Math"/>
                                        <a:ea typeface="Cambria Math"/>
                                      </a:rPr>
                                    </m:ctrlPr>
                                  </m:sSupPr>
                                  <m:e>
                                    <m:r>
                                      <a:rPr lang="en-US" i="1">
                                        <a:latin typeface="Cambria Math"/>
                                        <a:ea typeface="Cambria Math"/>
                                      </a:rPr>
                                      <m:t>𝑡</m:t>
                                    </m:r>
                                  </m:e>
                                  <m:sup>
                                    <m:r>
                                      <a:rPr lang="en-US" i="1">
                                        <a:latin typeface="Cambria Math"/>
                                        <a:ea typeface="Cambria Math"/>
                                      </a:rPr>
                                      <m:t>2</m:t>
                                    </m:r>
                                  </m:sup>
                                </m:sSup>
                                <m:r>
                                  <a:rPr lang="en-US" b="0" i="1" smtClean="0">
                                    <a:latin typeface="Cambria Math"/>
                                    <a:ea typeface="Cambria Math"/>
                                  </a:rPr>
                                  <m:t>−</m:t>
                                </m:r>
                                <m:r>
                                  <a:rPr lang="en-US" b="0" i="1" smtClean="0">
                                    <a:latin typeface="Cambria Math"/>
                                    <a:ea typeface="Cambria Math"/>
                                  </a:rPr>
                                  <m:t>𝑎𝑡</m:t>
                                </m:r>
                                <m:r>
                                  <a:rPr lang="en-US" b="0" i="1" smtClean="0">
                                    <a:latin typeface="Cambria Math"/>
                                    <a:ea typeface="Cambria Math"/>
                                  </a:rPr>
                                  <m:t>+</m:t>
                                </m:r>
                                <m:f>
                                  <m:fPr>
                                    <m:ctrlPr>
                                      <a:rPr lang="en-US" i="1">
                                        <a:latin typeface="Cambria Math"/>
                                        <a:ea typeface="Cambria Math"/>
                                      </a:rPr>
                                    </m:ctrlPr>
                                  </m:fPr>
                                  <m:num>
                                    <m:sSup>
                                      <m:sSupPr>
                                        <m:ctrlPr>
                                          <a:rPr lang="en-US" i="1">
                                            <a:latin typeface="Cambria Math"/>
                                            <a:ea typeface="Cambria Math"/>
                                          </a:rPr>
                                        </m:ctrlPr>
                                      </m:sSupPr>
                                      <m:e>
                                        <m:r>
                                          <a:rPr lang="en-US" i="1">
                                            <a:latin typeface="Cambria Math"/>
                                            <a:ea typeface="Cambria Math"/>
                                          </a:rPr>
                                          <m:t>𝑒</m:t>
                                        </m:r>
                                      </m:e>
                                      <m:sup>
                                        <m:r>
                                          <a:rPr lang="en-US" i="1">
                                            <a:latin typeface="Cambria Math"/>
                                            <a:ea typeface="Cambria Math"/>
                                          </a:rPr>
                                          <m:t>−</m:t>
                                        </m:r>
                                        <m:f>
                                          <m:fPr>
                                            <m:type m:val="lin"/>
                                            <m:ctrlPr>
                                              <a:rPr lang="en-US" i="1">
                                                <a:latin typeface="Cambria Math"/>
                                                <a:ea typeface="Cambria Math"/>
                                              </a:rPr>
                                            </m:ctrlPr>
                                          </m:fPr>
                                          <m:num>
                                            <m:r>
                                              <a:rPr lang="en-US" i="1">
                                                <a:latin typeface="Cambria Math"/>
                                                <a:ea typeface="Cambria Math"/>
                                              </a:rPr>
                                              <m:t>𝑡</m:t>
                                            </m:r>
                                          </m:num>
                                          <m:den>
                                            <m:r>
                                              <a:rPr lang="en-US" i="1">
                                                <a:latin typeface="Cambria Math"/>
                                                <a:ea typeface="Cambria Math"/>
                                              </a:rPr>
                                              <m:t>𝜏</m:t>
                                            </m:r>
                                          </m:den>
                                        </m:f>
                                      </m:sup>
                                    </m:sSup>
                                  </m:num>
                                  <m:den>
                                    <m:rad>
                                      <m:radPr>
                                        <m:degHide m:val="on"/>
                                        <m:ctrlPr>
                                          <a:rPr lang="en-US" i="1">
                                            <a:latin typeface="Cambria Math"/>
                                            <a:ea typeface="Cambria Math"/>
                                          </a:rPr>
                                        </m:ctrlPr>
                                      </m:radPr>
                                      <m:deg/>
                                      <m:e>
                                        <m:r>
                                          <a:rPr lang="en-US" i="1">
                                            <a:latin typeface="Cambria Math"/>
                                            <a:ea typeface="Cambria Math"/>
                                          </a:rPr>
                                          <m:t>4</m:t>
                                        </m:r>
                                        <m:sSup>
                                          <m:sSupPr>
                                            <m:ctrlPr>
                                              <a:rPr lang="en-US" i="1">
                                                <a:latin typeface="Cambria Math"/>
                                                <a:ea typeface="Cambria Math"/>
                                              </a:rPr>
                                            </m:ctrlPr>
                                          </m:sSupPr>
                                          <m:e>
                                            <m:sSub>
                                              <m:sSubPr>
                                                <m:ctrlPr>
                                                  <a:rPr lang="en-US" i="1">
                                                    <a:latin typeface="Cambria Math"/>
                                                    <a:ea typeface="Cambria Math"/>
                                                  </a:rPr>
                                                </m:ctrlPr>
                                              </m:sSubPr>
                                              <m:e>
                                                <m:r>
                                                  <a:rPr lang="en-US" i="1">
                                                    <a:latin typeface="Cambria Math"/>
                                                    <a:ea typeface="Cambria Math"/>
                                                  </a:rPr>
                                                  <m:t>𝑄</m:t>
                                                </m:r>
                                              </m:e>
                                              <m:sub>
                                                <m:r>
                                                  <a:rPr lang="en-US" i="1">
                                                    <a:latin typeface="Cambria Math"/>
                                                    <a:ea typeface="Cambria Math"/>
                                                  </a:rPr>
                                                  <m:t>𝑚</m:t>
                                                </m:r>
                                              </m:sub>
                                            </m:sSub>
                                          </m:e>
                                          <m:sup>
                                            <m:r>
                                              <a:rPr lang="en-US" i="1">
                                                <a:latin typeface="Cambria Math"/>
                                                <a:ea typeface="Cambria Math"/>
                                              </a:rPr>
                                              <m:t>2</m:t>
                                            </m:r>
                                          </m:sup>
                                        </m:sSup>
                                        <m:r>
                                          <a:rPr lang="en-US" i="1">
                                            <a:latin typeface="Cambria Math"/>
                                            <a:ea typeface="Cambria Math"/>
                                          </a:rPr>
                                          <m:t>−1</m:t>
                                        </m:r>
                                      </m:e>
                                    </m:rad>
                                  </m:den>
                                </m:f>
                                <m:d>
                                  <m:dPr>
                                    <m:ctrlPr>
                                      <a:rPr lang="en-US" i="1" smtClean="0">
                                        <a:latin typeface="Cambria Math"/>
                                        <a:ea typeface="Cambria Math"/>
                                      </a:rPr>
                                    </m:ctrlPr>
                                  </m:dPr>
                                  <m:e>
                                    <m:r>
                                      <a:rPr lang="en-US" i="1">
                                        <a:latin typeface="Cambria Math"/>
                                        <a:ea typeface="Cambria Math"/>
                                      </a:rPr>
                                      <m:t>1−</m:t>
                                    </m:r>
                                    <m:func>
                                      <m:funcPr>
                                        <m:ctrlPr>
                                          <a:rPr lang="en-US" i="1">
                                            <a:latin typeface="Cambria Math"/>
                                            <a:ea typeface="Cambria Math"/>
                                          </a:rPr>
                                        </m:ctrlPr>
                                      </m:funcPr>
                                      <m:fName>
                                        <m:r>
                                          <m:rPr>
                                            <m:sty m:val="p"/>
                                          </m:rPr>
                                          <a:rPr lang="en-US">
                                            <a:latin typeface="Cambria Math"/>
                                            <a:ea typeface="Cambria Math"/>
                                          </a:rPr>
                                          <m:t>sin</m:t>
                                        </m:r>
                                      </m:fName>
                                      <m:e>
                                        <m:d>
                                          <m:dPr>
                                            <m:ctrlPr>
                                              <a:rPr lang="en-US" i="1">
                                                <a:latin typeface="Cambria Math"/>
                                                <a:ea typeface="Cambria Math"/>
                                              </a:rPr>
                                            </m:ctrlPr>
                                          </m:dPr>
                                          <m:e>
                                            <m:sSub>
                                              <m:sSubPr>
                                                <m:ctrlPr>
                                                  <a:rPr lang="en-US" i="1">
                                                    <a:latin typeface="Cambria Math"/>
                                                    <a:ea typeface="Cambria Math"/>
                                                  </a:rPr>
                                                </m:ctrlPr>
                                              </m:sSubPr>
                                              <m:e>
                                                <m:rad>
                                                  <m:radPr>
                                                    <m:degHide m:val="on"/>
                                                    <m:ctrlPr>
                                                      <a:rPr lang="en-US" i="1">
                                                        <a:latin typeface="Cambria Math"/>
                                                        <a:ea typeface="Cambria Math"/>
                                                      </a:rPr>
                                                    </m:ctrlPr>
                                                  </m:radPr>
                                                  <m:deg/>
                                                  <m:e>
                                                    <m:r>
                                                      <a:rPr lang="en-US" i="1">
                                                        <a:latin typeface="Cambria Math"/>
                                                        <a:ea typeface="Cambria Math"/>
                                                      </a:rPr>
                                                      <m:t>4</m:t>
                                                    </m:r>
                                                    <m:sSup>
                                                      <m:sSupPr>
                                                        <m:ctrlPr>
                                                          <a:rPr lang="en-US" i="1">
                                                            <a:latin typeface="Cambria Math"/>
                                                            <a:ea typeface="Cambria Math"/>
                                                          </a:rPr>
                                                        </m:ctrlPr>
                                                      </m:sSupPr>
                                                      <m:e>
                                                        <m:sSub>
                                                          <m:sSubPr>
                                                            <m:ctrlPr>
                                                              <a:rPr lang="en-US" i="1">
                                                                <a:latin typeface="Cambria Math"/>
                                                                <a:ea typeface="Cambria Math"/>
                                                              </a:rPr>
                                                            </m:ctrlPr>
                                                          </m:sSubPr>
                                                          <m:e>
                                                            <m:r>
                                                              <a:rPr lang="en-US" i="1">
                                                                <a:latin typeface="Cambria Math"/>
                                                                <a:ea typeface="Cambria Math"/>
                                                              </a:rPr>
                                                              <m:t>𝑄</m:t>
                                                            </m:r>
                                                          </m:e>
                                                          <m:sub>
                                                            <m:r>
                                                              <a:rPr lang="en-US" i="1">
                                                                <a:latin typeface="Cambria Math"/>
                                                                <a:ea typeface="Cambria Math"/>
                                                              </a:rPr>
                                                              <m:t>𝑚</m:t>
                                                            </m:r>
                                                          </m:sub>
                                                        </m:sSub>
                                                      </m:e>
                                                      <m:sup>
                                                        <m:r>
                                                          <a:rPr lang="en-US" i="1">
                                                            <a:latin typeface="Cambria Math"/>
                                                            <a:ea typeface="Cambria Math"/>
                                                          </a:rPr>
                                                          <m:t>2</m:t>
                                                        </m:r>
                                                      </m:sup>
                                                    </m:sSup>
                                                    <m:r>
                                                      <a:rPr lang="en-US" i="1">
                                                        <a:latin typeface="Cambria Math"/>
                                                        <a:ea typeface="Cambria Math"/>
                                                      </a:rPr>
                                                      <m:t>−1</m:t>
                                                    </m:r>
                                                  </m:e>
                                                </m:rad>
                                                <m:r>
                                                  <a:rPr lang="en-US" i="1">
                                                    <a:latin typeface="Cambria Math"/>
                                                    <a:ea typeface="Cambria Math"/>
                                                  </a:rPr>
                                                  <m:t>  </m:t>
                                                </m:r>
                                                <m:r>
                                                  <a:rPr lang="en-US" i="1">
                                                    <a:latin typeface="Cambria Math"/>
                                                    <a:ea typeface="Cambria Math"/>
                                                  </a:rPr>
                                                  <m:t>𝜔</m:t>
                                                </m:r>
                                              </m:e>
                                              <m:sub>
                                                <m:r>
                                                  <a:rPr lang="en-US" i="1">
                                                    <a:latin typeface="Cambria Math"/>
                                                    <a:ea typeface="Cambria Math"/>
                                                  </a:rPr>
                                                  <m:t>𝑚</m:t>
                                                </m:r>
                                              </m:sub>
                                            </m:sSub>
                                            <m:r>
                                              <a:rPr lang="en-US" i="1">
                                                <a:latin typeface="Cambria Math"/>
                                                <a:ea typeface="Cambria Math"/>
                                              </a:rPr>
                                              <m:t>𝑡</m:t>
                                            </m:r>
                                            <m:r>
                                              <a:rPr lang="en-US" i="1">
                                                <a:latin typeface="Cambria Math"/>
                                                <a:ea typeface="Cambria Math"/>
                                              </a:rPr>
                                              <m:t>+</m:t>
                                            </m:r>
                                            <m:sSub>
                                              <m:sSubPr>
                                                <m:ctrlPr>
                                                  <a:rPr lang="en-US" i="1">
                                                    <a:latin typeface="Cambria Math"/>
                                                    <a:ea typeface="Cambria Math"/>
                                                  </a:rPr>
                                                </m:ctrlPr>
                                              </m:sSubPr>
                                              <m:e>
                                                <m:r>
                                                  <a:rPr lang="en-US" i="1">
                                                    <a:latin typeface="Cambria Math"/>
                                                    <a:ea typeface="Cambria Math"/>
                                                  </a:rPr>
                                                  <m:t>𝜙</m:t>
                                                </m:r>
                                              </m:e>
                                              <m:sub>
                                                <m:r>
                                                  <a:rPr lang="en-US" i="1">
                                                    <a:latin typeface="Cambria Math"/>
                                                    <a:ea typeface="Cambria Math"/>
                                                  </a:rPr>
                                                  <m:t>0</m:t>
                                                </m:r>
                                              </m:sub>
                                            </m:sSub>
                                          </m:e>
                                        </m:d>
                                      </m:e>
                                    </m:func>
                                  </m:e>
                                </m:d>
                              </m:e>
                            </m:d>
                            <m:r>
                              <m:rPr>
                                <m:nor/>
                              </m:rPr>
                              <a:rPr lang="en-US" dirty="0"/>
                              <m:t> </m:t>
                            </m:r>
                          </m:e>
                          <m:e>
                            <m:r>
                              <a:rPr lang="en-US" b="0" i="1" smtClean="0">
                                <a:latin typeface="Cambria Math"/>
                              </a:rPr>
                              <m:t>𝑓𝑜𝑟</m:t>
                            </m:r>
                          </m:e>
                          <m:e>
                            <m:r>
                              <a:rPr lang="en-US" b="0" i="1" smtClean="0">
                                <a:latin typeface="Cambria Math"/>
                              </a:rPr>
                              <m:t>0&lt;</m:t>
                            </m:r>
                            <m:r>
                              <a:rPr lang="en-US" b="0" i="1" smtClean="0">
                                <a:latin typeface="Cambria Math"/>
                              </a:rPr>
                              <m:t>𝑡</m:t>
                            </m:r>
                            <m:r>
                              <a:rPr lang="en-US" b="0" i="1" smtClean="0">
                                <a:latin typeface="Cambria Math"/>
                              </a:rPr>
                              <m:t>&lt;</m:t>
                            </m:r>
                            <m:sSub>
                              <m:sSubPr>
                                <m:ctrlPr>
                                  <a:rPr lang="en-US" b="0" i="1" smtClean="0">
                                    <a:latin typeface="Cambria Math"/>
                                  </a:rPr>
                                </m:ctrlPr>
                              </m:sSubPr>
                              <m:e>
                                <m:r>
                                  <a:rPr lang="en-US" b="0" i="1" smtClean="0">
                                    <a:latin typeface="Cambria Math"/>
                                  </a:rPr>
                                  <m:t>𝑡</m:t>
                                </m:r>
                              </m:e>
                              <m:sub>
                                <m:r>
                                  <a:rPr lang="en-US" b="0" i="1" smtClean="0">
                                    <a:latin typeface="Cambria Math"/>
                                  </a:rPr>
                                  <m:t>𝑓𝑖𝑙𝑙</m:t>
                                </m:r>
                              </m:sub>
                            </m:sSub>
                          </m:e>
                        </m:mr>
                      </m:m>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0" y="5715000"/>
                <a:ext cx="8915399" cy="1010661"/>
              </a:xfrm>
              <a:prstGeom prst="rect">
                <a:avLst/>
              </a:prstGeom>
              <a:blipFill rotWithShape="1">
                <a:blip r:embed="rId4"/>
                <a:stretch>
                  <a:fillRect r="-1368"/>
                </a:stretch>
              </a:blipFill>
            </p:spPr>
            <p:txBody>
              <a:bodyPr/>
              <a:lstStyle/>
              <a:p>
                <a:r>
                  <a:rPr lang="en-US">
                    <a:noFill/>
                  </a:rPr>
                  <a:t> </a:t>
                </a:r>
              </a:p>
            </p:txBody>
          </p:sp>
        </mc:Fallback>
      </mc:AlternateContent>
    </p:spTree>
    <p:extLst>
      <p:ext uri="{BB962C8B-B14F-4D97-AF65-F5344CB8AC3E}">
        <p14:creationId xmlns:p14="http://schemas.microsoft.com/office/powerpoint/2010/main" val="1030737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775503" y="381000"/>
            <a:ext cx="7772400" cy="914400"/>
          </a:xfrm>
        </p:spPr>
        <p:txBody>
          <a:bodyPr>
            <a:normAutofit/>
          </a:bodyPr>
          <a:lstStyle/>
          <a:p>
            <a:r>
              <a:rPr lang="en-US" sz="3200" dirty="0" smtClean="0"/>
              <a:t>Multiple Cavities Using a Single Source</a:t>
            </a:r>
          </a:p>
        </p:txBody>
      </p:sp>
      <p:sp>
        <p:nvSpPr>
          <p:cNvPr id="5" name="TextBox 4"/>
          <p:cNvSpPr txBox="1"/>
          <p:nvPr/>
        </p:nvSpPr>
        <p:spPr>
          <a:xfrm>
            <a:off x="363646" y="1237595"/>
            <a:ext cx="8282641" cy="4585871"/>
          </a:xfrm>
          <a:prstGeom prst="rect">
            <a:avLst/>
          </a:prstGeom>
          <a:noFill/>
        </p:spPr>
        <p:txBody>
          <a:bodyPr wrap="square" rtlCol="0">
            <a:spAutoFit/>
          </a:bodyPr>
          <a:lstStyle/>
          <a:p>
            <a:pPr marL="284163" indent="-284163" algn="l">
              <a:buFont typeface="Arial" pitchFamily="34" charset="0"/>
              <a:buChar char="•"/>
            </a:pPr>
            <a:r>
              <a:rPr lang="en-US" sz="2000" dirty="0" smtClean="0"/>
              <a:t>It can present problems when:</a:t>
            </a:r>
          </a:p>
          <a:p>
            <a:pPr marL="741363" lvl="1" indent="-284163" algn="l">
              <a:spcAft>
                <a:spcPts val="1200"/>
              </a:spcAft>
              <a:buFont typeface="Arial" pitchFamily="34" charset="0"/>
              <a:buChar char="•"/>
            </a:pPr>
            <a:r>
              <a:rPr lang="en-US" sz="2000" dirty="0" smtClean="0"/>
              <a:t>The beam is sensitive to errors in gradients or phase.</a:t>
            </a:r>
          </a:p>
          <a:p>
            <a:pPr marL="741363" lvl="1" indent="-284163" algn="l">
              <a:spcAft>
                <a:spcPts val="1200"/>
              </a:spcAft>
              <a:buFont typeface="Arial" pitchFamily="34" charset="0"/>
              <a:buChar char="•"/>
            </a:pPr>
            <a:r>
              <a:rPr lang="en-US" sz="2000" dirty="0" smtClean="0"/>
              <a:t>Detuning becomes significant as compared to the FPC bandwidths.</a:t>
            </a:r>
          </a:p>
          <a:p>
            <a:pPr marL="741363" lvl="1" indent="-284163" algn="l">
              <a:spcAft>
                <a:spcPts val="1200"/>
              </a:spcAft>
              <a:buFont typeface="Arial" pitchFamily="34" charset="0"/>
              <a:buChar char="•"/>
            </a:pPr>
            <a:r>
              <a:rPr lang="en-US" sz="2000" dirty="0" smtClean="0"/>
              <a:t>Cavities are operated at different gradients.</a:t>
            </a:r>
          </a:p>
          <a:p>
            <a:pPr marL="741363" lvl="1" indent="-284163" algn="l">
              <a:spcAft>
                <a:spcPts val="1200"/>
              </a:spcAft>
              <a:buFont typeface="Arial" pitchFamily="34" charset="0"/>
              <a:buChar char="•"/>
            </a:pPr>
            <a:r>
              <a:rPr lang="en-US" sz="2000" dirty="0" smtClean="0"/>
              <a:t>Cavities have different loaded-Qs</a:t>
            </a:r>
          </a:p>
          <a:p>
            <a:pPr marL="741363" lvl="1" indent="-284163" algn="l">
              <a:spcAft>
                <a:spcPts val="1200"/>
              </a:spcAft>
              <a:buFont typeface="Arial" pitchFamily="34" charset="0"/>
              <a:buChar char="•"/>
            </a:pPr>
            <a:r>
              <a:rPr lang="en-US" sz="2000" dirty="0" smtClean="0"/>
              <a:t>Cavities are operated at different beam phases with respect to crest.</a:t>
            </a:r>
          </a:p>
          <a:p>
            <a:pPr marL="741363" lvl="1" indent="-284163" algn="l">
              <a:spcAft>
                <a:spcPts val="1200"/>
              </a:spcAft>
              <a:buFont typeface="Arial" pitchFamily="34" charset="0"/>
              <a:buChar char="•"/>
            </a:pPr>
            <a:r>
              <a:rPr lang="en-US" sz="2000" dirty="0" smtClean="0"/>
              <a:t>Induced phase shifts are comparable to that required for putting an energy chirp on the beam.</a:t>
            </a:r>
          </a:p>
          <a:p>
            <a:r>
              <a:rPr lang="en-US" sz="2400" b="1" dirty="0"/>
              <a:t>Note that the gradients have not yet achieved their steady state values as would be necessary in a CW machine</a:t>
            </a:r>
            <a:r>
              <a:rPr lang="en-US" sz="2400" b="1" dirty="0" smtClean="0"/>
              <a:t>.</a:t>
            </a:r>
            <a:endParaRPr lang="en-US" sz="2400" b="1" dirty="0"/>
          </a:p>
          <a:p>
            <a:r>
              <a:rPr lang="en-US" sz="2400" b="1" dirty="0"/>
              <a:t>If you fix the gradient what happens to the phase errors?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48068"/>
            <a:ext cx="9144000" cy="409932"/>
          </a:xfrm>
          <a:prstGeom prst="rect">
            <a:avLst/>
          </a:prstGeom>
        </p:spPr>
      </p:pic>
      <p:sp>
        <p:nvSpPr>
          <p:cNvPr id="3" name="TextBox 2"/>
          <p:cNvSpPr txBox="1"/>
          <p:nvPr/>
        </p:nvSpPr>
        <p:spPr>
          <a:xfrm>
            <a:off x="1295400" y="152400"/>
            <a:ext cx="6369885" cy="369332"/>
          </a:xfrm>
          <a:prstGeom prst="rect">
            <a:avLst/>
          </a:prstGeom>
          <a:noFill/>
        </p:spPr>
        <p:txBody>
          <a:bodyPr wrap="none" rtlCol="0">
            <a:spAutoFit/>
          </a:bodyPr>
          <a:lstStyle/>
          <a:p>
            <a:r>
              <a:rPr lang="en-US" b="1" dirty="0" smtClean="0">
                <a:solidFill>
                  <a:srgbClr val="0070C0"/>
                </a:solidFill>
              </a:rPr>
              <a:t>From Tom Powers presentation    (borrowed without permission)</a:t>
            </a:r>
            <a:endParaRPr lang="en-US" b="1" dirty="0">
              <a:solidFill>
                <a:srgbClr val="0070C0"/>
              </a:solidFill>
            </a:endParaRPr>
          </a:p>
        </p:txBody>
      </p:sp>
      <p:sp>
        <p:nvSpPr>
          <p:cNvPr id="7" name="Rounded Rectangle 6"/>
          <p:cNvSpPr/>
          <p:nvPr/>
        </p:nvSpPr>
        <p:spPr>
          <a:xfrm>
            <a:off x="152400" y="4648200"/>
            <a:ext cx="8839200" cy="137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52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152400"/>
            <a:ext cx="8229600" cy="487362"/>
          </a:xfrm>
          <a:prstGeom prst="rect">
            <a:avLst/>
          </a:prstGeom>
        </p:spPr>
        <p:txBody>
          <a:bodyPr>
            <a:noAutofit/>
          </a:bodyPr>
          <a:lstStyle/>
          <a:p>
            <a:pPr lvl="0" algn="ctr">
              <a:spcBef>
                <a:spcPct val="0"/>
              </a:spcBef>
            </a:pPr>
            <a:r>
              <a:rPr lang="en-GB" sz="2800" dirty="0" smtClean="0"/>
              <a:t>Optimum gradients using the cavity transient response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04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0421" name="Object 5"/>
          <p:cNvGraphicFramePr>
            <a:graphicFrameLocks noChangeAspect="1"/>
          </p:cNvGraphicFramePr>
          <p:nvPr/>
        </p:nvGraphicFramePr>
        <p:xfrm>
          <a:off x="381000" y="914400"/>
          <a:ext cx="6047694" cy="428625"/>
        </p:xfrm>
        <a:graphic>
          <a:graphicData uri="http://schemas.openxmlformats.org/presentationml/2006/ole">
            <mc:AlternateContent xmlns:mc="http://schemas.openxmlformats.org/markup-compatibility/2006">
              <mc:Choice xmlns:v="urn:schemas-microsoft-com:vml" Requires="v">
                <p:oleObj spid="_x0000_s5233" name="Equation" r:id="rId3" imgW="5016240" imgH="342720" progId="Equation.3">
                  <p:embed/>
                </p:oleObj>
              </mc:Choice>
              <mc:Fallback>
                <p:oleObj name="Equation" r:id="rId3" imgW="5016240" imgH="342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14400"/>
                        <a:ext cx="6047694"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3" name="Rectangle 7"/>
          <p:cNvSpPr>
            <a:spLocks noChangeArrowheads="1"/>
          </p:cNvSpPr>
          <p:nvPr/>
        </p:nvSpPr>
        <p:spPr bwMode="auto">
          <a:xfrm>
            <a:off x="0" y="434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0424" name="Object 8"/>
          <p:cNvGraphicFramePr>
            <a:graphicFrameLocks noChangeAspect="1"/>
          </p:cNvGraphicFramePr>
          <p:nvPr/>
        </p:nvGraphicFramePr>
        <p:xfrm>
          <a:off x="381000" y="1524000"/>
          <a:ext cx="3048000" cy="466597"/>
        </p:xfrm>
        <a:graphic>
          <a:graphicData uri="http://schemas.openxmlformats.org/presentationml/2006/ole">
            <mc:AlternateContent xmlns:mc="http://schemas.openxmlformats.org/markup-compatibility/2006">
              <mc:Choice xmlns:v="urn:schemas-microsoft-com:vml" Requires="v">
                <p:oleObj spid="_x0000_s5234" name="Equation" r:id="rId5" imgW="1841500" imgH="304800" progId="Equation.3">
                  <p:embed/>
                </p:oleObj>
              </mc:Choice>
              <mc:Fallback>
                <p:oleObj name="Equation" r:id="rId5" imgW="1841500" imgH="304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524000"/>
                        <a:ext cx="3048000" cy="4665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6" name="Rectangle 10"/>
          <p:cNvSpPr>
            <a:spLocks noChangeArrowheads="1"/>
          </p:cNvSpPr>
          <p:nvPr/>
        </p:nvSpPr>
        <p:spPr bwMode="auto">
          <a:xfrm>
            <a:off x="0" y="342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0427" name="Object 11"/>
          <p:cNvGraphicFramePr>
            <a:graphicFrameLocks noChangeAspect="1"/>
          </p:cNvGraphicFramePr>
          <p:nvPr/>
        </p:nvGraphicFramePr>
        <p:xfrm>
          <a:off x="381000" y="2209800"/>
          <a:ext cx="1143000" cy="446775"/>
        </p:xfrm>
        <a:graphic>
          <a:graphicData uri="http://schemas.openxmlformats.org/presentationml/2006/ole">
            <mc:AlternateContent xmlns:mc="http://schemas.openxmlformats.org/markup-compatibility/2006">
              <mc:Choice xmlns:v="urn:schemas-microsoft-com:vml" Requires="v">
                <p:oleObj spid="_x0000_s5235" name="Equation" r:id="rId7" imgW="736600" imgH="342900" progId="Equation.3">
                  <p:embed/>
                </p:oleObj>
              </mc:Choice>
              <mc:Fallback>
                <p:oleObj name="Equation" r:id="rId7" imgW="736600" imgH="342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2209800"/>
                        <a:ext cx="1143000" cy="44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429" name="Rectangle 13"/>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1451" y="2895600"/>
            <a:ext cx="4629150" cy="3186112"/>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66836" y="3138488"/>
            <a:ext cx="4653364" cy="2805112"/>
          </a:xfrm>
          <a:prstGeom prst="rect">
            <a:avLst/>
          </a:prstGeom>
        </p:spPr>
      </p:pic>
      <p:sp>
        <p:nvSpPr>
          <p:cNvPr id="20" name="TextBox 19"/>
          <p:cNvSpPr txBox="1"/>
          <p:nvPr/>
        </p:nvSpPr>
        <p:spPr>
          <a:xfrm>
            <a:off x="171451" y="6183868"/>
            <a:ext cx="4476749" cy="369332"/>
          </a:xfrm>
          <a:prstGeom prst="rect">
            <a:avLst/>
          </a:prstGeom>
          <a:noFill/>
        </p:spPr>
        <p:txBody>
          <a:bodyPr wrap="square" rtlCol="0">
            <a:spAutoFit/>
          </a:bodyPr>
          <a:lstStyle/>
          <a:p>
            <a:r>
              <a:rPr lang="en-US" dirty="0" smtClean="0"/>
              <a:t>QL spread 45% (</a:t>
            </a:r>
            <a:r>
              <a:rPr lang="en-US" dirty="0" err="1" smtClean="0"/>
              <a:t>QLmin</a:t>
            </a:r>
            <a:r>
              <a:rPr lang="en-US" dirty="0" smtClean="0"/>
              <a:t>=4.5e6 </a:t>
            </a:r>
            <a:r>
              <a:rPr lang="en-US" dirty="0" err="1" smtClean="0"/>
              <a:t>QLmax</a:t>
            </a:r>
            <a:r>
              <a:rPr lang="en-US" dirty="0" smtClean="0"/>
              <a:t>=6.5e6)</a:t>
            </a:r>
            <a:endParaRPr lang="en-US" dirty="0"/>
          </a:p>
        </p:txBody>
      </p:sp>
    </p:spTree>
    <p:extLst>
      <p:ext uri="{BB962C8B-B14F-4D97-AF65-F5344CB8AC3E}">
        <p14:creationId xmlns:p14="http://schemas.microsoft.com/office/powerpoint/2010/main" val="2658773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152400"/>
            <a:ext cx="8229600" cy="1066800"/>
          </a:xfrm>
          <a:prstGeom prst="rect">
            <a:avLst/>
          </a:prstGeom>
        </p:spPr>
        <p:txBody>
          <a:bodyPr>
            <a:noAutofit/>
          </a:bodyPr>
          <a:lstStyle/>
          <a:p>
            <a:pPr lvl="0" algn="ctr">
              <a:spcBef>
                <a:spcPct val="0"/>
              </a:spcBef>
            </a:pPr>
            <a:r>
              <a:rPr lang="en-GB" sz="2800" dirty="0" smtClean="0"/>
              <a:t>Optimum gradients using the cavity transient response</a:t>
            </a:r>
          </a:p>
          <a:p>
            <a:pPr lvl="0" algn="ctr">
              <a:spcBef>
                <a:spcPct val="0"/>
              </a:spcBef>
            </a:pPr>
            <a:r>
              <a:rPr kumimoji="0" lang="en-GB" sz="2800" b="0" i="0" u="none" strike="noStrike" kern="1200" cap="none" spc="0" normalizeH="0" baseline="0" noProof="0" dirty="0" smtClean="0">
                <a:ln>
                  <a:noFill/>
                </a:ln>
                <a:solidFill>
                  <a:schemeClr val="tx1"/>
                </a:solidFill>
                <a:effectLst/>
                <a:uLnTx/>
                <a:uFillTx/>
                <a:latin typeface="+mj-lt"/>
                <a:ea typeface="+mj-ea"/>
                <a:cs typeface="+mj-cs"/>
              </a:rPr>
              <a:t>Adding LFD 50Hz and u-phonics 10 Hz</a:t>
            </a:r>
            <a:r>
              <a:rPr kumimoji="0" lang="en-GB" sz="2800" b="0" i="0" u="none" strike="noStrike" kern="1200" cap="none" spc="0" normalizeH="0" noProof="0" dirty="0" smtClean="0">
                <a:ln>
                  <a:noFill/>
                </a:ln>
                <a:solidFill>
                  <a:schemeClr val="tx1"/>
                </a:solidFill>
                <a:effectLst/>
                <a:uLnTx/>
                <a:uFillTx/>
                <a:latin typeface="+mj-lt"/>
                <a:ea typeface="+mj-ea"/>
                <a:cs typeface="+mj-cs"/>
              </a:rPr>
              <a:t> </a:t>
            </a:r>
            <a:r>
              <a:rPr lang="en-GB" sz="2800" dirty="0"/>
              <a:t>peak to peak</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04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3" name="Rectangle 7"/>
          <p:cNvSpPr>
            <a:spLocks noChangeArrowheads="1"/>
          </p:cNvSpPr>
          <p:nvPr/>
        </p:nvSpPr>
        <p:spPr bwMode="auto">
          <a:xfrm>
            <a:off x="0" y="434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6" name="Rectangle 10"/>
          <p:cNvSpPr>
            <a:spLocks noChangeArrowheads="1"/>
          </p:cNvSpPr>
          <p:nvPr/>
        </p:nvSpPr>
        <p:spPr bwMode="auto">
          <a:xfrm>
            <a:off x="0" y="342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9" name="Rectangle 13"/>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 y="1143000"/>
            <a:ext cx="4782845" cy="293165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338" y="1295400"/>
            <a:ext cx="4746662" cy="2743200"/>
          </a:xfrm>
          <a:prstGeom prst="rect">
            <a:avLst/>
          </a:prstGeom>
        </p:spPr>
      </p:pic>
      <p:sp>
        <p:nvSpPr>
          <p:cNvPr id="8" name="TextBox 7"/>
          <p:cNvSpPr txBox="1"/>
          <p:nvPr/>
        </p:nvSpPr>
        <p:spPr>
          <a:xfrm>
            <a:off x="5041112" y="4419600"/>
            <a:ext cx="3036088" cy="646331"/>
          </a:xfrm>
          <a:prstGeom prst="rect">
            <a:avLst/>
          </a:prstGeom>
          <a:noFill/>
        </p:spPr>
        <p:txBody>
          <a:bodyPr wrap="none" rtlCol="0">
            <a:spAutoFit/>
          </a:bodyPr>
          <a:lstStyle/>
          <a:p>
            <a:r>
              <a:rPr lang="en-US" dirty="0" smtClean="0"/>
              <a:t>Worst case LFD, 2.4us fill time.</a:t>
            </a:r>
          </a:p>
          <a:p>
            <a:r>
              <a:rPr lang="en-US" dirty="0" smtClean="0"/>
              <a:t>20% gradient spread.</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146255"/>
            <a:ext cx="4571999" cy="2696018"/>
          </a:xfrm>
          <a:prstGeom prst="rect">
            <a:avLst/>
          </a:prstGeom>
        </p:spPr>
      </p:pic>
    </p:spTree>
    <p:extLst>
      <p:ext uri="{BB962C8B-B14F-4D97-AF65-F5344CB8AC3E}">
        <p14:creationId xmlns:p14="http://schemas.microsoft.com/office/powerpoint/2010/main" val="2390741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 y="1828801"/>
            <a:ext cx="9144000" cy="4495799"/>
          </a:xfrm>
          <a:prstGeom prst="rect">
            <a:avLst/>
          </a:prstGeom>
        </p:spPr>
      </p:pic>
      <p:sp>
        <p:nvSpPr>
          <p:cNvPr id="3" name="Oval 2"/>
          <p:cNvSpPr/>
          <p:nvPr/>
        </p:nvSpPr>
        <p:spPr>
          <a:xfrm rot="-1980000">
            <a:off x="4458657" y="3960499"/>
            <a:ext cx="1219200" cy="600624"/>
          </a:xfrm>
          <a:prstGeom prst="ellipse">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86400" y="4419601"/>
            <a:ext cx="2590800" cy="1200329"/>
          </a:xfrm>
          <a:prstGeom prst="rect">
            <a:avLst/>
          </a:prstGeom>
          <a:noFill/>
        </p:spPr>
        <p:txBody>
          <a:bodyPr wrap="square" rtlCol="0">
            <a:spAutoFit/>
          </a:bodyPr>
          <a:lstStyle/>
          <a:p>
            <a:r>
              <a:rPr lang="en-US" dirty="0" smtClean="0"/>
              <a:t>For 65 Hz detuning the power requirements for </a:t>
            </a:r>
            <a:r>
              <a:rPr lang="en-US" dirty="0" err="1" smtClean="0"/>
              <a:t>Ql</a:t>
            </a:r>
            <a:r>
              <a:rPr lang="en-US" dirty="0" smtClean="0"/>
              <a:t> 6e6 to 1e7 are very similar</a:t>
            </a:r>
            <a:endParaRPr lang="en-US" dirty="0"/>
          </a:p>
        </p:txBody>
      </p:sp>
      <p:sp>
        <p:nvSpPr>
          <p:cNvPr id="5" name="Rectangle 2"/>
          <p:cNvSpPr>
            <a:spLocks noChangeArrowheads="1"/>
          </p:cNvSpPr>
          <p:nvPr/>
        </p:nvSpPr>
        <p:spPr bwMode="auto">
          <a:xfrm>
            <a:off x="457200" y="152400"/>
            <a:ext cx="8229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dirty="0" smtClean="0">
                <a:solidFill>
                  <a:schemeClr val="tx2"/>
                </a:solidFill>
              </a:rPr>
              <a:t>Power </a:t>
            </a:r>
            <a:r>
              <a:rPr lang="en-US" sz="2800" dirty="0" err="1" smtClean="0">
                <a:solidFill>
                  <a:schemeClr val="tx2"/>
                </a:solidFill>
              </a:rPr>
              <a:t>vs</a:t>
            </a:r>
            <a:r>
              <a:rPr lang="en-US" sz="2800" dirty="0" smtClean="0">
                <a:solidFill>
                  <a:schemeClr val="tx2"/>
                </a:solidFill>
              </a:rPr>
              <a:t> LFD analysis</a:t>
            </a:r>
            <a:endParaRPr lang="en-US" sz="2800" dirty="0">
              <a:solidFill>
                <a:schemeClr val="tx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53" y="678973"/>
            <a:ext cx="7800975" cy="1177663"/>
          </a:xfrm>
          <a:prstGeom prst="rect">
            <a:avLst/>
          </a:prstGeom>
        </p:spPr>
      </p:pic>
    </p:spTree>
    <p:extLst>
      <p:ext uri="{BB962C8B-B14F-4D97-AF65-F5344CB8AC3E}">
        <p14:creationId xmlns:p14="http://schemas.microsoft.com/office/powerpoint/2010/main" val="120611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Autofit/>
          </a:bodyPr>
          <a:lstStyle/>
          <a:p>
            <a:r>
              <a:rPr lang="en-US" sz="3200" dirty="0"/>
              <a:t>Project </a:t>
            </a:r>
            <a:r>
              <a:rPr lang="en-US" sz="3200" dirty="0" smtClean="0"/>
              <a:t>X layout</a:t>
            </a:r>
            <a:endParaRPr lang="en-US" sz="3200" dirty="0"/>
          </a:p>
        </p:txBody>
      </p:sp>
      <p:sp>
        <p:nvSpPr>
          <p:cNvPr id="3" name="Content Placeholder 2"/>
          <p:cNvSpPr>
            <a:spLocks noGrp="1"/>
          </p:cNvSpPr>
          <p:nvPr>
            <p:ph idx="1"/>
          </p:nvPr>
        </p:nvSpPr>
        <p:spPr>
          <a:xfrm>
            <a:off x="457200" y="3962400"/>
            <a:ext cx="8229600" cy="2438400"/>
          </a:xfrm>
        </p:spPr>
        <p:txBody>
          <a:bodyPr>
            <a:normAutofit fontScale="62500" lnSpcReduction="20000"/>
          </a:bodyPr>
          <a:lstStyle/>
          <a:p>
            <a:r>
              <a:rPr lang="en-US" dirty="0"/>
              <a:t>Project X, a high-power proton </a:t>
            </a:r>
            <a:r>
              <a:rPr lang="en-US" dirty="0" smtClean="0"/>
              <a:t>facility</a:t>
            </a:r>
            <a:r>
              <a:rPr lang="en-US" dirty="0"/>
              <a:t> </a:t>
            </a:r>
            <a:r>
              <a:rPr lang="en-US" dirty="0" smtClean="0"/>
              <a:t>in </a:t>
            </a:r>
            <a:r>
              <a:rPr lang="en-US" dirty="0"/>
              <a:t>support </a:t>
            </a:r>
            <a:r>
              <a:rPr lang="en-US" dirty="0" smtClean="0"/>
              <a:t>of world-leading </a:t>
            </a:r>
            <a:r>
              <a:rPr lang="en-US" dirty="0"/>
              <a:t>programs in long-baseline neutrino physics and the physics of rare processes. </a:t>
            </a:r>
            <a:endParaRPr lang="en-US" dirty="0" smtClean="0"/>
          </a:p>
          <a:p>
            <a:pPr lvl="1"/>
            <a:r>
              <a:rPr lang="en-US" dirty="0" smtClean="0"/>
              <a:t>A 3 </a:t>
            </a:r>
            <a:r>
              <a:rPr lang="en-US" dirty="0" err="1"/>
              <a:t>GeV</a:t>
            </a:r>
            <a:r>
              <a:rPr lang="en-US" dirty="0"/>
              <a:t> continuous-wave superconducting H- LINAC</a:t>
            </a:r>
            <a:r>
              <a:rPr lang="en-US" dirty="0" smtClean="0"/>
              <a:t>. </a:t>
            </a:r>
          </a:p>
          <a:p>
            <a:pPr lvl="1"/>
            <a:r>
              <a:rPr lang="en-US" dirty="0" smtClean="0"/>
              <a:t>A 3 to </a:t>
            </a:r>
            <a:r>
              <a:rPr lang="en-US" dirty="0"/>
              <a:t>8 </a:t>
            </a:r>
            <a:r>
              <a:rPr lang="en-US" dirty="0" err="1"/>
              <a:t>GeV</a:t>
            </a:r>
            <a:r>
              <a:rPr lang="en-US" dirty="0"/>
              <a:t>, </a:t>
            </a:r>
            <a:r>
              <a:rPr lang="en-US" dirty="0" smtClean="0"/>
              <a:t>pulsed LINAC.</a:t>
            </a:r>
          </a:p>
          <a:p>
            <a:pPr lvl="1"/>
            <a:r>
              <a:rPr lang="en-US" dirty="0" smtClean="0"/>
              <a:t>Injection </a:t>
            </a:r>
            <a:r>
              <a:rPr lang="en-US" dirty="0"/>
              <a:t>into </a:t>
            </a:r>
            <a:r>
              <a:rPr lang="en-US" dirty="0" err="1"/>
              <a:t>Fermilab's</a:t>
            </a:r>
            <a:r>
              <a:rPr lang="en-US" dirty="0"/>
              <a:t> existing Recycler/Main Injector </a:t>
            </a:r>
            <a:r>
              <a:rPr lang="en-US" dirty="0" smtClean="0"/>
              <a:t>complex. </a:t>
            </a:r>
          </a:p>
          <a:p>
            <a:r>
              <a:rPr lang="en-US" dirty="0" smtClean="0"/>
              <a:t>Project </a:t>
            </a:r>
            <a:r>
              <a:rPr lang="en-US" dirty="0"/>
              <a:t>X will provide 3 MW of total beam power to the 3 </a:t>
            </a:r>
            <a:r>
              <a:rPr lang="en-US" dirty="0" err="1"/>
              <a:t>GeV</a:t>
            </a:r>
            <a:r>
              <a:rPr lang="en-US" dirty="0"/>
              <a:t> program, simultaneously with 2 MW to a neutrino production target at 60-120 </a:t>
            </a:r>
            <a:r>
              <a:rPr lang="en-US" dirty="0" err="1"/>
              <a:t>GeV</a:t>
            </a: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685800"/>
            <a:ext cx="5486400" cy="3131820"/>
          </a:xfrm>
          <a:prstGeom prst="rect">
            <a:avLst/>
          </a:prstGeom>
        </p:spPr>
      </p:pic>
    </p:spTree>
    <p:extLst>
      <p:ext uri="{BB962C8B-B14F-4D97-AF65-F5344CB8AC3E}">
        <p14:creationId xmlns:p14="http://schemas.microsoft.com/office/powerpoint/2010/main" val="3168297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152400"/>
            <a:ext cx="8229600" cy="533400"/>
          </a:xfrm>
          <a:prstGeom prst="rect">
            <a:avLst/>
          </a:prstGeom>
        </p:spPr>
        <p:txBody>
          <a:bodyPr>
            <a:noAutofit/>
          </a:bodyPr>
          <a:lstStyle/>
          <a:p>
            <a:pPr lvl="0" algn="ctr">
              <a:spcBef>
                <a:spcPct val="0"/>
              </a:spcBef>
            </a:pPr>
            <a:r>
              <a:rPr lang="en-GB" sz="2800" dirty="0" smtClean="0"/>
              <a:t>Bean OFF vs. beam ON</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04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3" name="Rectangle 7"/>
          <p:cNvSpPr>
            <a:spLocks noChangeArrowheads="1"/>
          </p:cNvSpPr>
          <p:nvPr/>
        </p:nvSpPr>
        <p:spPr bwMode="auto">
          <a:xfrm>
            <a:off x="0" y="434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6" name="Rectangle 10"/>
          <p:cNvSpPr>
            <a:spLocks noChangeArrowheads="1"/>
          </p:cNvSpPr>
          <p:nvPr/>
        </p:nvSpPr>
        <p:spPr bwMode="auto">
          <a:xfrm>
            <a:off x="0" y="342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9" name="Rectangle 13"/>
          <p:cNvSpPr>
            <a:spLocks noChangeArrowheads="1"/>
          </p:cNvSpPr>
          <p:nvPr/>
        </p:nvSpPr>
        <p:spPr bwMode="auto">
          <a:xfrm>
            <a:off x="0" y="190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228601" y="762000"/>
            <a:ext cx="8763000" cy="1754326"/>
          </a:xfrm>
          <a:prstGeom prst="rect">
            <a:avLst/>
          </a:prstGeom>
          <a:noFill/>
        </p:spPr>
        <p:txBody>
          <a:bodyPr wrap="square" rtlCol="0">
            <a:spAutoFit/>
          </a:bodyPr>
          <a:lstStyle/>
          <a:p>
            <a:pPr marL="285750" indent="-285750">
              <a:buFont typeface="Arial" pitchFamily="34" charset="0"/>
              <a:buChar char="•"/>
            </a:pPr>
            <a:r>
              <a:rPr lang="en-US" dirty="0" smtClean="0"/>
              <a:t>If parameters, such as </a:t>
            </a:r>
            <a:r>
              <a:rPr lang="en-US" dirty="0" err="1" smtClean="0"/>
              <a:t>Pk’s</a:t>
            </a:r>
            <a:r>
              <a:rPr lang="en-US" dirty="0" smtClean="0"/>
              <a:t> and QL’s are optimized for beam ON, cavities will tilt when the beam is OFF.</a:t>
            </a:r>
          </a:p>
          <a:p>
            <a:pPr marL="285750" indent="-285750">
              <a:buFont typeface="Arial" pitchFamily="34" charset="0"/>
              <a:buChar char="•"/>
            </a:pPr>
            <a:r>
              <a:rPr lang="en-US" dirty="0" smtClean="0"/>
              <a:t>The slope of the tilt is proportional to the difference between the cavity voltage and the VS voltage.</a:t>
            </a:r>
          </a:p>
          <a:p>
            <a:pPr marL="285750" indent="-285750">
              <a:buFont typeface="Arial" pitchFamily="34" charset="0"/>
              <a:buChar char="•"/>
            </a:pPr>
            <a:r>
              <a:rPr lang="en-US" dirty="0" smtClean="0"/>
              <a:t>The delta voltage is proportional to the slope times ~2.5 cavity tau’s.</a:t>
            </a:r>
          </a:p>
          <a:p>
            <a:pPr marL="285750" indent="-285750">
              <a:buFont typeface="Arial" pitchFamily="34" charset="0"/>
              <a:buChar char="•"/>
            </a:pPr>
            <a:r>
              <a:rPr lang="en-US" dirty="0" smtClean="0"/>
              <a:t>To avoid quenches we need to drop the VS gradient.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 y="2895600"/>
            <a:ext cx="4814888" cy="392271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083760"/>
            <a:ext cx="4648200" cy="3774240"/>
          </a:xfrm>
          <a:prstGeom prst="rect">
            <a:avLst/>
          </a:prstGeom>
        </p:spPr>
      </p:pic>
      <p:cxnSp>
        <p:nvCxnSpPr>
          <p:cNvPr id="10" name="Straight Connector 9"/>
          <p:cNvCxnSpPr/>
          <p:nvPr/>
        </p:nvCxnSpPr>
        <p:spPr>
          <a:xfrm flipV="1">
            <a:off x="838200" y="4724400"/>
            <a:ext cx="3429000" cy="24648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52600" y="5410200"/>
            <a:ext cx="1305165" cy="646331"/>
          </a:xfrm>
          <a:prstGeom prst="rect">
            <a:avLst/>
          </a:prstGeom>
          <a:noFill/>
        </p:spPr>
        <p:txBody>
          <a:bodyPr wrap="none" rtlCol="0">
            <a:spAutoFit/>
          </a:bodyPr>
          <a:lstStyle/>
          <a:p>
            <a:r>
              <a:rPr lang="en-US" dirty="0" smtClean="0"/>
              <a:t>1.7MV</a:t>
            </a:r>
          </a:p>
          <a:p>
            <a:r>
              <a:rPr lang="en-US" dirty="0" smtClean="0"/>
              <a:t>4.2ms pulse</a:t>
            </a:r>
            <a:endParaRPr lang="en-US" dirty="0"/>
          </a:p>
        </p:txBody>
      </p:sp>
    </p:spTree>
    <p:extLst>
      <p:ext uri="{BB962C8B-B14F-4D97-AF65-F5344CB8AC3E}">
        <p14:creationId xmlns:p14="http://schemas.microsoft.com/office/powerpoint/2010/main" val="4285149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487362"/>
          </a:xfrm>
          <a:prstGeom prst="rect">
            <a:avLst/>
          </a:prstGeom>
        </p:spPr>
        <p:txBody>
          <a:bodyPr>
            <a:noAutofit/>
          </a:bodyPr>
          <a:lstStyle/>
          <a:p>
            <a:pPr lvl="0" algn="ctr">
              <a:spcBef>
                <a:spcPct val="0"/>
              </a:spcBef>
            </a:pPr>
            <a:r>
              <a:rPr lang="en-US" sz="2400" b="1" dirty="0" smtClean="0">
                <a:solidFill>
                  <a:srgbClr val="0070C0"/>
                </a:solidFill>
                <a:latin typeface="+mj-lt"/>
                <a:ea typeface="+mj-ea"/>
                <a:cs typeface="+mj-cs"/>
              </a:rPr>
              <a:t>TILTS, </a:t>
            </a:r>
            <a:r>
              <a:rPr lang="en-US" sz="2400" b="1" dirty="0" err="1" smtClean="0">
                <a:solidFill>
                  <a:srgbClr val="0070C0"/>
                </a:solidFill>
                <a:latin typeface="+mj-lt"/>
                <a:ea typeface="+mj-ea"/>
                <a:cs typeface="+mj-cs"/>
              </a:rPr>
              <a:t>P</a:t>
            </a:r>
            <a:r>
              <a:rPr lang="en-US" sz="2400" b="1" baseline="-25000" dirty="0" err="1" smtClean="0">
                <a:solidFill>
                  <a:srgbClr val="0070C0"/>
                </a:solidFill>
                <a:latin typeface="+mj-lt"/>
                <a:ea typeface="+mj-ea"/>
                <a:cs typeface="+mj-cs"/>
              </a:rPr>
              <a:t>k,</a:t>
            </a:r>
            <a:r>
              <a:rPr lang="en-US" sz="2400" b="1" dirty="0" err="1" smtClean="0">
                <a:solidFill>
                  <a:srgbClr val="0070C0"/>
                </a:solidFill>
                <a:latin typeface="+mj-lt"/>
                <a:ea typeface="+mj-ea"/>
                <a:cs typeface="+mj-cs"/>
              </a:rPr>
              <a:t>and</a:t>
            </a:r>
            <a:r>
              <a:rPr lang="en-US" sz="2400" b="1" dirty="0" smtClean="0">
                <a:solidFill>
                  <a:srgbClr val="0070C0"/>
                </a:solidFill>
                <a:latin typeface="+mj-lt"/>
                <a:ea typeface="+mj-ea"/>
                <a:cs typeface="+mj-cs"/>
              </a:rPr>
              <a:t> Q</a:t>
            </a:r>
            <a:r>
              <a:rPr lang="en-US" sz="2400" b="1" baseline="-25000" dirty="0" smtClean="0">
                <a:solidFill>
                  <a:srgbClr val="0070C0"/>
                </a:solidFill>
                <a:latin typeface="+mj-lt"/>
                <a:ea typeface="+mj-ea"/>
                <a:cs typeface="+mj-cs"/>
              </a:rPr>
              <a:t>L</a:t>
            </a:r>
            <a:r>
              <a:rPr lang="en-US" sz="2400" b="1" dirty="0" smtClean="0">
                <a:solidFill>
                  <a:srgbClr val="0070C0"/>
                </a:solidFill>
                <a:latin typeface="+mj-lt"/>
                <a:ea typeface="+mj-ea"/>
                <a:cs typeface="+mj-cs"/>
              </a:rPr>
              <a:t> (studies at FLASH)</a:t>
            </a:r>
            <a:endParaRPr kumimoji="0" lang="en-US" sz="2400" b="1" i="0" u="none" strike="noStrike" kern="1200" cap="none" spc="0" normalizeH="0" baseline="0" noProof="0" dirty="0">
              <a:ln>
                <a:noFill/>
              </a:ln>
              <a:solidFill>
                <a:srgbClr val="0070C0"/>
              </a:solidFill>
              <a:effectLst/>
              <a:uLnTx/>
              <a:uFillTx/>
              <a:latin typeface="+mj-lt"/>
              <a:ea typeface="+mj-ea"/>
              <a:cs typeface="+mj-cs"/>
            </a:endParaRPr>
          </a:p>
        </p:txBody>
      </p:sp>
      <p:sp>
        <p:nvSpPr>
          <p:cNvPr id="3" name="Content Placeholder 2"/>
          <p:cNvSpPr txBox="1">
            <a:spLocks/>
          </p:cNvSpPr>
          <p:nvPr/>
        </p:nvSpPr>
        <p:spPr>
          <a:xfrm>
            <a:off x="76200" y="457200"/>
            <a:ext cx="8839200" cy="2590800"/>
          </a:xfrm>
          <a:prstGeom prst="rect">
            <a:avLst/>
          </a:prstGeom>
        </p:spPr>
        <p:txBody>
          <a:bodyPr>
            <a:noAutofit/>
          </a:bodyPr>
          <a:lstStyle/>
          <a:p>
            <a:pPr marL="342900" indent="-342900">
              <a:spcBef>
                <a:spcPct val="20000"/>
              </a:spcBef>
              <a:buFont typeface="Arial" pitchFamily="34" charset="0"/>
              <a:buChar char="•"/>
            </a:pPr>
            <a:r>
              <a:rPr lang="en-US" sz="1500" dirty="0" smtClean="0"/>
              <a:t>At FLASH </a:t>
            </a:r>
            <a:r>
              <a:rPr lang="en-US" sz="1500" dirty="0" err="1" smtClean="0"/>
              <a:t>cryomodules</a:t>
            </a:r>
            <a:r>
              <a:rPr lang="en-US" sz="1500" dirty="0" smtClean="0"/>
              <a:t> are set for equal Q</a:t>
            </a:r>
            <a:r>
              <a:rPr lang="en-US" sz="1500" baseline="-25000" dirty="0" smtClean="0"/>
              <a:t>L</a:t>
            </a:r>
            <a:r>
              <a:rPr lang="en-US" sz="1500" dirty="0" smtClean="0"/>
              <a:t>’s of 3e6. and gradients to be flat when beam loading is 0.</a:t>
            </a:r>
          </a:p>
          <a:p>
            <a:pPr marL="342900" indent="-342900">
              <a:spcBef>
                <a:spcPct val="20000"/>
              </a:spcBef>
              <a:buFont typeface="Arial" pitchFamily="34" charset="0"/>
              <a:buChar char="•"/>
            </a:pPr>
            <a:r>
              <a:rPr lang="en-US" sz="1500" dirty="0" smtClean="0"/>
              <a:t>Beam loading is compensated using feed forward plus adaptive feed forward plus beam feedback compensations.</a:t>
            </a:r>
          </a:p>
          <a:p>
            <a:pPr marL="342900" indent="-342900">
              <a:spcBef>
                <a:spcPct val="20000"/>
              </a:spcBef>
              <a:buFont typeface="Arial" pitchFamily="34" charset="0"/>
              <a:buChar char="•"/>
            </a:pPr>
            <a:r>
              <a:rPr lang="en-US" sz="1500" dirty="0" smtClean="0"/>
              <a:t>Only the VS is compensated.</a:t>
            </a:r>
          </a:p>
          <a:p>
            <a:pPr marL="800100" lvl="1" indent="-342900">
              <a:spcBef>
                <a:spcPct val="20000"/>
              </a:spcBef>
              <a:buFont typeface="Arial" pitchFamily="34" charset="0"/>
              <a:buChar char="•"/>
            </a:pPr>
            <a:r>
              <a:rPr lang="en-US" sz="1500" dirty="0" smtClean="0"/>
              <a:t>Cavities are operated very close to “on crest”</a:t>
            </a:r>
          </a:p>
          <a:p>
            <a:pPr marL="800100" lvl="1" indent="-342900">
              <a:spcBef>
                <a:spcPct val="20000"/>
              </a:spcBef>
              <a:buFont typeface="Arial" pitchFamily="34" charset="0"/>
              <a:buChar char="•"/>
            </a:pPr>
            <a:r>
              <a:rPr lang="en-US" sz="1500" dirty="0" smtClean="0"/>
              <a:t>Beam based VS calibration.</a:t>
            </a:r>
          </a:p>
          <a:p>
            <a:pPr marL="800100" lvl="1" indent="-342900">
              <a:spcBef>
                <a:spcPct val="20000"/>
              </a:spcBef>
              <a:buFont typeface="Arial" pitchFamily="34" charset="0"/>
              <a:buChar char="•"/>
            </a:pPr>
            <a:r>
              <a:rPr lang="en-US" sz="1500" dirty="0" smtClean="0"/>
              <a:t>Manual tuning of cavities to reduce LFD. (</a:t>
            </a:r>
            <a:r>
              <a:rPr lang="en-US" sz="1500" dirty="0" err="1" smtClean="0"/>
              <a:t>Piezos</a:t>
            </a:r>
            <a:r>
              <a:rPr lang="en-US" sz="1500" dirty="0" smtClean="0"/>
              <a:t> operated only occasionally for ILC tests).</a:t>
            </a:r>
          </a:p>
          <a:p>
            <a:pPr marL="342900" indent="-342900">
              <a:spcBef>
                <a:spcPct val="20000"/>
              </a:spcBef>
              <a:buFont typeface="Arial" pitchFamily="34" charset="0"/>
              <a:buChar char="•"/>
            </a:pPr>
            <a:r>
              <a:rPr lang="en-US" sz="1500" dirty="0" smtClean="0"/>
              <a:t>ILC 9mA test approach:</a:t>
            </a:r>
          </a:p>
          <a:p>
            <a:pPr marL="800100" lvl="1" indent="-342900">
              <a:spcBef>
                <a:spcPct val="20000"/>
              </a:spcBef>
              <a:buFont typeface="Arial" pitchFamily="34" charset="0"/>
              <a:buChar char="•"/>
            </a:pPr>
            <a:r>
              <a:rPr lang="en-US" sz="1500" dirty="0" smtClean="0"/>
              <a:t>Recalculate Q</a:t>
            </a:r>
            <a:r>
              <a:rPr lang="en-US" sz="1500" baseline="-25000" dirty="0" smtClean="0"/>
              <a:t>L</a:t>
            </a:r>
            <a:r>
              <a:rPr lang="en-US" sz="1500" dirty="0" smtClean="0"/>
              <a:t>’s so cavity amplitude and phases are as flat as possible with desired beam loading.</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3489" name="Object 1"/>
          <p:cNvGraphicFramePr>
            <a:graphicFrameLocks noChangeAspect="1"/>
          </p:cNvGraphicFramePr>
          <p:nvPr>
            <p:extLst>
              <p:ext uri="{D42A27DB-BD31-4B8C-83A1-F6EECF244321}">
                <p14:modId xmlns:p14="http://schemas.microsoft.com/office/powerpoint/2010/main" val="4005897583"/>
              </p:ext>
            </p:extLst>
          </p:nvPr>
        </p:nvGraphicFramePr>
        <p:xfrm>
          <a:off x="304800" y="3527394"/>
          <a:ext cx="2070652" cy="992188"/>
        </p:xfrm>
        <a:graphic>
          <a:graphicData uri="http://schemas.openxmlformats.org/presentationml/2006/ole">
            <mc:AlternateContent xmlns:mc="http://schemas.openxmlformats.org/markup-compatibility/2006">
              <mc:Choice xmlns:v="urn:schemas-microsoft-com:vml" Requires="v">
                <p:oleObj spid="_x0000_s10254" name="Equation" r:id="rId3" imgW="1447800" imgH="698500" progId="Equation.3">
                  <p:embed/>
                </p:oleObj>
              </mc:Choice>
              <mc:Fallback>
                <p:oleObj name="Equation" r:id="rId3" imgW="1447800" imgH="698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27394"/>
                        <a:ext cx="2070652" cy="992188"/>
                      </a:xfrm>
                      <a:prstGeom prst="rect">
                        <a:avLst/>
                      </a:prstGeom>
                      <a:noFill/>
                      <a:extLst/>
                    </p:spPr>
                  </p:pic>
                </p:oleObj>
              </mc:Fallback>
            </mc:AlternateContent>
          </a:graphicData>
        </a:graphic>
      </p:graphicFrame>
      <p:sp>
        <p:nvSpPr>
          <p:cNvPr id="6" name="TextBox 5"/>
          <p:cNvSpPr txBox="1"/>
          <p:nvPr/>
        </p:nvSpPr>
        <p:spPr>
          <a:xfrm>
            <a:off x="2705100" y="3527394"/>
            <a:ext cx="3009900" cy="784830"/>
          </a:xfrm>
          <a:prstGeom prst="rect">
            <a:avLst/>
          </a:prstGeom>
          <a:noFill/>
        </p:spPr>
        <p:txBody>
          <a:bodyPr wrap="square" rtlCol="0">
            <a:spAutoFit/>
          </a:bodyPr>
          <a:lstStyle/>
          <a:p>
            <a:r>
              <a:rPr lang="en-US" sz="1500" b="1" i="1" dirty="0" err="1" smtClean="0">
                <a:solidFill>
                  <a:srgbClr val="7030A0"/>
                </a:solidFill>
              </a:rPr>
              <a:t>I</a:t>
            </a:r>
            <a:r>
              <a:rPr lang="en-US" sz="1500" b="1" i="1" baseline="-25000" dirty="0" err="1" smtClean="0">
                <a:solidFill>
                  <a:srgbClr val="7030A0"/>
                </a:solidFill>
              </a:rPr>
              <a:t>g</a:t>
            </a:r>
            <a:r>
              <a:rPr lang="en-US" sz="1500" b="1" i="1" baseline="-25000" dirty="0" smtClean="0">
                <a:solidFill>
                  <a:srgbClr val="7030A0"/>
                </a:solidFill>
              </a:rPr>
              <a:t> </a:t>
            </a:r>
            <a:r>
              <a:rPr lang="en-US" sz="1500" b="1" dirty="0">
                <a:solidFill>
                  <a:srgbClr val="7030A0"/>
                </a:solidFill>
              </a:rPr>
              <a:t>: total forward power </a:t>
            </a:r>
            <a:endParaRPr lang="en-US" sz="1500" b="1" dirty="0" smtClean="0">
              <a:solidFill>
                <a:srgbClr val="7030A0"/>
              </a:solidFill>
            </a:endParaRPr>
          </a:p>
          <a:p>
            <a:r>
              <a:rPr lang="en-US" sz="1500" b="1" i="1" dirty="0" smtClean="0">
                <a:solidFill>
                  <a:srgbClr val="7030A0"/>
                </a:solidFill>
              </a:rPr>
              <a:t>k</a:t>
            </a:r>
            <a:r>
              <a:rPr lang="en-US" sz="1500" b="1" dirty="0">
                <a:solidFill>
                  <a:srgbClr val="7030A0"/>
                </a:solidFill>
              </a:rPr>
              <a:t> : </a:t>
            </a:r>
            <a:r>
              <a:rPr lang="en-US" sz="1500" b="1" dirty="0" smtClean="0">
                <a:solidFill>
                  <a:srgbClr val="7030A0"/>
                </a:solidFill>
              </a:rPr>
              <a:t>forward to flattop power ratio</a:t>
            </a:r>
          </a:p>
          <a:p>
            <a:r>
              <a:rPr lang="en-US" sz="1500" b="1" i="1" dirty="0" smtClean="0">
                <a:solidFill>
                  <a:srgbClr val="7030A0"/>
                </a:solidFill>
              </a:rPr>
              <a:t>t</a:t>
            </a:r>
            <a:r>
              <a:rPr lang="en-US" sz="1500" b="1" i="1" baseline="-25000" dirty="0" smtClean="0">
                <a:solidFill>
                  <a:srgbClr val="7030A0"/>
                </a:solidFill>
              </a:rPr>
              <a:t>0</a:t>
            </a:r>
            <a:r>
              <a:rPr lang="en-US" sz="1500" b="1" dirty="0" smtClean="0">
                <a:solidFill>
                  <a:srgbClr val="7030A0"/>
                </a:solidFill>
              </a:rPr>
              <a:t> : fill time</a:t>
            </a:r>
            <a:endParaRPr lang="en-US" sz="1500" b="1" dirty="0">
              <a:solidFill>
                <a:srgbClr val="7030A0"/>
              </a:solidFill>
            </a:endParaRPr>
          </a:p>
        </p:txBody>
      </p:sp>
      <p:sp>
        <p:nvSpPr>
          <p:cNvPr id="7" name="Rectangle 6"/>
          <p:cNvSpPr/>
          <p:nvPr/>
        </p:nvSpPr>
        <p:spPr>
          <a:xfrm>
            <a:off x="152400" y="3429000"/>
            <a:ext cx="2286000" cy="12413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ilts_vs_beamloading.JPG"/>
          <p:cNvPicPr/>
          <p:nvPr/>
        </p:nvPicPr>
        <p:blipFill>
          <a:blip r:embed="rId5"/>
          <a:stretch>
            <a:fillRect/>
          </a:stretch>
        </p:blipFill>
        <p:spPr>
          <a:xfrm>
            <a:off x="5448300" y="3527394"/>
            <a:ext cx="3467100" cy="2663296"/>
          </a:xfrm>
          <a:prstGeom prst="rect">
            <a:avLst/>
          </a:prstGeom>
        </p:spPr>
      </p:pic>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3491" name="Object 3"/>
          <p:cNvGraphicFramePr>
            <a:graphicFrameLocks noChangeAspect="1"/>
          </p:cNvGraphicFramePr>
          <p:nvPr>
            <p:extLst>
              <p:ext uri="{D42A27DB-BD31-4B8C-83A1-F6EECF244321}">
                <p14:modId xmlns:p14="http://schemas.microsoft.com/office/powerpoint/2010/main" val="3162062127"/>
              </p:ext>
            </p:extLst>
          </p:nvPr>
        </p:nvGraphicFramePr>
        <p:xfrm>
          <a:off x="381000" y="4989492"/>
          <a:ext cx="2851535" cy="443272"/>
        </p:xfrm>
        <a:graphic>
          <a:graphicData uri="http://schemas.openxmlformats.org/presentationml/2006/ole">
            <mc:AlternateContent xmlns:mc="http://schemas.openxmlformats.org/markup-compatibility/2006">
              <mc:Choice xmlns:v="urn:schemas-microsoft-com:vml" Requires="v">
                <p:oleObj spid="_x0000_s10255" name="Equation" r:id="rId6" imgW="1485720" imgH="228600" progId="Equation.3">
                  <p:embed/>
                </p:oleObj>
              </mc:Choice>
              <mc:Fallback>
                <p:oleObj name="Equation" r:id="rId6" imgW="1485720" imgH="228600" progId="Equation.3">
                  <p:embed/>
                  <p:pic>
                    <p:nvPicPr>
                      <p:cNvPr id="0" name=""/>
                      <p:cNvPicPr>
                        <a:picLocks noChangeAspect="1" noChangeArrowheads="1"/>
                      </p:cNvPicPr>
                      <p:nvPr/>
                    </p:nvPicPr>
                    <p:blipFill>
                      <a:blip r:embed="rId7"/>
                      <a:srcRect/>
                      <a:stretch>
                        <a:fillRect/>
                      </a:stretch>
                    </p:blipFill>
                    <p:spPr bwMode="auto">
                      <a:xfrm>
                        <a:off x="381000" y="4989492"/>
                        <a:ext cx="2851535" cy="443272"/>
                      </a:xfrm>
                      <a:prstGeom prst="rect">
                        <a:avLst/>
                      </a:prstGeom>
                      <a:noFill/>
                      <a:extLst/>
                    </p:spPr>
                  </p:pic>
                </p:oleObj>
              </mc:Fallback>
            </mc:AlternateContent>
          </a:graphicData>
        </a:graphic>
      </p:graphicFrame>
      <p:sp>
        <p:nvSpPr>
          <p:cNvPr id="11" name="Rectangle 10"/>
          <p:cNvSpPr/>
          <p:nvPr/>
        </p:nvSpPr>
        <p:spPr>
          <a:xfrm>
            <a:off x="76200" y="4822794"/>
            <a:ext cx="3429000" cy="6857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267700" y="4365594"/>
            <a:ext cx="152400" cy="6096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rot="16200000">
            <a:off x="5327806" y="4676588"/>
            <a:ext cx="534121" cy="369332"/>
          </a:xfrm>
          <a:prstGeom prst="rect">
            <a:avLst/>
          </a:prstGeom>
          <a:solidFill>
            <a:schemeClr val="bg1">
              <a:lumMod val="85000"/>
            </a:schemeClr>
          </a:solidFill>
        </p:spPr>
        <p:txBody>
          <a:bodyPr wrap="square" rtlCol="0">
            <a:spAutoFit/>
          </a:bodyPr>
          <a:lstStyle/>
          <a:p>
            <a:r>
              <a:rPr lang="en-US" dirty="0" smtClean="0"/>
              <a:t>tilts</a:t>
            </a:r>
            <a:endParaRPr lang="en-US" dirty="0"/>
          </a:p>
        </p:txBody>
      </p:sp>
      <p:sp>
        <p:nvSpPr>
          <p:cNvPr id="14" name="TextBox 13"/>
          <p:cNvSpPr txBox="1"/>
          <p:nvPr/>
        </p:nvSpPr>
        <p:spPr>
          <a:xfrm>
            <a:off x="7543800" y="5203794"/>
            <a:ext cx="1333500" cy="584775"/>
          </a:xfrm>
          <a:prstGeom prst="rect">
            <a:avLst/>
          </a:prstGeom>
          <a:noFill/>
        </p:spPr>
        <p:txBody>
          <a:bodyPr wrap="square" rtlCol="0">
            <a:spAutoFit/>
          </a:bodyPr>
          <a:lstStyle/>
          <a:p>
            <a:r>
              <a:rPr lang="en-US" sz="1600" b="1" dirty="0" smtClean="0">
                <a:solidFill>
                  <a:srgbClr val="0070C0"/>
                </a:solidFill>
              </a:rPr>
              <a:t>Can we make tilts = 0 </a:t>
            </a:r>
            <a:r>
              <a:rPr lang="en-US" sz="1600" b="1" dirty="0">
                <a:solidFill>
                  <a:srgbClr val="0070C0"/>
                </a:solidFill>
              </a:rPr>
              <a:t>?</a:t>
            </a:r>
          </a:p>
        </p:txBody>
      </p:sp>
      <p:cxnSp>
        <p:nvCxnSpPr>
          <p:cNvPr id="16" name="Straight Arrow Connector 15"/>
          <p:cNvCxnSpPr/>
          <p:nvPr/>
        </p:nvCxnSpPr>
        <p:spPr>
          <a:xfrm rot="16200000" flipV="1">
            <a:off x="8305800" y="5013294"/>
            <a:ext cx="3048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91300" y="5889594"/>
            <a:ext cx="1180131" cy="307777"/>
          </a:xfrm>
          <a:prstGeom prst="rect">
            <a:avLst/>
          </a:prstGeom>
          <a:solidFill>
            <a:schemeClr val="bg1">
              <a:lumMod val="85000"/>
            </a:schemeClr>
          </a:solidFill>
        </p:spPr>
        <p:txBody>
          <a:bodyPr wrap="none" rtlCol="0">
            <a:spAutoFit/>
          </a:bodyPr>
          <a:lstStyle/>
          <a:p>
            <a:r>
              <a:rPr lang="en-US" sz="1400" dirty="0" smtClean="0"/>
              <a:t>Beam loading</a:t>
            </a:r>
            <a:endParaRPr lang="en-US" sz="1400" dirty="0"/>
          </a:p>
        </p:txBody>
      </p:sp>
      <p:sp>
        <p:nvSpPr>
          <p:cNvPr id="18" name="Rounded Rectangle 17"/>
          <p:cNvSpPr/>
          <p:nvPr/>
        </p:nvSpPr>
        <p:spPr>
          <a:xfrm>
            <a:off x="76200" y="5791200"/>
            <a:ext cx="4876800" cy="838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Tilts are linearly proportional to beam loading changes.</a:t>
            </a:r>
          </a:p>
          <a:p>
            <a:pPr algn="ctr"/>
            <a:r>
              <a:rPr lang="en-US" sz="1600" dirty="0" smtClean="0">
                <a:solidFill>
                  <a:schemeClr val="tx1"/>
                </a:solidFill>
              </a:rPr>
              <a:t>Size of tilts are proportional to the </a:t>
            </a:r>
            <a:r>
              <a:rPr lang="en-US" sz="1600" b="1" dirty="0" smtClean="0">
                <a:solidFill>
                  <a:schemeClr val="tx1"/>
                </a:solidFill>
              </a:rPr>
              <a:t>voltage spread </a:t>
            </a:r>
            <a:r>
              <a:rPr lang="en-US" sz="1600" dirty="0" smtClean="0">
                <a:solidFill>
                  <a:schemeClr val="tx1"/>
                </a:solidFill>
              </a:rPr>
              <a:t>in the RF station.</a:t>
            </a:r>
          </a:p>
        </p:txBody>
      </p:sp>
    </p:spTree>
    <p:extLst>
      <p:ext uri="{BB962C8B-B14F-4D97-AF65-F5344CB8AC3E}">
        <p14:creationId xmlns:p14="http://schemas.microsoft.com/office/powerpoint/2010/main" val="3588526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22238"/>
            <a:ext cx="8229600" cy="487362"/>
          </a:xfrm>
          <a:prstGeom prst="rect">
            <a:avLst/>
          </a:prstGeom>
        </p:spPr>
        <p:txBody>
          <a:bodyPr>
            <a:noAutofit/>
          </a:bodyPr>
          <a:lstStyle/>
          <a:p>
            <a:pPr algn="ctr">
              <a:spcBef>
                <a:spcPct val="0"/>
              </a:spcBef>
            </a:pPr>
            <a:r>
              <a:rPr lang="en-US" sz="2800" b="1" dirty="0" smtClean="0">
                <a:solidFill>
                  <a:srgbClr val="0070C0"/>
                </a:solidFill>
                <a:latin typeface="+mj-lt"/>
                <a:ea typeface="+mj-ea"/>
                <a:cs typeface="+mj-cs"/>
              </a:rPr>
              <a:t>Summary</a:t>
            </a:r>
            <a:endParaRPr lang="en-US" sz="2800" dirty="0">
              <a:solidFill>
                <a:srgbClr val="0070C0"/>
              </a:solidFill>
              <a:latin typeface="+mj-lt"/>
            </a:endParaRP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Content Placeholder 2"/>
          <p:cNvSpPr txBox="1">
            <a:spLocks/>
          </p:cNvSpPr>
          <p:nvPr/>
        </p:nvSpPr>
        <p:spPr>
          <a:xfrm>
            <a:off x="533400" y="1112837"/>
            <a:ext cx="8305800" cy="50593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Project X LLRF simulations benefit from the ILC 9mA program at FLASH and soon from FNAL-NML and </a:t>
            </a:r>
            <a:r>
              <a:rPr lang="en-US" sz="2400" dirty="0"/>
              <a:t>KEK </a:t>
            </a:r>
            <a:r>
              <a:rPr lang="en-US" sz="2400" dirty="0" smtClean="0"/>
              <a:t>S1-global.</a:t>
            </a:r>
          </a:p>
          <a:p>
            <a:r>
              <a:rPr lang="en-US" sz="2400" dirty="0" smtClean="0"/>
              <a:t>Project X 3-8 </a:t>
            </a:r>
            <a:r>
              <a:rPr lang="en-US" sz="2400" dirty="0" err="1" smtClean="0"/>
              <a:t>GeV</a:t>
            </a:r>
            <a:r>
              <a:rPr lang="en-US" sz="2400" dirty="0" smtClean="0"/>
              <a:t> LINAC wants to push for high QL’s and long pulses.</a:t>
            </a:r>
          </a:p>
          <a:p>
            <a:pPr lvl="1"/>
            <a:r>
              <a:rPr lang="en-US" sz="2400" dirty="0" smtClean="0">
                <a:solidFill>
                  <a:srgbClr val="0070C0"/>
                </a:solidFill>
              </a:rPr>
              <a:t>Cavity gradient spread must be minimized (ideally made 0)</a:t>
            </a:r>
          </a:p>
          <a:p>
            <a:pPr lvl="1"/>
            <a:r>
              <a:rPr lang="en-US" sz="2400" dirty="0" smtClean="0">
                <a:solidFill>
                  <a:srgbClr val="0070C0"/>
                </a:solidFill>
              </a:rPr>
              <a:t>Excellent LFD and </a:t>
            </a:r>
            <a:r>
              <a:rPr lang="en-US" sz="2400" dirty="0" err="1" smtClean="0">
                <a:solidFill>
                  <a:srgbClr val="0070C0"/>
                </a:solidFill>
              </a:rPr>
              <a:t>microphonic</a:t>
            </a:r>
            <a:r>
              <a:rPr lang="en-US" sz="2400" dirty="0" smtClean="0">
                <a:solidFill>
                  <a:srgbClr val="0070C0"/>
                </a:solidFill>
              </a:rPr>
              <a:t> control is needed.</a:t>
            </a:r>
          </a:p>
          <a:p>
            <a:r>
              <a:rPr lang="en-US" sz="2400" dirty="0" smtClean="0"/>
              <a:t>Strategies used in simulations show good results but </a:t>
            </a:r>
            <a:r>
              <a:rPr lang="en-US" sz="2400" dirty="0" smtClean="0"/>
              <a:t>multi cavity control does </a:t>
            </a:r>
            <a:r>
              <a:rPr lang="en-US" sz="2400" dirty="0" smtClean="0"/>
              <a:t>not provide a robust solution for individual cavities.</a:t>
            </a:r>
          </a:p>
          <a:p>
            <a:pPr marL="457200" lvl="1" indent="0">
              <a:buNone/>
            </a:pPr>
            <a:endParaRPr lang="en-US" sz="2000" dirty="0" smtClean="0"/>
          </a:p>
          <a:p>
            <a:pPr marL="0" indent="0">
              <a:buNone/>
            </a:pPr>
            <a:endParaRPr lang="en-US" sz="2400" dirty="0" smtClean="0"/>
          </a:p>
        </p:txBody>
      </p:sp>
    </p:spTree>
    <p:extLst>
      <p:ext uri="{BB962C8B-B14F-4D97-AF65-F5344CB8AC3E}">
        <p14:creationId xmlns:p14="http://schemas.microsoft.com/office/powerpoint/2010/main" val="2435023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dirty="0" smtClean="0"/>
              <a:t>Spare slides</a:t>
            </a:r>
            <a:endParaRPr lang="en-US" dirty="0"/>
          </a:p>
        </p:txBody>
      </p:sp>
    </p:spTree>
    <p:extLst>
      <p:ext uri="{BB962C8B-B14F-4D97-AF65-F5344CB8AC3E}">
        <p14:creationId xmlns:p14="http://schemas.microsoft.com/office/powerpoint/2010/main" val="3097594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0"/>
            <a:ext cx="8229600" cy="487362"/>
          </a:xfrm>
          <a:prstGeom prst="rect">
            <a:avLst/>
          </a:prstGeom>
        </p:spPr>
        <p:txBody>
          <a:bodyPr>
            <a:noAutofit/>
          </a:bodyPr>
          <a:lstStyle/>
          <a:p>
            <a:pPr lvl="0" algn="ctr">
              <a:spcBef>
                <a:spcPct val="0"/>
              </a:spcBef>
            </a:pPr>
            <a:r>
              <a:rPr lang="en-US" sz="2400" b="1" dirty="0" smtClean="0">
                <a:solidFill>
                  <a:srgbClr val="0070C0"/>
                </a:solidFill>
                <a:latin typeface="+mj-lt"/>
                <a:ea typeface="+mj-ea"/>
                <a:cs typeface="+mj-cs"/>
              </a:rPr>
              <a:t>TILTS and cavity voltage spread: </a:t>
            </a:r>
            <a:r>
              <a:rPr lang="en-US" sz="2400" b="1" dirty="0" err="1" smtClean="0">
                <a:solidFill>
                  <a:srgbClr val="0070C0"/>
                </a:solidFill>
                <a:latin typeface="+mj-lt"/>
                <a:ea typeface="+mj-ea"/>
                <a:cs typeface="+mj-cs"/>
              </a:rPr>
              <a:t>P</a:t>
            </a:r>
            <a:r>
              <a:rPr lang="en-US" sz="2400" b="1" baseline="-25000" dirty="0" err="1" smtClean="0">
                <a:solidFill>
                  <a:srgbClr val="0070C0"/>
                </a:solidFill>
                <a:latin typeface="+mj-lt"/>
                <a:ea typeface="+mj-ea"/>
                <a:cs typeface="+mj-cs"/>
              </a:rPr>
              <a:t>k</a:t>
            </a:r>
            <a:r>
              <a:rPr lang="en-US" sz="2400" b="1" dirty="0" smtClean="0">
                <a:solidFill>
                  <a:srgbClr val="0070C0"/>
                </a:solidFill>
                <a:latin typeface="+mj-lt"/>
                <a:ea typeface="+mj-ea"/>
                <a:cs typeface="+mj-cs"/>
              </a:rPr>
              <a:t>-Q</a:t>
            </a:r>
            <a:r>
              <a:rPr lang="en-US" sz="2400" b="1" baseline="-25000" dirty="0" smtClean="0">
                <a:solidFill>
                  <a:srgbClr val="0070C0"/>
                </a:solidFill>
                <a:latin typeface="+mj-lt"/>
                <a:ea typeface="+mj-ea"/>
                <a:cs typeface="+mj-cs"/>
              </a:rPr>
              <a:t>L</a:t>
            </a:r>
            <a:r>
              <a:rPr lang="en-US" sz="2400" b="1" dirty="0" smtClean="0">
                <a:solidFill>
                  <a:srgbClr val="0070C0"/>
                </a:solidFill>
                <a:latin typeface="+mj-lt"/>
                <a:ea typeface="+mj-ea"/>
                <a:cs typeface="+mj-cs"/>
              </a:rPr>
              <a:t> studies at FLASH</a:t>
            </a:r>
            <a:endParaRPr kumimoji="0" lang="en-US" sz="2400" b="1" i="0" u="none" strike="noStrike" kern="1200" cap="none" spc="0" normalizeH="0" baseline="0" noProof="0" dirty="0">
              <a:ln>
                <a:noFill/>
              </a:ln>
              <a:solidFill>
                <a:srgbClr val="0070C0"/>
              </a:solidFill>
              <a:effectLst/>
              <a:uLnTx/>
              <a:uFillTx/>
              <a:latin typeface="+mj-lt"/>
              <a:ea typeface="+mj-ea"/>
              <a:cs typeface="+mj-cs"/>
            </a:endParaRPr>
          </a:p>
        </p:txBody>
      </p:sp>
      <p:sp>
        <p:nvSpPr>
          <p:cNvPr id="3" name="Content Placeholder 2"/>
          <p:cNvSpPr txBox="1">
            <a:spLocks/>
          </p:cNvSpPr>
          <p:nvPr/>
        </p:nvSpPr>
        <p:spPr>
          <a:xfrm>
            <a:off x="76200" y="1676400"/>
            <a:ext cx="9067800" cy="1143000"/>
          </a:xfrm>
          <a:prstGeom prst="rect">
            <a:avLst/>
          </a:prstGeom>
        </p:spPr>
        <p:txBody>
          <a:bodyPr>
            <a:noAutofit/>
          </a:bodyPr>
          <a:lstStyle/>
          <a:p>
            <a:pPr marL="342900" indent="-342900">
              <a:spcBef>
                <a:spcPct val="20000"/>
              </a:spcBef>
              <a:buFont typeface="Arial" pitchFamily="34" charset="0"/>
              <a:buChar char="•"/>
            </a:pPr>
            <a:r>
              <a:rPr lang="en-US" sz="2000" dirty="0" smtClean="0"/>
              <a:t>Question: given tilts =0 (all cavities) for beam loading Ib1, can we make tilts =0 (all cavities) for beam loading I</a:t>
            </a:r>
            <a:r>
              <a:rPr lang="en-US" sz="2000" baseline="-25000" dirty="0" smtClean="0"/>
              <a:t>b2</a:t>
            </a:r>
            <a:r>
              <a:rPr lang="en-US" sz="2000" dirty="0" smtClean="0"/>
              <a:t>≠I</a:t>
            </a:r>
            <a:r>
              <a:rPr lang="en-US" sz="2000" baseline="-25000" dirty="0" smtClean="0"/>
              <a:t>b1</a:t>
            </a:r>
            <a:r>
              <a:rPr lang="en-US" sz="2000" dirty="0" smtClean="0"/>
              <a:t>?</a:t>
            </a:r>
          </a:p>
          <a:p>
            <a:pPr marL="800100" lvl="1" indent="-342900">
              <a:spcBef>
                <a:spcPct val="20000"/>
              </a:spcBef>
              <a:buFont typeface="Arial" pitchFamily="34" charset="0"/>
              <a:buChar char="•"/>
            </a:pPr>
            <a:r>
              <a:rPr lang="en-US" sz="2400" b="1" dirty="0" smtClean="0">
                <a:solidFill>
                  <a:srgbClr val="FF0000"/>
                </a:solidFill>
              </a:rPr>
              <a:t>Yes, but needed </a:t>
            </a:r>
            <a:r>
              <a:rPr lang="en-US" sz="2400" b="1" dirty="0" err="1" smtClean="0">
                <a:solidFill>
                  <a:srgbClr val="FF0000"/>
                </a:solidFill>
              </a:rPr>
              <a:t>Ql’s</a:t>
            </a:r>
            <a:r>
              <a:rPr lang="en-US" sz="2400" b="1" dirty="0" smtClean="0">
                <a:solidFill>
                  <a:srgbClr val="FF0000"/>
                </a:solidFill>
              </a:rPr>
              <a:t> can be outside the coupler ranges.</a:t>
            </a: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3491" name="Object 3"/>
          <p:cNvGraphicFramePr>
            <a:graphicFrameLocks noChangeAspect="1"/>
          </p:cNvGraphicFramePr>
          <p:nvPr>
            <p:extLst>
              <p:ext uri="{D42A27DB-BD31-4B8C-83A1-F6EECF244321}">
                <p14:modId xmlns:p14="http://schemas.microsoft.com/office/powerpoint/2010/main" val="150822940"/>
              </p:ext>
            </p:extLst>
          </p:nvPr>
        </p:nvGraphicFramePr>
        <p:xfrm>
          <a:off x="685800" y="852499"/>
          <a:ext cx="2851535" cy="443272"/>
        </p:xfrm>
        <a:graphic>
          <a:graphicData uri="http://schemas.openxmlformats.org/presentationml/2006/ole">
            <mc:AlternateContent xmlns:mc="http://schemas.openxmlformats.org/markup-compatibility/2006">
              <mc:Choice xmlns:v="urn:schemas-microsoft-com:vml" Requires="v">
                <p:oleObj spid="_x0000_s12298" name="Equation" r:id="rId3" imgW="1485720" imgH="228600" progId="Equation.3">
                  <p:embed/>
                </p:oleObj>
              </mc:Choice>
              <mc:Fallback>
                <p:oleObj name="Equation" r:id="rId3" imgW="1485720" imgH="228600" progId="Equation.3">
                  <p:embed/>
                  <p:pic>
                    <p:nvPicPr>
                      <p:cNvPr id="0" name=""/>
                      <p:cNvPicPr>
                        <a:picLocks noChangeAspect="1" noChangeArrowheads="1"/>
                      </p:cNvPicPr>
                      <p:nvPr/>
                    </p:nvPicPr>
                    <p:blipFill>
                      <a:blip r:embed="rId4"/>
                      <a:srcRect/>
                      <a:stretch>
                        <a:fillRect/>
                      </a:stretch>
                    </p:blipFill>
                    <p:spPr bwMode="auto">
                      <a:xfrm>
                        <a:off x="685800" y="852499"/>
                        <a:ext cx="2851535" cy="443272"/>
                      </a:xfrm>
                      <a:prstGeom prst="rect">
                        <a:avLst/>
                      </a:prstGeom>
                      <a:noFill/>
                      <a:extLst/>
                    </p:spPr>
                  </p:pic>
                </p:oleObj>
              </mc:Fallback>
            </mc:AlternateContent>
          </a:graphicData>
        </a:graphic>
      </p:graphicFrame>
      <p:sp>
        <p:nvSpPr>
          <p:cNvPr id="11" name="Rectangle 10"/>
          <p:cNvSpPr/>
          <p:nvPr/>
        </p:nvSpPr>
        <p:spPr>
          <a:xfrm>
            <a:off x="381000" y="685801"/>
            <a:ext cx="3429000" cy="6857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800600" y="609600"/>
            <a:ext cx="3505200" cy="838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a:t>
            </a:r>
            <a:r>
              <a:rPr lang="en-US" sz="2000" b="1" baseline="-25000" dirty="0" smtClean="0">
                <a:solidFill>
                  <a:schemeClr val="tx1"/>
                </a:solidFill>
              </a:rPr>
              <a:t>CL</a:t>
            </a:r>
            <a:r>
              <a:rPr lang="en-US" sz="2000" b="1" dirty="0" smtClean="0">
                <a:solidFill>
                  <a:schemeClr val="tx1"/>
                </a:solidFill>
              </a:rPr>
              <a:t>(S) is proportional to gradient spread.</a:t>
            </a:r>
          </a:p>
        </p:txBody>
      </p:sp>
      <p:sp>
        <p:nvSpPr>
          <p:cNvPr id="19" name="Content Placeholder 2"/>
          <p:cNvSpPr txBox="1">
            <a:spLocks/>
          </p:cNvSpPr>
          <p:nvPr/>
        </p:nvSpPr>
        <p:spPr>
          <a:xfrm>
            <a:off x="914400" y="2971800"/>
            <a:ext cx="5562601" cy="533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rgbClr val="0070C0"/>
                </a:solidFill>
              </a:rPr>
              <a:t>Only a 2D plot of a higher dimensional problem.</a:t>
            </a:r>
            <a:endParaRPr lang="en-US" sz="2000" b="1" dirty="0">
              <a:solidFill>
                <a:srgbClr val="0070C0"/>
              </a:solidFill>
            </a:endParaRPr>
          </a:p>
        </p:txBody>
      </p:sp>
      <p:pic>
        <p:nvPicPr>
          <p:cNvPr id="20" name="Picture 19" descr="Ql_state_space.jpg"/>
          <p:cNvPicPr>
            <a:picLocks noChangeAspect="1"/>
          </p:cNvPicPr>
          <p:nvPr/>
        </p:nvPicPr>
        <p:blipFill>
          <a:blip r:embed="rId5"/>
          <a:stretch>
            <a:fillRect/>
          </a:stretch>
        </p:blipFill>
        <p:spPr>
          <a:xfrm>
            <a:off x="0" y="3352800"/>
            <a:ext cx="6019800" cy="3429000"/>
          </a:xfrm>
          <a:prstGeom prst="rect">
            <a:avLst/>
          </a:prstGeom>
        </p:spPr>
      </p:pic>
      <p:cxnSp>
        <p:nvCxnSpPr>
          <p:cNvPr id="21" name="Straight Arrow Connector 20"/>
          <p:cNvCxnSpPr/>
          <p:nvPr/>
        </p:nvCxnSpPr>
        <p:spPr>
          <a:xfrm rot="16200000" flipV="1">
            <a:off x="4191795" y="4952206"/>
            <a:ext cx="3048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67401" y="4343400"/>
            <a:ext cx="1981199" cy="1477328"/>
          </a:xfrm>
          <a:prstGeom prst="rect">
            <a:avLst/>
          </a:prstGeom>
          <a:noFill/>
        </p:spPr>
        <p:txBody>
          <a:bodyPr wrap="square" rtlCol="0">
            <a:spAutoFit/>
          </a:bodyPr>
          <a:lstStyle/>
          <a:p>
            <a:r>
              <a:rPr lang="en-US" b="1" dirty="0"/>
              <a:t>k</a:t>
            </a:r>
            <a:endParaRPr lang="en-US" b="1" dirty="0" smtClean="0"/>
          </a:p>
          <a:p>
            <a:r>
              <a:rPr lang="en-US" b="1" dirty="0" smtClean="0"/>
              <a:t>forward power ratio between filling power and flattop power.</a:t>
            </a:r>
            <a:endParaRPr lang="en-US" b="1" dirty="0"/>
          </a:p>
        </p:txBody>
      </p:sp>
      <p:graphicFrame>
        <p:nvGraphicFramePr>
          <p:cNvPr id="4" name="Object 3"/>
          <p:cNvGraphicFramePr>
            <a:graphicFrameLocks noChangeAspect="1"/>
          </p:cNvGraphicFramePr>
          <p:nvPr>
            <p:extLst>
              <p:ext uri="{D42A27DB-BD31-4B8C-83A1-F6EECF244321}">
                <p14:modId xmlns:p14="http://schemas.microsoft.com/office/powerpoint/2010/main" val="4102513792"/>
              </p:ext>
            </p:extLst>
          </p:nvPr>
        </p:nvGraphicFramePr>
        <p:xfrm>
          <a:off x="6202363" y="3514725"/>
          <a:ext cx="2728912" cy="911225"/>
        </p:xfrm>
        <a:graphic>
          <a:graphicData uri="http://schemas.openxmlformats.org/presentationml/2006/ole">
            <mc:AlternateContent xmlns:mc="http://schemas.openxmlformats.org/markup-compatibility/2006">
              <mc:Choice xmlns:v="urn:schemas-microsoft-com:vml" Requires="v">
                <p:oleObj spid="_x0000_s12299" name="Equation" r:id="rId6" imgW="1422360" imgH="469800" progId="Equation.3">
                  <p:embed/>
                </p:oleObj>
              </mc:Choice>
              <mc:Fallback>
                <p:oleObj name="Equation" r:id="rId6" imgW="1422360" imgH="469800" progId="Equation.3">
                  <p:embed/>
                  <p:pic>
                    <p:nvPicPr>
                      <p:cNvPr id="0" name=""/>
                      <p:cNvPicPr>
                        <a:picLocks noChangeAspect="1" noChangeArrowheads="1"/>
                      </p:cNvPicPr>
                      <p:nvPr/>
                    </p:nvPicPr>
                    <p:blipFill>
                      <a:blip r:embed="rId7"/>
                      <a:srcRect/>
                      <a:stretch>
                        <a:fillRect/>
                      </a:stretch>
                    </p:blipFill>
                    <p:spPr bwMode="auto">
                      <a:xfrm>
                        <a:off x="6202363" y="3514725"/>
                        <a:ext cx="272891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78651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1066800"/>
          </a:xfrm>
          <a:prstGeom prst="rect">
            <a:avLst/>
          </a:prstGeom>
        </p:spPr>
        <p:txBody>
          <a:bodyPr>
            <a:noAutofit/>
          </a:bodyPr>
          <a:lstStyle/>
          <a:p>
            <a:pPr lvl="0" algn="ctr">
              <a:spcBef>
                <a:spcPct val="0"/>
              </a:spcBef>
            </a:pPr>
            <a:r>
              <a:rPr lang="en-GB" sz="2800" dirty="0" smtClean="0"/>
              <a:t>Optimum gradients using the cavity transient response</a:t>
            </a:r>
          </a:p>
          <a:p>
            <a:pPr lvl="0" algn="ctr">
              <a:spcBef>
                <a:spcPct val="0"/>
              </a:spcBef>
            </a:pPr>
            <a:r>
              <a:rPr kumimoji="0" lang="en-GB" sz="2800" b="0" i="0" u="none" strike="noStrike" kern="1200" cap="none" spc="0" normalizeH="0" baseline="0" noProof="0" dirty="0" smtClean="0">
                <a:ln>
                  <a:noFill/>
                </a:ln>
                <a:solidFill>
                  <a:schemeClr val="tx1"/>
                </a:solidFill>
                <a:effectLst/>
                <a:uLnTx/>
                <a:uFillTx/>
                <a:latin typeface="+mj-lt"/>
                <a:ea typeface="+mj-ea"/>
                <a:cs typeface="+mj-cs"/>
              </a:rPr>
              <a:t>Adding LFD 50Hz and u-phonics 10 Hz</a:t>
            </a:r>
            <a:r>
              <a:rPr kumimoji="0" lang="en-GB" sz="2800" b="0" i="0" u="none" strike="noStrike" kern="1200" cap="none" spc="0" normalizeH="0" noProof="0" dirty="0" smtClean="0">
                <a:ln>
                  <a:noFill/>
                </a:ln>
                <a:solidFill>
                  <a:schemeClr val="tx1"/>
                </a:solidFill>
                <a:effectLst/>
                <a:uLnTx/>
                <a:uFillTx/>
                <a:latin typeface="+mj-lt"/>
                <a:ea typeface="+mj-ea"/>
                <a:cs typeface="+mj-cs"/>
              </a:rPr>
              <a:t> </a:t>
            </a:r>
            <a:r>
              <a:rPr lang="en-GB" sz="2800" dirty="0"/>
              <a:t>peak to peak</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447799"/>
            <a:ext cx="5638800" cy="4222133"/>
          </a:xfrm>
          <a:prstGeom prst="rect">
            <a:avLst/>
          </a:prstGeom>
        </p:spPr>
      </p:pic>
      <p:sp>
        <p:nvSpPr>
          <p:cNvPr id="8" name="TextBox 7"/>
          <p:cNvSpPr txBox="1"/>
          <p:nvPr/>
        </p:nvSpPr>
        <p:spPr>
          <a:xfrm>
            <a:off x="4419600" y="2514600"/>
            <a:ext cx="612668" cy="369332"/>
          </a:xfrm>
          <a:prstGeom prst="rect">
            <a:avLst/>
          </a:prstGeom>
          <a:noFill/>
        </p:spPr>
        <p:txBody>
          <a:bodyPr wrap="none" rtlCol="0">
            <a:spAutoFit/>
          </a:bodyPr>
          <a:lstStyle/>
          <a:p>
            <a:r>
              <a:rPr lang="en-US" dirty="0" smtClean="0"/>
              <a:t>RMS</a:t>
            </a:r>
            <a:endParaRPr lang="en-US" dirty="0"/>
          </a:p>
        </p:txBody>
      </p:sp>
      <p:sp>
        <p:nvSpPr>
          <p:cNvPr id="9" name="TextBox 8"/>
          <p:cNvSpPr txBox="1"/>
          <p:nvPr/>
        </p:nvSpPr>
        <p:spPr>
          <a:xfrm>
            <a:off x="990600" y="5867400"/>
            <a:ext cx="1054519" cy="369332"/>
          </a:xfrm>
          <a:prstGeom prst="rect">
            <a:avLst/>
          </a:prstGeom>
          <a:noFill/>
        </p:spPr>
        <p:txBody>
          <a:bodyPr wrap="none" rtlCol="0">
            <a:spAutoFit/>
          </a:bodyPr>
          <a:lstStyle/>
          <a:p>
            <a:r>
              <a:rPr lang="en-US" dirty="0" smtClean="0"/>
              <a:t>X4 better</a:t>
            </a:r>
            <a:endParaRPr lang="en-US" dirty="0"/>
          </a:p>
        </p:txBody>
      </p:sp>
    </p:spTree>
    <p:extLst>
      <p:ext uri="{BB962C8B-B14F-4D97-AF65-F5344CB8AC3E}">
        <p14:creationId xmlns:p14="http://schemas.microsoft.com/office/powerpoint/2010/main" val="1952944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22238"/>
            <a:ext cx="8229600" cy="487362"/>
          </a:xfrm>
          <a:prstGeom prst="rect">
            <a:avLst/>
          </a:prstGeom>
        </p:spPr>
        <p:txBody>
          <a:bodyPr>
            <a:noAutofit/>
          </a:bodyPr>
          <a:lstStyle/>
          <a:p>
            <a:pPr algn="ctr">
              <a:spcBef>
                <a:spcPct val="0"/>
              </a:spcBef>
            </a:pPr>
            <a:r>
              <a:rPr lang="en-US" sz="2800" b="1" dirty="0" smtClean="0">
                <a:solidFill>
                  <a:srgbClr val="0070C0"/>
                </a:solidFill>
                <a:latin typeface="+mj-lt"/>
                <a:ea typeface="+mj-ea"/>
                <a:cs typeface="+mj-cs"/>
              </a:rPr>
              <a:t>Bringing up the LINAC: </a:t>
            </a:r>
            <a:r>
              <a:rPr lang="en-US" sz="2800" dirty="0">
                <a:solidFill>
                  <a:srgbClr val="0070C0"/>
                </a:solidFill>
                <a:latin typeface="+mj-lt"/>
              </a:rPr>
              <a:t>Beam </a:t>
            </a:r>
            <a:r>
              <a:rPr lang="en-US" sz="2800" dirty="0" smtClean="0">
                <a:solidFill>
                  <a:srgbClr val="0070C0"/>
                </a:solidFill>
                <a:latin typeface="+mj-lt"/>
              </a:rPr>
              <a:t>OFF/</a:t>
            </a:r>
            <a:r>
              <a:rPr lang="en-US" sz="2800" dirty="0" smtClean="0">
                <a:solidFill>
                  <a:srgbClr val="0070C0"/>
                </a:solidFill>
              </a:rPr>
              <a:t>ON</a:t>
            </a:r>
            <a:endParaRPr lang="en-US" sz="2800" dirty="0">
              <a:solidFill>
                <a:srgbClr val="0070C0"/>
              </a:solidFill>
              <a:latin typeface="+mj-lt"/>
            </a:endParaRPr>
          </a:p>
        </p:txBody>
      </p:sp>
      <p:sp>
        <p:nvSpPr>
          <p:cNvPr id="63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descr="tilts_vs_Ib.jpg"/>
          <p:cNvPicPr>
            <a:picLocks noChangeAspect="1"/>
          </p:cNvPicPr>
          <p:nvPr/>
        </p:nvPicPr>
        <p:blipFill>
          <a:blip r:embed="rId2"/>
          <a:stretch>
            <a:fillRect/>
          </a:stretch>
        </p:blipFill>
        <p:spPr>
          <a:xfrm>
            <a:off x="0" y="884236"/>
            <a:ext cx="6705600" cy="4777077"/>
          </a:xfrm>
          <a:prstGeom prst="rect">
            <a:avLst/>
          </a:prstGeom>
        </p:spPr>
      </p:pic>
      <p:sp>
        <p:nvSpPr>
          <p:cNvPr id="15" name="Content Placeholder 2"/>
          <p:cNvSpPr txBox="1">
            <a:spLocks/>
          </p:cNvSpPr>
          <p:nvPr/>
        </p:nvSpPr>
        <p:spPr>
          <a:xfrm>
            <a:off x="6172200" y="1112837"/>
            <a:ext cx="2667000" cy="50593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smtClean="0"/>
              <a:t>Bringing up the LINAC:</a:t>
            </a:r>
          </a:p>
          <a:p>
            <a:pPr marL="457200" indent="-457200">
              <a:buFont typeface="+mj-lt"/>
              <a:buAutoNum type="arabicPeriod"/>
            </a:pPr>
            <a:r>
              <a:rPr lang="en-US" sz="2000" smtClean="0"/>
              <a:t>Set Qls for nominal beam current.</a:t>
            </a:r>
          </a:p>
          <a:p>
            <a:pPr marL="457200" indent="-457200">
              <a:buFont typeface="+mj-lt"/>
              <a:buAutoNum type="arabicPeriod"/>
            </a:pPr>
            <a:r>
              <a:rPr lang="en-US" sz="2000" smtClean="0"/>
              <a:t>Detune cavities for I</a:t>
            </a:r>
            <a:r>
              <a:rPr lang="en-US" sz="2000" baseline="-25000" smtClean="0"/>
              <a:t>b</a:t>
            </a:r>
            <a:r>
              <a:rPr lang="en-US" sz="2000" smtClean="0"/>
              <a:t>=I</a:t>
            </a:r>
            <a:r>
              <a:rPr lang="en-US" sz="2000" baseline="-25000" smtClean="0"/>
              <a:t>min</a:t>
            </a:r>
            <a:r>
              <a:rPr lang="en-US" sz="2000" smtClean="0"/>
              <a:t>.</a:t>
            </a:r>
          </a:p>
          <a:p>
            <a:pPr marL="457200" indent="-457200">
              <a:buFont typeface="+mj-lt"/>
              <a:buAutoNum type="arabicPeriod"/>
            </a:pPr>
            <a:r>
              <a:rPr lang="en-US" sz="2000" smtClean="0"/>
              <a:t>Set beam compensation K for I</a:t>
            </a:r>
            <a:r>
              <a:rPr lang="en-US" sz="2000" baseline="-25000" smtClean="0"/>
              <a:t>min</a:t>
            </a:r>
            <a:r>
              <a:rPr lang="en-US" sz="2000" smtClean="0"/>
              <a:t>.</a:t>
            </a:r>
          </a:p>
          <a:p>
            <a:pPr marL="457200" indent="-457200">
              <a:buFont typeface="+mj-lt"/>
              <a:buAutoNum type="arabicPeriod"/>
            </a:pPr>
            <a:r>
              <a:rPr lang="en-US" sz="2000" smtClean="0"/>
              <a:t>Increase number of bunches to full bunch train.</a:t>
            </a:r>
          </a:p>
          <a:p>
            <a:pPr marL="457200" indent="-457200">
              <a:buFont typeface="+mj-lt"/>
              <a:buAutoNum type="arabicPeriod"/>
            </a:pPr>
            <a:r>
              <a:rPr lang="en-US" sz="2000" smtClean="0"/>
              <a:t>Iterate 1 to 3 increasing I</a:t>
            </a:r>
            <a:r>
              <a:rPr lang="en-US" sz="2000" baseline="-25000" smtClean="0"/>
              <a:t>b</a:t>
            </a:r>
            <a:r>
              <a:rPr lang="en-US" sz="2000" smtClean="0"/>
              <a:t>.</a:t>
            </a:r>
            <a:endParaRPr lang="en-US" sz="2000" dirty="0"/>
          </a:p>
        </p:txBody>
      </p:sp>
      <p:sp>
        <p:nvSpPr>
          <p:cNvPr id="4" name="TextBox 3"/>
          <p:cNvSpPr txBox="1"/>
          <p:nvPr/>
        </p:nvSpPr>
        <p:spPr>
          <a:xfrm>
            <a:off x="381000" y="5867400"/>
            <a:ext cx="7575472" cy="707886"/>
          </a:xfrm>
          <a:prstGeom prst="rect">
            <a:avLst/>
          </a:prstGeom>
          <a:noFill/>
        </p:spPr>
        <p:txBody>
          <a:bodyPr wrap="none" rtlCol="0">
            <a:spAutoFit/>
          </a:bodyPr>
          <a:lstStyle/>
          <a:p>
            <a:r>
              <a:rPr lang="en-US" sz="2000" b="1" dirty="0" smtClean="0">
                <a:solidFill>
                  <a:srgbClr val="0070C0"/>
                </a:solidFill>
              </a:rPr>
              <a:t>Only requires cavity resonant frequency tuning  and LLRF parameters.</a:t>
            </a:r>
          </a:p>
          <a:p>
            <a:r>
              <a:rPr lang="en-US" sz="2000" b="1" dirty="0" err="1" smtClean="0">
                <a:solidFill>
                  <a:srgbClr val="0070C0"/>
                </a:solidFill>
              </a:rPr>
              <a:t>Ql’s</a:t>
            </a:r>
            <a:r>
              <a:rPr lang="en-US" sz="2000" b="1" dirty="0" smtClean="0">
                <a:solidFill>
                  <a:srgbClr val="0070C0"/>
                </a:solidFill>
              </a:rPr>
              <a:t> and HLRF stay put.</a:t>
            </a:r>
            <a:endParaRPr lang="en-US" sz="2000" b="1" dirty="0">
              <a:solidFill>
                <a:srgbClr val="0070C0"/>
              </a:solidFill>
            </a:endParaRPr>
          </a:p>
        </p:txBody>
      </p:sp>
    </p:spTree>
    <p:extLst>
      <p:ext uri="{BB962C8B-B14F-4D97-AF65-F5344CB8AC3E}">
        <p14:creationId xmlns:p14="http://schemas.microsoft.com/office/powerpoint/2010/main" val="265518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smtClean="0"/>
              <a:t>Longitudinal dynamics</a:t>
            </a:r>
            <a:endParaRPr lang="en-US" sz="3200" dirty="0"/>
          </a:p>
        </p:txBody>
      </p:sp>
      <p:sp>
        <p:nvSpPr>
          <p:cNvPr id="3" name="Content Placeholder 2"/>
          <p:cNvSpPr>
            <a:spLocks noGrp="1"/>
          </p:cNvSpPr>
          <p:nvPr>
            <p:ph idx="1"/>
          </p:nvPr>
        </p:nvSpPr>
        <p:spPr>
          <a:xfrm>
            <a:off x="457200" y="990600"/>
            <a:ext cx="8229600" cy="3124200"/>
          </a:xfrm>
        </p:spPr>
        <p:txBody>
          <a:bodyPr>
            <a:normAutofit/>
          </a:bodyPr>
          <a:lstStyle/>
          <a:p>
            <a:r>
              <a:rPr lang="en-US" sz="2200" dirty="0" smtClean="0"/>
              <a:t>An ion/proton LINAC is designed for the synchronous particle which should remain in synchronism with the accelerating fields.</a:t>
            </a:r>
          </a:p>
          <a:p>
            <a:r>
              <a:rPr lang="en-US" sz="2200" dirty="0" smtClean="0"/>
              <a:t>At non relativistic velocities other particles in the bunch will experience phase oscillations around the sync phase.</a:t>
            </a:r>
          </a:p>
          <a:p>
            <a:pPr lvl="1"/>
            <a:r>
              <a:rPr lang="en-US" sz="2000" dirty="0" smtClean="0">
                <a:solidFill>
                  <a:srgbClr val="0070C0"/>
                </a:solidFill>
              </a:rPr>
              <a:t>At 3-8 </a:t>
            </a:r>
            <a:r>
              <a:rPr lang="en-US" sz="2000" dirty="0" err="1" smtClean="0">
                <a:solidFill>
                  <a:srgbClr val="0070C0"/>
                </a:solidFill>
              </a:rPr>
              <a:t>GeV</a:t>
            </a:r>
            <a:r>
              <a:rPr lang="en-US" sz="2000" dirty="0" smtClean="0">
                <a:solidFill>
                  <a:srgbClr val="0070C0"/>
                </a:solidFill>
              </a:rPr>
              <a:t> the </a:t>
            </a:r>
            <a:r>
              <a:rPr lang="el-GR" sz="2000" dirty="0" smtClean="0">
                <a:solidFill>
                  <a:srgbClr val="0070C0"/>
                </a:solidFill>
              </a:rPr>
              <a:t>β</a:t>
            </a:r>
            <a:r>
              <a:rPr lang="en-US" sz="2000" baseline="-25000" dirty="0" smtClean="0">
                <a:solidFill>
                  <a:srgbClr val="0070C0"/>
                </a:solidFill>
              </a:rPr>
              <a:t>b</a:t>
            </a:r>
            <a:r>
              <a:rPr lang="en-US" sz="2000" dirty="0" smtClean="0">
                <a:solidFill>
                  <a:srgbClr val="0070C0"/>
                </a:solidFill>
              </a:rPr>
              <a:t> &gt; 0.97 so oscillations are slow (more on a later slide).</a:t>
            </a:r>
          </a:p>
          <a:p>
            <a:r>
              <a:rPr lang="en-US" sz="2200" dirty="0" smtClean="0"/>
              <a:t>Longitudinal focusing is provided by proper choice of the beam phase relative to the RF field.</a:t>
            </a:r>
            <a:endParaRPr lang="en-US" sz="2200" dirty="0"/>
          </a:p>
        </p:txBody>
      </p:sp>
      <p:sp>
        <p:nvSpPr>
          <p:cNvPr id="5" name="Freeform 4"/>
          <p:cNvSpPr/>
          <p:nvPr/>
        </p:nvSpPr>
        <p:spPr>
          <a:xfrm>
            <a:off x="1429732" y="4704752"/>
            <a:ext cx="1395167" cy="829559"/>
          </a:xfrm>
          <a:custGeom>
            <a:avLst/>
            <a:gdLst>
              <a:gd name="connsiteX0" fmla="*/ 0 w 1395167"/>
              <a:gd name="connsiteY0" fmla="*/ 829559 h 829559"/>
              <a:gd name="connsiteX1" fmla="*/ 707010 w 1395167"/>
              <a:gd name="connsiteY1" fmla="*/ 0 h 829559"/>
              <a:gd name="connsiteX2" fmla="*/ 1395167 w 1395167"/>
              <a:gd name="connsiteY2" fmla="*/ 829559 h 829559"/>
            </a:gdLst>
            <a:ahLst/>
            <a:cxnLst>
              <a:cxn ang="0">
                <a:pos x="connsiteX0" y="connsiteY0"/>
              </a:cxn>
              <a:cxn ang="0">
                <a:pos x="connsiteX1" y="connsiteY1"/>
              </a:cxn>
              <a:cxn ang="0">
                <a:pos x="connsiteX2" y="connsiteY2"/>
              </a:cxn>
            </a:cxnLst>
            <a:rect l="l" t="t" r="r" b="b"/>
            <a:pathLst>
              <a:path w="1395167" h="829559">
                <a:moveTo>
                  <a:pt x="0" y="829559"/>
                </a:moveTo>
                <a:cubicBezTo>
                  <a:pt x="237241" y="414779"/>
                  <a:pt x="474482" y="0"/>
                  <a:pt x="707010" y="0"/>
                </a:cubicBezTo>
                <a:cubicBezTo>
                  <a:pt x="939538" y="0"/>
                  <a:pt x="1167352" y="414779"/>
                  <a:pt x="1395167" y="82955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flipV="1">
            <a:off x="2795833" y="5494247"/>
            <a:ext cx="1395167" cy="829559"/>
          </a:xfrm>
          <a:custGeom>
            <a:avLst/>
            <a:gdLst>
              <a:gd name="connsiteX0" fmla="*/ 0 w 1395167"/>
              <a:gd name="connsiteY0" fmla="*/ 829559 h 829559"/>
              <a:gd name="connsiteX1" fmla="*/ 707010 w 1395167"/>
              <a:gd name="connsiteY1" fmla="*/ 0 h 829559"/>
              <a:gd name="connsiteX2" fmla="*/ 1395167 w 1395167"/>
              <a:gd name="connsiteY2" fmla="*/ 829559 h 829559"/>
            </a:gdLst>
            <a:ahLst/>
            <a:cxnLst>
              <a:cxn ang="0">
                <a:pos x="connsiteX0" y="connsiteY0"/>
              </a:cxn>
              <a:cxn ang="0">
                <a:pos x="connsiteX1" y="connsiteY1"/>
              </a:cxn>
              <a:cxn ang="0">
                <a:pos x="connsiteX2" y="connsiteY2"/>
              </a:cxn>
            </a:cxnLst>
            <a:rect l="l" t="t" r="r" b="b"/>
            <a:pathLst>
              <a:path w="1395167" h="829559">
                <a:moveTo>
                  <a:pt x="0" y="829559"/>
                </a:moveTo>
                <a:cubicBezTo>
                  <a:pt x="237241" y="414779"/>
                  <a:pt x="474482" y="0"/>
                  <a:pt x="707010" y="0"/>
                </a:cubicBezTo>
                <a:cubicBezTo>
                  <a:pt x="939538" y="0"/>
                  <a:pt x="1167352" y="414779"/>
                  <a:pt x="1395167" y="82955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p:cNvCxnSpPr/>
          <p:nvPr/>
        </p:nvCxnSpPr>
        <p:spPr>
          <a:xfrm>
            <a:off x="1219200" y="5485606"/>
            <a:ext cx="3276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66303" y="5371703"/>
            <a:ext cx="2362200" cy="7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Flowchart: Connector 10"/>
          <p:cNvSpPr/>
          <p:nvPr/>
        </p:nvSpPr>
        <p:spPr>
          <a:xfrm>
            <a:off x="1746885" y="4940776"/>
            <a:ext cx="762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1621155" y="5121751"/>
            <a:ext cx="762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1880235" y="4778851"/>
            <a:ext cx="762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05000" y="4191000"/>
            <a:ext cx="1086772" cy="307777"/>
          </a:xfrm>
          <a:prstGeom prst="rect">
            <a:avLst/>
          </a:prstGeom>
          <a:noFill/>
        </p:spPr>
        <p:txBody>
          <a:bodyPr wrap="none" rtlCol="0">
            <a:spAutoFit/>
          </a:bodyPr>
          <a:lstStyle/>
          <a:p>
            <a:r>
              <a:rPr lang="en-US" sz="1400" dirty="0" smtClean="0"/>
              <a:t>Late particle</a:t>
            </a:r>
            <a:endParaRPr lang="en-US" sz="1400" dirty="0"/>
          </a:p>
        </p:txBody>
      </p:sp>
      <p:sp>
        <p:nvSpPr>
          <p:cNvPr id="15" name="TextBox 14"/>
          <p:cNvSpPr txBox="1"/>
          <p:nvPr/>
        </p:nvSpPr>
        <p:spPr>
          <a:xfrm>
            <a:off x="304800" y="4647406"/>
            <a:ext cx="1336648" cy="307777"/>
          </a:xfrm>
          <a:prstGeom prst="rect">
            <a:avLst/>
          </a:prstGeom>
          <a:noFill/>
        </p:spPr>
        <p:txBody>
          <a:bodyPr wrap="none" rtlCol="0">
            <a:spAutoFit/>
          </a:bodyPr>
          <a:lstStyle/>
          <a:p>
            <a:r>
              <a:rPr lang="en-US" sz="1400" dirty="0" smtClean="0"/>
              <a:t>Sync particle </a:t>
            </a:r>
            <a:r>
              <a:rPr lang="el-GR" sz="1400" dirty="0" smtClean="0"/>
              <a:t>φ</a:t>
            </a:r>
            <a:r>
              <a:rPr lang="en-US" sz="1400" baseline="-25000" dirty="0" smtClean="0"/>
              <a:t>s</a:t>
            </a:r>
            <a:endParaRPr lang="en-US" sz="1400" baseline="-25000" dirty="0"/>
          </a:p>
        </p:txBody>
      </p:sp>
      <p:sp>
        <p:nvSpPr>
          <p:cNvPr id="16" name="TextBox 15"/>
          <p:cNvSpPr txBox="1"/>
          <p:nvPr/>
        </p:nvSpPr>
        <p:spPr>
          <a:xfrm>
            <a:off x="304800" y="5025429"/>
            <a:ext cx="1135504" cy="307777"/>
          </a:xfrm>
          <a:prstGeom prst="rect">
            <a:avLst/>
          </a:prstGeom>
          <a:noFill/>
        </p:spPr>
        <p:txBody>
          <a:bodyPr wrap="none" rtlCol="0">
            <a:spAutoFit/>
          </a:bodyPr>
          <a:lstStyle/>
          <a:p>
            <a:r>
              <a:rPr lang="en-US" sz="1400" dirty="0" smtClean="0"/>
              <a:t>Early particle</a:t>
            </a:r>
            <a:endParaRPr lang="en-US" sz="1400" dirty="0"/>
          </a:p>
        </p:txBody>
      </p:sp>
      <p:cxnSp>
        <p:nvCxnSpPr>
          <p:cNvPr id="18" name="Straight Arrow Connector 17"/>
          <p:cNvCxnSpPr/>
          <p:nvPr/>
        </p:nvCxnSpPr>
        <p:spPr>
          <a:xfrm>
            <a:off x="1600200" y="4876006"/>
            <a:ext cx="152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371600" y="51808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866900" y="4533106"/>
            <a:ext cx="228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267200" y="5181600"/>
            <a:ext cx="261610" cy="369332"/>
          </a:xfrm>
          <a:prstGeom prst="rect">
            <a:avLst/>
          </a:prstGeom>
          <a:noFill/>
        </p:spPr>
        <p:txBody>
          <a:bodyPr wrap="none" rtlCol="0">
            <a:spAutoFit/>
          </a:bodyPr>
          <a:lstStyle/>
          <a:p>
            <a:r>
              <a:rPr lang="en-US" dirty="0" smtClean="0"/>
              <a:t>t</a:t>
            </a:r>
            <a:endParaRPr lang="en-US" dirty="0"/>
          </a:p>
        </p:txBody>
      </p:sp>
      <p:sp>
        <p:nvSpPr>
          <p:cNvPr id="29" name="TextBox 28"/>
          <p:cNvSpPr txBox="1"/>
          <p:nvPr/>
        </p:nvSpPr>
        <p:spPr>
          <a:xfrm>
            <a:off x="1143000" y="4191000"/>
            <a:ext cx="375424" cy="369332"/>
          </a:xfrm>
          <a:prstGeom prst="rect">
            <a:avLst/>
          </a:prstGeom>
          <a:noFill/>
        </p:spPr>
        <p:txBody>
          <a:bodyPr wrap="none" rtlCol="0">
            <a:spAutoFit/>
          </a:bodyPr>
          <a:lstStyle/>
          <a:p>
            <a:r>
              <a:rPr lang="en-US" dirty="0" smtClean="0"/>
              <a:t>E</a:t>
            </a:r>
            <a:r>
              <a:rPr lang="en-US" baseline="-25000" dirty="0" smtClean="0"/>
              <a:t>0</a:t>
            </a:r>
            <a:endParaRPr lang="en-US" baseline="-25000" dirty="0"/>
          </a:p>
        </p:txBody>
      </p:sp>
      <p:pic>
        <p:nvPicPr>
          <p:cNvPr id="19" name="Picture 18" descr="Cavity_with_beam_loading.jpg"/>
          <p:cNvPicPr>
            <a:picLocks noChangeAspect="1"/>
          </p:cNvPicPr>
          <p:nvPr/>
        </p:nvPicPr>
        <p:blipFill>
          <a:blip r:embed="rId2"/>
          <a:stretch>
            <a:fillRect/>
          </a:stretch>
        </p:blipFill>
        <p:spPr>
          <a:xfrm>
            <a:off x="4626930" y="4503420"/>
            <a:ext cx="4521798" cy="1973580"/>
          </a:xfrm>
          <a:prstGeom prst="rect">
            <a:avLst/>
          </a:prstGeom>
        </p:spPr>
      </p:pic>
      <p:sp>
        <p:nvSpPr>
          <p:cNvPr id="20" name="TextBox 19"/>
          <p:cNvSpPr txBox="1"/>
          <p:nvPr/>
        </p:nvSpPr>
        <p:spPr>
          <a:xfrm>
            <a:off x="5181600" y="4114800"/>
            <a:ext cx="3434466" cy="307777"/>
          </a:xfrm>
          <a:prstGeom prst="rect">
            <a:avLst/>
          </a:prstGeom>
          <a:noFill/>
        </p:spPr>
        <p:txBody>
          <a:bodyPr wrap="none" rtlCol="0">
            <a:spAutoFit/>
          </a:bodyPr>
          <a:lstStyle/>
          <a:p>
            <a:r>
              <a:rPr lang="en-US" sz="1400" b="1" dirty="0" smtClean="0">
                <a:solidFill>
                  <a:srgbClr val="7030A0"/>
                </a:solidFill>
              </a:rPr>
              <a:t>Convention: </a:t>
            </a:r>
            <a:r>
              <a:rPr lang="en-US" sz="1400" b="1" dirty="0" err="1" smtClean="0">
                <a:solidFill>
                  <a:srgbClr val="7030A0"/>
                </a:solidFill>
              </a:rPr>
              <a:t>Ib</a:t>
            </a:r>
            <a:r>
              <a:rPr lang="en-US" sz="1400" b="1" dirty="0" smtClean="0">
                <a:solidFill>
                  <a:srgbClr val="7030A0"/>
                </a:solidFill>
              </a:rPr>
              <a:t> phase =-180˚, RF phase =10˚</a:t>
            </a:r>
            <a:endParaRPr lang="en-US" sz="1400" b="1" dirty="0">
              <a:solidFill>
                <a:srgbClr val="7030A0"/>
              </a:solidFill>
            </a:endParaRPr>
          </a:p>
        </p:txBody>
      </p:sp>
      <p:cxnSp>
        <p:nvCxnSpPr>
          <p:cNvPr id="22" name="Straight Arrow Connector 21"/>
          <p:cNvCxnSpPr/>
          <p:nvPr/>
        </p:nvCxnSpPr>
        <p:spPr>
          <a:xfrm rot="10800000">
            <a:off x="5777866" y="5492115"/>
            <a:ext cx="428627" cy="3808"/>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206490" y="5322570"/>
            <a:ext cx="864870" cy="171450"/>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V="1">
            <a:off x="6764656" y="5433060"/>
            <a:ext cx="114301" cy="3811"/>
          </a:xfrm>
          <a:prstGeom prst="straightConnector1">
            <a:avLst/>
          </a:prstGeom>
          <a:ln>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39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dirty="0" smtClean="0"/>
              <a:t>Hamiltonian system</a:t>
            </a:r>
            <a:endParaRPr lang="en-US" sz="3200" dirty="0"/>
          </a:p>
        </p:txBody>
      </p:sp>
      <p:sp>
        <p:nvSpPr>
          <p:cNvPr id="3" name="Content Placeholder 2"/>
          <p:cNvSpPr>
            <a:spLocks noGrp="1"/>
          </p:cNvSpPr>
          <p:nvPr>
            <p:ph idx="1"/>
          </p:nvPr>
        </p:nvSpPr>
        <p:spPr>
          <a:xfrm>
            <a:off x="533400" y="914400"/>
            <a:ext cx="8229600" cy="868363"/>
          </a:xfrm>
        </p:spPr>
        <p:txBody>
          <a:bodyPr>
            <a:normAutofit/>
          </a:bodyPr>
          <a:lstStyle/>
          <a:p>
            <a:r>
              <a:rPr lang="en-US" sz="2000" dirty="0" smtClean="0"/>
              <a:t>The longitudinal dynamics can be described by a Hamiltonian system in terms of kinetic and potential energy:</a:t>
            </a:r>
            <a:endParaRPr lang="en-US" sz="2000" dirty="0"/>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034" name="Picture 1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79525" y="1905000"/>
            <a:ext cx="1417638" cy="342900"/>
          </a:xfrm>
          <a:prstGeom prst="rect">
            <a:avLst/>
          </a:prstGeom>
          <a:noFill/>
        </p:spPr>
      </p:pic>
      <p:pic>
        <p:nvPicPr>
          <p:cNvPr id="1033"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79525" y="2438400"/>
            <a:ext cx="639763" cy="342900"/>
          </a:xfrm>
          <a:prstGeom prst="rect">
            <a:avLst/>
          </a:prstGeom>
          <a:noFill/>
        </p:spPr>
      </p:pic>
      <p:sp>
        <p:nvSpPr>
          <p:cNvPr id="10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6" name="Rectangle 12"/>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7" name="Rectangle 13"/>
          <p:cNvSpPr>
            <a:spLocks noChangeArrowheads="1"/>
          </p:cNvSpPr>
          <p:nvPr/>
        </p:nvSpPr>
        <p:spPr bwMode="auto">
          <a:xfrm>
            <a:off x="0" y="1143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8" name="Picture 1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203325" y="3048000"/>
            <a:ext cx="1920875" cy="358775"/>
          </a:xfrm>
          <a:prstGeom prst="rect">
            <a:avLst/>
          </a:prstGeom>
          <a:noFill/>
        </p:spPr>
      </p:pic>
      <p:sp>
        <p:nvSpPr>
          <p:cNvPr id="1040" name="Rectangle 16"/>
          <p:cNvSpPr>
            <a:spLocks noChangeArrowheads="1"/>
          </p:cNvSpPr>
          <p:nvPr/>
        </p:nvSpPr>
        <p:spPr bwMode="auto">
          <a:xfrm>
            <a:off x="0" y="815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3" name="Left Brace 22"/>
          <p:cNvSpPr/>
          <p:nvPr/>
        </p:nvSpPr>
        <p:spPr>
          <a:xfrm>
            <a:off x="1127125" y="1828800"/>
            <a:ext cx="76200" cy="9906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4" name="Picture 23" descr="scan0001.JPG"/>
          <p:cNvPicPr>
            <a:picLocks noChangeAspect="1"/>
          </p:cNvPicPr>
          <p:nvPr/>
        </p:nvPicPr>
        <p:blipFill>
          <a:blip r:embed="rId5"/>
          <a:stretch>
            <a:fillRect/>
          </a:stretch>
        </p:blipFill>
        <p:spPr>
          <a:xfrm>
            <a:off x="5020056" y="1600200"/>
            <a:ext cx="2904744" cy="4227576"/>
          </a:xfrm>
          <a:prstGeom prst="rect">
            <a:avLst/>
          </a:prstGeom>
        </p:spPr>
      </p:pic>
      <p:sp>
        <p:nvSpPr>
          <p:cNvPr id="25" name="Left Brace 24"/>
          <p:cNvSpPr/>
          <p:nvPr/>
        </p:nvSpPr>
        <p:spPr>
          <a:xfrm rot="16200000">
            <a:off x="2498725" y="2895599"/>
            <a:ext cx="76200" cy="11430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Left Brace 28"/>
          <p:cNvSpPr/>
          <p:nvPr/>
        </p:nvSpPr>
        <p:spPr>
          <a:xfrm rot="16200000">
            <a:off x="1584325" y="3276600"/>
            <a:ext cx="76200" cy="3810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1279525" y="3581400"/>
            <a:ext cx="643894" cy="461665"/>
          </a:xfrm>
          <a:prstGeom prst="rect">
            <a:avLst/>
          </a:prstGeom>
          <a:noFill/>
        </p:spPr>
        <p:txBody>
          <a:bodyPr wrap="none" rtlCol="0">
            <a:spAutoFit/>
          </a:bodyPr>
          <a:lstStyle/>
          <a:p>
            <a:r>
              <a:rPr lang="en-US" sz="1200" dirty="0" smtClean="0"/>
              <a:t>Kinetic </a:t>
            </a:r>
          </a:p>
          <a:p>
            <a:r>
              <a:rPr lang="en-US" sz="1200" dirty="0" smtClean="0"/>
              <a:t>Energy</a:t>
            </a:r>
            <a:endParaRPr lang="en-US" sz="1200" dirty="0"/>
          </a:p>
        </p:txBody>
      </p:sp>
      <p:sp>
        <p:nvSpPr>
          <p:cNvPr id="31" name="TextBox 30"/>
          <p:cNvSpPr txBox="1"/>
          <p:nvPr/>
        </p:nvSpPr>
        <p:spPr>
          <a:xfrm>
            <a:off x="2193925" y="3581400"/>
            <a:ext cx="779637" cy="461665"/>
          </a:xfrm>
          <a:prstGeom prst="rect">
            <a:avLst/>
          </a:prstGeom>
          <a:noFill/>
        </p:spPr>
        <p:txBody>
          <a:bodyPr wrap="none" rtlCol="0">
            <a:spAutoFit/>
          </a:bodyPr>
          <a:lstStyle/>
          <a:p>
            <a:r>
              <a:rPr lang="en-US" sz="1200" dirty="0" smtClean="0"/>
              <a:t>Potential </a:t>
            </a:r>
          </a:p>
          <a:p>
            <a:r>
              <a:rPr lang="en-US" sz="1200" dirty="0" smtClean="0"/>
              <a:t>Energy</a:t>
            </a:r>
            <a:endParaRPr lang="en-US" sz="1200" dirty="0"/>
          </a:p>
        </p:txBody>
      </p:sp>
      <p:sp>
        <p:nvSpPr>
          <p:cNvPr id="32" name="TextBox 31"/>
          <p:cNvSpPr txBox="1"/>
          <p:nvPr/>
        </p:nvSpPr>
        <p:spPr>
          <a:xfrm>
            <a:off x="152400" y="2129135"/>
            <a:ext cx="949427" cy="461665"/>
          </a:xfrm>
          <a:prstGeom prst="rect">
            <a:avLst/>
          </a:prstGeom>
          <a:noFill/>
        </p:spPr>
        <p:txBody>
          <a:bodyPr wrap="none" rtlCol="0">
            <a:spAutoFit/>
          </a:bodyPr>
          <a:lstStyle/>
          <a:p>
            <a:r>
              <a:rPr lang="en-US" sz="1200" dirty="0" smtClean="0"/>
              <a:t>Hamiltonian</a:t>
            </a:r>
          </a:p>
          <a:p>
            <a:r>
              <a:rPr lang="en-US" sz="1200" dirty="0" smtClean="0"/>
              <a:t>System H</a:t>
            </a:r>
            <a:r>
              <a:rPr lang="el-GR" sz="1200" baseline="-25000" dirty="0" smtClean="0"/>
              <a:t>φ</a:t>
            </a:r>
            <a:endParaRPr lang="en-US" sz="1200" baseline="-25000" dirty="0"/>
          </a:p>
        </p:txBody>
      </p:sp>
      <p:sp>
        <p:nvSpPr>
          <p:cNvPr id="33" name="TextBox 32"/>
          <p:cNvSpPr txBox="1"/>
          <p:nvPr/>
        </p:nvSpPr>
        <p:spPr>
          <a:xfrm>
            <a:off x="381001" y="5410200"/>
            <a:ext cx="3124200" cy="523220"/>
          </a:xfrm>
          <a:prstGeom prst="rect">
            <a:avLst/>
          </a:prstGeom>
          <a:noFill/>
        </p:spPr>
        <p:txBody>
          <a:bodyPr wrap="square" rtlCol="0">
            <a:spAutoFit/>
          </a:bodyPr>
          <a:lstStyle/>
          <a:p>
            <a:r>
              <a:rPr lang="en-US" sz="1400" dirty="0" smtClean="0"/>
              <a:t>The bucket has a stable region defined by -</a:t>
            </a:r>
            <a:r>
              <a:rPr lang="el-GR" sz="1400" dirty="0" smtClean="0"/>
              <a:t>φ</a:t>
            </a:r>
            <a:r>
              <a:rPr lang="en-US" sz="1400" baseline="-25000" dirty="0" smtClean="0"/>
              <a:t>S</a:t>
            </a:r>
            <a:r>
              <a:rPr lang="en-US" sz="1400" dirty="0" smtClean="0"/>
              <a:t> and </a:t>
            </a:r>
            <a:r>
              <a:rPr lang="el-GR" sz="1400" dirty="0" smtClean="0"/>
              <a:t>φ</a:t>
            </a:r>
            <a:r>
              <a:rPr lang="en-US" sz="1400" baseline="-25000" dirty="0" smtClean="0"/>
              <a:t>2</a:t>
            </a:r>
            <a:r>
              <a:rPr lang="en-US" sz="1400" dirty="0" smtClean="0"/>
              <a:t>. </a:t>
            </a:r>
            <a:r>
              <a:rPr lang="el-GR" sz="1400" dirty="0" smtClean="0"/>
              <a:t>φ</a:t>
            </a:r>
            <a:r>
              <a:rPr lang="en-US" sz="1400" baseline="-25000" dirty="0" smtClean="0"/>
              <a:t>2</a:t>
            </a:r>
            <a:r>
              <a:rPr lang="en-US" sz="1400" dirty="0" smtClean="0"/>
              <a:t>≈ 2</a:t>
            </a:r>
            <a:r>
              <a:rPr lang="el-GR" sz="1400" dirty="0" smtClean="0"/>
              <a:t>φ</a:t>
            </a:r>
            <a:r>
              <a:rPr lang="en-US" sz="1400" baseline="-25000" dirty="0" smtClean="0"/>
              <a:t>S</a:t>
            </a:r>
            <a:r>
              <a:rPr lang="en-US" sz="1400" dirty="0" smtClean="0"/>
              <a:t>.</a:t>
            </a:r>
            <a:endParaRPr lang="en-US" sz="1400" dirty="0"/>
          </a:p>
        </p:txBody>
      </p:sp>
      <p:sp>
        <p:nvSpPr>
          <p:cNvPr id="34" name="TextBox 33"/>
          <p:cNvSpPr txBox="1"/>
          <p:nvPr/>
        </p:nvSpPr>
        <p:spPr>
          <a:xfrm>
            <a:off x="381000" y="4267200"/>
            <a:ext cx="3581400" cy="954107"/>
          </a:xfrm>
          <a:prstGeom prst="rect">
            <a:avLst/>
          </a:prstGeom>
          <a:noFill/>
        </p:spPr>
        <p:txBody>
          <a:bodyPr wrap="square" rtlCol="0">
            <a:spAutoFit/>
          </a:bodyPr>
          <a:lstStyle/>
          <a:p>
            <a:r>
              <a:rPr lang="en-US" sz="1400" dirty="0" smtClean="0"/>
              <a:t>A and B are constants for each particular cavity, but they change cavity to cavity because A is a function of </a:t>
            </a:r>
            <a:r>
              <a:rPr lang="el-GR" sz="1400" dirty="0" smtClean="0"/>
              <a:t>β</a:t>
            </a:r>
            <a:r>
              <a:rPr lang="en-US" sz="1400" baseline="-25000" dirty="0" smtClean="0"/>
              <a:t>S</a:t>
            </a:r>
            <a:r>
              <a:rPr lang="en-US" sz="1400" dirty="0" smtClean="0"/>
              <a:t> and </a:t>
            </a:r>
            <a:r>
              <a:rPr lang="el-GR" sz="1400" dirty="0" smtClean="0"/>
              <a:t>γ</a:t>
            </a:r>
            <a:r>
              <a:rPr lang="en-US" sz="1400" baseline="-25000" dirty="0" smtClean="0"/>
              <a:t>S</a:t>
            </a:r>
            <a:r>
              <a:rPr lang="en-US" sz="1400" dirty="0" smtClean="0"/>
              <a:t>. B is a function of E</a:t>
            </a:r>
            <a:r>
              <a:rPr lang="en-US" sz="1400" baseline="-25000" dirty="0" smtClean="0"/>
              <a:t>0</a:t>
            </a:r>
            <a:r>
              <a:rPr lang="en-US" sz="1400" dirty="0" smtClean="0"/>
              <a:t> and TTF.</a:t>
            </a:r>
            <a:endParaRPr lang="en-US" sz="1400" dirty="0"/>
          </a:p>
        </p:txBody>
      </p:sp>
      <p:sp>
        <p:nvSpPr>
          <p:cNvPr id="35" name="TextBox 34"/>
          <p:cNvSpPr txBox="1"/>
          <p:nvPr/>
        </p:nvSpPr>
        <p:spPr>
          <a:xfrm>
            <a:off x="533400" y="6172200"/>
            <a:ext cx="1718676" cy="307777"/>
          </a:xfrm>
          <a:prstGeom prst="rect">
            <a:avLst/>
          </a:prstGeom>
          <a:noFill/>
        </p:spPr>
        <p:txBody>
          <a:bodyPr wrap="none" rtlCol="0">
            <a:spAutoFit/>
          </a:bodyPr>
          <a:lstStyle/>
          <a:p>
            <a:r>
              <a:rPr lang="en-US" sz="1400" dirty="0" smtClean="0"/>
              <a:t>The maximum </a:t>
            </a:r>
            <a:r>
              <a:rPr lang="el-GR" sz="1400" dirty="0" smtClean="0"/>
              <a:t>Δ</a:t>
            </a:r>
            <a:r>
              <a:rPr lang="en-US" sz="1400" dirty="0" smtClean="0"/>
              <a:t>W is </a:t>
            </a:r>
            <a:endParaRPr lang="en-US" sz="1400" dirty="0"/>
          </a:p>
        </p:txBody>
      </p:sp>
      <p:sp>
        <p:nvSpPr>
          <p:cNvPr id="1045"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44" name="Picture 2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286000" y="6019800"/>
            <a:ext cx="1973263" cy="517525"/>
          </a:xfrm>
          <a:prstGeom prst="rect">
            <a:avLst/>
          </a:prstGeom>
          <a:noFill/>
        </p:spPr>
      </p:pic>
      <p:sp>
        <p:nvSpPr>
          <p:cNvPr id="1046" name="Rectangle 22"/>
          <p:cNvSpPr>
            <a:spLocks noChangeArrowheads="1"/>
          </p:cNvSpPr>
          <p:nvPr/>
        </p:nvSpPr>
        <p:spPr bwMode="auto">
          <a:xfrm>
            <a:off x="0" y="974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4264724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487362"/>
          </a:xfrm>
        </p:spPr>
        <p:txBody>
          <a:bodyPr>
            <a:noAutofit/>
          </a:bodyPr>
          <a:lstStyle/>
          <a:p>
            <a:r>
              <a:rPr lang="en-US" sz="3200" dirty="0" smtClean="0"/>
              <a:t>Initial bunch pattern</a:t>
            </a:r>
            <a:endParaRPr lang="en-US" sz="3200" dirty="0"/>
          </a:p>
        </p:txBody>
      </p:sp>
      <p:pic>
        <p:nvPicPr>
          <p:cNvPr id="7" name="Picture 6" descr="initial bunch pattern 3D.jpg"/>
          <p:cNvPicPr>
            <a:picLocks noChangeAspect="1"/>
          </p:cNvPicPr>
          <p:nvPr/>
        </p:nvPicPr>
        <p:blipFill>
          <a:blip r:embed="rId2"/>
          <a:stretch>
            <a:fillRect/>
          </a:stretch>
        </p:blipFill>
        <p:spPr>
          <a:xfrm>
            <a:off x="4648200" y="1905000"/>
            <a:ext cx="4071064" cy="2948613"/>
          </a:xfrm>
          <a:prstGeom prst="rect">
            <a:avLst/>
          </a:prstGeom>
        </p:spPr>
      </p:pic>
      <p:sp>
        <p:nvSpPr>
          <p:cNvPr id="8" name="TextBox 7"/>
          <p:cNvSpPr txBox="1"/>
          <p:nvPr/>
        </p:nvSpPr>
        <p:spPr>
          <a:xfrm>
            <a:off x="533400" y="5410200"/>
            <a:ext cx="8366475" cy="646331"/>
          </a:xfrm>
          <a:prstGeom prst="rect">
            <a:avLst/>
          </a:prstGeom>
          <a:noFill/>
        </p:spPr>
        <p:txBody>
          <a:bodyPr wrap="square" rtlCol="0">
            <a:spAutoFit/>
          </a:bodyPr>
          <a:lstStyle/>
          <a:p>
            <a:r>
              <a:rPr lang="en-US" dirty="0" smtClean="0"/>
              <a:t>73 </a:t>
            </a:r>
            <a:r>
              <a:rPr lang="en-US" dirty="0" err="1" smtClean="0"/>
              <a:t>macroparticles</a:t>
            </a:r>
            <a:endParaRPr lang="en-US" dirty="0" smtClean="0"/>
          </a:p>
          <a:p>
            <a:r>
              <a:rPr lang="en-US" dirty="0" smtClean="0"/>
              <a:t>Total number of particles: 6.24 10</a:t>
            </a:r>
            <a:r>
              <a:rPr lang="en-US" baseline="30000" dirty="0" smtClean="0"/>
              <a:t>12</a:t>
            </a:r>
            <a:r>
              <a:rPr lang="en-US" dirty="0" smtClean="0"/>
              <a:t> per </a:t>
            </a:r>
            <a:r>
              <a:rPr lang="en-US" dirty="0" err="1" smtClean="0"/>
              <a:t>mA</a:t>
            </a:r>
            <a:r>
              <a:rPr lang="en-US" dirty="0" smtClean="0"/>
              <a:t> of current</a:t>
            </a:r>
            <a:endParaRPr lang="en-US" dirty="0"/>
          </a:p>
        </p:txBody>
      </p:sp>
      <p:grpSp>
        <p:nvGrpSpPr>
          <p:cNvPr id="10" name="Group 9"/>
          <p:cNvGrpSpPr/>
          <p:nvPr/>
        </p:nvGrpSpPr>
        <p:grpSpPr>
          <a:xfrm>
            <a:off x="196587" y="1752600"/>
            <a:ext cx="4313491" cy="3124200"/>
            <a:chOff x="196587" y="1752600"/>
            <a:chExt cx="4313491" cy="3124200"/>
          </a:xfrm>
        </p:grpSpPr>
        <p:pic>
          <p:nvPicPr>
            <p:cNvPr id="6" name="Picture 5" descr="initial bunch pattern.jpg"/>
            <p:cNvPicPr>
              <a:picLocks noChangeAspect="1"/>
            </p:cNvPicPr>
            <p:nvPr/>
          </p:nvPicPr>
          <p:blipFill>
            <a:blip r:embed="rId3"/>
            <a:stretch>
              <a:fillRect/>
            </a:stretch>
          </p:blipFill>
          <p:spPr>
            <a:xfrm>
              <a:off x="196587" y="1752600"/>
              <a:ext cx="4313491" cy="3124200"/>
            </a:xfrm>
            <a:prstGeom prst="rect">
              <a:avLst/>
            </a:prstGeom>
          </p:spPr>
        </p:pic>
        <p:sp>
          <p:nvSpPr>
            <p:cNvPr id="9" name="TextBox 8"/>
            <p:cNvSpPr txBox="1"/>
            <p:nvPr/>
          </p:nvSpPr>
          <p:spPr>
            <a:xfrm>
              <a:off x="1703070" y="2274570"/>
              <a:ext cx="533400" cy="246221"/>
            </a:xfrm>
            <a:prstGeom prst="rect">
              <a:avLst/>
            </a:prstGeom>
            <a:solidFill>
              <a:schemeClr val="bg1"/>
            </a:solidFill>
          </p:spPr>
          <p:txBody>
            <a:bodyPr wrap="square" lIns="0" tIns="0" rIns="0" bIns="0" rtlCol="0">
              <a:spAutoFit/>
            </a:bodyPr>
            <a:lstStyle/>
            <a:p>
              <a:r>
                <a:rPr lang="en-US" sz="1600" dirty="0" smtClean="0"/>
                <a:t>2ps</a:t>
              </a:r>
              <a:endParaRPr lang="en-US" sz="1600" dirty="0"/>
            </a:p>
          </p:txBody>
        </p:sp>
      </p:grpSp>
    </p:spTree>
    <p:extLst>
      <p:ext uri="{BB962C8B-B14F-4D97-AF65-F5344CB8AC3E}">
        <p14:creationId xmlns:p14="http://schemas.microsoft.com/office/powerpoint/2010/main" val="3137527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Autofit/>
          </a:bodyPr>
          <a:lstStyle/>
          <a:p>
            <a:r>
              <a:rPr lang="en-US" sz="2800" dirty="0" smtClean="0"/>
              <a:t>Synchronous bunch simulations</a:t>
            </a:r>
            <a:endParaRPr lang="en-US" sz="2800" dirty="0"/>
          </a:p>
        </p:txBody>
      </p:sp>
      <p:pic>
        <p:nvPicPr>
          <p:cNvPr id="4" name="Picture 3" descr="sync_bunch_E_gain.jpg"/>
          <p:cNvPicPr>
            <a:picLocks noChangeAspect="1"/>
          </p:cNvPicPr>
          <p:nvPr/>
        </p:nvPicPr>
        <p:blipFill>
          <a:blip r:embed="rId3"/>
          <a:stretch>
            <a:fillRect/>
          </a:stretch>
        </p:blipFill>
        <p:spPr>
          <a:xfrm>
            <a:off x="228600" y="685800"/>
            <a:ext cx="4114800" cy="2759983"/>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740952396"/>
              </p:ext>
            </p:extLst>
          </p:nvPr>
        </p:nvGraphicFramePr>
        <p:xfrm>
          <a:off x="4191000" y="1371601"/>
          <a:ext cx="3544888" cy="304800"/>
        </p:xfrm>
        <a:graphic>
          <a:graphicData uri="http://schemas.openxmlformats.org/presentationml/2006/ole">
            <mc:AlternateContent xmlns:mc="http://schemas.openxmlformats.org/markup-compatibility/2006">
              <mc:Choice xmlns:v="urn:schemas-microsoft-com:vml" Requires="v">
                <p:oleObj spid="_x0000_s1122" name="Equation" r:id="rId4" imgW="2806560" imgH="241200" progId="Equation.3">
                  <p:embed/>
                </p:oleObj>
              </mc:Choice>
              <mc:Fallback>
                <p:oleObj name="Equation" r:id="rId4" imgW="280656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371601"/>
                        <a:ext cx="3544888"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206875" y="914401"/>
            <a:ext cx="3226011" cy="369332"/>
          </a:xfrm>
          <a:prstGeom prst="rect">
            <a:avLst/>
          </a:prstGeom>
          <a:noFill/>
        </p:spPr>
        <p:txBody>
          <a:bodyPr wrap="none" rtlCol="0">
            <a:spAutoFit/>
          </a:bodyPr>
          <a:lstStyle/>
          <a:p>
            <a:r>
              <a:rPr lang="en-US" dirty="0" smtClean="0"/>
              <a:t>Synchronous bunch energy gain:</a:t>
            </a:r>
            <a:endParaRPr lang="en-US" dirty="0"/>
          </a:p>
        </p:txBody>
      </p:sp>
      <p:sp>
        <p:nvSpPr>
          <p:cNvPr id="8" name="TextBox 7"/>
          <p:cNvSpPr txBox="1"/>
          <p:nvPr/>
        </p:nvSpPr>
        <p:spPr>
          <a:xfrm>
            <a:off x="4206876" y="1905001"/>
            <a:ext cx="3946524" cy="369332"/>
          </a:xfrm>
          <a:prstGeom prst="rect">
            <a:avLst/>
          </a:prstGeom>
          <a:noFill/>
        </p:spPr>
        <p:txBody>
          <a:bodyPr wrap="square" rtlCol="0">
            <a:spAutoFit/>
          </a:bodyPr>
          <a:lstStyle/>
          <a:p>
            <a:r>
              <a:rPr lang="en-US" dirty="0"/>
              <a:t>S</a:t>
            </a:r>
            <a:r>
              <a:rPr lang="en-US" dirty="0" smtClean="0"/>
              <a:t>ynchronous particle the energy gain:</a:t>
            </a:r>
            <a:endParaRPr lang="en-US" dirty="0"/>
          </a:p>
        </p:txBody>
      </p:sp>
      <p:graphicFrame>
        <p:nvGraphicFramePr>
          <p:cNvPr id="17412" name="Object 4"/>
          <p:cNvGraphicFramePr>
            <a:graphicFrameLocks noChangeAspect="1"/>
          </p:cNvGraphicFramePr>
          <p:nvPr>
            <p:extLst>
              <p:ext uri="{D42A27DB-BD31-4B8C-83A1-F6EECF244321}">
                <p14:modId xmlns:p14="http://schemas.microsoft.com/office/powerpoint/2010/main" val="1644038644"/>
              </p:ext>
            </p:extLst>
          </p:nvPr>
        </p:nvGraphicFramePr>
        <p:xfrm>
          <a:off x="4491038" y="2339421"/>
          <a:ext cx="3095625" cy="544512"/>
        </p:xfrm>
        <a:graphic>
          <a:graphicData uri="http://schemas.openxmlformats.org/presentationml/2006/ole">
            <mc:AlternateContent xmlns:mc="http://schemas.openxmlformats.org/markup-compatibility/2006">
              <mc:Choice xmlns:v="urn:schemas-microsoft-com:vml" Requires="v">
                <p:oleObj spid="_x0000_s1123" name="Equation" r:id="rId6" imgW="2450880" imgH="431640" progId="Equation.3">
                  <p:embed/>
                </p:oleObj>
              </mc:Choice>
              <mc:Fallback>
                <p:oleObj name="Equation" r:id="rId6" imgW="245088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1038" y="2339421"/>
                        <a:ext cx="3095625" cy="544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286000" y="2530734"/>
            <a:ext cx="1461169" cy="338554"/>
          </a:xfrm>
          <a:prstGeom prst="rect">
            <a:avLst/>
          </a:prstGeom>
          <a:noFill/>
        </p:spPr>
        <p:txBody>
          <a:bodyPr wrap="none" rtlCol="0">
            <a:spAutoFit/>
          </a:bodyPr>
          <a:lstStyle/>
          <a:p>
            <a:r>
              <a:rPr lang="el-GR" sz="1600" dirty="0" smtClean="0"/>
              <a:t>φ</a:t>
            </a:r>
            <a:r>
              <a:rPr lang="en-US" sz="1600" baseline="-25000" dirty="0" smtClean="0"/>
              <a:t>S</a:t>
            </a:r>
            <a:r>
              <a:rPr lang="en-US" sz="1600" dirty="0" smtClean="0"/>
              <a:t>=-10 degrees</a:t>
            </a:r>
            <a:endParaRPr lang="en-US" sz="1600" dirty="0"/>
          </a:p>
        </p:txBody>
      </p:sp>
      <p:sp>
        <p:nvSpPr>
          <p:cNvPr id="11" name="Rectangle 10"/>
          <p:cNvSpPr/>
          <p:nvPr/>
        </p:nvSpPr>
        <p:spPr>
          <a:xfrm>
            <a:off x="4343400" y="3886200"/>
            <a:ext cx="3657600" cy="1143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ync_buch_phases.jpg"/>
          <p:cNvPicPr>
            <a:picLocks noChangeAspect="1"/>
          </p:cNvPicPr>
          <p:nvPr/>
        </p:nvPicPr>
        <p:blipFill>
          <a:blip r:embed="rId8"/>
          <a:stretch>
            <a:fillRect/>
          </a:stretch>
        </p:blipFill>
        <p:spPr>
          <a:xfrm>
            <a:off x="76200" y="3865140"/>
            <a:ext cx="3670969" cy="2916660"/>
          </a:xfrm>
          <a:prstGeom prst="rect">
            <a:avLst/>
          </a:prstGeom>
        </p:spPr>
      </p:pic>
      <p:sp>
        <p:nvSpPr>
          <p:cNvPr id="13" name="Content Placeholder 2"/>
          <p:cNvSpPr txBox="1">
            <a:spLocks/>
          </p:cNvSpPr>
          <p:nvPr/>
        </p:nvSpPr>
        <p:spPr>
          <a:xfrm>
            <a:off x="3747169" y="5105400"/>
            <a:ext cx="4863431" cy="14478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3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GeV</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the</a:t>
            </a:r>
            <a:r>
              <a:rPr kumimoji="0" lang="en-US" sz="2000" b="0" i="0" u="none" strike="noStrike" kern="1200" cap="none" spc="0" normalizeH="0" noProof="0" dirty="0" smtClean="0">
                <a:ln>
                  <a:noFill/>
                </a:ln>
                <a:solidFill>
                  <a:schemeClr val="tx1"/>
                </a:solidFill>
                <a:effectLst/>
                <a:uLnTx/>
                <a:uFillTx/>
                <a:latin typeface="+mn-lt"/>
                <a:ea typeface="+mn-ea"/>
                <a:cs typeface="+mn-cs"/>
              </a:rPr>
              <a:t> small amplitude oscillation frequency is 1.24 MHz (i.e. 0.8µs period). The oscillation frequency slows down as energy increases.</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4" name="Object 2"/>
          <p:cNvGraphicFramePr>
            <a:graphicFrameLocks noChangeAspect="1"/>
          </p:cNvGraphicFramePr>
          <p:nvPr>
            <p:extLst>
              <p:ext uri="{D42A27DB-BD31-4B8C-83A1-F6EECF244321}">
                <p14:modId xmlns:p14="http://schemas.microsoft.com/office/powerpoint/2010/main" val="1631910838"/>
              </p:ext>
            </p:extLst>
          </p:nvPr>
        </p:nvGraphicFramePr>
        <p:xfrm>
          <a:off x="4648200" y="4038600"/>
          <a:ext cx="2819400" cy="843842"/>
        </p:xfrm>
        <a:graphic>
          <a:graphicData uri="http://schemas.openxmlformats.org/presentationml/2006/ole">
            <mc:AlternateContent xmlns:mc="http://schemas.openxmlformats.org/markup-compatibility/2006">
              <mc:Choice xmlns:v="urn:schemas-microsoft-com:vml" Requires="v">
                <p:oleObj spid="_x0000_s1124" name="Equation" r:id="rId9" imgW="1612800" imgH="482400" progId="Equation.3">
                  <p:embed/>
                </p:oleObj>
              </mc:Choice>
              <mc:Fallback>
                <p:oleObj name="Equation" r:id="rId9" imgW="1612800" imgH="482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4038600"/>
                        <a:ext cx="2819400" cy="8438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Arrow Connector 14"/>
          <p:cNvCxnSpPr/>
          <p:nvPr/>
        </p:nvCxnSpPr>
        <p:spPr>
          <a:xfrm>
            <a:off x="533400" y="6236732"/>
            <a:ext cx="2483184" cy="0"/>
          </a:xfrm>
          <a:prstGeom prst="straightConnector1">
            <a:avLst/>
          </a:prstGeom>
          <a:ln w="19050">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05000" y="5867400"/>
            <a:ext cx="633507" cy="369332"/>
          </a:xfrm>
          <a:prstGeom prst="rect">
            <a:avLst/>
          </a:prstGeom>
          <a:noFill/>
        </p:spPr>
        <p:txBody>
          <a:bodyPr wrap="none" rtlCol="0">
            <a:spAutoFit/>
          </a:bodyPr>
          <a:lstStyle/>
          <a:p>
            <a:r>
              <a:rPr lang="en-US" dirty="0" smtClean="0"/>
              <a:t>~1µs</a:t>
            </a:r>
            <a:endParaRPr lang="en-US" dirty="0"/>
          </a:p>
        </p:txBody>
      </p:sp>
    </p:spTree>
    <p:extLst>
      <p:ext uri="{BB962C8B-B14F-4D97-AF65-F5344CB8AC3E}">
        <p14:creationId xmlns:p14="http://schemas.microsoft.com/office/powerpoint/2010/main" val="374037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52400"/>
            <a:ext cx="8229600" cy="487362"/>
          </a:xfrm>
          <a:prstGeom prst="rect">
            <a:avLst/>
          </a:prstGeom>
        </p:spPr>
        <p:txBody>
          <a:bodyPr>
            <a:noAutofit/>
          </a:bodyPr>
          <a:lstStyle/>
          <a:p>
            <a:pPr lvl="0" algn="ctr">
              <a:spcBef>
                <a:spcPct val="0"/>
              </a:spcBef>
            </a:pPr>
            <a:r>
              <a:rPr lang="en-US" sz="3200" dirty="0" smtClean="0"/>
              <a:t>3-8 </a:t>
            </a:r>
            <a:r>
              <a:rPr lang="en-US" sz="3200" dirty="0" err="1" smtClean="0"/>
              <a:t>GeV</a:t>
            </a:r>
            <a:r>
              <a:rPr lang="en-US" sz="3200" dirty="0" smtClean="0"/>
              <a:t> pulsed LINAC</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457200" y="990600"/>
            <a:ext cx="8229600" cy="4953000"/>
          </a:xfrm>
          <a:prstGeom prst="rect">
            <a:avLst/>
          </a:prstGeom>
        </p:spPr>
        <p:txBody>
          <a:bodyPr>
            <a:normAutofit lnSpcReduction="10000"/>
          </a:bodyPr>
          <a:lstStyle/>
          <a:p>
            <a:pPr marL="342900" lvl="0" indent="-342900">
              <a:spcBef>
                <a:spcPct val="20000"/>
              </a:spcBef>
              <a:buFont typeface="Arial" pitchFamily="34" charset="0"/>
              <a:buChar char="•"/>
            </a:pPr>
            <a:r>
              <a:rPr lang="en-US" sz="2200" dirty="0" smtClean="0"/>
              <a:t>Requirements:</a:t>
            </a:r>
          </a:p>
          <a:p>
            <a:pPr marL="342900" lvl="0" indent="-342900">
              <a:spcBef>
                <a:spcPct val="20000"/>
              </a:spcBef>
              <a:buFont typeface="Arial" pitchFamily="34" charset="0"/>
              <a:buChar char="•"/>
            </a:pPr>
            <a:endParaRPr lang="en-US" sz="1600" dirty="0" smtClean="0"/>
          </a:p>
          <a:p>
            <a:pPr marL="800100" lvl="1" indent="-342900">
              <a:spcBef>
                <a:spcPct val="20000"/>
              </a:spcBef>
              <a:buFont typeface="Arial" pitchFamily="34" charset="0"/>
              <a:buChar char="•"/>
            </a:pPr>
            <a:r>
              <a:rPr lang="en-US" sz="2000" b="1" dirty="0" smtClean="0">
                <a:solidFill>
                  <a:srgbClr val="7030A0"/>
                </a:solidFill>
              </a:rPr>
              <a:t>Average gradient amplitude 25 MV/m.</a:t>
            </a:r>
          </a:p>
          <a:p>
            <a:pPr marL="800100" lvl="1" indent="-342900">
              <a:spcBef>
                <a:spcPct val="20000"/>
              </a:spcBef>
              <a:buFont typeface="Arial" pitchFamily="34" charset="0"/>
              <a:buChar char="•"/>
            </a:pPr>
            <a:r>
              <a:rPr lang="en-US" sz="2000" b="1" dirty="0" smtClean="0">
                <a:solidFill>
                  <a:srgbClr val="7030A0"/>
                </a:solidFill>
              </a:rPr>
              <a:t>13 RF Stations: 2 </a:t>
            </a:r>
            <a:r>
              <a:rPr lang="en-US" sz="2000" b="1" dirty="0" err="1" smtClean="0">
                <a:solidFill>
                  <a:srgbClr val="7030A0"/>
                </a:solidFill>
              </a:rPr>
              <a:t>cryomodules</a:t>
            </a:r>
            <a:r>
              <a:rPr lang="en-US" sz="2000" b="1" dirty="0" smtClean="0">
                <a:solidFill>
                  <a:srgbClr val="7030A0"/>
                </a:solidFill>
              </a:rPr>
              <a:t>  and 16 cavities/RF ST.</a:t>
            </a:r>
          </a:p>
          <a:p>
            <a:pPr marL="800100" lvl="1" indent="-342900">
              <a:spcBef>
                <a:spcPct val="20000"/>
              </a:spcBef>
              <a:buFont typeface="Arial" pitchFamily="34" charset="0"/>
              <a:buChar char="•"/>
            </a:pPr>
            <a:r>
              <a:rPr lang="en-US" sz="2000" b="1" dirty="0" smtClean="0">
                <a:solidFill>
                  <a:srgbClr val="7030A0"/>
                </a:solidFill>
              </a:rPr>
              <a:t>Total Energy gain ~5 </a:t>
            </a:r>
            <a:r>
              <a:rPr lang="en-US" sz="2000" b="1" dirty="0" err="1" smtClean="0">
                <a:solidFill>
                  <a:srgbClr val="7030A0"/>
                </a:solidFill>
              </a:rPr>
              <a:t>GeV</a:t>
            </a:r>
            <a:r>
              <a:rPr lang="en-US" sz="2000" b="1" dirty="0" smtClean="0">
                <a:solidFill>
                  <a:srgbClr val="7030A0"/>
                </a:solidFill>
              </a:rPr>
              <a:t>.</a:t>
            </a:r>
          </a:p>
          <a:p>
            <a:pPr marL="800100" lvl="1" indent="-342900">
              <a:spcBef>
                <a:spcPct val="20000"/>
              </a:spcBef>
              <a:buFont typeface="Arial" pitchFamily="34" charset="0"/>
              <a:buChar char="•"/>
            </a:pPr>
            <a:r>
              <a:rPr lang="en-US" sz="2000" b="1" dirty="0" smtClean="0">
                <a:solidFill>
                  <a:srgbClr val="7030A0"/>
                </a:solidFill>
              </a:rPr>
              <a:t>Beam current: 1 </a:t>
            </a:r>
            <a:r>
              <a:rPr lang="en-US" sz="2000" b="1" dirty="0" err="1" smtClean="0">
                <a:solidFill>
                  <a:srgbClr val="7030A0"/>
                </a:solidFill>
              </a:rPr>
              <a:t>mA</a:t>
            </a:r>
            <a:r>
              <a:rPr lang="en-US" sz="2000" b="1" dirty="0" smtClean="0">
                <a:solidFill>
                  <a:srgbClr val="7030A0"/>
                </a:solidFill>
              </a:rPr>
              <a:t>   (try also 2 </a:t>
            </a:r>
            <a:r>
              <a:rPr lang="en-US" sz="2000" b="1" dirty="0" err="1" smtClean="0">
                <a:solidFill>
                  <a:srgbClr val="7030A0"/>
                </a:solidFill>
              </a:rPr>
              <a:t>mA</a:t>
            </a:r>
            <a:r>
              <a:rPr lang="en-US" sz="2000" b="1" dirty="0" smtClean="0">
                <a:solidFill>
                  <a:srgbClr val="7030A0"/>
                </a:solidFill>
              </a:rPr>
              <a:t>).</a:t>
            </a:r>
          </a:p>
          <a:p>
            <a:pPr marL="800100" lvl="1" indent="-342900">
              <a:spcBef>
                <a:spcPct val="20000"/>
              </a:spcBef>
              <a:buFont typeface="Arial" pitchFamily="34" charset="0"/>
              <a:buChar char="•"/>
            </a:pPr>
            <a:r>
              <a:rPr lang="en-US" sz="2000" b="1" dirty="0" smtClean="0">
                <a:solidFill>
                  <a:srgbClr val="7030A0"/>
                </a:solidFill>
              </a:rPr>
              <a:t>Beam phase: -10 degrees.</a:t>
            </a:r>
          </a:p>
          <a:p>
            <a:pPr marL="800100" lvl="1" indent="-342900">
              <a:spcBef>
                <a:spcPct val="20000"/>
              </a:spcBef>
              <a:buFont typeface="Arial" pitchFamily="34" charset="0"/>
              <a:buChar char="•"/>
            </a:pPr>
            <a:r>
              <a:rPr lang="en-US" sz="2000" b="1" dirty="0" smtClean="0">
                <a:solidFill>
                  <a:srgbClr val="7030A0"/>
                </a:solidFill>
              </a:rPr>
              <a:t>RF pulse: 4.3 ms flattop. (try also 20 or 30 ms).</a:t>
            </a:r>
          </a:p>
          <a:p>
            <a:pPr marL="800100" lvl="1" indent="-342900">
              <a:spcBef>
                <a:spcPct val="20000"/>
              </a:spcBef>
              <a:buFont typeface="Arial" pitchFamily="34" charset="0"/>
              <a:buChar char="•"/>
            </a:pPr>
            <a:r>
              <a:rPr lang="en-US" sz="2000" b="1" dirty="0" smtClean="0">
                <a:solidFill>
                  <a:srgbClr val="7030A0"/>
                </a:solidFill>
              </a:rPr>
              <a:t>Fill Time: 2.4 and 4.2 </a:t>
            </a:r>
            <a:r>
              <a:rPr lang="en-US" sz="2000" b="1" dirty="0" err="1" smtClean="0">
                <a:solidFill>
                  <a:srgbClr val="7030A0"/>
                </a:solidFill>
              </a:rPr>
              <a:t>ms.</a:t>
            </a:r>
            <a:endParaRPr lang="en-US" sz="2000" b="1" dirty="0" smtClean="0">
              <a:solidFill>
                <a:srgbClr val="7030A0"/>
              </a:solidFill>
            </a:endParaRPr>
          </a:p>
          <a:p>
            <a:pPr marL="800100" lvl="1" indent="-342900">
              <a:spcBef>
                <a:spcPct val="20000"/>
              </a:spcBef>
              <a:buFont typeface="Arial" pitchFamily="34" charset="0"/>
              <a:buChar char="•"/>
            </a:pPr>
            <a:r>
              <a:rPr lang="en-US" sz="2000" b="1" dirty="0" err="1" smtClean="0">
                <a:solidFill>
                  <a:srgbClr val="7030A0"/>
                </a:solidFill>
              </a:rPr>
              <a:t>Qload</a:t>
            </a:r>
            <a:r>
              <a:rPr lang="en-US" sz="2000" b="1" dirty="0" smtClean="0">
                <a:solidFill>
                  <a:srgbClr val="7030A0"/>
                </a:solidFill>
              </a:rPr>
              <a:t>: max=1e7.</a:t>
            </a:r>
          </a:p>
          <a:p>
            <a:pPr marL="1257300" lvl="2" indent="-342900">
              <a:spcBef>
                <a:spcPct val="20000"/>
              </a:spcBef>
              <a:buFont typeface="Arial" pitchFamily="34" charset="0"/>
              <a:buChar char="•"/>
            </a:pPr>
            <a:r>
              <a:rPr lang="en-US" sz="2000" b="1" dirty="0" smtClean="0">
                <a:solidFill>
                  <a:srgbClr val="FF0000"/>
                </a:solidFill>
              </a:rPr>
              <a:t>NOTE: The </a:t>
            </a:r>
            <a:r>
              <a:rPr lang="en-US" sz="2000" b="1" dirty="0" err="1" smtClean="0">
                <a:solidFill>
                  <a:srgbClr val="FF0000"/>
                </a:solidFill>
              </a:rPr>
              <a:t>Ql</a:t>
            </a:r>
            <a:r>
              <a:rPr lang="en-US" sz="2000" b="1" dirty="0" smtClean="0">
                <a:solidFill>
                  <a:srgbClr val="FF0000"/>
                </a:solidFill>
              </a:rPr>
              <a:t> for a matched cavity at 25MV, </a:t>
            </a:r>
            <a:r>
              <a:rPr lang="en-US" sz="2000" b="1" dirty="0" err="1">
                <a:solidFill>
                  <a:srgbClr val="FF0000"/>
                </a:solidFill>
              </a:rPr>
              <a:t>I</a:t>
            </a:r>
            <a:r>
              <a:rPr lang="en-US" sz="2000" b="1" baseline="-25000" dirty="0" err="1">
                <a:solidFill>
                  <a:srgbClr val="FF0000"/>
                </a:solidFill>
              </a:rPr>
              <a:t>b</a:t>
            </a:r>
            <a:r>
              <a:rPr lang="en-US" sz="2000" b="1" dirty="0">
                <a:solidFill>
                  <a:srgbClr val="FF0000"/>
                </a:solidFill>
              </a:rPr>
              <a:t>=1mA and (R/</a:t>
            </a:r>
            <a:r>
              <a:rPr lang="en-US" sz="2000" b="1" dirty="0" err="1">
                <a:solidFill>
                  <a:srgbClr val="FF0000"/>
                </a:solidFill>
              </a:rPr>
              <a:t>Qo</a:t>
            </a:r>
            <a:r>
              <a:rPr lang="en-US" sz="2000" b="1" dirty="0">
                <a:solidFill>
                  <a:srgbClr val="FF0000"/>
                </a:solidFill>
              </a:rPr>
              <a:t>)=1036</a:t>
            </a:r>
            <a:r>
              <a:rPr lang="el-GR" sz="2000" b="1" dirty="0">
                <a:solidFill>
                  <a:srgbClr val="FF0000"/>
                </a:solidFill>
              </a:rPr>
              <a:t>Ω</a:t>
            </a:r>
            <a:r>
              <a:rPr lang="en-US" sz="2000" b="1" dirty="0">
                <a:solidFill>
                  <a:srgbClr val="FF0000"/>
                </a:solidFill>
              </a:rPr>
              <a:t> </a:t>
            </a:r>
            <a:r>
              <a:rPr lang="en-US" sz="2000" b="1" dirty="0" smtClean="0">
                <a:solidFill>
                  <a:srgbClr val="FF0000"/>
                </a:solidFill>
              </a:rPr>
              <a:t>is </a:t>
            </a:r>
            <a:r>
              <a:rPr lang="en-US" sz="2000" b="1" dirty="0" err="1">
                <a:solidFill>
                  <a:srgbClr val="FF0000"/>
                </a:solidFill>
              </a:rPr>
              <a:t>is</a:t>
            </a:r>
            <a:r>
              <a:rPr lang="en-US" sz="2000" b="1" dirty="0">
                <a:solidFill>
                  <a:srgbClr val="FF0000"/>
                </a:solidFill>
              </a:rPr>
              <a:t> </a:t>
            </a:r>
            <a:r>
              <a:rPr lang="en-US" sz="2000" b="1" dirty="0" smtClean="0">
                <a:solidFill>
                  <a:srgbClr val="FF0000"/>
                </a:solidFill>
              </a:rPr>
              <a:t>2.5e7 =&gt; </a:t>
            </a:r>
            <a:r>
              <a:rPr lang="en-US" sz="2000" b="1" dirty="0">
                <a:solidFill>
                  <a:srgbClr val="FF0000"/>
                </a:solidFill>
              </a:rPr>
              <a:t>BW</a:t>
            </a:r>
            <a:r>
              <a:rPr lang="en-US" sz="2000" b="1" baseline="-25000" dirty="0">
                <a:solidFill>
                  <a:srgbClr val="FF0000"/>
                </a:solidFill>
              </a:rPr>
              <a:t>1/2</a:t>
            </a:r>
            <a:r>
              <a:rPr lang="en-US" sz="2000" b="1" dirty="0">
                <a:solidFill>
                  <a:srgbClr val="FF0000"/>
                </a:solidFill>
              </a:rPr>
              <a:t> </a:t>
            </a:r>
            <a:r>
              <a:rPr lang="en-US" sz="2000" b="1" dirty="0" smtClean="0">
                <a:solidFill>
                  <a:srgbClr val="FF0000"/>
                </a:solidFill>
              </a:rPr>
              <a:t>=26Hz. Too small to deal with LFD and </a:t>
            </a:r>
            <a:r>
              <a:rPr lang="en-US" sz="2000" b="1" dirty="0" err="1" smtClean="0">
                <a:solidFill>
                  <a:srgbClr val="FF0000"/>
                </a:solidFill>
              </a:rPr>
              <a:t>microphonics</a:t>
            </a:r>
            <a:r>
              <a:rPr lang="en-US" sz="2000" b="1" dirty="0" smtClean="0">
                <a:solidFill>
                  <a:srgbClr val="FF0000"/>
                </a:solidFill>
              </a:rPr>
              <a:t>.</a:t>
            </a:r>
          </a:p>
          <a:p>
            <a:pPr marL="800100" lvl="1" indent="-342900">
              <a:spcBef>
                <a:spcPct val="20000"/>
              </a:spcBef>
              <a:buFont typeface="Arial" pitchFamily="34" charset="0"/>
              <a:buChar char="•"/>
            </a:pPr>
            <a:r>
              <a:rPr lang="en-US" sz="2000" b="1" dirty="0" smtClean="0">
                <a:solidFill>
                  <a:srgbClr val="7030A0"/>
                </a:solidFill>
              </a:rPr>
              <a:t>R/Q=1036 Ohm/cav.</a:t>
            </a:r>
          </a:p>
          <a:p>
            <a:pPr marL="800100" lvl="1" indent="-342900">
              <a:spcBef>
                <a:spcPct val="20000"/>
              </a:spcBef>
              <a:buFont typeface="Arial" pitchFamily="34" charset="0"/>
              <a:buChar char="•"/>
            </a:pPr>
            <a:r>
              <a:rPr lang="en-US" sz="2000" b="1" dirty="0" smtClean="0">
                <a:solidFill>
                  <a:srgbClr val="7030A0"/>
                </a:solidFill>
              </a:rPr>
              <a:t>16 cavities/</a:t>
            </a:r>
            <a:r>
              <a:rPr lang="en-US" sz="2000" b="1" dirty="0" err="1" smtClean="0">
                <a:solidFill>
                  <a:srgbClr val="7030A0"/>
                </a:solidFill>
              </a:rPr>
              <a:t>kly</a:t>
            </a:r>
            <a:r>
              <a:rPr lang="en-US" sz="2000" b="1" dirty="0" smtClean="0">
                <a:solidFill>
                  <a:srgbClr val="7030A0"/>
                </a:solidFill>
              </a:rPr>
              <a:t> and 32 cavities/</a:t>
            </a:r>
            <a:r>
              <a:rPr lang="en-US" sz="2000" b="1" dirty="0" err="1" smtClean="0">
                <a:solidFill>
                  <a:srgbClr val="7030A0"/>
                </a:solidFill>
              </a:rPr>
              <a:t>kly</a:t>
            </a:r>
            <a:r>
              <a:rPr lang="en-US" sz="2000" b="1" dirty="0" smtClean="0">
                <a:solidFill>
                  <a:srgbClr val="7030A0"/>
                </a:solidFill>
              </a:rPr>
              <a:t>.</a:t>
            </a:r>
          </a:p>
        </p:txBody>
      </p:sp>
    </p:spTree>
    <p:extLst>
      <p:ext uri="{BB962C8B-B14F-4D97-AF65-F5344CB8AC3E}">
        <p14:creationId xmlns:p14="http://schemas.microsoft.com/office/powerpoint/2010/main" val="2933872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lvl="0"/>
            <a:r>
              <a:rPr lang="en-US" sz="3200" dirty="0"/>
              <a:t>3-8 </a:t>
            </a:r>
            <a:r>
              <a:rPr lang="en-US" sz="3200" dirty="0" err="1"/>
              <a:t>GeV</a:t>
            </a:r>
            <a:r>
              <a:rPr lang="en-US" sz="3200" dirty="0"/>
              <a:t> pulsed </a:t>
            </a:r>
            <a:r>
              <a:rPr lang="en-US" sz="3200" dirty="0" smtClean="0"/>
              <a:t>LINAC: Major concerns</a:t>
            </a:r>
            <a:endParaRPr lang="en-US" sz="3200" dirty="0"/>
          </a:p>
        </p:txBody>
      </p:sp>
      <p:sp>
        <p:nvSpPr>
          <p:cNvPr id="3" name="Content Placeholder 2"/>
          <p:cNvSpPr>
            <a:spLocks noGrp="1"/>
          </p:cNvSpPr>
          <p:nvPr>
            <p:ph idx="1"/>
          </p:nvPr>
        </p:nvSpPr>
        <p:spPr>
          <a:xfrm>
            <a:off x="304800" y="914400"/>
            <a:ext cx="8610600" cy="5715000"/>
          </a:xfrm>
        </p:spPr>
        <p:txBody>
          <a:bodyPr>
            <a:normAutofit lnSpcReduction="10000"/>
          </a:bodyPr>
          <a:lstStyle/>
          <a:p>
            <a:r>
              <a:rPr lang="en-US" sz="2400" dirty="0" smtClean="0"/>
              <a:t>Only VS is regulated (flat), individual cavity gradients tilt (A &amp; </a:t>
            </a:r>
            <a:r>
              <a:rPr lang="el-GR" sz="2400" dirty="0" smtClean="0"/>
              <a:t>φ</a:t>
            </a:r>
            <a:r>
              <a:rPr lang="en-US" sz="2400" dirty="0" smtClean="0"/>
              <a:t>)</a:t>
            </a:r>
          </a:p>
          <a:p>
            <a:pPr lvl="1"/>
            <a:r>
              <a:rPr lang="en-US" sz="2000" dirty="0" smtClean="0"/>
              <a:t>Non constant beam energy gain along bunch train.</a:t>
            </a:r>
          </a:p>
          <a:p>
            <a:pPr lvl="1"/>
            <a:r>
              <a:rPr lang="en-US" sz="2000" dirty="0" smtClean="0"/>
              <a:t>Potential </a:t>
            </a:r>
            <a:r>
              <a:rPr lang="en-US" sz="2000" dirty="0" err="1" smtClean="0"/>
              <a:t>emmitance</a:t>
            </a:r>
            <a:r>
              <a:rPr lang="en-US" sz="2000" dirty="0" smtClean="0"/>
              <a:t> grow and beam loss due to tilts in amplitudes and phases.</a:t>
            </a:r>
          </a:p>
          <a:p>
            <a:pPr lvl="1"/>
            <a:r>
              <a:rPr lang="en-US" sz="2000" dirty="0" smtClean="0"/>
              <a:t>How do we fix cavity tilts?</a:t>
            </a:r>
          </a:p>
          <a:p>
            <a:pPr lvl="1"/>
            <a:endParaRPr lang="en-US" sz="2000" dirty="0"/>
          </a:p>
          <a:p>
            <a:r>
              <a:rPr lang="en-US" sz="2400" dirty="0" smtClean="0"/>
              <a:t>LFD: peak to peak detuning, in particular for long pulses.</a:t>
            </a:r>
          </a:p>
          <a:p>
            <a:pPr lvl="1"/>
            <a:r>
              <a:rPr lang="en-US" sz="2000" dirty="0" smtClean="0"/>
              <a:t>Impact of fill time in LFD.</a:t>
            </a:r>
          </a:p>
          <a:p>
            <a:pPr lvl="1"/>
            <a:r>
              <a:rPr lang="en-US" sz="2000" dirty="0" smtClean="0"/>
              <a:t>Active compensation or stiffer mechanical systems?</a:t>
            </a:r>
          </a:p>
          <a:p>
            <a:pPr lvl="1"/>
            <a:endParaRPr lang="en-US" sz="2000" dirty="0"/>
          </a:p>
          <a:p>
            <a:r>
              <a:rPr lang="en-US" sz="2400" dirty="0" smtClean="0"/>
              <a:t>Gradient spread.</a:t>
            </a:r>
          </a:p>
          <a:p>
            <a:pPr lvl="1"/>
            <a:r>
              <a:rPr lang="en-US" sz="2000" dirty="0" smtClean="0"/>
              <a:t>Reduce gradient spread or minimize impact.</a:t>
            </a:r>
          </a:p>
          <a:p>
            <a:pPr lvl="1"/>
            <a:r>
              <a:rPr lang="en-US" sz="2000" dirty="0" smtClean="0"/>
              <a:t>Find optimum QL for a given gradient spread.</a:t>
            </a:r>
          </a:p>
          <a:p>
            <a:pPr lvl="1"/>
            <a:endParaRPr lang="en-US" sz="2000" dirty="0"/>
          </a:p>
          <a:p>
            <a:r>
              <a:rPr lang="en-US" sz="2400" dirty="0" smtClean="0"/>
              <a:t>Bringing up the LINAC</a:t>
            </a:r>
            <a:endParaRPr lang="en-US" sz="2400" dirty="0"/>
          </a:p>
          <a:p>
            <a:pPr lvl="1"/>
            <a:r>
              <a:rPr lang="en-US" sz="2000" dirty="0" smtClean="0"/>
              <a:t>How much gradient overhead is needed to go from </a:t>
            </a:r>
            <a:r>
              <a:rPr lang="en-US" sz="2000" dirty="0" err="1" smtClean="0"/>
              <a:t>Ib</a:t>
            </a:r>
            <a:r>
              <a:rPr lang="en-US" sz="2000" dirty="0" smtClean="0"/>
              <a:t>=0 to </a:t>
            </a:r>
            <a:r>
              <a:rPr lang="en-US" sz="2000" dirty="0" err="1" smtClean="0"/>
              <a:t>Ib</a:t>
            </a:r>
            <a:r>
              <a:rPr lang="en-US" sz="2000" dirty="0" smtClean="0"/>
              <a:t>=max?</a:t>
            </a:r>
            <a:endParaRPr lang="en-US" sz="2000" dirty="0"/>
          </a:p>
        </p:txBody>
      </p:sp>
    </p:spTree>
    <p:extLst>
      <p:ext uri="{BB962C8B-B14F-4D97-AF65-F5344CB8AC3E}">
        <p14:creationId xmlns:p14="http://schemas.microsoft.com/office/powerpoint/2010/main" val="409093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600200" y="5562600"/>
            <a:ext cx="7239000" cy="990600"/>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457200" y="152400"/>
            <a:ext cx="8229600" cy="487362"/>
          </a:xfrm>
          <a:prstGeom prst="rect">
            <a:avLst/>
          </a:prstGeom>
        </p:spPr>
        <p:txBody>
          <a:bodyPr>
            <a:noAutofit/>
          </a:bodyPr>
          <a:lstStyle/>
          <a:p>
            <a:pPr lvl="0" algn="ctr">
              <a:spcBef>
                <a:spcPct val="0"/>
              </a:spcBef>
            </a:pPr>
            <a:r>
              <a:rPr kumimoji="0" lang="en-US" sz="3000" b="0" i="0" u="none" strike="noStrike" kern="1200" cap="none" spc="0" normalizeH="0" baseline="0" noProof="0" dirty="0" smtClean="0">
                <a:ln>
                  <a:noFill/>
                </a:ln>
                <a:solidFill>
                  <a:schemeClr val="tx1"/>
                </a:solidFill>
                <a:effectLst/>
                <a:uLnTx/>
                <a:uFillTx/>
                <a:latin typeface="+mj-lt"/>
                <a:ea typeface="+mj-ea"/>
                <a:cs typeface="+mj-cs"/>
              </a:rPr>
              <a:t>Other RF issues</a:t>
            </a:r>
            <a:endParaRPr kumimoji="0" lang="en-US" sz="30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1752600" y="838200"/>
            <a:ext cx="6858000" cy="4572000"/>
          </a:xfrm>
          <a:prstGeom prst="rect">
            <a:avLst/>
          </a:prstGeom>
        </p:spPr>
        <p:txBody>
          <a:bodyPr>
            <a:normAutofit fontScale="85000" lnSpcReduction="20000"/>
          </a:bodyPr>
          <a:lstStyle/>
          <a:p>
            <a:pPr marL="342900" lvl="0" indent="-342900">
              <a:spcBef>
                <a:spcPct val="20000"/>
              </a:spcBef>
              <a:buFont typeface="Arial" pitchFamily="34" charset="0"/>
              <a:buChar char="•"/>
            </a:pPr>
            <a:r>
              <a:rPr lang="en-US" dirty="0" smtClean="0"/>
              <a:t>DESY-FLASH ACC6 &amp; ACC&amp; reach 25MV on average with 20% &amp; 10% spread respectively.</a:t>
            </a:r>
          </a:p>
          <a:p>
            <a:pPr marL="342900" lvl="0" indent="-342900">
              <a:spcBef>
                <a:spcPct val="20000"/>
              </a:spcBef>
              <a:buFont typeface="Arial" pitchFamily="34" charset="0"/>
              <a:buChar char="•"/>
            </a:pPr>
            <a:r>
              <a:rPr lang="en-US" dirty="0" smtClean="0">
                <a:solidFill>
                  <a:srgbClr val="FF0000"/>
                </a:solidFill>
              </a:rPr>
              <a:t>Fix RF distribution.</a:t>
            </a:r>
          </a:p>
          <a:p>
            <a:pPr marL="800100" lvl="1" indent="-342900">
              <a:spcBef>
                <a:spcPct val="20000"/>
              </a:spcBef>
              <a:buFont typeface="Arial" pitchFamily="34" charset="0"/>
              <a:buChar char="•"/>
            </a:pPr>
            <a:r>
              <a:rPr lang="en-US" dirty="0" smtClean="0">
                <a:solidFill>
                  <a:srgbClr val="0070C0"/>
                </a:solidFill>
              </a:rPr>
              <a:t>And equal power distribution: </a:t>
            </a:r>
          </a:p>
          <a:p>
            <a:pPr marL="1257300" lvl="2" indent="-342900">
              <a:spcBef>
                <a:spcPct val="20000"/>
              </a:spcBef>
              <a:buFont typeface="Arial" pitchFamily="34" charset="0"/>
              <a:buChar char="•"/>
            </a:pPr>
            <a:r>
              <a:rPr lang="en-US" dirty="0" smtClean="0"/>
              <a:t>Operate all cavities below the lowest quenching limit of all cavities in the RF station. Loose 20% gradient.</a:t>
            </a:r>
          </a:p>
          <a:p>
            <a:pPr marL="800100" lvl="1" indent="-342900">
              <a:spcBef>
                <a:spcPct val="20000"/>
              </a:spcBef>
              <a:buFont typeface="Arial" pitchFamily="34" charset="0"/>
              <a:buChar char="•"/>
            </a:pPr>
            <a:r>
              <a:rPr lang="en-US" dirty="0" smtClean="0">
                <a:solidFill>
                  <a:srgbClr val="0070C0"/>
                </a:solidFill>
              </a:rPr>
              <a:t>Proportional power distribution: </a:t>
            </a:r>
          </a:p>
          <a:p>
            <a:pPr marL="1257300" lvl="2" indent="-342900">
              <a:spcBef>
                <a:spcPct val="20000"/>
              </a:spcBef>
              <a:buFont typeface="Arial" pitchFamily="34" charset="0"/>
              <a:buChar char="•"/>
            </a:pPr>
            <a:r>
              <a:rPr lang="en-US" dirty="0" smtClean="0"/>
              <a:t>Cavities operated at different gradients to achieve desired VS. </a:t>
            </a:r>
          </a:p>
          <a:p>
            <a:pPr marL="1257300" lvl="2" indent="-342900">
              <a:spcBef>
                <a:spcPct val="20000"/>
              </a:spcBef>
              <a:buFont typeface="Arial" pitchFamily="34" charset="0"/>
              <a:buChar char="•"/>
            </a:pPr>
            <a:r>
              <a:rPr lang="en-US" dirty="0" smtClean="0"/>
              <a:t>Flattop tilts. They get worse for longer flattops.</a:t>
            </a:r>
          </a:p>
          <a:p>
            <a:pPr marL="342900" lvl="0" indent="-342900">
              <a:spcBef>
                <a:spcPct val="20000"/>
              </a:spcBef>
              <a:buFont typeface="Arial" pitchFamily="34" charset="0"/>
              <a:buChar char="•"/>
            </a:pPr>
            <a:endParaRPr lang="en-US" dirty="0" smtClean="0"/>
          </a:p>
          <a:p>
            <a:pPr marL="342900" lvl="0" indent="-342900">
              <a:spcBef>
                <a:spcPct val="20000"/>
              </a:spcBef>
              <a:buFont typeface="Arial" pitchFamily="34" charset="0"/>
              <a:buChar char="•"/>
            </a:pPr>
            <a:r>
              <a:rPr lang="en-US" dirty="0" smtClean="0">
                <a:solidFill>
                  <a:srgbClr val="FF0000"/>
                </a:solidFill>
              </a:rPr>
              <a:t>Fix couplers.</a:t>
            </a:r>
          </a:p>
          <a:p>
            <a:pPr marL="800100" lvl="1" indent="-342900">
              <a:spcBef>
                <a:spcPct val="20000"/>
              </a:spcBef>
              <a:buFont typeface="Arial" pitchFamily="34" charset="0"/>
              <a:buChar char="•"/>
            </a:pPr>
            <a:r>
              <a:rPr lang="en-US" dirty="0" smtClean="0"/>
              <a:t>Can be optimized for a single beam loading condition.</a:t>
            </a:r>
          </a:p>
          <a:p>
            <a:pPr marL="800100" lvl="1" indent="-342900">
              <a:spcBef>
                <a:spcPct val="20000"/>
              </a:spcBef>
              <a:buFont typeface="Arial" pitchFamily="34" charset="0"/>
              <a:buChar char="•"/>
            </a:pPr>
            <a:r>
              <a:rPr lang="en-US" dirty="0" smtClean="0"/>
              <a:t>Tilts for all other beam loading conditions.</a:t>
            </a:r>
          </a:p>
          <a:p>
            <a:pPr marL="342900" lvl="0" indent="-342900">
              <a:spcBef>
                <a:spcPct val="20000"/>
              </a:spcBef>
              <a:buFont typeface="Arial" pitchFamily="34" charset="0"/>
              <a:buChar char="•"/>
            </a:pPr>
            <a:endParaRPr lang="en-US" dirty="0" smtClean="0"/>
          </a:p>
          <a:p>
            <a:pPr marL="342900" lvl="0" indent="-342900">
              <a:spcBef>
                <a:spcPct val="20000"/>
              </a:spcBef>
              <a:buFont typeface="Arial" pitchFamily="34" charset="0"/>
              <a:buChar char="•"/>
            </a:pPr>
            <a:r>
              <a:rPr lang="en-US" dirty="0" smtClean="0">
                <a:solidFill>
                  <a:srgbClr val="FF0000"/>
                </a:solidFill>
              </a:rPr>
              <a:t>Cavity tilts.</a:t>
            </a:r>
          </a:p>
          <a:p>
            <a:pPr marL="800100" lvl="1" indent="-342900">
              <a:spcBef>
                <a:spcPct val="20000"/>
              </a:spcBef>
              <a:buFont typeface="Arial" pitchFamily="34" charset="0"/>
              <a:buChar char="•"/>
            </a:pPr>
            <a:r>
              <a:rPr lang="en-US" dirty="0" smtClean="0"/>
              <a:t>Cavity tilts and </a:t>
            </a:r>
            <a:r>
              <a:rPr lang="en-US" dirty="0" err="1" smtClean="0"/>
              <a:t>cryomodule</a:t>
            </a:r>
            <a:r>
              <a:rPr lang="en-US" dirty="0" smtClean="0"/>
              <a:t> misalignment generate orbit errors.</a:t>
            </a:r>
          </a:p>
          <a:p>
            <a:pPr marL="342900" lvl="0" indent="-342900">
              <a:spcBef>
                <a:spcPct val="20000"/>
              </a:spcBef>
              <a:buFont typeface="Arial" pitchFamily="34" charset="0"/>
              <a:buChar char="•"/>
            </a:pPr>
            <a:endParaRPr lang="en-US" dirty="0" smtClean="0"/>
          </a:p>
          <a:p>
            <a:pPr marL="342900" lvl="0" indent="-342900">
              <a:spcBef>
                <a:spcPct val="20000"/>
              </a:spcBef>
              <a:buFont typeface="Arial" pitchFamily="34" charset="0"/>
              <a:buChar char="•"/>
            </a:pPr>
            <a:r>
              <a:rPr lang="en-US" dirty="0" smtClean="0">
                <a:solidFill>
                  <a:srgbClr val="FF0000"/>
                </a:solidFill>
              </a:rPr>
              <a:t>Beam OFF, beam ON.</a:t>
            </a:r>
          </a:p>
          <a:p>
            <a:pPr marL="800100" lvl="1" indent="-342900">
              <a:spcBef>
                <a:spcPct val="20000"/>
              </a:spcBef>
              <a:buFont typeface="Arial" pitchFamily="34" charset="0"/>
              <a:buChar char="•"/>
            </a:pPr>
            <a:r>
              <a:rPr lang="en-US" dirty="0" smtClean="0"/>
              <a:t>Tilt slopes are a function of gradient distribution in the RF station</a:t>
            </a:r>
          </a:p>
          <a:p>
            <a:pPr marL="342900" indent="-342900">
              <a:spcBef>
                <a:spcPct val="20000"/>
              </a:spcBef>
              <a:buFont typeface="Arial" pitchFamily="34" charset="0"/>
              <a:buChar char="•"/>
            </a:pPr>
            <a:endParaRPr lang="en-US" dirty="0" smtClean="0"/>
          </a:p>
          <a:p>
            <a:pPr marL="800100" lvl="1" indent="-342900">
              <a:spcBef>
                <a:spcPct val="20000"/>
              </a:spcBef>
              <a:buFont typeface="Arial" pitchFamily="34" charset="0"/>
              <a:buChar char="•"/>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309316"/>
              </p:ext>
            </p:extLst>
          </p:nvPr>
        </p:nvGraphicFramePr>
        <p:xfrm>
          <a:off x="381000" y="1333500"/>
          <a:ext cx="838200" cy="4914900"/>
        </p:xfrm>
        <a:graphic>
          <a:graphicData uri="http://schemas.openxmlformats.org/drawingml/2006/table">
            <a:tbl>
              <a:tblPr>
                <a:tableStyleId>{5C22544A-7EE6-4342-B048-85BDC9FD1C3A}</a:tableStyleId>
              </a:tblPr>
              <a:tblGrid>
                <a:gridCol w="838200"/>
              </a:tblGrid>
              <a:tr h="176671">
                <a:tc>
                  <a:txBody>
                    <a:bodyPr/>
                    <a:lstStyle/>
                    <a:p>
                      <a:pPr algn="ctr"/>
                      <a:r>
                        <a:rPr lang="en-US" sz="1400" dirty="0" smtClean="0">
                          <a:solidFill>
                            <a:srgbClr val="FF0000"/>
                          </a:solidFill>
                          <a:latin typeface="+mj-lt"/>
                        </a:rPr>
                        <a:t>ACC6 (MV)</a:t>
                      </a:r>
                      <a:endParaRPr lang="en-US" sz="1400" dirty="0">
                        <a:solidFill>
                          <a:srgbClr val="FF0000"/>
                        </a:solidFill>
                        <a:latin typeface="+mj-lt"/>
                      </a:endParaRPr>
                    </a:p>
                  </a:txBody>
                  <a:tcPr/>
                </a:tc>
              </a:tr>
              <a:tr h="176671">
                <a:tc>
                  <a:txBody>
                    <a:bodyPr/>
                    <a:lstStyle/>
                    <a:p>
                      <a:pPr algn="ctr" fontAlgn="b"/>
                      <a:r>
                        <a:rPr lang="en-US" sz="1400" b="0" i="0" u="none" strike="noStrike" dirty="0">
                          <a:solidFill>
                            <a:srgbClr val="000000"/>
                          </a:solidFill>
                          <a:latin typeface="+mj-lt"/>
                        </a:rPr>
                        <a:t>29.77</a:t>
                      </a:r>
                    </a:p>
                  </a:txBody>
                  <a:tcPr marL="7620" marR="7620" marT="7620" marB="0" anchor="b"/>
                </a:tc>
              </a:tr>
              <a:tr h="176671">
                <a:tc>
                  <a:txBody>
                    <a:bodyPr/>
                    <a:lstStyle/>
                    <a:p>
                      <a:pPr algn="ctr" fontAlgn="b"/>
                      <a:r>
                        <a:rPr lang="en-US" sz="1400" b="0" i="0" u="none" strike="noStrike" dirty="0">
                          <a:solidFill>
                            <a:srgbClr val="000000"/>
                          </a:solidFill>
                          <a:latin typeface="+mj-lt"/>
                        </a:rPr>
                        <a:t>30.81</a:t>
                      </a:r>
                    </a:p>
                  </a:txBody>
                  <a:tcPr marL="7620" marR="7620" marT="7620" marB="0" anchor="b"/>
                </a:tc>
              </a:tr>
              <a:tr h="176671">
                <a:tc>
                  <a:txBody>
                    <a:bodyPr/>
                    <a:lstStyle/>
                    <a:p>
                      <a:pPr algn="ctr" fontAlgn="b"/>
                      <a:r>
                        <a:rPr lang="en-US" sz="1400" b="0" i="0" u="none" strike="noStrike" dirty="0">
                          <a:solidFill>
                            <a:srgbClr val="000000"/>
                          </a:solidFill>
                          <a:latin typeface="+mj-lt"/>
                        </a:rPr>
                        <a:t>28.63</a:t>
                      </a:r>
                    </a:p>
                  </a:txBody>
                  <a:tcPr marL="7620" marR="7620" marT="7620" marB="0" anchor="b"/>
                </a:tc>
              </a:tr>
              <a:tr h="176671">
                <a:tc>
                  <a:txBody>
                    <a:bodyPr/>
                    <a:lstStyle/>
                    <a:p>
                      <a:pPr algn="ctr" fontAlgn="b"/>
                      <a:r>
                        <a:rPr lang="en-US" sz="1400" b="0" i="0" u="none" strike="noStrike" dirty="0">
                          <a:solidFill>
                            <a:srgbClr val="000000"/>
                          </a:solidFill>
                          <a:latin typeface="+mj-lt"/>
                        </a:rPr>
                        <a:t>28.18</a:t>
                      </a:r>
                    </a:p>
                  </a:txBody>
                  <a:tcPr marL="7620" marR="7620" marT="7620" marB="0" anchor="b"/>
                </a:tc>
              </a:tr>
              <a:tr h="176671">
                <a:tc>
                  <a:txBody>
                    <a:bodyPr/>
                    <a:lstStyle/>
                    <a:p>
                      <a:pPr algn="ctr" fontAlgn="b"/>
                      <a:r>
                        <a:rPr lang="en-US" sz="1400" b="0" i="0" u="none" strike="noStrike" dirty="0">
                          <a:solidFill>
                            <a:srgbClr val="000000"/>
                          </a:solidFill>
                          <a:latin typeface="+mj-lt"/>
                        </a:rPr>
                        <a:t>17.84</a:t>
                      </a:r>
                    </a:p>
                  </a:txBody>
                  <a:tcPr marL="7620" marR="7620" marT="7620" marB="0" anchor="b"/>
                </a:tc>
              </a:tr>
              <a:tr h="176671">
                <a:tc>
                  <a:txBody>
                    <a:bodyPr/>
                    <a:lstStyle/>
                    <a:p>
                      <a:pPr algn="ctr" fontAlgn="b"/>
                      <a:r>
                        <a:rPr lang="en-US" sz="1400" b="0" i="0" u="none" strike="noStrike" dirty="0">
                          <a:solidFill>
                            <a:srgbClr val="000000"/>
                          </a:solidFill>
                          <a:latin typeface="+mj-lt"/>
                        </a:rPr>
                        <a:t>18.36</a:t>
                      </a:r>
                    </a:p>
                  </a:txBody>
                  <a:tcPr marL="7620" marR="7620" marT="7620" marB="0" anchor="b"/>
                </a:tc>
              </a:tr>
              <a:tr h="176671">
                <a:tc>
                  <a:txBody>
                    <a:bodyPr/>
                    <a:lstStyle/>
                    <a:p>
                      <a:pPr algn="ctr" fontAlgn="b"/>
                      <a:r>
                        <a:rPr lang="en-US" sz="1400" b="0" i="0" u="none" strike="noStrike" dirty="0">
                          <a:solidFill>
                            <a:srgbClr val="000000"/>
                          </a:solidFill>
                          <a:latin typeface="+mj-lt"/>
                        </a:rPr>
                        <a:t>22.45</a:t>
                      </a:r>
                    </a:p>
                  </a:txBody>
                  <a:tcPr marL="7620" marR="7620" marT="7620" marB="0" anchor="b"/>
                </a:tc>
              </a:tr>
              <a:tr h="176671">
                <a:tc>
                  <a:txBody>
                    <a:bodyPr/>
                    <a:lstStyle/>
                    <a:p>
                      <a:pPr algn="ctr" fontAlgn="b"/>
                      <a:r>
                        <a:rPr lang="en-US" sz="1400" b="0" i="0" u="none" strike="noStrike" dirty="0" smtClean="0">
                          <a:solidFill>
                            <a:srgbClr val="000000"/>
                          </a:solidFill>
                          <a:latin typeface="+mj-lt"/>
                        </a:rPr>
                        <a:t>22.23</a:t>
                      </a:r>
                    </a:p>
                    <a:p>
                      <a:pPr algn="ctr" fontAlgn="b"/>
                      <a:r>
                        <a:rPr lang="en-US" sz="1400" b="1" i="0" u="none" strike="noStrike" dirty="0" err="1" smtClean="0">
                          <a:solidFill>
                            <a:srgbClr val="FF0000"/>
                          </a:solidFill>
                          <a:latin typeface="+mj-lt"/>
                        </a:rPr>
                        <a:t>Avg</a:t>
                      </a:r>
                      <a:r>
                        <a:rPr lang="en-US" sz="1400" b="1" i="0" u="none" strike="noStrike" dirty="0" smtClean="0">
                          <a:solidFill>
                            <a:srgbClr val="FF0000"/>
                          </a:solidFill>
                          <a:latin typeface="+mj-lt"/>
                        </a:rPr>
                        <a:t>=24.8</a:t>
                      </a:r>
                    </a:p>
                    <a:p>
                      <a:pPr algn="ctr" fontAlgn="b"/>
                      <a:endParaRPr lang="en-US" sz="1400" b="0" i="0" u="none" strike="noStrike" dirty="0">
                        <a:solidFill>
                          <a:srgbClr val="000000"/>
                        </a:solidFill>
                        <a:latin typeface="+mj-lt"/>
                      </a:endParaRPr>
                    </a:p>
                  </a:txBody>
                  <a:tcPr marL="7620" marR="7620" marT="7620" marB="0" anchor="b"/>
                </a:tc>
              </a:tr>
              <a:tr h="176671">
                <a:tc>
                  <a:txBody>
                    <a:bodyPr/>
                    <a:lstStyle/>
                    <a:p>
                      <a:pPr algn="ctr" fontAlgn="b"/>
                      <a:r>
                        <a:rPr lang="en-US" sz="1400" b="0" i="0" u="none" strike="noStrike" dirty="0" smtClean="0">
                          <a:solidFill>
                            <a:srgbClr val="000000"/>
                          </a:solidFill>
                          <a:latin typeface="+mj-lt"/>
                        </a:rPr>
                        <a:t>ACC7</a:t>
                      </a:r>
                      <a:endParaRPr lang="en-US" sz="1400" b="0" i="0" u="none" strike="noStrike" dirty="0">
                        <a:solidFill>
                          <a:srgbClr val="000000"/>
                        </a:solidFill>
                        <a:latin typeface="+mj-lt"/>
                      </a:endParaRPr>
                    </a:p>
                  </a:txBody>
                  <a:tcPr marL="7620" marR="7620" marT="7620" marB="0" anchor="b"/>
                </a:tc>
              </a:tr>
              <a:tr h="176671">
                <a:tc>
                  <a:txBody>
                    <a:bodyPr/>
                    <a:lstStyle/>
                    <a:p>
                      <a:pPr algn="ctr" fontAlgn="b"/>
                      <a:r>
                        <a:rPr lang="en-US" sz="1400" b="0" i="0" u="none" strike="noStrike" dirty="0">
                          <a:solidFill>
                            <a:srgbClr val="000000"/>
                          </a:solidFill>
                          <a:latin typeface="+mj-lt"/>
                        </a:rPr>
                        <a:t>26.56</a:t>
                      </a:r>
                    </a:p>
                  </a:txBody>
                  <a:tcPr marL="7620" marR="7620" marT="7620" marB="0" anchor="b"/>
                </a:tc>
              </a:tr>
              <a:tr h="176671">
                <a:tc>
                  <a:txBody>
                    <a:bodyPr/>
                    <a:lstStyle/>
                    <a:p>
                      <a:pPr algn="ctr" fontAlgn="b"/>
                      <a:r>
                        <a:rPr lang="en-US" sz="1400" b="0" i="0" u="none" strike="noStrike" dirty="0">
                          <a:solidFill>
                            <a:srgbClr val="000000"/>
                          </a:solidFill>
                          <a:latin typeface="+mj-lt"/>
                        </a:rPr>
                        <a:t>26.56</a:t>
                      </a:r>
                    </a:p>
                  </a:txBody>
                  <a:tcPr marL="7620" marR="7620" marT="7620" marB="0" anchor="b"/>
                </a:tc>
              </a:tr>
              <a:tr h="176671">
                <a:tc>
                  <a:txBody>
                    <a:bodyPr/>
                    <a:lstStyle/>
                    <a:p>
                      <a:pPr algn="ctr" fontAlgn="b"/>
                      <a:r>
                        <a:rPr lang="en-US" sz="1400" b="0" i="0" u="none" strike="noStrike" dirty="0">
                          <a:solidFill>
                            <a:srgbClr val="000000"/>
                          </a:solidFill>
                          <a:latin typeface="+mj-lt"/>
                        </a:rPr>
                        <a:t>27.47</a:t>
                      </a:r>
                    </a:p>
                  </a:txBody>
                  <a:tcPr marL="7620" marR="7620" marT="7620" marB="0" anchor="b"/>
                </a:tc>
              </a:tr>
              <a:tr h="176671">
                <a:tc>
                  <a:txBody>
                    <a:bodyPr/>
                    <a:lstStyle/>
                    <a:p>
                      <a:pPr algn="ctr" fontAlgn="b"/>
                      <a:r>
                        <a:rPr lang="en-US" sz="1400" b="0" i="0" u="none" strike="noStrike" dirty="0">
                          <a:solidFill>
                            <a:srgbClr val="000000"/>
                          </a:solidFill>
                          <a:latin typeface="+mj-lt"/>
                        </a:rPr>
                        <a:t>27.47</a:t>
                      </a:r>
                    </a:p>
                  </a:txBody>
                  <a:tcPr marL="7620" marR="7620" marT="7620" marB="0" anchor="b"/>
                </a:tc>
              </a:tr>
              <a:tr h="176671">
                <a:tc>
                  <a:txBody>
                    <a:bodyPr/>
                    <a:lstStyle/>
                    <a:p>
                      <a:pPr algn="ctr" fontAlgn="b"/>
                      <a:r>
                        <a:rPr lang="en-US" sz="1400" b="0" i="0" u="none" strike="noStrike" dirty="0">
                          <a:solidFill>
                            <a:srgbClr val="000000"/>
                          </a:solidFill>
                          <a:latin typeface="+mj-lt"/>
                        </a:rPr>
                        <a:t>32.05</a:t>
                      </a:r>
                    </a:p>
                  </a:txBody>
                  <a:tcPr marL="7620" marR="7620" marT="7620" marB="0" anchor="b"/>
                </a:tc>
              </a:tr>
              <a:tr h="176671">
                <a:tc>
                  <a:txBody>
                    <a:bodyPr/>
                    <a:lstStyle/>
                    <a:p>
                      <a:pPr algn="ctr" fontAlgn="b"/>
                      <a:r>
                        <a:rPr lang="en-US" sz="1400" b="0" i="0" u="none" strike="noStrike" dirty="0">
                          <a:solidFill>
                            <a:srgbClr val="000000"/>
                          </a:solidFill>
                          <a:latin typeface="+mj-lt"/>
                        </a:rPr>
                        <a:t>32.05</a:t>
                      </a:r>
                    </a:p>
                  </a:txBody>
                  <a:tcPr marL="7620" marR="7620" marT="7620" marB="0" anchor="b"/>
                </a:tc>
              </a:tr>
              <a:tr h="176671">
                <a:tc>
                  <a:txBody>
                    <a:bodyPr/>
                    <a:lstStyle/>
                    <a:p>
                      <a:pPr algn="ctr" fontAlgn="b"/>
                      <a:r>
                        <a:rPr lang="en-US" sz="1400" b="0" i="0" u="none" strike="noStrike" dirty="0">
                          <a:solidFill>
                            <a:srgbClr val="000000"/>
                          </a:solidFill>
                          <a:latin typeface="+mj-lt"/>
                        </a:rPr>
                        <a:t>23.81</a:t>
                      </a:r>
                    </a:p>
                  </a:txBody>
                  <a:tcPr marL="7620" marR="7620" marT="7620" marB="0" anchor="b"/>
                </a:tc>
              </a:tr>
              <a:tr h="176671">
                <a:tc>
                  <a:txBody>
                    <a:bodyPr/>
                    <a:lstStyle/>
                    <a:p>
                      <a:pPr algn="ctr" fontAlgn="b"/>
                      <a:r>
                        <a:rPr lang="en-US" sz="1400" b="0" i="0" u="none" strike="noStrike" dirty="0" smtClean="0">
                          <a:solidFill>
                            <a:srgbClr val="000000"/>
                          </a:solidFill>
                          <a:latin typeface="+mj-lt"/>
                        </a:rPr>
                        <a:t>23.81</a:t>
                      </a:r>
                    </a:p>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kern="1200" dirty="0" err="1" smtClean="0">
                          <a:solidFill>
                            <a:srgbClr val="FF0000"/>
                          </a:solidFill>
                          <a:latin typeface="+mn-lt"/>
                          <a:ea typeface="+mn-ea"/>
                          <a:cs typeface="+mn-cs"/>
                        </a:rPr>
                        <a:t>Avg</a:t>
                      </a:r>
                      <a:r>
                        <a:rPr lang="en-US" sz="1400" b="1" i="0" u="none" strike="noStrike" kern="1200" dirty="0" smtClean="0">
                          <a:solidFill>
                            <a:srgbClr val="FF0000"/>
                          </a:solidFill>
                          <a:latin typeface="+mn-lt"/>
                          <a:ea typeface="+mn-ea"/>
                          <a:cs typeface="+mn-cs"/>
                        </a:rPr>
                        <a:t>=27.5</a:t>
                      </a:r>
                    </a:p>
                  </a:txBody>
                  <a:tcPr marL="7620" marR="7620" marT="7620" marB="0" anchor="b"/>
                </a:tc>
              </a:tr>
            </a:tbl>
          </a:graphicData>
        </a:graphic>
      </p:graphicFrame>
      <p:sp>
        <p:nvSpPr>
          <p:cNvPr id="7" name="TextBox 6"/>
          <p:cNvSpPr txBox="1"/>
          <p:nvPr/>
        </p:nvSpPr>
        <p:spPr>
          <a:xfrm>
            <a:off x="1600200" y="5817513"/>
            <a:ext cx="7239000" cy="430887"/>
          </a:xfrm>
          <a:prstGeom prst="rect">
            <a:avLst/>
          </a:prstGeom>
          <a:noFill/>
        </p:spPr>
        <p:txBody>
          <a:bodyPr wrap="square" rtlCol="0">
            <a:spAutoFit/>
          </a:bodyPr>
          <a:lstStyle/>
          <a:p>
            <a:r>
              <a:rPr lang="en-US" sz="2200" b="1" dirty="0" smtClean="0">
                <a:solidFill>
                  <a:srgbClr val="FF0000"/>
                </a:solidFill>
              </a:rPr>
              <a:t>State of the art for cavity spread around 25 MV is ~</a:t>
            </a:r>
            <a:r>
              <a:rPr lang="en-US" sz="2200" b="1" dirty="0" smtClean="0">
                <a:solidFill>
                  <a:srgbClr val="FF0000"/>
                </a:solidFill>
              </a:rPr>
              <a:t>10 to 20%</a:t>
            </a:r>
            <a:endParaRPr lang="en-US" sz="2200" b="1" dirty="0" smtClean="0">
              <a:solidFill>
                <a:srgbClr val="FF0000"/>
              </a:solidFill>
            </a:endParaRPr>
          </a:p>
        </p:txBody>
      </p:sp>
      <p:sp>
        <p:nvSpPr>
          <p:cNvPr id="5" name="TextBox 4"/>
          <p:cNvSpPr txBox="1"/>
          <p:nvPr/>
        </p:nvSpPr>
        <p:spPr>
          <a:xfrm>
            <a:off x="447835" y="609600"/>
            <a:ext cx="771365" cy="646331"/>
          </a:xfrm>
          <a:prstGeom prst="rect">
            <a:avLst/>
          </a:prstGeom>
          <a:noFill/>
        </p:spPr>
        <p:txBody>
          <a:bodyPr wrap="none" rtlCol="0">
            <a:spAutoFit/>
          </a:bodyPr>
          <a:lstStyle/>
          <a:p>
            <a:r>
              <a:rPr lang="en-US" dirty="0" smtClean="0"/>
              <a:t>DESY</a:t>
            </a:r>
          </a:p>
          <a:p>
            <a:r>
              <a:rPr lang="en-US" dirty="0" smtClean="0"/>
              <a:t>FLASH</a:t>
            </a:r>
            <a:endParaRPr lang="en-US" dirty="0"/>
          </a:p>
        </p:txBody>
      </p:sp>
    </p:spTree>
    <p:extLst>
      <p:ext uri="{BB962C8B-B14F-4D97-AF65-F5344CB8AC3E}">
        <p14:creationId xmlns:p14="http://schemas.microsoft.com/office/powerpoint/2010/main" val="2067938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6704</TotalTime>
  <Words>1956</Words>
  <Application>Microsoft Office PowerPoint</Application>
  <PresentationFormat>On-screen Show (4:3)</PresentationFormat>
  <Paragraphs>225</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Equation</vt:lpstr>
      <vt:lpstr>Longitudinal dynamic analysis for the 3-8 GeV pulsed LINAC</vt:lpstr>
      <vt:lpstr>Project X layout</vt:lpstr>
      <vt:lpstr>Longitudinal dynamics</vt:lpstr>
      <vt:lpstr>Hamiltonian system</vt:lpstr>
      <vt:lpstr>Initial bunch pattern</vt:lpstr>
      <vt:lpstr>Synchronous bunch simulations</vt:lpstr>
      <vt:lpstr>PowerPoint Presentation</vt:lpstr>
      <vt:lpstr>3-8 GeV pulsed LINAC: Major concerns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Cavities Using a Single Source</vt:lpstr>
      <vt:lpstr>PowerPoint Presentation</vt:lpstr>
      <vt:lpstr>PowerPoint Presentation</vt:lpstr>
      <vt:lpstr>PowerPoint Presentation</vt:lpstr>
      <vt:lpstr>PowerPoint Presentation</vt:lpstr>
      <vt:lpstr>PowerPoint Presentation</vt:lpstr>
      <vt:lpstr>PowerPoint Presentation</vt:lpstr>
      <vt:lpstr>Spare slides</vt:lpstr>
      <vt:lpstr>PowerPoint Presentation</vt:lpstr>
      <vt:lpstr>PowerPoint Presentation</vt:lpstr>
      <vt:lpstr>PowerPoint Presentation</vt:lpstr>
    </vt:vector>
  </TitlesOfParts>
  <Company>Fermi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Longitudinal dynamic analysis for the 3-8 GeV pulsed LINAC</dc:title>
  <dc:creator>Gustavo I. Cancelo x8762 08199N</dc:creator>
  <cp:lastModifiedBy>Gustavo I. Cancelo x8762 08199N</cp:lastModifiedBy>
  <cp:revision>48</cp:revision>
  <dcterms:created xsi:type="dcterms:W3CDTF">2011-10-14T21:17:43Z</dcterms:created>
  <dcterms:modified xsi:type="dcterms:W3CDTF">2011-10-25T19:49:31Z</dcterms:modified>
</cp:coreProperties>
</file>