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17"/>
  </p:notesMasterIdLst>
  <p:sldIdLst>
    <p:sldId id="256" r:id="rId2"/>
    <p:sldId id="347" r:id="rId3"/>
    <p:sldId id="351" r:id="rId4"/>
    <p:sldId id="353" r:id="rId5"/>
    <p:sldId id="354" r:id="rId6"/>
    <p:sldId id="356" r:id="rId7"/>
    <p:sldId id="380" r:id="rId8"/>
    <p:sldId id="365" r:id="rId9"/>
    <p:sldId id="374" r:id="rId10"/>
    <p:sldId id="375" r:id="rId11"/>
    <p:sldId id="377" r:id="rId12"/>
    <p:sldId id="376" r:id="rId13"/>
    <p:sldId id="378" r:id="rId14"/>
    <p:sldId id="379" r:id="rId15"/>
    <p:sldId id="381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00"/>
    <a:srgbClr val="003399"/>
    <a:srgbClr val="009799"/>
    <a:srgbClr val="009900"/>
    <a:srgbClr val="CC0000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 autoAdjust="0"/>
    <p:restoredTop sz="94660"/>
  </p:normalViewPr>
  <p:slideViewPr>
    <p:cSldViewPr>
      <p:cViewPr varScale="1">
        <p:scale>
          <a:sx n="88" d="100"/>
          <a:sy n="88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0F9D9B80-233F-40A5-A2F0-3B271E94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4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4547C-6998-4866-B945-5AF112CC912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AA2C9-6805-4E35-B9E0-06E0F3AED99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1pPr marL="233363" indent="-227013">
              <a:defRPr/>
            </a:lvl1pPr>
            <a:lvl2pPr marL="569913" indent="-231775">
              <a:defRPr/>
            </a:lvl2pPr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  <a:lvl4pPr marL="915988" indent="-228600">
              <a:buFont typeface="Wingdings" pitchFamily="2" charset="2"/>
              <a:buChar char="q"/>
              <a:defRPr/>
            </a:lvl4pPr>
            <a:lvl5pPr marL="1200150" indent="-22860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Your Name, Fermilab – General Accelerator Development Review   January 24-26, 2011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574B-C9BA-42F1-B17C-8C5ACBE81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Fermi_Blue_subpa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en-US"/>
              <a:t>Your Name, Fermilab - General Accelerator Development Review   January 24-26, 2011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3FB9E3-777F-41B5-A3C5-4DF01F7A5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6" r:id="rId1"/>
    <p:sldLayoutId id="214748406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233363" indent="-227013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8" charset="2"/>
        <a:buChar char="®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8" charset="2"/>
        <a:buChar char="q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00150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l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52600"/>
            <a:ext cx="6705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28" charset="-128"/>
              </a:rPr>
              <a:t>Fermilab 650 MHz Cavity and Cryomodule Status Report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Mark Champion, Fermilab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Project X Collaboration Meeting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October 25-27,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3" descr="CRYOMODULE_650_MHZ_06Sep2011-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6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 descr="CRYOMODULE_650_MHZ_06Sep2011-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87363"/>
            <a:ext cx="8589963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CRYOMODULE_650_MHZ_06Sep2011-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5963"/>
            <a:ext cx="5791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CRYOMODULE_650_MHZ_06Sep2011-Im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04800"/>
            <a:ext cx="858996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RYOMODULE_650_MHZ_06Sep2011-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5532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cavities on order; first deliveries expected late this calendar year.</a:t>
            </a:r>
          </a:p>
          <a:p>
            <a:r>
              <a:rPr lang="en-US" dirty="0" smtClean="0"/>
              <a:t>Plan to conduct first 650 MHz cavity test at FNAL in next month.</a:t>
            </a:r>
          </a:p>
          <a:p>
            <a:r>
              <a:rPr lang="en-US" dirty="0" smtClean="0"/>
              <a:t>Infrastructure for processing &amp; testing of 650 MHz cavities is nearly complete and will be available as cavities begin arriving.</a:t>
            </a:r>
            <a:endParaRPr lang="en-US" dirty="0"/>
          </a:p>
          <a:p>
            <a:r>
              <a:rPr lang="en-US" dirty="0" smtClean="0"/>
              <a:t>Cryomodule conceptual design is progressing and will transition to detailed design near end of fiscal year.</a:t>
            </a:r>
          </a:p>
          <a:p>
            <a:r>
              <a:rPr lang="en-US" dirty="0" smtClean="0"/>
              <a:t>Thanks to Tom Peterson, Chuck Grimm, and Youri Orlov for contributions to this presentation.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28" charset="-128"/>
              </a:rPr>
              <a:t>650 MHz Cavity </a:t>
            </a:r>
            <a:r>
              <a:rPr lang="en-US" sz="2400" dirty="0" smtClean="0">
                <a:ea typeface="ＭＳ Ｐゴシック" pitchFamily="28" charset="-128"/>
              </a:rPr>
              <a:t>Prototypes and</a:t>
            </a:r>
            <a:br>
              <a:rPr lang="en-US" sz="2400" dirty="0" smtClean="0">
                <a:ea typeface="ＭＳ Ｐゴシック" pitchFamily="28" charset="-128"/>
              </a:rPr>
            </a:br>
            <a:r>
              <a:rPr lang="en-US" sz="2400" dirty="0" smtClean="0">
                <a:ea typeface="ＭＳ Ｐゴシック" pitchFamily="28" charset="-128"/>
              </a:rPr>
              <a:t>Readiness </a:t>
            </a:r>
            <a:r>
              <a:rPr lang="en-US" sz="2400" dirty="0" smtClean="0">
                <a:ea typeface="ＭＳ Ｐゴシック" pitchFamily="28" charset="-128"/>
              </a:rPr>
              <a:t>for Processing &amp; Testing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467600" cy="51816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Orders placed for a mix of single-cell and five-cell cavities </a:t>
            </a:r>
            <a:r>
              <a:rPr lang="en-US" dirty="0" smtClean="0">
                <a:ea typeface="ＭＳ Ｐゴシック" pitchFamily="28" charset="-128"/>
              </a:rPr>
              <a:t>(</a:t>
            </a:r>
            <a:r>
              <a:rPr lang="en-US" dirty="0" smtClean="0">
                <a:ea typeface="ＭＳ Ｐゴシック" pitchFamily="28" charset="-128"/>
              </a:rPr>
              <a:t>next slide</a:t>
            </a:r>
            <a:r>
              <a:rPr lang="en-US" dirty="0" smtClean="0">
                <a:ea typeface="ＭＳ Ｐゴシック" pitchFamily="28" charset="-128"/>
              </a:rPr>
              <a:t>)</a:t>
            </a:r>
            <a:endParaRPr lang="en-US" dirty="0" smtClean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Vertical test stand ready for testing 650 MHz cavities</a:t>
            </a:r>
          </a:p>
          <a:p>
            <a:pPr lvl="1"/>
            <a:r>
              <a:rPr lang="en-US" dirty="0">
                <a:ea typeface="ＭＳ Ｐゴシック" pitchFamily="28" charset="-128"/>
              </a:rPr>
              <a:t>S</a:t>
            </a:r>
            <a:r>
              <a:rPr lang="en-US" dirty="0" smtClean="0">
                <a:ea typeface="ＭＳ Ｐゴシック" pitchFamily="28" charset="-128"/>
              </a:rPr>
              <a:t>ingle-cell </a:t>
            </a:r>
            <a:r>
              <a:rPr lang="en-US" dirty="0" smtClean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dirty="0" smtClean="0">
                <a:ea typeface="ＭＳ Ｐゴシック" pitchFamily="28" charset="-128"/>
              </a:rPr>
              <a:t>=0.6 cavity to be tested soon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Facility shakedown &amp; </a:t>
            </a:r>
            <a:r>
              <a:rPr lang="en-US" dirty="0">
                <a:ea typeface="ＭＳ Ｐゴシック" pitchFamily="28" charset="-128"/>
              </a:rPr>
              <a:t>c</a:t>
            </a:r>
            <a:r>
              <a:rPr lang="en-US" dirty="0" smtClean="0">
                <a:ea typeface="ＭＳ Ｐゴシック" pitchFamily="28" charset="-128"/>
              </a:rPr>
              <a:t>omparison with measurements at </a:t>
            </a:r>
            <a:r>
              <a:rPr lang="en-US" dirty="0" err="1" smtClean="0">
                <a:ea typeface="ＭＳ Ｐゴシック" pitchFamily="28" charset="-128"/>
              </a:rPr>
              <a:t>JLab</a:t>
            </a:r>
            <a:endParaRPr lang="en-US" dirty="0" smtClean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Infrastructure ready for preparation of single-cell cavities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Tooling design in progress for handling five-cell cavities</a:t>
            </a:r>
            <a:endParaRPr lang="en-US" dirty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Electro-polishing tool at ANL nearly ready</a:t>
            </a:r>
          </a:p>
          <a:p>
            <a:r>
              <a:rPr lang="en-US" dirty="0" smtClean="0">
                <a:ea typeface="ＭＳ Ｐゴシック" pitchFamily="28" charset="-128"/>
              </a:rPr>
              <a:t>Optical inspection system ready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BFCE16-631E-4939-B2D9-1C9A6CA776C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Procurements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1288"/>
              </p:ext>
            </p:extLst>
          </p:nvPr>
        </p:nvGraphicFramePr>
        <p:xfrm>
          <a:off x="1447800" y="1445280"/>
          <a:ext cx="6553201" cy="411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1524000"/>
                <a:gridCol w="1295400"/>
                <a:gridCol w="1143000"/>
                <a:gridCol w="1752601"/>
              </a:tblGrid>
              <a:tr h="363236"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Date</a:t>
                      </a:r>
                      <a:endParaRPr lang="en-US" dirty="0"/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two by end of CY2011</a:t>
                      </a:r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(option +2)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2012</a:t>
                      </a:r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1-cell (FNAL)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2012</a:t>
                      </a:r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1-cell (</a:t>
                      </a:r>
                      <a:r>
                        <a:rPr lang="en-US" dirty="0" err="1" smtClean="0"/>
                        <a:t>JLab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50312"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1-cell (</a:t>
                      </a:r>
                      <a:r>
                        <a:rPr lang="en-US" dirty="0" err="1" smtClean="0"/>
                        <a:t>JLab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2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6720"/>
            <a:ext cx="9144000" cy="457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=0.9 five-cell cavity prototype design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42314" y="1629451"/>
            <a:ext cx="381000" cy="81983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629400" y="1295400"/>
            <a:ext cx="11430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Ti helium vessel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819400" y="1752600"/>
            <a:ext cx="304800" cy="9144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133600" y="1295400"/>
            <a:ext cx="16002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4 mm </a:t>
            </a:r>
            <a:r>
              <a:rPr lang="en-US" sz="1800" dirty="0" err="1" smtClean="0">
                <a:solidFill>
                  <a:srgbClr val="000000"/>
                </a:solidFill>
              </a:rPr>
              <a:t>Nb</a:t>
            </a:r>
            <a:r>
              <a:rPr lang="en-US" sz="1800" dirty="0" smtClean="0">
                <a:solidFill>
                  <a:srgbClr val="000000"/>
                </a:solidFill>
              </a:rPr>
              <a:t> wall thickness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4953000"/>
            <a:ext cx="9906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</a:rPr>
              <a:t>Nb</a:t>
            </a:r>
            <a:r>
              <a:rPr lang="en-US" sz="1800" dirty="0" smtClean="0">
                <a:solidFill>
                  <a:srgbClr val="000000"/>
                </a:solidFill>
              </a:rPr>
              <a:t>-Ti flanges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946572" y="2017262"/>
            <a:ext cx="533400" cy="932766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924800" y="1715869"/>
            <a:ext cx="11430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0000"/>
                </a:solidFill>
              </a:rPr>
              <a:t>Nb</a:t>
            </a:r>
            <a:r>
              <a:rPr lang="en-US" sz="1800" dirty="0" smtClean="0">
                <a:solidFill>
                  <a:srgbClr val="000000"/>
                </a:solidFill>
              </a:rPr>
              <a:t>-Ti transition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570" y="5079555"/>
            <a:ext cx="11430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No HOM couplers</a:t>
            </a:r>
          </a:p>
        </p:txBody>
      </p:sp>
    </p:spTree>
    <p:extLst>
      <p:ext uri="{BB962C8B-B14F-4D97-AF65-F5344CB8AC3E}">
        <p14:creationId xmlns:p14="http://schemas.microsoft.com/office/powerpoint/2010/main" val="15505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without helium vessel</a:t>
            </a:r>
            <a:br>
              <a:rPr lang="en-US" dirty="0" smtClean="0"/>
            </a:br>
            <a:r>
              <a:rPr lang="en-US" dirty="0" smtClean="0"/>
              <a:t>(this is what we ordered)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7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9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" y="1066800"/>
            <a:ext cx="9155144" cy="53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dirty="0" smtClean="0"/>
              <a:t>And here’s how it will look when ready for horizontal tests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2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Cryomodule Design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design work and 3D modeling is in </a:t>
            </a:r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Frequent working meetings with collaborators</a:t>
            </a:r>
            <a:endParaRPr lang="en-US" dirty="0" smtClean="0"/>
          </a:p>
          <a:p>
            <a:r>
              <a:rPr lang="en-US" dirty="0" smtClean="0"/>
              <a:t>Plan to transition to detailed design work at end of FY2012</a:t>
            </a:r>
          </a:p>
          <a:p>
            <a:r>
              <a:rPr lang="en-US" dirty="0" smtClean="0"/>
              <a:t>Basic configuration settled, but many details to be addressed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32" charset="-128"/>
              </a:rPr>
              <a:t>Cryomodule requirements - major components </a:t>
            </a:r>
          </a:p>
        </p:txBody>
      </p:sp>
      <p:sp>
        <p:nvSpPr>
          <p:cNvPr id="1127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Eight (8) dressed RF cavities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Eight RF power input couplers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One intermediate temperature thermal shield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Cryogenic valves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2.0 K liquid level control valve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Cool-down/warm-up valve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5 K thermal intercept flow control valve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Pipe and cavity support structure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Instrumentation -- RF, pressure, temperature, etc.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Heat exchanger for 4.5 K to 2.2 K precooling of the liquid supply flow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32" charset="-128"/>
              </a:rPr>
              <a:t>Bayonet connections for helium supply and return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RYOMODULE_650_MHZ_06Sep2011-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3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/>
          <a:p>
            <a:pPr>
              <a:defRPr/>
            </a:pPr>
            <a:fld id="{9145574B-C9BA-42F1-B17C-8C5ACBE814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32" charset="-128"/>
              </a:rPr>
              <a:t>650 MHz, </a:t>
            </a:r>
            <a:r>
              <a:rPr lang="en-US" dirty="0" smtClean="0">
                <a:latin typeface="Symbol" pitchFamily="18" charset="2"/>
                <a:ea typeface="ＭＳ Ｐゴシック" pitchFamily="-32" charset="-128"/>
              </a:rPr>
              <a:t>b</a:t>
            </a:r>
            <a:r>
              <a:rPr lang="en-US" dirty="0" smtClean="0">
                <a:ea typeface="ＭＳ Ｐゴシック" pitchFamily="-32" charset="-128"/>
              </a:rPr>
              <a:t>=0.9, conceptual cryomodule design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4711</TotalTime>
  <Words>401</Words>
  <Application>Microsoft Office PowerPoint</Application>
  <PresentationFormat>On-screen Show (4:3)</PresentationFormat>
  <Paragraphs>92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Factory</vt:lpstr>
      <vt:lpstr>Fermilab 650 MHz Cavity and Cryomodule Status Report</vt:lpstr>
      <vt:lpstr>650 MHz Cavity Prototypes and Readiness for Processing &amp; Testing</vt:lpstr>
      <vt:lpstr>Cavity Procurements</vt:lpstr>
      <vt:lpstr>b=0.9 five-cell cavity prototype design</vt:lpstr>
      <vt:lpstr>Cavity without helium vessel (this is what we ordered)</vt:lpstr>
      <vt:lpstr>And here’s how it will look when ready for horizontal tests</vt:lpstr>
      <vt:lpstr>650 MHz Cryomodule Design Status</vt:lpstr>
      <vt:lpstr>Cryomodule requirements - major components </vt:lpstr>
      <vt:lpstr>650 MHz, b=0.9, conceptual cryomodule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Mark S. Champion x3906 09431N</dc:creator>
  <cp:lastModifiedBy>Mark Champion</cp:lastModifiedBy>
  <cp:revision>181</cp:revision>
  <cp:lastPrinted>1601-01-01T00:00:00Z</cp:lastPrinted>
  <dcterms:created xsi:type="dcterms:W3CDTF">2011-01-17T18:22:38Z</dcterms:created>
  <dcterms:modified xsi:type="dcterms:W3CDTF">2011-10-26T14:17:18Z</dcterms:modified>
</cp:coreProperties>
</file>