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6" r:id="rId2"/>
  </p:sldMasterIdLst>
  <p:notesMasterIdLst>
    <p:notesMasterId r:id="rId12"/>
  </p:notesMasterIdLst>
  <p:sldIdLst>
    <p:sldId id="309" r:id="rId3"/>
    <p:sldId id="293" r:id="rId4"/>
    <p:sldId id="294" r:id="rId5"/>
    <p:sldId id="275" r:id="rId6"/>
    <p:sldId id="315" r:id="rId7"/>
    <p:sldId id="317" r:id="rId8"/>
    <p:sldId id="318" r:id="rId9"/>
    <p:sldId id="295" r:id="rId10"/>
    <p:sldId id="319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 sz="1600" smtClean="0"/>
              <a:t>df/dp (Hz/torr) </a:t>
            </a:r>
            <a:r>
              <a:rPr lang="en-US" sz="1200" b="0" i="1" dirty="0" smtClean="0"/>
              <a:t>vs</a:t>
            </a:r>
            <a:r>
              <a:rPr lang="en-US" sz="1200" b="0" i="1" smtClean="0"/>
              <a:t>.</a:t>
            </a:r>
            <a:r>
              <a:rPr lang="en-US" sz="1600" baseline="0" smtClean="0"/>
              <a:t> Vessel thickness (mm)</a:t>
            </a:r>
            <a:endParaRPr lang="en-US" sz="1600" baseline="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Sheet1!$O$89</c:f>
              <c:strCache>
                <c:ptCount val="1"/>
                <c:pt idx="0">
                  <c:v>Ring125_D170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7"/>
            <c:spPr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marker>
          <c:trendline>
            <c:name>Ring 125</c:name>
            <c:spPr>
              <a:ln w="19050">
                <a:solidFill>
                  <a:schemeClr val="tx2">
                    <a:lumMod val="40000"/>
                    <a:lumOff val="60000"/>
                  </a:schemeClr>
                </a:solidFill>
                <a:prstDash val="lgDashDot"/>
              </a:ln>
            </c:spPr>
            <c:trendlineType val="poly"/>
            <c:order val="2"/>
            <c:dispRSqr val="0"/>
            <c:dispEq val="0"/>
          </c:trendline>
          <c:xVal>
            <c:numRef>
              <c:f>Sheet1!$H$90:$H$92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10</c:v>
                </c:pt>
              </c:numCache>
            </c:numRef>
          </c:xVal>
          <c:yVal>
            <c:numRef>
              <c:f>Sheet1!$Q$90:$Q$92</c:f>
              <c:numCache>
                <c:formatCode>0.00</c:formatCode>
                <c:ptCount val="3"/>
                <c:pt idx="0">
                  <c:v>18.740000000000002</c:v>
                </c:pt>
                <c:pt idx="1">
                  <c:v>21.658000000000001</c:v>
                </c:pt>
                <c:pt idx="2">
                  <c:v>23.84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Sheet1!$O$93</c:f>
              <c:strCache>
                <c:ptCount val="1"/>
                <c:pt idx="0">
                  <c:v>Ring125_D180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marker>
          <c:trendline>
            <c:name>Ring125</c:name>
            <c:spPr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lgDashDot"/>
              </a:ln>
            </c:spPr>
            <c:trendlineType val="poly"/>
            <c:order val="2"/>
            <c:dispRSqr val="0"/>
            <c:dispEq val="0"/>
          </c:trendline>
          <c:xVal>
            <c:numRef>
              <c:f>Sheet1!$H$94:$H$96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10</c:v>
                </c:pt>
              </c:numCache>
            </c:numRef>
          </c:xVal>
          <c:yVal>
            <c:numRef>
              <c:f>Sheet1!$Q$94:$Q$96</c:f>
              <c:numCache>
                <c:formatCode>0.00</c:formatCode>
                <c:ptCount val="3"/>
                <c:pt idx="0">
                  <c:v>-6.240000000000002</c:v>
                </c:pt>
                <c:pt idx="1">
                  <c:v>11.06</c:v>
                </c:pt>
                <c:pt idx="2">
                  <c:v>18.935000000000002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Sheet1!$O$97</c:f>
              <c:strCache>
                <c:ptCount val="1"/>
                <c:pt idx="0">
                  <c:v>Ring125_D190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6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marker>
          <c:trendline>
            <c:spPr>
              <a:ln w="19050">
                <a:solidFill>
                  <a:schemeClr val="accent3">
                    <a:lumMod val="60000"/>
                    <a:lumOff val="40000"/>
                  </a:schemeClr>
                </a:solidFill>
                <a:prstDash val="lgDashDot"/>
              </a:ln>
            </c:spPr>
            <c:trendlineType val="poly"/>
            <c:order val="2"/>
            <c:dispRSqr val="0"/>
            <c:dispEq val="0"/>
          </c:trendline>
          <c:xVal>
            <c:numRef>
              <c:f>Sheet1!$H$98:$H$100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10</c:v>
                </c:pt>
              </c:numCache>
            </c:numRef>
          </c:xVal>
          <c:yVal>
            <c:numRef>
              <c:f>Sheet1!$Q$98:$Q$100</c:f>
              <c:numCache>
                <c:formatCode>0.00</c:formatCode>
                <c:ptCount val="3"/>
                <c:pt idx="0">
                  <c:v>-32.147999999999989</c:v>
                </c:pt>
                <c:pt idx="1">
                  <c:v>2.4690000000000007</c:v>
                </c:pt>
                <c:pt idx="2">
                  <c:v>14.262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Sheet1!$O$101</c:f>
              <c:strCache>
                <c:ptCount val="1"/>
                <c:pt idx="0">
                  <c:v>Ring125_D200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7"/>
            <c:spPr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marker>
          <c:trendline>
            <c:spPr>
              <a:ln w="19050">
                <a:solidFill>
                  <a:schemeClr val="accent4">
                    <a:lumMod val="60000"/>
                    <a:lumOff val="40000"/>
                  </a:schemeClr>
                </a:solidFill>
                <a:prstDash val="lgDashDot"/>
              </a:ln>
            </c:spPr>
            <c:trendlineType val="poly"/>
            <c:order val="2"/>
            <c:dispRSqr val="0"/>
            <c:dispEq val="0"/>
          </c:trendline>
          <c:xVal>
            <c:numRef>
              <c:f>Sheet1!$H$90:$H$92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10</c:v>
                </c:pt>
              </c:numCache>
            </c:numRef>
          </c:xVal>
          <c:yVal>
            <c:numRef>
              <c:f>Sheet1!$Q$102:$Q$104</c:f>
              <c:numCache>
                <c:formatCode>0.00</c:formatCode>
                <c:ptCount val="3"/>
                <c:pt idx="0">
                  <c:v>-57.88</c:v>
                </c:pt>
                <c:pt idx="1">
                  <c:v>-6.9499999999999993</c:v>
                </c:pt>
                <c:pt idx="2" formatCode="General">
                  <c:v>9.06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Sheet1!$L$89</c:f>
              <c:strCache>
                <c:ptCount val="1"/>
                <c:pt idx="0">
                  <c:v>Ring133_D170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7"/>
            <c:spPr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marker>
          <c:trendline>
            <c:spPr>
              <a:ln w="9525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</c:spPr>
            <c:trendlineType val="poly"/>
            <c:order val="2"/>
            <c:dispRSqr val="0"/>
            <c:dispEq val="0"/>
          </c:trendline>
          <c:xVal>
            <c:numRef>
              <c:f>Sheet1!$H$90:$H$92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10</c:v>
                </c:pt>
              </c:numCache>
            </c:numRef>
          </c:xVal>
          <c:yVal>
            <c:numRef>
              <c:f>Sheet1!$N$90:$N$92</c:f>
              <c:numCache>
                <c:formatCode>0.00</c:formatCode>
                <c:ptCount val="3"/>
                <c:pt idx="0">
                  <c:v>27.71</c:v>
                </c:pt>
                <c:pt idx="1">
                  <c:v>28.419999999999987</c:v>
                </c:pt>
                <c:pt idx="2">
                  <c:v>29.362000000000002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Sheet1!$L$93</c:f>
              <c:strCache>
                <c:ptCount val="1"/>
                <c:pt idx="0">
                  <c:v>Ring133_D180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marker>
          <c:trendline>
            <c:spPr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Sheet1!$H$94:$H$96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10</c:v>
                </c:pt>
              </c:numCache>
            </c:numRef>
          </c:xVal>
          <c:yVal>
            <c:numRef>
              <c:f>Sheet1!$N$94:$N$96</c:f>
              <c:numCache>
                <c:formatCode>0.00</c:formatCode>
                <c:ptCount val="3"/>
                <c:pt idx="0">
                  <c:v>4.2659999999999965</c:v>
                </c:pt>
                <c:pt idx="1">
                  <c:v>20.112000000000005</c:v>
                </c:pt>
                <c:pt idx="2">
                  <c:v>25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Sheet1!$L$97</c:f>
              <c:strCache>
                <c:ptCount val="1"/>
                <c:pt idx="0">
                  <c:v>Ring133_D190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marker>
          <c:trendline>
            <c:spPr>
              <a:ln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</c:spPr>
            <c:trendlineType val="poly"/>
            <c:order val="2"/>
            <c:dispRSqr val="0"/>
            <c:dispEq val="0"/>
          </c:trendline>
          <c:xVal>
            <c:numRef>
              <c:f>Sheet1!$H$98:$H$100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10</c:v>
                </c:pt>
              </c:numCache>
            </c:numRef>
          </c:xVal>
          <c:yVal>
            <c:numRef>
              <c:f>Sheet1!$N$98:$N$100</c:f>
              <c:numCache>
                <c:formatCode>0.00</c:formatCode>
                <c:ptCount val="3"/>
                <c:pt idx="0">
                  <c:v>-21.089999999999989</c:v>
                </c:pt>
                <c:pt idx="1">
                  <c:v>12.360000000000021</c:v>
                </c:pt>
                <c:pt idx="2">
                  <c:v>20.957999999999988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Sheet1!$L$101</c:f>
              <c:strCache>
                <c:ptCount val="1"/>
                <c:pt idx="0">
                  <c:v>Ring133_D200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7"/>
            <c:spPr>
              <a:ln>
                <a:solidFill>
                  <a:srgbClr val="8064A2">
                    <a:lumMod val="60000"/>
                    <a:lumOff val="40000"/>
                  </a:srgbClr>
                </a:solidFill>
              </a:ln>
            </c:spPr>
          </c:marker>
          <c:trendline>
            <c:name>Ring133</c:name>
            <c:spPr>
              <a:ln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</c:spPr>
            <c:trendlineType val="poly"/>
            <c:order val="2"/>
            <c:dispRSqr val="0"/>
            <c:dispEq val="0"/>
          </c:trendline>
          <c:xVal>
            <c:numRef>
              <c:f>Sheet1!$H$102:$H$104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10</c:v>
                </c:pt>
              </c:numCache>
            </c:numRef>
          </c:xVal>
          <c:yVal>
            <c:numRef>
              <c:f>Sheet1!$N$102:$N$104</c:f>
              <c:numCache>
                <c:formatCode>0.00</c:formatCode>
                <c:ptCount val="3"/>
                <c:pt idx="0">
                  <c:v>-42.78</c:v>
                </c:pt>
                <c:pt idx="1">
                  <c:v>5.3100000000000005</c:v>
                </c:pt>
                <c:pt idx="2">
                  <c:v>15.722000000000001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Sheet1!$I$89</c:f>
              <c:strCache>
                <c:ptCount val="1"/>
                <c:pt idx="0">
                  <c:v>D170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7"/>
            <c:spPr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marker>
          <c:trendline>
            <c:spPr>
              <a:ln w="9525" cmpd="sng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</a:ln>
            </c:spPr>
            <c:trendlineType val="poly"/>
            <c:order val="2"/>
            <c:dispRSqr val="0"/>
            <c:dispEq val="0"/>
          </c:trendline>
          <c:xVal>
            <c:numRef>
              <c:f>Sheet1!$H$90:$H$92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10</c:v>
                </c:pt>
              </c:numCache>
            </c:numRef>
          </c:xVal>
          <c:yVal>
            <c:numRef>
              <c:f>Sheet1!$K$90:$K$92</c:f>
              <c:numCache>
                <c:formatCode>0.00</c:formatCode>
                <c:ptCount val="3"/>
                <c:pt idx="0">
                  <c:v>24.35</c:v>
                </c:pt>
                <c:pt idx="1">
                  <c:v>31.740000000000002</c:v>
                </c:pt>
                <c:pt idx="2">
                  <c:v>33.528000000000013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Sheet1!$I$93</c:f>
              <c:strCache>
                <c:ptCount val="1"/>
                <c:pt idx="0">
                  <c:v>D180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c:spPr>
          </c:marker>
          <c:trendline>
            <c:spPr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c:spPr>
            <c:trendlineType val="poly"/>
            <c:order val="2"/>
            <c:dispRSqr val="0"/>
            <c:dispEq val="0"/>
          </c:trendline>
          <c:xVal>
            <c:numRef>
              <c:f>Sheet1!$H$90:$H$92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10</c:v>
                </c:pt>
              </c:numCache>
            </c:numRef>
          </c:xVal>
          <c:yVal>
            <c:numRef>
              <c:f>Sheet1!$K$94:$K$96</c:f>
              <c:numCache>
                <c:formatCode>0.00</c:formatCode>
                <c:ptCount val="3"/>
                <c:pt idx="0">
                  <c:v>-0.75999999999999934</c:v>
                </c:pt>
                <c:pt idx="1">
                  <c:v>26.35</c:v>
                </c:pt>
                <c:pt idx="2">
                  <c:v>33.6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Sheet1!$I$97</c:f>
              <c:strCache>
                <c:ptCount val="1"/>
                <c:pt idx="0">
                  <c:v>D190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6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marker>
          <c:trendline>
            <c:spPr>
              <a:ln w="9525">
                <a:solidFill>
                  <a:schemeClr val="accent3">
                    <a:lumMod val="60000"/>
                    <a:lumOff val="40000"/>
                  </a:schemeClr>
                </a:solidFill>
                <a:prstDash val="dash"/>
              </a:ln>
            </c:spPr>
            <c:trendlineType val="poly"/>
            <c:order val="2"/>
            <c:dispRSqr val="0"/>
            <c:dispEq val="0"/>
          </c:trendline>
          <c:xVal>
            <c:numRef>
              <c:f>Sheet1!$H$90:$H$92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10</c:v>
                </c:pt>
              </c:numCache>
            </c:numRef>
          </c:xVal>
          <c:yVal>
            <c:numRef>
              <c:f>Sheet1!$K$98:$K$100</c:f>
              <c:numCache>
                <c:formatCode>0.00</c:formatCode>
                <c:ptCount val="3"/>
                <c:pt idx="0">
                  <c:v>-20.9</c:v>
                </c:pt>
                <c:pt idx="1">
                  <c:v>19.829999999999988</c:v>
                </c:pt>
                <c:pt idx="2">
                  <c:v>26.284999999999989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Sheet1!$I$101</c:f>
              <c:strCache>
                <c:ptCount val="1"/>
                <c:pt idx="0">
                  <c:v>D200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7"/>
            <c:spPr>
              <a:ln>
                <a:solidFill>
                  <a:srgbClr val="8064A2">
                    <a:lumMod val="60000"/>
                    <a:lumOff val="40000"/>
                  </a:srgbClr>
                </a:solidFill>
              </a:ln>
            </c:spPr>
          </c:marker>
          <c:trendline>
            <c:name>Ring140</c:name>
            <c:spPr>
              <a:ln>
                <a:solidFill>
                  <a:schemeClr val="accent4">
                    <a:lumMod val="60000"/>
                    <a:lumOff val="40000"/>
                  </a:schemeClr>
                </a:solidFill>
                <a:prstDash val="dash"/>
              </a:ln>
            </c:spPr>
            <c:trendlineType val="poly"/>
            <c:order val="2"/>
            <c:dispRSqr val="0"/>
            <c:dispEq val="0"/>
          </c:trendline>
          <c:xVal>
            <c:numRef>
              <c:f>Sheet1!$H$90:$H$92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10</c:v>
                </c:pt>
              </c:numCache>
            </c:numRef>
          </c:xVal>
          <c:yVal>
            <c:numRef>
              <c:f>Sheet1!$K$102:$K$104</c:f>
              <c:numCache>
                <c:formatCode>0.00</c:formatCode>
                <c:ptCount val="3"/>
                <c:pt idx="0">
                  <c:v>-39.04</c:v>
                </c:pt>
                <c:pt idx="1">
                  <c:v>13.440000000000001</c:v>
                </c:pt>
                <c:pt idx="2">
                  <c:v>21.612000000000005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36960"/>
        <c:axId val="82217984"/>
      </c:scatterChart>
      <c:valAx>
        <c:axId val="82936960"/>
        <c:scaling>
          <c:orientation val="minMax"/>
          <c:max val="10.5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lang="en-US"/>
            </a:pPr>
            <a:endParaRPr lang="en-US"/>
          </a:p>
        </c:txPr>
        <c:crossAx val="82217984"/>
        <c:crosses val="autoZero"/>
        <c:crossBetween val="midCat"/>
        <c:majorUnit val="1"/>
      </c:valAx>
      <c:valAx>
        <c:axId val="8221798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2936960"/>
        <c:crosses val="autoZero"/>
        <c:crossBetween val="midCat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txPr>
          <a:bodyPr/>
          <a:lstStyle/>
          <a:p>
            <a:pPr>
              <a:defRPr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pPr>
            <a:endParaRPr lang="en-US"/>
          </a:p>
        </c:txPr>
      </c:legendEntry>
      <c:legendEntry>
        <c:idx val="9"/>
        <c:txPr>
          <a:bodyPr/>
          <a:lstStyle/>
          <a:p>
            <a:pPr>
              <a:defRPr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</c:legendEntry>
      <c:legendEntry>
        <c:idx val="10"/>
        <c:txPr>
          <a:bodyPr/>
          <a:lstStyle/>
          <a:p>
            <a:pPr>
              <a:defRPr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</c:legendEntry>
      <c:legendEntry>
        <c:idx val="11"/>
        <c:txPr>
          <a:bodyPr/>
          <a:lstStyle/>
          <a:p>
            <a:pPr>
              <a:defRPr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egendEntry>
        <c:idx val="18"/>
        <c:delete val="1"/>
      </c:legendEntry>
      <c:legendEntry>
        <c:idx val="20"/>
        <c:delete val="1"/>
      </c:legendEntry>
      <c:legendEntry>
        <c:idx val="21"/>
        <c:delete val="1"/>
      </c:legendEntry>
      <c:legendEntry>
        <c:idx val="22"/>
        <c:delete val="1"/>
      </c:legendEntry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7A0BB5-9FC9-4CCB-A48F-6EA0E12DF122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4C7A8D-6A20-447E-B0CC-FAC017891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C9570-2441-4841-AC44-0E0D802843E1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4C465-9BDA-43E4-B808-9D33F327C7B3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6216-EF88-4A39-9E9B-9F637EFDD8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L. Ristori - TTC 2011, Milan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62BE-1550-402A-A7E5-529B5D5778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3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DC70-9B13-44ED-B11F-01E04E2EDC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L. Ristori - TTC 2011, Milan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62BE-1550-402A-A7E5-529B5D5778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7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B84D-73A6-408D-B42B-2EC970EAEA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L. Ristori - TTC 2011, Milan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62BE-1550-402A-A7E5-529B5D5778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87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3792-9509-41D7-BDA5-B78B3853DC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BA87-3415-49C6-A442-813C6168C0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03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3792-9509-41D7-BDA5-B78B3853DC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BA87-3415-49C6-A442-813C6168C0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65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3792-9509-41D7-BDA5-B78B3853DC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BA87-3415-49C6-A442-813C6168C0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4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3792-9509-41D7-BDA5-B78B3853DC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BA87-3415-49C6-A442-813C6168C0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3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3792-9509-41D7-BDA5-B78B3853DC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BA87-3415-49C6-A442-813C6168C0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60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3792-9509-41D7-BDA5-B78B3853DC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BA87-3415-49C6-A442-813C6168C0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92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3792-9509-41D7-BDA5-B78B3853DC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BA87-3415-49C6-A442-813C6168C0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54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3792-9509-41D7-BDA5-B78B3853DC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BA87-3415-49C6-A442-813C6168C0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6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F3AC-B54A-4116-8545-FCA52B1F0B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L. Ristori - TTC 2011, Milan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62BE-1550-402A-A7E5-529B5D5778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8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3792-9509-41D7-BDA5-B78B3853DC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BA87-3415-49C6-A442-813C6168C0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63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3792-9509-41D7-BDA5-B78B3853DC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BA87-3415-49C6-A442-813C6168C0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69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3792-9509-41D7-BDA5-B78B3853DC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BA87-3415-49C6-A442-813C6168C0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0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1B0E-F725-4F67-BAB9-BA3D11BB7A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L. Ristori - TTC 2011, Milan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62BE-1550-402A-A7E5-529B5D5778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39F9-94BE-48E9-9F47-91DDD8DC27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L. Ristori - TTC 2011, Milan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62BE-1550-402A-A7E5-529B5D5778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0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E21AC-6C9A-4C82-83F5-12ECE77237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L. Ristori - TTC 2011, Milan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62BE-1550-402A-A7E5-529B5D5778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6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10/26/2011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L. Ristori – PX collab meeting – FNAL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62BE-1550-402A-A7E5-529B5D5778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36DB-A535-4010-85D5-E877E8AC2A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L. Ristori - TTC 2011, Milan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62BE-1550-402A-A7E5-529B5D5778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4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5683-5631-44C0-AE80-BBFC8113E6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L. Ristori - TTC 2011, Milan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62BE-1550-402A-A7E5-529B5D5778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5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71C1-1FD6-4BAF-99F7-799EFB1FE9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L. Ristori - TTC 2011, Milan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62BE-1550-402A-A7E5-529B5D5778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7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6EF95-8CD6-45CC-946E-DBA884EBC6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L. Ristori - TTC 2011, Milan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162BE-1550-402A-A7E5-529B5D5778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1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43792-9509-41D7-BDA5-B78B3853DC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BA87-3415-49C6-A442-813C6168C03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5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600200"/>
          </a:xfrm>
        </p:spPr>
        <p:txBody>
          <a:bodyPr>
            <a:normAutofit/>
          </a:bodyPr>
          <a:lstStyle/>
          <a:p>
            <a:r>
              <a:rPr lang="en-US" sz="3600" smtClean="0"/>
              <a:t>SSR1 cavity EM and Mechanical design</a:t>
            </a:r>
            <a:r>
              <a:rPr lang="en-US" sz="2800" i="1" smtClean="0"/>
              <a:t/>
            </a:r>
            <a:br>
              <a:rPr lang="en-US" sz="2800" i="1" smtClean="0"/>
            </a:br>
            <a:endParaRPr lang="en-US" sz="3600" i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667000"/>
          </a:xfrm>
        </p:spPr>
        <p:txBody>
          <a:bodyPr>
            <a:normAutofit/>
          </a:bodyPr>
          <a:lstStyle/>
          <a:p>
            <a:endParaRPr lang="en-US" smtClean="0"/>
          </a:p>
          <a:p>
            <a:endParaRPr lang="en-US" smtClean="0"/>
          </a:p>
          <a:p>
            <a:r>
              <a:rPr lang="en-US" sz="2000" smtClean="0"/>
              <a:t>Leonardo Ristori</a:t>
            </a:r>
          </a:p>
          <a:p>
            <a:r>
              <a:rPr lang="en-US" sz="1600" smtClean="0"/>
              <a:t>I. Gonin, M. Hassan, D. Passarelli</a:t>
            </a:r>
          </a:p>
          <a:p>
            <a:r>
              <a:rPr lang="en-US" sz="2000" smtClean="0"/>
              <a:t>PX Collaboration Meeting – 26 Oct 2011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479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09247"/>
              </p:ext>
            </p:extLst>
          </p:nvPr>
        </p:nvGraphicFramePr>
        <p:xfrm>
          <a:off x="304800" y="2590803"/>
          <a:ext cx="3886200" cy="40029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{EB344D84-9AFB-497E-A393-DC336BA19D2E}</a:tableStyleId>
              </a:tblPr>
              <a:tblGrid>
                <a:gridCol w="2618961"/>
                <a:gridCol w="1267239"/>
              </a:tblGrid>
              <a:tr h="291144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+mn-lt"/>
                          <a:ea typeface="Times New Roman"/>
                          <a:cs typeface="Times New Roman"/>
                        </a:rPr>
                        <a:t>Main Parameters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291144"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Frequency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325 MHz</a:t>
                      </a:r>
                      <a:endParaRPr lang="en-US" sz="1200" dirty="0"/>
                    </a:p>
                  </a:txBody>
                  <a:tcPr anchor="ctr"/>
                </a:tc>
              </a:tr>
              <a:tr h="291144">
                <a:tc>
                  <a:txBody>
                    <a:bodyPr/>
                    <a:lstStyle/>
                    <a:p>
                      <a:pPr algn="l"/>
                      <a:r>
                        <a:rPr lang="el-GR" sz="1200" smtClean="0"/>
                        <a:t>β</a:t>
                      </a:r>
                      <a:r>
                        <a:rPr lang="en-US" sz="1200" baseline="-25000" smtClean="0"/>
                        <a:t>G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0.215</a:t>
                      </a:r>
                      <a:endParaRPr lang="en-US" sz="1200" dirty="0"/>
                    </a:p>
                  </a:txBody>
                  <a:tcPr anchor="ctr"/>
                </a:tc>
              </a:tr>
              <a:tr h="291144"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Aperture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30 mm</a:t>
                      </a:r>
                      <a:endParaRPr lang="en-US" sz="1200" dirty="0"/>
                    </a:p>
                  </a:txBody>
                  <a:tcPr anchor="ctr"/>
                </a:tc>
              </a:tr>
              <a:tr h="291144"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Cavity diameter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492 mm</a:t>
                      </a:r>
                      <a:endParaRPr lang="en-US" sz="1200" dirty="0"/>
                    </a:p>
                  </a:txBody>
                  <a:tcPr anchor="ctr"/>
                </a:tc>
              </a:tr>
              <a:tr h="291144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Bandwidth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~ 90 Hz</a:t>
                      </a:r>
                      <a:endParaRPr lang="en-US" sz="1200" dirty="0"/>
                    </a:p>
                  </a:txBody>
                  <a:tcPr anchor="ctr"/>
                </a:tc>
              </a:tr>
              <a:tr h="291144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Gain/Cavity</a:t>
                      </a:r>
                      <a:r>
                        <a:rPr lang="en-US" sz="1200" smtClean="0"/>
                        <a:t>, nominal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2 MeV</a:t>
                      </a:r>
                      <a:endParaRPr lang="en-US" sz="1200" dirty="0"/>
                    </a:p>
                  </a:txBody>
                  <a:tcPr anchor="ctr"/>
                </a:tc>
              </a:tr>
              <a:tr h="291144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Max Surface Magnetic</a:t>
                      </a:r>
                      <a:r>
                        <a:rPr lang="en-US" sz="1200" baseline="0" dirty="0" smtClean="0"/>
                        <a:t> Field</a:t>
                      </a:r>
                      <a:r>
                        <a:rPr lang="en-US" sz="1200" smtClean="0"/>
                        <a:t>, nominal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60 mT</a:t>
                      </a:r>
                      <a:endParaRPr lang="en-US" sz="1200" dirty="0"/>
                    </a:p>
                  </a:txBody>
                  <a:tcPr anchor="ctr"/>
                </a:tc>
              </a:tr>
              <a:tr h="291144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Max Surface Electric</a:t>
                      </a:r>
                      <a:r>
                        <a:rPr lang="en-US" sz="1200" baseline="0" dirty="0" smtClean="0"/>
                        <a:t> Field</a:t>
                      </a:r>
                      <a:r>
                        <a:rPr lang="en-US" sz="1200" smtClean="0"/>
                        <a:t>, nominal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39 mV/m</a:t>
                      </a:r>
                      <a:endParaRPr lang="en-US" sz="1200" dirty="0"/>
                    </a:p>
                  </a:txBody>
                  <a:tcPr anchor="ctr"/>
                </a:tc>
              </a:tr>
              <a:tr h="291144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Power/Coupler</a:t>
                      </a:r>
                      <a:r>
                        <a:rPr lang="en-US" sz="1200" smtClean="0"/>
                        <a:t>, nominal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 4 kW (1</a:t>
                      </a:r>
                      <a:r>
                        <a:rPr lang="en-US" sz="1200" baseline="0" smtClean="0"/>
                        <a:t> mA)</a:t>
                      </a:r>
                      <a:endParaRPr lang="en-US" sz="1200" dirty="0"/>
                    </a:p>
                  </a:txBody>
                  <a:tcPr anchor="ctr"/>
                </a:tc>
              </a:tr>
              <a:tr h="479010">
                <a:tc>
                  <a:txBody>
                    <a:bodyPr/>
                    <a:lstStyle/>
                    <a:p>
                      <a:pPr algn="l"/>
                      <a:r>
                        <a:rPr kumimoji="0" lang="en-US" sz="1200" kern="1200" dirty="0" smtClean="0"/>
                        <a:t>He</a:t>
                      </a:r>
                      <a:r>
                        <a:rPr kumimoji="0" lang="en-US" sz="1200" kern="1200" baseline="0" dirty="0" smtClean="0"/>
                        <a:t> temp, pressure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200" kern="1200" smtClean="0">
                          <a:sym typeface="Symbol"/>
                        </a:rPr>
                        <a:t>1.8-2.1 </a:t>
                      </a:r>
                      <a:r>
                        <a:rPr kumimoji="0" lang="en-US" sz="1200" kern="1200" dirty="0" smtClean="0">
                          <a:sym typeface="Symbol"/>
                        </a:rPr>
                        <a:t>K, 20 torr</a:t>
                      </a:r>
                      <a:endParaRPr lang="en-US" sz="12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325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/>
                        <a:t>Q</a:t>
                      </a:r>
                      <a:r>
                        <a:rPr kumimoji="0" lang="en-US" sz="1200" kern="1200" baseline="-25000" dirty="0" smtClean="0"/>
                        <a:t>0</a:t>
                      </a:r>
                      <a:r>
                        <a:rPr lang="en-US" sz="1200" dirty="0" smtClean="0"/>
                        <a:t> at</a:t>
                      </a:r>
                      <a:r>
                        <a:rPr lang="en-US" sz="1200" baseline="0" dirty="0" smtClean="0"/>
                        <a:t>  </a:t>
                      </a:r>
                      <a:r>
                        <a:rPr kumimoji="0" lang="en-US" sz="1200" kern="1200" dirty="0" smtClean="0"/>
                        <a:t>E</a:t>
                      </a:r>
                      <a:r>
                        <a:rPr kumimoji="0" lang="en-US" sz="1200" kern="1200" baseline="-25000" dirty="0" smtClean="0"/>
                        <a:t>acc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&gt; </a:t>
                      </a:r>
                      <a:r>
                        <a:rPr kumimoji="0" lang="en-US" sz="1200" kern="1200" baseline="0" smtClean="0">
                          <a:sym typeface="Symbol"/>
                        </a:rPr>
                        <a:t>1.1x10</a:t>
                      </a:r>
                      <a:r>
                        <a:rPr kumimoji="0" lang="en-US" sz="1200" kern="1200" baseline="30000" smtClean="0">
                          <a:sym typeface="Symbol"/>
                        </a:rPr>
                        <a:t>10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287406"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df/dP</a:t>
                      </a:r>
                      <a:r>
                        <a:rPr lang="en-US" sz="1200" baseline="0" smtClean="0"/>
                        <a:t> </a:t>
                      </a:r>
                      <a:r>
                        <a:rPr lang="en-US" sz="1200" baseline="0" dirty="0" smtClean="0"/>
                        <a:t>(jacketed)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200" kern="1200" smtClean="0">
                          <a:sym typeface="Symbol"/>
                        </a:rPr>
                        <a:t>&lt;25 Hz/mbar</a:t>
                      </a:r>
                      <a:endParaRPr 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62BE-1550-402A-A7E5-529B5D5778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ZN-01.jpg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9" b="94792" l="6390" r="97125">
                        <a14:foregroundMark x1="42173" y1="37500" x2="42173" y2="37500"/>
                        <a14:foregroundMark x1="29073" y1="23958" x2="29073" y2="23958"/>
                        <a14:foregroundMark x1="37380" y1="6597" x2="37380" y2="6597"/>
                        <a14:foregroundMark x1="68690" y1="69444" x2="68690" y2="69444"/>
                        <a14:foregroundMark x1="92971" y1="40625" x2="92971" y2="40625"/>
                        <a14:foregroundMark x1="52077" y1="94792" x2="52077" y2="94792"/>
                        <a14:foregroundMark x1="6709" y1="55903" x2="6709" y2="55903"/>
                        <a14:foregroundMark x1="48243" y1="1736" x2="48243" y2="1736"/>
                        <a14:foregroundMark x1="97125" y1="42014" x2="97125" y2="4201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356" y="257451"/>
            <a:ext cx="1739685" cy="1603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679847" y="1599613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</a:rPr>
              <a:t>1</a:t>
            </a:r>
            <a:r>
              <a:rPr lang="en-US" sz="1400" baseline="30000">
                <a:solidFill>
                  <a:prstClr val="black"/>
                </a:solidFill>
              </a:rPr>
              <a:t>st</a:t>
            </a:r>
            <a:r>
              <a:rPr lang="en-US" sz="1400">
                <a:solidFill>
                  <a:prstClr val="black"/>
                </a:solidFill>
              </a:rPr>
              <a:t> prototype</a:t>
            </a:r>
          </a:p>
          <a:p>
            <a:pPr algn="ctr"/>
            <a:r>
              <a:rPr lang="en-US" sz="1400" smtClean="0">
                <a:solidFill>
                  <a:prstClr val="black"/>
                </a:solidFill>
              </a:rPr>
              <a:t>By Zanon (Italy)</a:t>
            </a: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625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SSR1 overview</a:t>
            </a:r>
            <a:endParaRPr lang="en-US" sz="2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" b="97573" l="0" r="100000">
                        <a14:foregroundMark x1="18844" y1="12864" x2="18844" y2="12864"/>
                        <a14:foregroundMark x1="16274" y1="15291" x2="16274" y2="15291"/>
                        <a14:foregroundMark x1="17559" y1="13835" x2="17559" y2="13835"/>
                        <a14:foregroundMark x1="14561" y1="16262" x2="14561" y2="16262"/>
                        <a14:foregroundMark x1="36617" y1="8738" x2="36617" y2="8738"/>
                        <a14:foregroundMark x1="39615" y1="8981" x2="39615" y2="8981"/>
                        <a14:foregroundMark x1="55675" y1="3155" x2="55675" y2="3155"/>
                        <a14:foregroundMark x1="50964" y1="2184" x2="50964" y2="2184"/>
                        <a14:foregroundMark x1="86724" y1="60922" x2="86724" y2="60922"/>
                        <a14:foregroundMark x1="91435" y1="46602" x2="91435" y2="46602"/>
                        <a14:foregroundMark x1="96360" y1="50243" x2="96360" y2="50243"/>
                        <a14:foregroundMark x1="5139" y1="59951" x2="5139" y2="59951"/>
                        <a14:foregroundMark x1="5567" y1="61408" x2="5567" y2="61408"/>
                        <a14:foregroundMark x1="6638" y1="62136" x2="6638" y2="62136"/>
                        <a14:foregroundMark x1="6210" y1="63350" x2="6210" y2="63350"/>
                        <a14:foregroundMark x1="6638" y1="64320" x2="6638" y2="64320"/>
                        <a14:foregroundMark x1="7495" y1="65049" x2="7495" y2="65049"/>
                        <a14:foregroundMark x1="13276" y1="75971" x2="13276" y2="75971"/>
                        <a14:foregroundMark x1="13276" y1="78883" x2="13276" y2="78883"/>
                        <a14:foregroundMark x1="14133" y1="79612" x2="14133" y2="79612"/>
                        <a14:foregroundMark x1="14989" y1="80340" x2="14989" y2="80340"/>
                        <a14:foregroundMark x1="15846" y1="81553" x2="15846" y2="81553"/>
                        <a14:foregroundMark x1="16916" y1="82524" x2="16916" y2="82524"/>
                        <a14:foregroundMark x1="19700" y1="85680" x2="19700" y2="85680"/>
                        <a14:foregroundMark x1="20343" y1="85437" x2="20343" y2="85437"/>
                        <a14:backgroundMark x1="4711" y1="63107" x2="4711" y2="63107"/>
                        <a14:backgroundMark x1="6918" y1="8897" x2="6918" y2="8897"/>
                        <a14:backgroundMark x1="15409" y1="4626" x2="15409" y2="4626"/>
                        <a14:backgroundMark x1="87736" y1="2135" x2="87736" y2="2135"/>
                        <a14:backgroundMark x1="97799" y1="33452" x2="97799" y2="33452"/>
                        <a14:backgroundMark x1="92767" y1="38790" x2="92767" y2="3879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0123" y="2282720"/>
            <a:ext cx="1940153" cy="171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819313" y="3657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solidFill>
                  <a:prstClr val="black"/>
                </a:solidFill>
              </a:rPr>
              <a:t>1</a:t>
            </a:r>
            <a:r>
              <a:rPr lang="en-US" sz="1400" baseline="30000" smtClean="0">
                <a:solidFill>
                  <a:prstClr val="black"/>
                </a:solidFill>
              </a:rPr>
              <a:t>st</a:t>
            </a:r>
            <a:r>
              <a:rPr lang="en-US" sz="1400" smtClean="0">
                <a:solidFill>
                  <a:prstClr val="black"/>
                </a:solidFill>
              </a:rPr>
              <a:t> prototype </a:t>
            </a:r>
          </a:p>
          <a:p>
            <a:pPr algn="ctr"/>
            <a:r>
              <a:rPr lang="en-US" sz="1400" smtClean="0">
                <a:solidFill>
                  <a:prstClr val="black"/>
                </a:solidFill>
              </a:rPr>
              <a:t>Jacketed at FNAL</a:t>
            </a: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105" y="710135"/>
            <a:ext cx="41142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Single Spoke Resonators have been developed at Fermilab in the last few years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2 bare prototypes tested in VTS and 1 jacketed prototype tested in HTS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We are receiving an order of 10 resonators from US vendors, 8 needed for the PXIE cryomodule</a:t>
            </a:r>
            <a:endParaRPr lang="en-US" sz="1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263369"/>
            <a:ext cx="1371600" cy="40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086" y="4343400"/>
            <a:ext cx="2782887" cy="23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1000" y="4343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VTS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60973" y="5867400"/>
            <a:ext cx="132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Spoke Cavity Test Cryostat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RF design of SSR1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205" y="2379818"/>
            <a:ext cx="2286000" cy="1219200"/>
          </a:xfrm>
        </p:spPr>
        <p:txBody>
          <a:bodyPr>
            <a:noAutofit/>
          </a:bodyPr>
          <a:lstStyle/>
          <a:p>
            <a:r>
              <a:rPr lang="en-US" sz="1400" smtClean="0">
                <a:solidFill>
                  <a:schemeClr val="tx1"/>
                </a:solidFill>
              </a:rPr>
              <a:t>The </a:t>
            </a:r>
            <a:r>
              <a:rPr lang="en-US" sz="1400" dirty="0" smtClean="0">
                <a:solidFill>
                  <a:schemeClr val="tx1"/>
                </a:solidFill>
              </a:rPr>
              <a:t>dimensions were varied in MWS to optimize the RF design.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1026" name="Picture 2" descr="Picture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667000" cy="258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5662561"/>
            <a:ext cx="3657600" cy="105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7338" indent="-287338">
              <a:spcBef>
                <a:spcPct val="20000"/>
              </a:spcBef>
              <a:buClr>
                <a:srgbClr val="002D86"/>
              </a:buClr>
              <a:buSzPct val="125000"/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Surface electric (left) and magnetic (right) fields in SSR1. </a:t>
            </a:r>
          </a:p>
          <a:p>
            <a:pPr marL="287338" indent="-287338">
              <a:spcBef>
                <a:spcPct val="20000"/>
              </a:spcBef>
              <a:buClr>
                <a:srgbClr val="002D86"/>
              </a:buClr>
              <a:buSzPct val="125000"/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The field strength increases as the color changes from green to yellow to red.</a:t>
            </a:r>
            <a:endParaRPr lang="en-US" sz="1400" dirty="0">
              <a:solidFill>
                <a:srgbClr val="003399"/>
              </a:solidFill>
            </a:endParaRPr>
          </a:p>
          <a:p>
            <a:pPr marL="287338" indent="-287338">
              <a:spcBef>
                <a:spcPct val="20000"/>
              </a:spcBef>
              <a:buClr>
                <a:srgbClr val="002D86"/>
              </a:buClr>
              <a:buSzPct val="125000"/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62BE-1550-402A-A7E5-529B5D5778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2" descr="\\TDSERVER1\Users\leoristo\conferences\SRF2009\For upload\THPPO011f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4419600" cy="1694018"/>
          </a:xfrm>
          <a:prstGeom prst="rect">
            <a:avLst/>
          </a:prstGeom>
          <a:noFill/>
        </p:spPr>
      </p:pic>
      <p:pic>
        <p:nvPicPr>
          <p:cNvPr id="4" name="Picture 3" descr="\\TDSERVER1\Users\leoristo\conferences\SRF2009\For upload\THPPO011f3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3205" y="2379818"/>
            <a:ext cx="2443989" cy="1600200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970851"/>
              </p:ext>
            </p:extLst>
          </p:nvPr>
        </p:nvGraphicFramePr>
        <p:xfrm>
          <a:off x="3953152" y="4241234"/>
          <a:ext cx="4343400" cy="20469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{EB344D84-9AFB-497E-A393-DC336BA19D2E}</a:tableStyleId>
              </a:tblPr>
              <a:tblGrid>
                <a:gridCol w="1676400"/>
                <a:gridCol w="2667000"/>
              </a:tblGrid>
              <a:tr h="341161"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RF design parameters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 anchor="ctr"/>
                </a:tc>
              </a:tr>
              <a:tr h="341161"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Epeak/Eacc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3.84</a:t>
                      </a:r>
                      <a:endParaRPr lang="en-US" sz="1200" dirty="0"/>
                    </a:p>
                  </a:txBody>
                  <a:tcPr anchor="ctr"/>
                </a:tc>
              </a:tr>
              <a:tr h="341161"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Bpeak/Eacc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5.81 mT/(MV/m)</a:t>
                      </a:r>
                      <a:endParaRPr lang="en-US" sz="1200" dirty="0"/>
                    </a:p>
                  </a:txBody>
                  <a:tcPr anchor="ctr"/>
                </a:tc>
              </a:tr>
              <a:tr h="341161"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Leff (2*</a:t>
                      </a:r>
                      <a:r>
                        <a:rPr lang="el-GR" sz="1200" smtClean="0"/>
                        <a:t>βλ</a:t>
                      </a:r>
                      <a:r>
                        <a:rPr lang="en-US" sz="1200" smtClean="0"/>
                        <a:t>/2)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198.5 mm</a:t>
                      </a:r>
                      <a:endParaRPr lang="en-US" sz="1200" dirty="0"/>
                    </a:p>
                  </a:txBody>
                  <a:tcPr anchor="ctr"/>
                </a:tc>
              </a:tr>
              <a:tr h="341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G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smtClean="0"/>
                        <a:t>84 </a:t>
                      </a:r>
                      <a:r>
                        <a:rPr lang="el-GR" sz="1200" smtClean="0"/>
                        <a:t>Ω</a:t>
                      </a:r>
                      <a:endParaRPr lang="en-US" sz="1200" dirty="0"/>
                    </a:p>
                  </a:txBody>
                  <a:tcPr anchor="ctr"/>
                </a:tc>
              </a:tr>
              <a:tr h="341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R/Q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242 </a:t>
                      </a:r>
                      <a:r>
                        <a:rPr lang="el-GR" sz="1200" smtClean="0"/>
                        <a:t>Ω</a:t>
                      </a:r>
                      <a:endParaRPr 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4586" y1="60435" x2="84586" y2="60435"/>
                        <a14:foregroundMark x1="89098" y1="69130" x2="89098" y2="69130"/>
                        <a14:foregroundMark x1="79699" y1="72174" x2="79699" y2="72174"/>
                        <a14:foregroundMark x1="70301" y1="77391" x2="70301" y2="77391"/>
                        <a14:foregroundMark x1="68045" y1="66957" x2="68045" y2="66957"/>
                        <a14:foregroundMark x1="68045" y1="42609" x2="68045" y2="42609"/>
                        <a14:foregroundMark x1="65789" y1="18261" x2="65789" y2="18261"/>
                        <a14:foregroundMark x1="95865" y1="23043" x2="95865" y2="23043"/>
                        <a14:foregroundMark x1="85338" y1="23478" x2="85338" y2="23478"/>
                        <a14:foregroundMark x1="87218" y1="36957" x2="87218" y2="36957"/>
                        <a14:foregroundMark x1="70677" y1="37826" x2="70677" y2="37826"/>
                        <a14:foregroundMark x1="58647" y1="44783" x2="58647" y2="44783"/>
                        <a14:foregroundMark x1="56015" y1="30870" x2="56015" y2="30870"/>
                        <a14:foregroundMark x1="57895" y1="61739" x2="57895" y2="61739"/>
                        <a14:foregroundMark x1="62030" y1="63913" x2="62030" y2="63913"/>
                        <a14:foregroundMark x1="60526" y1="72609" x2="60526" y2="72609"/>
                        <a14:foregroundMark x1="67293" y1="79130" x2="67293" y2="79130"/>
                        <a14:foregroundMark x1="62030" y1="82174" x2="62030" y2="82174"/>
                        <a14:foregroundMark x1="54511" y1="53043" x2="54511" y2="5304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2569334" cy="2225863"/>
          </a:xfrm>
          <a:prstGeom prst="rect">
            <a:avLst/>
          </a:prstGeom>
          <a:ln>
            <a:noFill/>
          </a:ln>
          <a:effectLst>
            <a:outerShdw blurRad="165100" dist="139700" dir="2700000" algn="tl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2092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06456" y="1331983"/>
            <a:ext cx="5544476" cy="4485890"/>
          </a:xfrm>
          <a:prstGeom prst="rect">
            <a:avLst/>
          </a:prstGeom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1837" y="1"/>
            <a:ext cx="4736237" cy="685800"/>
          </a:xfrm>
        </p:spPr>
        <p:txBody>
          <a:bodyPr>
            <a:normAutofit/>
          </a:bodyPr>
          <a:lstStyle/>
          <a:p>
            <a:r>
              <a:rPr lang="en-US" sz="3200"/>
              <a:t>SSR1 </a:t>
            </a:r>
            <a:r>
              <a:rPr lang="en-US" sz="3200" smtClean="0"/>
              <a:t>Mechanical design</a:t>
            </a:r>
            <a:endParaRPr lang="en-US" sz="320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Leonardo Ristori</a:t>
            </a:r>
            <a:r>
              <a:rPr lang="en-US" sz="1000">
                <a:solidFill>
                  <a:srgbClr val="FFFFFF"/>
                </a:solidFill>
              </a:rPr>
              <a:t>  </a:t>
            </a:r>
            <a:r>
              <a:rPr lang="en-US" sz="800" i="1">
                <a:solidFill>
                  <a:srgbClr val="FFFFFF"/>
                </a:solidFill>
                <a:effectLst/>
              </a:rPr>
              <a:t>FNAL TD SRF Dept.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A1DA-D6F4-495E-BAD9-C0D98EE258F6}" type="datetime4">
              <a:rPr lang="en-US">
                <a:solidFill>
                  <a:srgbClr val="FFFFFF"/>
                </a:solidFill>
              </a:rPr>
              <a:pPr/>
              <a:t>October 26, 2011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89" y="3962400"/>
            <a:ext cx="3143435" cy="249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09852" y="762000"/>
            <a:ext cx="4813177" cy="298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Gill Sans MT" pitchFamily="34" charset="0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sz="1400" b="1" smtClean="0"/>
              <a:t>Requirements: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smtClean="0"/>
              <a:t>Pressure rating 2 bar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smtClean="0"/>
              <a:t>Pressure sensitivity df/dP &lt; 25 Hz/mbar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smtClean="0"/>
              <a:t>Tuning range ±130 kHz without yield</a:t>
            </a:r>
          </a:p>
          <a:p>
            <a:pPr marL="285750">
              <a:buFont typeface="Arial" pitchFamily="34" charset="0"/>
              <a:buChar char="•"/>
            </a:pPr>
            <a:endParaRPr lang="en-US" sz="1400" b="1" smtClean="0"/>
          </a:p>
          <a:p>
            <a:pPr marL="0" indent="0"/>
            <a:r>
              <a:rPr lang="en-US" sz="1400" b="1" smtClean="0"/>
              <a:t>Facts: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smtClean="0"/>
              <a:t>Cavity material: 3.1 mm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smtClean="0"/>
              <a:t>Helium Vessel made of 316L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smtClean="0"/>
              <a:t>Transitions are Cu-Brazed (ANL)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smtClean="0"/>
              <a:t>Flanges are Conflat (3-3/8” &amp; 6”)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smtClean="0"/>
              <a:t>All stiffeners are made of RRR40 Nb</a:t>
            </a:r>
          </a:p>
        </p:txBody>
      </p:sp>
      <p:sp>
        <p:nvSpPr>
          <p:cNvPr id="7" name="Striped Right Arrow 6"/>
          <p:cNvSpPr/>
          <p:nvPr/>
        </p:nvSpPr>
        <p:spPr>
          <a:xfrm rot="21185053">
            <a:off x="4716906" y="3332323"/>
            <a:ext cx="488459" cy="239217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 rot="10281787">
            <a:off x="4340504" y="2916365"/>
            <a:ext cx="378684" cy="216881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 rot="10281787">
            <a:off x="4473460" y="4786790"/>
            <a:ext cx="374594" cy="219969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 rot="21185053">
            <a:off x="4770862" y="4143338"/>
            <a:ext cx="488459" cy="239217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06678" y="3499282"/>
            <a:ext cx="846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Tuning</a:t>
            </a:r>
          </a:p>
          <a:p>
            <a:r>
              <a:rPr lang="en-US" sz="1000" smtClean="0"/>
              <a:t>forces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218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3200" smtClean="0"/>
              <a:t>Pressure sensitivity – Vessel optimization</a:t>
            </a:r>
            <a:endParaRPr lang="en-US" sz="3200"/>
          </a:p>
        </p:txBody>
      </p: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5459851" y="1209041"/>
            <a:ext cx="3131840" cy="2232248"/>
            <a:chOff x="4501279" y="2564904"/>
            <a:chExt cx="4647248" cy="3312368"/>
          </a:xfrm>
        </p:grpSpPr>
        <p:grpSp>
          <p:nvGrpSpPr>
            <p:cNvPr id="50" name="Group 35"/>
            <p:cNvGrpSpPr/>
            <p:nvPr/>
          </p:nvGrpSpPr>
          <p:grpSpPr>
            <a:xfrm>
              <a:off x="4501279" y="2564904"/>
              <a:ext cx="4647248" cy="3312368"/>
              <a:chOff x="4501279" y="2564904"/>
              <a:chExt cx="4647248" cy="3312368"/>
            </a:xfrm>
          </p:grpSpPr>
          <p:grpSp>
            <p:nvGrpSpPr>
              <p:cNvPr id="53" name="Group 40"/>
              <p:cNvGrpSpPr/>
              <p:nvPr/>
            </p:nvGrpSpPr>
            <p:grpSpPr>
              <a:xfrm>
                <a:off x="4501279" y="2564904"/>
                <a:ext cx="4647248" cy="3312368"/>
                <a:chOff x="4501279" y="2564904"/>
                <a:chExt cx="4647248" cy="3312368"/>
              </a:xfrm>
            </p:grpSpPr>
            <p:pic>
              <p:nvPicPr>
                <p:cNvPr id="55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screen"/>
                <a:srcRect/>
                <a:stretch>
                  <a:fillRect/>
                </a:stretch>
              </p:blipFill>
              <p:spPr bwMode="auto">
                <a:xfrm>
                  <a:off x="4608130" y="2564904"/>
                  <a:ext cx="4428366" cy="3312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56" name="Straight Connector 55"/>
                <p:cNvCxnSpPr/>
                <p:nvPr/>
              </p:nvCxnSpPr>
              <p:spPr>
                <a:xfrm rot="16200000" flipV="1">
                  <a:off x="4968044" y="3155486"/>
                  <a:ext cx="720080" cy="360040"/>
                </a:xfrm>
                <a:prstGeom prst="line">
                  <a:avLst/>
                </a:prstGeom>
                <a:ln w="15875">
                  <a:solidFill>
                    <a:srgbClr val="FF0000"/>
                  </a:solidFill>
                  <a:head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/>
              </p:nvSpPr>
              <p:spPr>
                <a:xfrm>
                  <a:off x="4501279" y="2695451"/>
                  <a:ext cx="1282207" cy="342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i="1" dirty="0" smtClean="0">
                      <a:solidFill>
                        <a:srgbClr val="FF0000"/>
                      </a:solidFill>
                      <a:latin typeface="+mj-lt"/>
                    </a:rPr>
                    <a:t>Circle Shape</a:t>
                  </a:r>
                  <a:endParaRPr lang="en-US" sz="900" i="1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cxnSp>
              <p:nvCxnSpPr>
                <p:cNvPr id="58" name="Straight Arrow Connector 57"/>
                <p:cNvCxnSpPr/>
                <p:nvPr/>
              </p:nvCxnSpPr>
              <p:spPr>
                <a:xfrm rot="5400000" flipH="1" flipV="1">
                  <a:off x="8064388" y="4761148"/>
                  <a:ext cx="936104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8532440" y="4653136"/>
                  <a:ext cx="616087" cy="3653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i="1" dirty="0" smtClean="0">
                      <a:solidFill>
                        <a:srgbClr val="FF0000"/>
                      </a:solidFill>
                      <a:latin typeface="+mj-lt"/>
                    </a:rPr>
                    <a:t>R</a:t>
                  </a:r>
                  <a:r>
                    <a:rPr lang="en-US" sz="900" i="1" dirty="0" smtClean="0">
                      <a:solidFill>
                        <a:srgbClr val="FF0000"/>
                      </a:solidFill>
                      <a:latin typeface="+mj-lt"/>
                    </a:rPr>
                    <a:t>1</a:t>
                  </a:r>
                  <a:endParaRPr lang="en-US" sz="900" i="1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cxnSp>
              <p:nvCxnSpPr>
                <p:cNvPr id="60" name="Straight Arrow Connector 59"/>
                <p:cNvCxnSpPr/>
                <p:nvPr/>
              </p:nvCxnSpPr>
              <p:spPr>
                <a:xfrm>
                  <a:off x="5652120" y="4437112"/>
                  <a:ext cx="216024" cy="1588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 rot="10800000">
                  <a:off x="5940152" y="4435523"/>
                  <a:ext cx="216024" cy="1588"/>
                </a:xfrm>
                <a:prstGeom prst="straightConnector1">
                  <a:avLst/>
                </a:prstGeom>
                <a:ln w="158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/>
              </p:nvSpPr>
              <p:spPr>
                <a:xfrm>
                  <a:off x="5329245" y="4167663"/>
                  <a:ext cx="561092" cy="342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i="1" dirty="0" smtClean="0">
                      <a:solidFill>
                        <a:srgbClr val="FF0000"/>
                      </a:solidFill>
                      <a:latin typeface="+mj-lt"/>
                    </a:rPr>
                    <a:t>Tk</a:t>
                  </a:r>
                  <a:endParaRPr lang="en-US" sz="900" i="1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54" name="Straight Arrow Connector 53"/>
              <p:cNvCxnSpPr/>
              <p:nvPr/>
            </p:nvCxnSpPr>
            <p:spPr>
              <a:xfrm rot="16200000" flipV="1">
                <a:off x="6156176" y="3717032"/>
                <a:ext cx="1296144" cy="129614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Arc 50"/>
            <p:cNvSpPr/>
            <p:nvPr/>
          </p:nvSpPr>
          <p:spPr>
            <a:xfrm rot="4687145">
              <a:off x="6099839" y="3526418"/>
              <a:ext cx="1595464" cy="1768262"/>
            </a:xfrm>
            <a:prstGeom prst="arc">
              <a:avLst>
                <a:gd name="adj1" fmla="val 18157567"/>
                <a:gd name="adj2" fmla="val 20501404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04248" y="4167663"/>
              <a:ext cx="360041" cy="342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dirty="0" smtClean="0">
                  <a:solidFill>
                    <a:srgbClr val="FF0000"/>
                  </a:solidFill>
                  <a:latin typeface="+mj-lt"/>
                </a:rPr>
                <a:t>D</a:t>
              </a:r>
              <a:endParaRPr lang="en-US" sz="900" i="1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885" y="4953000"/>
            <a:ext cx="8762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Various geometrical parameters of the helium vessel have been studied to meet the requirements for df/dP.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There are infinite solutions (e.g. the star on the plot).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Other considerations will define the design (ease of fabrication, tunability etc..)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smtClean="0"/>
              <a:t>The plot shows one of the studies for the ring diameter and vessel dome diameter.</a:t>
            </a:r>
            <a:endParaRPr lang="en-US" sz="1600"/>
          </a:p>
        </p:txBody>
      </p:sp>
      <p:grpSp>
        <p:nvGrpSpPr>
          <p:cNvPr id="7" name="Group 6"/>
          <p:cNvGrpSpPr/>
          <p:nvPr/>
        </p:nvGrpSpPr>
        <p:grpSpPr>
          <a:xfrm>
            <a:off x="381000" y="1041066"/>
            <a:ext cx="4800600" cy="3607134"/>
            <a:chOff x="381000" y="1041066"/>
            <a:chExt cx="4800600" cy="4022941"/>
          </a:xfrm>
        </p:grpSpPr>
        <p:graphicFrame>
          <p:nvGraphicFramePr>
            <p:cNvPr id="48" name="Chart 47"/>
            <p:cNvGraphicFramePr/>
            <p:nvPr>
              <p:extLst>
                <p:ext uri="{D42A27DB-BD31-4B8C-83A1-F6EECF244321}">
                  <p14:modId xmlns:p14="http://schemas.microsoft.com/office/powerpoint/2010/main" val="2857596159"/>
                </p:ext>
              </p:extLst>
            </p:nvPr>
          </p:nvGraphicFramePr>
          <p:xfrm>
            <a:off x="381000" y="1041066"/>
            <a:ext cx="4800600" cy="40229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5-Point Star 2"/>
            <p:cNvSpPr/>
            <p:nvPr/>
          </p:nvSpPr>
          <p:spPr>
            <a:xfrm>
              <a:off x="3505200" y="2421683"/>
              <a:ext cx="152400" cy="14451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09948" y="3942425"/>
            <a:ext cx="2966811" cy="584061"/>
            <a:chOff x="5638800" y="4191000"/>
            <a:chExt cx="2966811" cy="584061"/>
          </a:xfrm>
        </p:grpSpPr>
        <p:sp>
          <p:nvSpPr>
            <p:cNvPr id="64" name="5-Point Star 63"/>
            <p:cNvSpPr/>
            <p:nvPr/>
          </p:nvSpPr>
          <p:spPr>
            <a:xfrm>
              <a:off x="5638800" y="4572000"/>
              <a:ext cx="152400" cy="14451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909647" y="4513451"/>
              <a:ext cx="26204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smtClean="0"/>
                <a:t>R1 = 125 mm, D = 200 mm, T = 7 mm</a:t>
              </a:r>
              <a:endParaRPr lang="en-US" sz="105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38800" y="4191000"/>
              <a:ext cx="2966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For example a solution is: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04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24"/>
          <a:stretch/>
        </p:blipFill>
        <p:spPr>
          <a:xfrm>
            <a:off x="4114800" y="838202"/>
            <a:ext cx="4297590" cy="3809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4876800" cy="715962"/>
          </a:xfrm>
        </p:spPr>
        <p:txBody>
          <a:bodyPr>
            <a:noAutofit/>
          </a:bodyPr>
          <a:lstStyle/>
          <a:p>
            <a:r>
              <a:rPr lang="en-US" sz="2400" smtClean="0"/>
              <a:t>Pressure sensitivity - analyses</a:t>
            </a:r>
            <a:endParaRPr lang="en-US" sz="2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L. Ristori – PX collab meeting – FNAL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62BE-1550-402A-A7E5-529B5D5778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998" y="3832999"/>
            <a:ext cx="31062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400" smtClean="0">
                <a:latin typeface="+mj-lt"/>
              </a:rPr>
              <a:t>Comsol multiphysics</a:t>
            </a:r>
            <a:endParaRPr lang="en-US" sz="1400" dirty="0" smtClean="0">
              <a:latin typeface="+mj-lt"/>
            </a:endParaRPr>
          </a:p>
          <a:p>
            <a:pPr marL="342900" indent="-342900"/>
            <a:r>
              <a:rPr lang="en-US" sz="1400" dirty="0" smtClean="0">
                <a:latin typeface="+mj-lt"/>
              </a:rPr>
              <a:t>	df/dp ~ 4.9 Hz/Torr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smtClean="0">
                <a:latin typeface="+mj-lt"/>
              </a:rPr>
              <a:t>Ansys multiphysics</a:t>
            </a:r>
            <a:endParaRPr lang="en-US" sz="1400" dirty="0" smtClean="0">
              <a:latin typeface="+mj-lt"/>
            </a:endParaRPr>
          </a:p>
          <a:p>
            <a:pPr marL="342900" indent="-342900"/>
            <a:r>
              <a:rPr lang="en-US" sz="1400" dirty="0" smtClean="0">
                <a:latin typeface="+mj-lt"/>
              </a:rPr>
              <a:t>	df/dp ~ -1 Hz/Torr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smtClean="0">
                <a:latin typeface="+mj-lt"/>
              </a:rPr>
              <a:t>Ansys mechanical (explained in next slide)</a:t>
            </a:r>
            <a:endParaRPr lang="en-US" sz="1400" dirty="0" smtClean="0">
              <a:latin typeface="+mj-lt"/>
            </a:endParaRPr>
          </a:p>
          <a:p>
            <a:pPr marL="342900" indent="-342900"/>
            <a:r>
              <a:rPr lang="en-US" sz="1400" dirty="0" smtClean="0">
                <a:latin typeface="+mj-lt"/>
              </a:rPr>
              <a:t>	df/dp ~ 2.6 Hz/</a:t>
            </a:r>
            <a:r>
              <a:rPr lang="en-US" sz="1400" dirty="0" err="1" smtClean="0">
                <a:latin typeface="+mj-lt"/>
              </a:rPr>
              <a:t>Torr</a:t>
            </a:r>
            <a:endParaRPr lang="en-US" sz="1400" dirty="0" smtClean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98" y="1534087"/>
            <a:ext cx="297632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38600" y="4620844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Figure shows deformations (enhanced x500) for a cavity under vacuum and Helium at 1 atm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Beam pipes deform only ~ 6 </a:t>
            </a:r>
            <a:r>
              <a:rPr lang="el-GR" smtClean="0"/>
              <a:t>μ</a:t>
            </a:r>
            <a:r>
              <a:rPr lang="en-US" smtClean="0"/>
              <a:t>m inward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df/dP &lt; 10 Hz/torr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Deformations in high E and B regions balance out resulting in a small frequency shift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1164755"/>
            <a:ext cx="378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Comparison between analysis tools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87571" y="1156913"/>
            <a:ext cx="609600" cy="261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smtClean="0"/>
              <a:t>High E</a:t>
            </a:r>
            <a:endParaRPr lang="en-US" sz="110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923429" y="1418522"/>
            <a:ext cx="248771" cy="943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</p:cNvCxnSpPr>
          <p:nvPr/>
        </p:nvCxnSpPr>
        <p:spPr>
          <a:xfrm>
            <a:off x="6192371" y="1418523"/>
            <a:ext cx="665629" cy="1172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0"/>
          </p:cNvCxnSpPr>
          <p:nvPr/>
        </p:nvCxnSpPr>
        <p:spPr>
          <a:xfrm flipV="1">
            <a:off x="5715000" y="3766335"/>
            <a:ext cx="172571" cy="434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0"/>
          </p:cNvCxnSpPr>
          <p:nvPr/>
        </p:nvCxnSpPr>
        <p:spPr>
          <a:xfrm flipV="1">
            <a:off x="5715000" y="3766335"/>
            <a:ext cx="1371600" cy="4342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0200" y="4200613"/>
            <a:ext cx="609600" cy="261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smtClean="0"/>
              <a:t>High B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0387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62BE-1550-402A-A7E5-529B5D5778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Picture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74" y="3829713"/>
            <a:ext cx="3810000" cy="2231855"/>
          </a:xfrm>
          <a:prstGeom prst="rect">
            <a:avLst/>
          </a:prstGeom>
        </p:spPr>
      </p:pic>
      <p:grpSp>
        <p:nvGrpSpPr>
          <p:cNvPr id="5" name="Group 18"/>
          <p:cNvGrpSpPr>
            <a:grpSpLocks noChangeAspect="1"/>
          </p:cNvGrpSpPr>
          <p:nvPr/>
        </p:nvGrpSpPr>
        <p:grpSpPr>
          <a:xfrm>
            <a:off x="5433893" y="3925553"/>
            <a:ext cx="2366504" cy="1698810"/>
            <a:chOff x="2295176" y="2780929"/>
            <a:chExt cx="5317755" cy="381738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76" y="2780929"/>
              <a:ext cx="4581079" cy="3700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ight Arrow 6"/>
            <p:cNvSpPr/>
            <p:nvPr/>
          </p:nvSpPr>
          <p:spPr>
            <a:xfrm rot="20416610">
              <a:off x="2652091" y="5490210"/>
              <a:ext cx="732607" cy="2714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ight Arrow 7"/>
            <p:cNvSpPr/>
            <p:nvPr/>
          </p:nvSpPr>
          <p:spPr>
            <a:xfrm rot="20416610">
              <a:off x="3300163" y="6282298"/>
              <a:ext cx="732607" cy="2714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ight Arrow 8"/>
            <p:cNvSpPr/>
            <p:nvPr/>
          </p:nvSpPr>
          <p:spPr>
            <a:xfrm rot="9622809">
              <a:off x="6695414" y="4048174"/>
              <a:ext cx="732607" cy="2714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ight Arrow 9"/>
            <p:cNvSpPr/>
            <p:nvPr/>
          </p:nvSpPr>
          <p:spPr>
            <a:xfrm rot="9622809">
              <a:off x="6551398" y="5128294"/>
              <a:ext cx="732607" cy="2714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 rot="20429829">
              <a:off x="6780127" y="3500054"/>
              <a:ext cx="832804" cy="6916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d4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20429829">
              <a:off x="6636113" y="4580170"/>
              <a:ext cx="832804" cy="6916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d2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20429829">
              <a:off x="2323157" y="5156235"/>
              <a:ext cx="832804" cy="6916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d3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0429829">
              <a:off x="2971230" y="5906707"/>
              <a:ext cx="832804" cy="6916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+mj-lt"/>
                </a:rPr>
                <a:t>d1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116367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The cavity is constrained to the helium vessel in several locations (e.g. d1, d2, d3, d4,..)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After a first series of RF-mechanical coupled analyses, we can perform mechanical only analysis to predict df/dP.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The computation time is reduced considerably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In the specific case of SSR1, only 3 </a:t>
            </a:r>
            <a:r>
              <a:rPr lang="en-US"/>
              <a:t>RF simulations (3 points of the plane) </a:t>
            </a:r>
            <a:r>
              <a:rPr lang="en-US" smtClean="0"/>
              <a:t>are needed to define </a:t>
            </a:r>
            <a:r>
              <a:rPr lang="en-US"/>
              <a:t>the mathematical relation to have an estimation of df/dp </a:t>
            </a:r>
            <a:r>
              <a:rPr lang="en-US" smtClean="0"/>
              <a:t>function of the displacements </a:t>
            </a:r>
            <a:r>
              <a:rPr lang="en-US"/>
              <a:t>on </a:t>
            </a:r>
            <a:r>
              <a:rPr lang="en-US" smtClean="0"/>
              <a:t>Rings (d3, d4) </a:t>
            </a:r>
            <a:r>
              <a:rPr lang="en-US"/>
              <a:t>and </a:t>
            </a:r>
            <a:r>
              <a:rPr lang="en-US" smtClean="0"/>
              <a:t>beam pipes (d1, d2)</a:t>
            </a:r>
            <a:endParaRPr lang="en-US"/>
          </a:p>
          <a:p>
            <a:pPr marL="285750" indent="-285750">
              <a:buFont typeface="Arial" pitchFamily="34" charset="0"/>
              <a:buChar char="•"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000" y="228600"/>
            <a:ext cx="7020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Mechanical analyses for df/dP estimation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5812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41555"/>
            <a:ext cx="2590800" cy="4258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3385636"/>
            <a:ext cx="2133600" cy="1694531"/>
            <a:chOff x="192" y="2016"/>
            <a:chExt cx="2816" cy="2112"/>
          </a:xfrm>
        </p:grpSpPr>
        <p:pic>
          <p:nvPicPr>
            <p:cNvPr id="84995" name="Picture 2" descr="\\TDSERVER1\Users\leoristo\325MHz\ssr1\SSR1-NR\IMG_1693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16"/>
              <a:ext cx="2816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998" name="TextBox 9"/>
            <p:cNvSpPr txBox="1">
              <a:spLocks noChangeArrowheads="1"/>
            </p:cNvSpPr>
            <p:nvPr/>
          </p:nvSpPr>
          <p:spPr bwMode="auto">
            <a:xfrm>
              <a:off x="240" y="2064"/>
              <a:ext cx="1631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prstClr val="black"/>
                  </a:solidFill>
                  <a:ea typeface="ＭＳ Ｐゴシック" pitchFamily="96" charset="-128"/>
                </a:rPr>
                <a:t>Power Coupler </a:t>
              </a:r>
              <a:endParaRPr lang="en-US" sz="1200" smtClean="0">
                <a:solidFill>
                  <a:prstClr val="black"/>
                </a:solidFill>
                <a:ea typeface="ＭＳ Ｐゴシック" pitchFamily="96" charset="-128"/>
              </a:endParaRPr>
            </a:p>
            <a:p>
              <a:r>
                <a:rPr lang="en-US" sz="1200" smtClean="0">
                  <a:solidFill>
                    <a:prstClr val="black"/>
                  </a:solidFill>
                  <a:ea typeface="ＭＳ Ｐゴシック" pitchFamily="96" charset="-128"/>
                </a:rPr>
                <a:t>port</a:t>
              </a:r>
              <a:endParaRPr lang="en-US" sz="1200">
                <a:solidFill>
                  <a:prstClr val="black"/>
                </a:solidFill>
                <a:ea typeface="ＭＳ Ｐゴシック" pitchFamily="96" charset="-128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57200" y="941555"/>
            <a:ext cx="2286000" cy="2112571"/>
            <a:chOff x="2880" y="528"/>
            <a:chExt cx="2752" cy="2544"/>
          </a:xfrm>
        </p:grpSpPr>
        <p:pic>
          <p:nvPicPr>
            <p:cNvPr id="84994" name="Picture 2" descr="\\TDSERVER1\Users\leoristo\325MHz\ssr1\SSR1-NR\IMG_1696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880" y="1008"/>
              <a:ext cx="2752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997" name="TextBox 8"/>
            <p:cNvSpPr txBox="1">
              <a:spLocks noChangeArrowheads="1"/>
            </p:cNvSpPr>
            <p:nvPr/>
          </p:nvSpPr>
          <p:spPr bwMode="auto">
            <a:xfrm>
              <a:off x="4415" y="2746"/>
              <a:ext cx="120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solidFill>
                    <a:prstClr val="black"/>
                  </a:solidFill>
                  <a:ea typeface="ＭＳ Ｐゴシック" pitchFamily="96" charset="-128"/>
                </a:rPr>
                <a:t>Beam Pipe port</a:t>
              </a:r>
            </a:p>
          </p:txBody>
        </p:sp>
        <p:sp>
          <p:nvSpPr>
            <p:cNvPr id="84999" name="TextBox 10"/>
            <p:cNvSpPr txBox="1">
              <a:spLocks noChangeArrowheads="1"/>
            </p:cNvSpPr>
            <p:nvPr/>
          </p:nvSpPr>
          <p:spPr bwMode="auto">
            <a:xfrm>
              <a:off x="4801" y="719"/>
              <a:ext cx="479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ea typeface="ＭＳ Ｐゴシック" pitchFamily="96" charset="-128"/>
                </a:rPr>
                <a:t>SST</a:t>
              </a:r>
            </a:p>
          </p:txBody>
        </p:sp>
        <p:sp>
          <p:nvSpPr>
            <p:cNvPr id="85000" name="TextBox 11"/>
            <p:cNvSpPr txBox="1">
              <a:spLocks noChangeArrowheads="1"/>
            </p:cNvSpPr>
            <p:nvPr/>
          </p:nvSpPr>
          <p:spPr bwMode="auto">
            <a:xfrm>
              <a:off x="4512" y="528"/>
              <a:ext cx="480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ea typeface="ＭＳ Ｐゴシック" pitchFamily="96" charset="-128"/>
                </a:rPr>
                <a:t>Cu</a:t>
              </a:r>
            </a:p>
          </p:txBody>
        </p:sp>
        <p:sp>
          <p:nvSpPr>
            <p:cNvPr id="85001" name="TextBox 12"/>
            <p:cNvSpPr txBox="1">
              <a:spLocks noChangeArrowheads="1"/>
            </p:cNvSpPr>
            <p:nvPr/>
          </p:nvSpPr>
          <p:spPr bwMode="auto">
            <a:xfrm>
              <a:off x="4176" y="719"/>
              <a:ext cx="479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ea typeface="ＭＳ Ｐゴシック" pitchFamily="96" charset="-128"/>
                </a:rPr>
                <a:t>Nb</a:t>
              </a:r>
            </a:p>
          </p:txBody>
        </p:sp>
        <p:cxnSp>
          <p:nvCxnSpPr>
            <p:cNvPr id="17" name="Straight Arrow Connector 16"/>
            <p:cNvCxnSpPr>
              <a:cxnSpLocks noChangeShapeType="1"/>
              <a:stCxn id="85001" idx="2"/>
            </p:cNvCxnSpPr>
            <p:nvPr/>
          </p:nvCxnSpPr>
          <p:spPr bwMode="auto">
            <a:xfrm rot="16200000" flipH="1">
              <a:off x="4162" y="1186"/>
              <a:ext cx="651" cy="144"/>
            </a:xfrm>
            <a:prstGeom prst="straightConnector1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9" name="Straight Arrow Connector 18"/>
            <p:cNvCxnSpPr>
              <a:cxnSpLocks noChangeShapeType="1"/>
            </p:cNvCxnSpPr>
            <p:nvPr/>
          </p:nvCxnSpPr>
          <p:spPr bwMode="auto">
            <a:xfrm rot="16200000" flipH="1">
              <a:off x="4225" y="1151"/>
              <a:ext cx="864" cy="1"/>
            </a:xfrm>
            <a:prstGeom prst="straightConnector1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1" name="Straight Arrow Connector 20"/>
            <p:cNvCxnSpPr>
              <a:cxnSpLocks noChangeShapeType="1"/>
              <a:stCxn id="84999" idx="2"/>
            </p:cNvCxnSpPr>
            <p:nvPr/>
          </p:nvCxnSpPr>
          <p:spPr bwMode="auto">
            <a:xfrm rot="5400000">
              <a:off x="4618" y="1210"/>
              <a:ext cx="699" cy="144"/>
            </a:xfrm>
            <a:prstGeom prst="straightConnector1">
              <a:avLst/>
            </a:prstGeom>
            <a:noFill/>
            <a:ln w="254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85005" name="Rectangle 1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800"/>
              <a:t>SSR1 </a:t>
            </a:r>
            <a:r>
              <a:rPr lang="en-US" sz="2800" smtClean="0"/>
              <a:t>Fabrication (Niowave-Roark, USA)</a:t>
            </a:r>
            <a:endParaRPr lang="en-US" sz="2800"/>
          </a:p>
        </p:txBody>
      </p:sp>
      <p:pic>
        <p:nvPicPr>
          <p:cNvPr id="85008" name="Picture 2" descr="\\TDSERVER1\Users\leoristo\325MHz\ssr1\SSR1-NR\IMG_168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030437"/>
            <a:ext cx="2322282" cy="174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10" name="TextBox 6"/>
          <p:cNvSpPr txBox="1">
            <a:spLocks noChangeArrowheads="1"/>
          </p:cNvSpPr>
          <p:nvPr/>
        </p:nvSpPr>
        <p:spPr bwMode="auto">
          <a:xfrm>
            <a:off x="3497432" y="25146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prstClr val="black"/>
                </a:solidFill>
                <a:ea typeface="ＭＳ Ｐゴシック" pitchFamily="96" charset="-128"/>
              </a:rPr>
              <a:t>Spoke with collars</a:t>
            </a:r>
          </a:p>
        </p:txBody>
      </p:sp>
      <p:pic>
        <p:nvPicPr>
          <p:cNvPr id="85013" name="Picture 2" descr="\\TDSERVER1\Users\leoristo\325MHz\ssr1\SSR1-NR\photo-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0069" y="422013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4" name="Picture 22" descr="Overview top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51" y="5334000"/>
            <a:ext cx="2331720" cy="1371600"/>
          </a:xfrm>
          <a:prstGeom prst="rect">
            <a:avLst/>
          </a:prstGeom>
          <a:noFill/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162BE-1550-402A-A7E5-529B5D5778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0164" y="381000"/>
            <a:ext cx="866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10 </a:t>
            </a:r>
            <a:r>
              <a:rPr lang="en-US" smtClean="0">
                <a:solidFill>
                  <a:prstClr val="black"/>
                </a:solidFill>
              </a:rPr>
              <a:t>resonators ordered, 2 received.  Balance expected by end of 2011.</a:t>
            </a:r>
          </a:p>
        </p:txBody>
      </p:sp>
      <p:pic>
        <p:nvPicPr>
          <p:cNvPr id="9218" name="Picture 2" descr="P:\leoristo\325MHz\ssr1\SSR1-NR\S106-DSC_7546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8519" y="1083006"/>
            <a:ext cx="2888653" cy="286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2" name="Picture 3" descr="\\TDSERVER1\Users\leoristo\325MHz\ssr1\SSR1-NR\photo-1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5064" y="2990461"/>
            <a:ext cx="2205354" cy="326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301692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ANL development</a:t>
            </a:r>
            <a:endParaRPr lang="en-US"/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6100069" y="3641393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smtClean="0">
                <a:solidFill>
                  <a:prstClr val="black"/>
                </a:solidFill>
                <a:ea typeface="ＭＳ Ｐゴシック" pitchFamily="96" charset="-128"/>
              </a:rPr>
              <a:t>Completed resonator</a:t>
            </a:r>
            <a:endParaRPr lang="en-US" sz="1400">
              <a:solidFill>
                <a:prstClr val="black"/>
              </a:solidFill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53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Plan for the 10 resonators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Bulk BCP at ANL (1</a:t>
            </a:r>
            <a:r>
              <a:rPr lang="en-US" sz="2400" baseline="30000" smtClean="0"/>
              <a:t>st</a:t>
            </a:r>
            <a:r>
              <a:rPr lang="en-US" sz="2400" smtClean="0"/>
              <a:t> already in process)</a:t>
            </a:r>
          </a:p>
          <a:p>
            <a:r>
              <a:rPr lang="en-US" sz="2400" smtClean="0"/>
              <a:t>Hydrogen degassing at FNAL (10h at 600 C)</a:t>
            </a:r>
          </a:p>
          <a:p>
            <a:r>
              <a:rPr lang="en-US" sz="2400" smtClean="0"/>
              <a:t>Light BCP at ANL</a:t>
            </a:r>
          </a:p>
          <a:p>
            <a:r>
              <a:rPr lang="en-US" sz="2400" smtClean="0"/>
              <a:t>Vertical tests at FNAL (1</a:t>
            </a:r>
            <a:r>
              <a:rPr lang="en-US" sz="2400" baseline="30000" smtClean="0"/>
              <a:t>st</a:t>
            </a:r>
            <a:r>
              <a:rPr lang="en-US" sz="2400" smtClean="0"/>
              <a:t> expected in January 2012)</a:t>
            </a:r>
          </a:p>
          <a:p>
            <a:r>
              <a:rPr lang="en-US" sz="2400" smtClean="0"/>
              <a:t>Jacketing operations to start in March 2012</a:t>
            </a:r>
          </a:p>
          <a:p>
            <a:r>
              <a:rPr lang="en-US" sz="2400" smtClean="0"/>
              <a:t>Jacketed tests in cryostat to start in June 2012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857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674</Words>
  <Application>Microsoft Office PowerPoint</Application>
  <PresentationFormat>On-screen Show (4:3)</PresentationFormat>
  <Paragraphs>137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2_Office Theme</vt:lpstr>
      <vt:lpstr>SSR1 cavity EM and Mechanical design </vt:lpstr>
      <vt:lpstr>PowerPoint Presentation</vt:lpstr>
      <vt:lpstr>RF design of SSR1</vt:lpstr>
      <vt:lpstr>SSR1 Mechanical design</vt:lpstr>
      <vt:lpstr>Pressure sensitivity – Vessel optimization</vt:lpstr>
      <vt:lpstr>Pressure sensitivity - analyses</vt:lpstr>
      <vt:lpstr>PowerPoint Presentation</vt:lpstr>
      <vt:lpstr>SSR1 Fabrication (Niowave-Roark, USA)</vt:lpstr>
      <vt:lpstr>Plan for the 10 resonators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leoristo</dc:creator>
  <cp:lastModifiedBy>leoristo</cp:lastModifiedBy>
  <cp:revision>57</cp:revision>
  <cp:lastPrinted>2011-10-25T20:58:56Z</cp:lastPrinted>
  <dcterms:created xsi:type="dcterms:W3CDTF">2011-05-25T21:12:09Z</dcterms:created>
  <dcterms:modified xsi:type="dcterms:W3CDTF">2011-10-26T13:49:42Z</dcterms:modified>
</cp:coreProperties>
</file>