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16" r:id="rId3"/>
    <p:sldId id="317" r:id="rId4"/>
    <p:sldId id="318" r:id="rId5"/>
    <p:sldId id="315" r:id="rId6"/>
    <p:sldId id="319" r:id="rId7"/>
    <p:sldId id="302" r:id="rId8"/>
    <p:sldId id="303" r:id="rId9"/>
    <p:sldId id="305" r:id="rId10"/>
    <p:sldId id="304" r:id="rId11"/>
    <p:sldId id="307" r:id="rId12"/>
    <p:sldId id="308" r:id="rId13"/>
    <p:sldId id="284" r:id="rId14"/>
    <p:sldId id="285" r:id="rId15"/>
    <p:sldId id="301" r:id="rId16"/>
    <p:sldId id="306" r:id="rId17"/>
    <p:sldId id="310" r:id="rId18"/>
    <p:sldId id="291" r:id="rId19"/>
    <p:sldId id="311" r:id="rId20"/>
    <p:sldId id="290" r:id="rId21"/>
    <p:sldId id="286" r:id="rId22"/>
    <p:sldId id="287" r:id="rId23"/>
    <p:sldId id="288" r:id="rId24"/>
    <p:sldId id="289" r:id="rId25"/>
    <p:sldId id="292" r:id="rId26"/>
    <p:sldId id="293" r:id="rId27"/>
    <p:sldId id="294" r:id="rId28"/>
    <p:sldId id="295" r:id="rId29"/>
    <p:sldId id="296" r:id="rId30"/>
    <p:sldId id="297" r:id="rId31"/>
    <p:sldId id="299" r:id="rId32"/>
    <p:sldId id="314" r:id="rId33"/>
    <p:sldId id="312" r:id="rId34"/>
    <p:sldId id="298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DDDDDD"/>
    <a:srgbClr val="00605E"/>
    <a:srgbClr val="000066"/>
    <a:srgbClr val="008080"/>
    <a:srgbClr val="777777"/>
    <a:srgbClr val="CB702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36" autoAdjust="0"/>
    <p:restoredTop sz="95005" autoAdjust="0"/>
  </p:normalViewPr>
  <p:slideViewPr>
    <p:cSldViewPr snapToGrid="0">
      <p:cViewPr varScale="1">
        <p:scale>
          <a:sx n="87" d="100"/>
          <a:sy n="87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457126057714422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3361498954434921E-2"/>
          <c:y val="0.10756565151856992"/>
          <c:w val="0.53114170747860778"/>
          <c:h val="0.85978926421618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Stations</c:v>
                </c:pt>
              </c:strCache>
            </c:strRef>
          </c:tx>
          <c:explosion val="25"/>
          <c:cat>
            <c:strRef>
              <c:f>Sheet1!$A$2:$A$9</c:f>
              <c:strCache>
                <c:ptCount val="8"/>
                <c:pt idx="0">
                  <c:v>Materials - temperature control</c:v>
                </c:pt>
                <c:pt idx="1">
                  <c:v>ADS - lead or lead-bismuth loop</c:v>
                </c:pt>
                <c:pt idx="2">
                  <c:v>HTGR - graphite, He loop</c:v>
                </c:pt>
                <c:pt idx="3">
                  <c:v>SFR - sodium fast reactor loop</c:v>
                </c:pt>
                <c:pt idx="4">
                  <c:v>LWR - Zr, water loop</c:v>
                </c:pt>
                <c:pt idx="5">
                  <c:v>MSR - molten salt loop</c:v>
                </c:pt>
                <c:pt idx="6">
                  <c:v>Fusion - lithium loop</c:v>
                </c:pt>
                <c:pt idx="7">
                  <c:v>Other - Cold neutron - liquid He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7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62249867921023994"/>
          <c:y val="4.6290175846473582E-2"/>
          <c:w val="0.37418635501481523"/>
          <c:h val="0.838196428932634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8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80" charset="0"/>
              </a:defRPr>
            </a:lvl1pPr>
          </a:lstStyle>
          <a:p>
            <a:pPr>
              <a:defRPr/>
            </a:pPr>
            <a:fld id="{3732CFF5-CA03-4074-ABA0-4D9AE3479379}" type="datetime1">
              <a:rPr lang="en-US"/>
              <a:pPr>
                <a:defRPr/>
              </a:pPr>
              <a:t>10/26/2011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8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80" charset="0"/>
              </a:defRPr>
            </a:lvl1pPr>
          </a:lstStyle>
          <a:p>
            <a:pPr>
              <a:defRPr/>
            </a:pPr>
            <a:fld id="{8D8889BE-69FA-4E48-B9EC-0BDFD9C10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41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254805-7408-497B-B841-ADE58BCA9BF2}" type="datetime1">
              <a:rPr lang="en-US"/>
              <a:pPr>
                <a:defRPr/>
              </a:pPr>
              <a:t>10/26/2011</a:t>
            </a:fld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124E98-D655-4142-878A-D1B91F529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4466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6E8FF93-371B-41F4-B39A-E14EBF49BAFF}" type="slidenum">
              <a:rPr lang="en-US" smtClean="0">
                <a:ea typeface="ＭＳ Ｐゴシック" charset="-128"/>
              </a:rPr>
              <a:pPr>
                <a:defRPr/>
              </a:pPr>
              <a:t>2</a:t>
            </a:fld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574675"/>
            <a:ext cx="4502150" cy="3378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23" y="4496950"/>
            <a:ext cx="5485156" cy="3963127"/>
          </a:xfrm>
          <a:noFill/>
        </p:spPr>
        <p:txBody>
          <a:bodyPr wrap="square" lIns="91470" tIns="45734" rIns="91470" bIns="45734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21EE241-E556-5647-A62D-2917603D240F}" type="datetime4">
              <a:rPr lang="en-US">
                <a:solidFill>
                  <a:prstClr val="black"/>
                </a:solidFill>
                <a:latin typeface="Times" charset="0"/>
                <a:ea typeface="ＭＳ Ｐゴシック" charset="-128"/>
                <a:cs typeface="ＭＳ Ｐゴシック" charset="-128"/>
              </a:rPr>
              <a:pPr/>
              <a:t>October 26, 2011</a:t>
            </a:fld>
            <a:endParaRPr lang="en-US">
              <a:solidFill>
                <a:prstClr val="black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74688"/>
            <a:ext cx="4597400" cy="3448050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6575"/>
            <a:ext cx="5011738" cy="4122738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9900" y="1831975"/>
            <a:ext cx="8212138" cy="906463"/>
          </a:xfrm>
        </p:spPr>
        <p:txBody>
          <a:bodyPr lIns="91440" tIns="45720" rIns="91440" bIns="45720"/>
          <a:lstStyle>
            <a:lvl1pPr>
              <a:defRPr sz="4000">
                <a:solidFill>
                  <a:srgbClr val="C97A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488" y="2973388"/>
            <a:ext cx="8208962" cy="2279650"/>
          </a:xfrm>
        </p:spPr>
        <p:txBody>
          <a:bodyPr lIns="91440" tIns="45720" rIns="91440" bIns="45720"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79C21-5C35-4A68-8997-952A7F89D7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owerPoint_Path_Foo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5487988"/>
            <a:ext cx="91408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NNL_Logo_2-Color_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149AA-DBCF-4616-8DD0-401D37F576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owerPoint_Path_Foo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7988"/>
            <a:ext cx="91408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NNL_Logo_2-Color_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B00A6-8290-40EA-A87D-F93C48030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88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6" descr="PNNL_Logo_2-Color_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3CB2-516A-46BB-9953-4E3DEDC22E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6" descr="PNNL_Logo_2-Color_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SzPct val="60000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695F9-9DD2-4057-8A1C-0381EBFA72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NNL_Logo_2-Color_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44C58-EED8-425C-9BA2-CD352156B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70727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5" descr="PNNL_Logo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907877-C2AA-464A-950C-D8CDF4F423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3" descr="PNNL_Logo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7D6D6-277D-4A87-98F6-554C4EB49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2932A-5F28-4486-A545-B599C6F4C7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460375"/>
            <a:ext cx="8204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676400"/>
            <a:ext cx="8186738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73038" y="6453188"/>
            <a:ext cx="509587" cy="268287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065DACB-C8E4-4F7E-9957-DC44CE9930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ransition>
    <p:cut thruBlk="1"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folHlink"/>
        </a:buClr>
        <a:buBlip>
          <a:blip r:embed="rId11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Blip>
          <a:blip r:embed="rId12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737373"/>
        </a:buClr>
        <a:buSzPct val="60000"/>
        <a:buBlip>
          <a:blip r:embed="rId13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Blip>
          <a:blip r:embed="rId14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450850" y="1190625"/>
            <a:ext cx="8212138" cy="906463"/>
          </a:xfrm>
        </p:spPr>
        <p:txBody>
          <a:bodyPr/>
          <a:lstStyle/>
          <a:p>
            <a:r>
              <a:rPr lang="en-US" sz="3600" dirty="0" smtClean="0"/>
              <a:t>Discussion on Project X Energy Station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423863" y="3030538"/>
            <a:ext cx="8421687" cy="2636837"/>
          </a:xfrm>
        </p:spPr>
        <p:txBody>
          <a:bodyPr/>
          <a:lstStyle/>
          <a:p>
            <a:pPr>
              <a:lnSpc>
                <a:spcPct val="75000"/>
              </a:lnSpc>
              <a:buNone/>
            </a:pPr>
            <a:r>
              <a:rPr lang="en-US" dirty="0" smtClean="0"/>
              <a:t>October 25, 2011</a:t>
            </a:r>
          </a:p>
          <a:p>
            <a:pPr>
              <a:lnSpc>
                <a:spcPct val="75000"/>
              </a:lnSpc>
            </a:pPr>
            <a:endParaRPr lang="en-US" dirty="0" smtClean="0"/>
          </a:p>
          <a:p>
            <a:pPr>
              <a:lnSpc>
                <a:spcPct val="75000"/>
              </a:lnSpc>
              <a:buNone/>
            </a:pPr>
            <a:r>
              <a:rPr lang="en-US" dirty="0" smtClean="0"/>
              <a:t>D. Wootan, D. Asner</a:t>
            </a:r>
          </a:p>
          <a:p>
            <a:pPr>
              <a:lnSpc>
                <a:spcPct val="75000"/>
              </a:lnSpc>
              <a:buNone/>
            </a:pPr>
            <a:r>
              <a:rPr lang="en-US" dirty="0" smtClean="0"/>
              <a:t>david.wootan@pnnl.gov</a:t>
            </a:r>
            <a:endParaRPr lang="en-US" dirty="0"/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173038" y="6453188"/>
            <a:ext cx="509587" cy="2682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D9AEA6F-F7BB-412E-B7EF-7179F1E4D99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 NE Programs Potentially Benefiting from Energy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47" y="1360312"/>
            <a:ext cx="8186738" cy="3575050"/>
          </a:xfrm>
        </p:spPr>
        <p:txBody>
          <a:bodyPr/>
          <a:lstStyle/>
          <a:p>
            <a:r>
              <a:rPr lang="en-US" dirty="0" smtClean="0"/>
              <a:t>Small Medium Reactors (SMR) Program</a:t>
            </a:r>
          </a:p>
          <a:p>
            <a:pPr lvl="1"/>
            <a:r>
              <a:rPr lang="en-US" sz="1800" dirty="0" smtClean="0"/>
              <a:t>DOE support or partnerships with industry development and licensing examples</a:t>
            </a:r>
          </a:p>
          <a:p>
            <a:pPr lvl="2"/>
            <a:r>
              <a:rPr lang="en-US" sz="1400" dirty="0" smtClean="0"/>
              <a:t>GEH PRISM sodium fast reactor with metal fuel</a:t>
            </a:r>
          </a:p>
          <a:p>
            <a:pPr lvl="2"/>
            <a:r>
              <a:rPr lang="en-US" sz="1400" dirty="0" smtClean="0"/>
              <a:t>Toshiba 4S small safe sodium fast reactor</a:t>
            </a:r>
          </a:p>
          <a:p>
            <a:pPr lvl="2"/>
            <a:r>
              <a:rPr lang="en-US" sz="1400" dirty="0" smtClean="0"/>
              <a:t>B&amp;W </a:t>
            </a:r>
            <a:r>
              <a:rPr lang="en-US" sz="1400" dirty="0" err="1" smtClean="0"/>
              <a:t>mPower</a:t>
            </a:r>
            <a:r>
              <a:rPr lang="en-US" sz="1400" dirty="0" smtClean="0"/>
              <a:t> modular PWR</a:t>
            </a:r>
          </a:p>
          <a:p>
            <a:pPr lvl="2"/>
            <a:r>
              <a:rPr lang="en-US" sz="1400" dirty="0" err="1" smtClean="0"/>
              <a:t>NuScale</a:t>
            </a:r>
            <a:r>
              <a:rPr lang="en-US" sz="1400" dirty="0" smtClean="0"/>
              <a:t> modular PWR</a:t>
            </a:r>
          </a:p>
          <a:p>
            <a:pPr lvl="2"/>
            <a:r>
              <a:rPr lang="en-US" sz="1400" dirty="0" smtClean="0"/>
              <a:t>Westinghouse Small Modular Reactor</a:t>
            </a:r>
          </a:p>
          <a:p>
            <a:pPr lvl="2"/>
            <a:r>
              <a:rPr lang="en-US" sz="1400" dirty="0" smtClean="0"/>
              <a:t>Hyperion Power Module – lead-bismuth cooled fast reactor</a:t>
            </a:r>
          </a:p>
          <a:p>
            <a:pPr lvl="2"/>
            <a:r>
              <a:rPr lang="en-US" sz="1400" dirty="0" err="1" smtClean="0"/>
              <a:t>TerraPower</a:t>
            </a:r>
            <a:r>
              <a:rPr lang="en-US" sz="1400" dirty="0" smtClean="0"/>
              <a:t> Traveling Wave Reactor – sodium cooled fast reactor with ~50 year fuel life</a:t>
            </a:r>
          </a:p>
          <a:p>
            <a:pPr lvl="2"/>
            <a:r>
              <a:rPr lang="en-US" sz="1400" dirty="0" smtClean="0"/>
              <a:t>General Atomics Energy Multiplier Module EM2 small gas cooled fast reactor</a:t>
            </a:r>
          </a:p>
          <a:p>
            <a:pPr lvl="1"/>
            <a:r>
              <a:rPr lang="en-US" sz="1800" dirty="0" smtClean="0"/>
              <a:t>Basic physics</a:t>
            </a:r>
          </a:p>
          <a:p>
            <a:pPr lvl="1"/>
            <a:r>
              <a:rPr lang="en-US" sz="1800" dirty="0" smtClean="0"/>
              <a:t>Material research and testing</a:t>
            </a:r>
          </a:p>
          <a:p>
            <a:pPr lvl="1"/>
            <a:r>
              <a:rPr lang="en-US" sz="1800" dirty="0" smtClean="0"/>
              <a:t>State-of-the-art computer modeling and simulation of reactor systems and components</a:t>
            </a:r>
          </a:p>
          <a:p>
            <a:pPr lvl="1"/>
            <a:r>
              <a:rPr lang="en-US" sz="1800" dirty="0" smtClean="0"/>
              <a:t>Probabilistic risk analysis of innovative safety designs and features</a:t>
            </a:r>
          </a:p>
          <a:p>
            <a:pPr lvl="1"/>
            <a:r>
              <a:rPr lang="en-US" sz="1800" dirty="0" smtClean="0"/>
              <a:t>Development activities to establish concept feasibility for future deployment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a need for irradiation testing capability in the US and worldwide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Thermal Spectrum – US</a:t>
            </a:r>
          </a:p>
          <a:p>
            <a:pPr lvl="1"/>
            <a:r>
              <a:rPr lang="en-US" sz="1800" dirty="0" smtClean="0"/>
              <a:t>HFIR –US thermal spectrum, water cooled, water moderated, limited volume, limited power</a:t>
            </a:r>
          </a:p>
          <a:p>
            <a:pPr lvl="1"/>
            <a:r>
              <a:rPr lang="en-US" sz="1800" dirty="0" smtClean="0"/>
              <a:t>ATR –US thermal spectrum, water cooled, water and beryllium moderated, limited volume, limited power, non-interference with Navy primary customer</a:t>
            </a:r>
          </a:p>
          <a:p>
            <a:r>
              <a:rPr lang="en-US" sz="1800" dirty="0" smtClean="0"/>
              <a:t>Fast spectrum – US</a:t>
            </a:r>
          </a:p>
          <a:p>
            <a:pPr lvl="1"/>
            <a:r>
              <a:rPr lang="en-US" sz="1800" dirty="0" smtClean="0"/>
              <a:t>None</a:t>
            </a:r>
          </a:p>
          <a:p>
            <a:r>
              <a:rPr lang="en-US" sz="1800" dirty="0" smtClean="0"/>
              <a:t>Fast spectrum – international</a:t>
            </a:r>
          </a:p>
          <a:p>
            <a:pPr lvl="1"/>
            <a:r>
              <a:rPr lang="en-US" sz="1800" dirty="0" smtClean="0"/>
              <a:t>BOR-60 Russia near end of life</a:t>
            </a:r>
          </a:p>
          <a:p>
            <a:pPr lvl="1"/>
            <a:r>
              <a:rPr lang="en-US" sz="1800" dirty="0" smtClean="0"/>
              <a:t>BN-600 not designed as test reactor</a:t>
            </a:r>
          </a:p>
          <a:p>
            <a:pPr lvl="1"/>
            <a:r>
              <a:rPr lang="en-US" sz="1800" dirty="0" smtClean="0"/>
              <a:t>Chinese fast test reactor just started up</a:t>
            </a:r>
          </a:p>
          <a:p>
            <a:pPr lvl="1"/>
            <a:r>
              <a:rPr lang="en-US" sz="1800" dirty="0" smtClean="0"/>
              <a:t>Joyo, </a:t>
            </a:r>
            <a:r>
              <a:rPr lang="en-US" sz="1800" dirty="0" err="1" smtClean="0"/>
              <a:t>Monju</a:t>
            </a:r>
            <a:r>
              <a:rPr lang="en-US" sz="1800" dirty="0" smtClean="0"/>
              <a:t> in Japan currently shutdown, fast reactor research on hold pending national evaluation of direction of energy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4398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Very Limited Isotope Production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 smtClean="0"/>
              <a:t>238</a:t>
            </a:r>
            <a:r>
              <a:rPr lang="en-US" dirty="0" smtClean="0"/>
              <a:t>Pu</a:t>
            </a:r>
          </a:p>
          <a:p>
            <a:pPr lvl="1"/>
            <a:r>
              <a:rPr lang="en-US" dirty="0" smtClean="0"/>
              <a:t>No domestic source for NASA use as power supply for deep space missions</a:t>
            </a:r>
          </a:p>
          <a:p>
            <a:pPr lvl="1"/>
            <a:r>
              <a:rPr lang="en-US" dirty="0" smtClean="0"/>
              <a:t>DOE has responsibility for supplying</a:t>
            </a:r>
          </a:p>
          <a:p>
            <a:pPr lvl="1"/>
            <a:r>
              <a:rPr lang="en-US" dirty="0" smtClean="0"/>
              <a:t>Past source was Russia </a:t>
            </a:r>
          </a:p>
          <a:p>
            <a:r>
              <a:rPr lang="en-US" dirty="0" smtClean="0"/>
              <a:t>Beneficial Isotopes</a:t>
            </a:r>
          </a:p>
          <a:p>
            <a:pPr lvl="1"/>
            <a:r>
              <a:rPr lang="en-US" dirty="0" smtClean="0"/>
              <a:t>Very limited production from ATR, HFIR, University reactors, cyclotrons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543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7525" y="747713"/>
            <a:ext cx="8161338" cy="700087"/>
          </a:xfrm>
        </p:spPr>
        <p:txBody>
          <a:bodyPr/>
          <a:lstStyle/>
          <a:p>
            <a:r>
              <a:rPr lang="en-US" sz="3600" dirty="0" smtClean="0"/>
              <a:t>Advantages of Energy Station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5181" y="1342118"/>
            <a:ext cx="8129587" cy="4459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000" dirty="0" smtClean="0">
                <a:ea typeface="굴림"/>
                <a:cs typeface="굴림"/>
              </a:rPr>
              <a:t>Flexible, able to support multiple missions</a:t>
            </a:r>
          </a:p>
          <a:p>
            <a:pPr>
              <a:lnSpc>
                <a:spcPct val="80000"/>
              </a:lnSpc>
            </a:pPr>
            <a:r>
              <a:rPr lang="en-US" altLang="ko-KR" sz="2000" dirty="0" smtClean="0">
                <a:ea typeface="굴림"/>
                <a:cs typeface="굴림"/>
              </a:rPr>
              <a:t>Robust technology allows it to be designed and constructed with today’s technology in order to fill gaps in tomorrow’s technology</a:t>
            </a:r>
          </a:p>
          <a:p>
            <a:pPr>
              <a:lnSpc>
                <a:spcPct val="80000"/>
              </a:lnSpc>
            </a:pPr>
            <a:r>
              <a:rPr lang="en-US" altLang="ko-KR" sz="2000" dirty="0" err="1" smtClean="0">
                <a:ea typeface="굴림"/>
                <a:cs typeface="굴림"/>
              </a:rPr>
              <a:t>Spallation</a:t>
            </a:r>
            <a:r>
              <a:rPr lang="en-US" altLang="ko-KR" sz="2000" dirty="0" smtClean="0">
                <a:ea typeface="굴림"/>
                <a:cs typeface="굴림"/>
              </a:rPr>
              <a:t> neutrons energy distribution similar to fast reactor fission spectrum  but with high energy tail up to proton energy</a:t>
            </a:r>
          </a:p>
          <a:p>
            <a:pPr>
              <a:lnSpc>
                <a:spcPct val="80000"/>
              </a:lnSpc>
            </a:pPr>
            <a:r>
              <a:rPr lang="en-US" altLang="ko-KR" sz="2000" dirty="0" smtClean="0">
                <a:ea typeface="굴림"/>
                <a:cs typeface="굴림"/>
              </a:rPr>
              <a:t>H and He generation in materials higher than in reactor allowing accelerated aging testing</a:t>
            </a:r>
          </a:p>
          <a:p>
            <a:pPr>
              <a:lnSpc>
                <a:spcPct val="80000"/>
              </a:lnSpc>
            </a:pPr>
            <a:r>
              <a:rPr lang="en-US" altLang="ko-KR" sz="2000" dirty="0" smtClean="0">
                <a:ea typeface="굴림"/>
                <a:cs typeface="굴림"/>
              </a:rPr>
              <a:t>Continuous wave, high availability, high beam current provides potential for irradiation tests to high </a:t>
            </a:r>
            <a:r>
              <a:rPr lang="en-US" altLang="ko-KR" sz="2000" dirty="0" err="1" smtClean="0">
                <a:ea typeface="굴림"/>
                <a:cs typeface="굴림"/>
              </a:rPr>
              <a:t>fluence</a:t>
            </a:r>
            <a:endParaRPr lang="en-US" altLang="ko-KR" sz="2000" dirty="0" smtClean="0">
              <a:ea typeface="굴림"/>
              <a:cs typeface="굴림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 smtClean="0">
                <a:ea typeface="굴림"/>
                <a:cs typeface="굴림"/>
              </a:rPr>
              <a:t>Ability to tailor gamma to neutron flux ratio</a:t>
            </a:r>
          </a:p>
          <a:p>
            <a:pPr>
              <a:lnSpc>
                <a:spcPct val="80000"/>
              </a:lnSpc>
            </a:pPr>
            <a:r>
              <a:rPr lang="en-US" altLang="ko-KR" sz="2000" dirty="0" smtClean="0">
                <a:ea typeface="굴림"/>
                <a:cs typeface="굴림"/>
              </a:rPr>
              <a:t>Ability to tailor neutron spectrum from fast to thermal</a:t>
            </a:r>
          </a:p>
          <a:p>
            <a:pPr>
              <a:lnSpc>
                <a:spcPct val="80000"/>
              </a:lnSpc>
            </a:pPr>
            <a:r>
              <a:rPr lang="en-US" altLang="ko-KR" sz="2000" dirty="0" smtClean="0">
                <a:ea typeface="굴림"/>
                <a:cs typeface="굴림"/>
              </a:rPr>
              <a:t>Spallation reactions on target (lead or lead-bismuth) produce broad range of reaction products similar to fission products – some gaseous and mobile, so a cleanup system is needed</a:t>
            </a:r>
          </a:p>
          <a:p>
            <a:pPr>
              <a:lnSpc>
                <a:spcPct val="80000"/>
              </a:lnSpc>
            </a:pPr>
            <a:r>
              <a:rPr lang="en-US" altLang="ko-KR" sz="2000" dirty="0" smtClean="0">
                <a:ea typeface="굴림"/>
                <a:cs typeface="굴림"/>
              </a:rPr>
              <a:t>Beneficial isotope production can be done simultaneous with irradiation testing</a:t>
            </a:r>
            <a:endParaRPr lang="en-US" altLang="ko-KR" sz="2000" dirty="0">
              <a:ea typeface="굴림"/>
              <a:cs typeface="굴림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nut 8"/>
          <p:cNvSpPr/>
          <p:nvPr/>
        </p:nvSpPr>
        <p:spPr>
          <a:xfrm>
            <a:off x="304799" y="1591733"/>
            <a:ext cx="5192889" cy="5190068"/>
          </a:xfrm>
          <a:prstGeom prst="donut">
            <a:avLst>
              <a:gd name="adj" fmla="val 8599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92125" y="1490133"/>
          <a:ext cx="8313208" cy="505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>
            <a:off x="2302935" y="3578576"/>
            <a:ext cx="1264354" cy="128693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Research Station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2585156" y="1490133"/>
            <a:ext cx="654756" cy="2867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603023"/>
            <a:ext cx="219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Isotope production – </a:t>
            </a:r>
            <a:r>
              <a:rPr lang="en-US" sz="1400" b="1" baseline="30000" dirty="0" smtClean="0"/>
              <a:t>238</a:t>
            </a:r>
            <a:r>
              <a:rPr lang="en-US" sz="1400" b="1" dirty="0" smtClean="0"/>
              <a:t>Pu, </a:t>
            </a:r>
            <a:r>
              <a:rPr lang="en-US" sz="1400" b="1" baseline="30000" dirty="0" smtClean="0"/>
              <a:t>60</a:t>
            </a:r>
            <a:r>
              <a:rPr lang="en-US" sz="1400" b="1" dirty="0" smtClean="0"/>
              <a:t>Co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70666" y="1038578"/>
            <a:ext cx="1535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Proton beam</a:t>
            </a:r>
            <a:endParaRPr lang="en-US" sz="1600" dirty="0"/>
          </a:p>
        </p:txBody>
      </p:sp>
      <p:sp>
        <p:nvSpPr>
          <p:cNvPr id="14" name="Explosion 1 13"/>
          <p:cNvSpPr/>
          <p:nvPr/>
        </p:nvSpPr>
        <p:spPr>
          <a:xfrm>
            <a:off x="1275644" y="2235200"/>
            <a:ext cx="3522134" cy="4041422"/>
          </a:xfrm>
          <a:prstGeom prst="irregularSeal1">
            <a:avLst/>
          </a:prstGeom>
          <a:solidFill>
            <a:srgbClr val="FFC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Flexible Test Matrix Capabilities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044222"/>
          <a:ext cx="9144000" cy="516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892"/>
                <a:gridCol w="75731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 Zone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Miniaturized specimens,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Instrumented, c</a:t>
                      </a:r>
                      <a:r>
                        <a:rPr lang="en-US" baseline="0" dirty="0" smtClean="0"/>
                        <a:t>ontrolled temperature, pressure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 or lead-bismuth flowing loop,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dirty="0" smtClean="0"/>
                        <a:t>aterials</a:t>
                      </a:r>
                      <a:r>
                        <a:rPr lang="en-US" baseline="0" dirty="0" smtClean="0"/>
                        <a:t> compatibility, corrosion, pin-type transmutation fuel and cladding tests, on-line cleanup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HTGR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Graphite structure, TRISO materials, pebble bed, compacts, He coolant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SFR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Sodium coolant loop, advanced high</a:t>
                      </a:r>
                      <a:r>
                        <a:rPr lang="en-US" baseline="0" dirty="0" smtClean="0"/>
                        <a:t> temperature long life materials, pin-type transmutation fuel and cladding tests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LWR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Pressurized water loop, LWR conditions, address sustainability issues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Molten salt loop, materials compatibility, corrosion, dissolved fuel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Lithium loop,</a:t>
                      </a:r>
                      <a:r>
                        <a:rPr lang="en-US" baseline="0" dirty="0" smtClean="0"/>
                        <a:t> radiation damage in materials, fusion blanket tests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Liquid He loop for cold neutrons, possible neutron beam extraction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Nuclear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Integral cross sections,</a:t>
                      </a:r>
                      <a:r>
                        <a:rPr lang="en-US" baseline="0" dirty="0" smtClean="0"/>
                        <a:t> isotopic </a:t>
                      </a:r>
                      <a:r>
                        <a:rPr lang="en-US" baseline="0" dirty="0" err="1" smtClean="0"/>
                        <a:t>burnup</a:t>
                      </a:r>
                      <a:r>
                        <a:rPr lang="en-US" baseline="0" dirty="0" smtClean="0"/>
                        <a:t>, fission product yields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Isotope</a:t>
                      </a:r>
                      <a:r>
                        <a:rPr lang="en-US" baseline="0" dirty="0" smtClean="0"/>
                        <a:t> 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Spectrum tailoring for specific isotopes, rabbit system for rapid insertion, moderators: D2O, graphite, beryllium, metal hydride</a:t>
                      </a:r>
                    </a:p>
                    <a:p>
                      <a:r>
                        <a:rPr lang="en-US" dirty="0" smtClean="0"/>
                        <a:t>Beneficial use of leakage neutrons (</a:t>
                      </a:r>
                      <a:r>
                        <a:rPr lang="en-US" baseline="30000" dirty="0" smtClean="0"/>
                        <a:t>238</a:t>
                      </a:r>
                      <a:r>
                        <a:rPr lang="en-US" dirty="0" smtClean="0"/>
                        <a:t>Pu,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30000" dirty="0" smtClean="0"/>
                        <a:t>60</a:t>
                      </a:r>
                      <a:r>
                        <a:rPr lang="en-US" baseline="0" dirty="0" smtClean="0"/>
                        <a:t>Co)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</a:t>
            </a:r>
            <a:r>
              <a:rPr lang="en-US" dirty="0" err="1" smtClean="0"/>
              <a:t>Spallation</a:t>
            </a:r>
            <a:r>
              <a:rPr lang="en-US" dirty="0" smtClean="0"/>
              <a:t> Target Depends on Beam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744" y="1360311"/>
            <a:ext cx="4045273" cy="480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Energy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Vertical spallation target with azimuthally arrayed test regions maximizes test volume (360 degrees)</a:t>
            </a:r>
          </a:p>
          <a:p>
            <a:r>
              <a:rPr lang="en-US" dirty="0" smtClean="0"/>
              <a:t>Limited test volume &lt; 1 liter for each test section</a:t>
            </a:r>
          </a:p>
          <a:p>
            <a:r>
              <a:rPr lang="en-US" dirty="0" smtClean="0"/>
              <a:t>Independent cooling system for each test section</a:t>
            </a:r>
          </a:p>
          <a:p>
            <a:r>
              <a:rPr lang="en-US" dirty="0" smtClean="0"/>
              <a:t>Modular test sections – each can be removed and the active section shipped offsite (PNNL, INL) for processing</a:t>
            </a:r>
          </a:p>
          <a:p>
            <a:r>
              <a:rPr lang="en-US" dirty="0" smtClean="0"/>
              <a:t>Online cleanup of </a:t>
            </a:r>
            <a:r>
              <a:rPr lang="en-US" dirty="0" err="1" smtClean="0"/>
              <a:t>Pb</a:t>
            </a:r>
            <a:r>
              <a:rPr lang="en-US" dirty="0" smtClean="0"/>
              <a:t>-Bi spallation target could also be source of beneficial isotopes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9134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Capabilities of Energy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011" y="1208313"/>
            <a:ext cx="8186738" cy="3575050"/>
          </a:xfrm>
        </p:spPr>
        <p:txBody>
          <a:bodyPr/>
          <a:lstStyle/>
          <a:p>
            <a:r>
              <a:rPr lang="en-US" dirty="0" err="1" smtClean="0"/>
              <a:t>Reconstitutable</a:t>
            </a:r>
            <a:r>
              <a:rPr lang="en-US" dirty="0" smtClean="0"/>
              <a:t> Irradiation Test Vehicle</a:t>
            </a:r>
          </a:p>
          <a:p>
            <a:r>
              <a:rPr lang="en-US" dirty="0" smtClean="0"/>
              <a:t>Instrumented Testing Capability</a:t>
            </a:r>
          </a:p>
          <a:p>
            <a:r>
              <a:rPr lang="en-US" dirty="0" smtClean="0"/>
              <a:t>Ability to Tailor Neutron Spectrum</a:t>
            </a:r>
          </a:p>
          <a:p>
            <a:r>
              <a:rPr lang="en-US" dirty="0" smtClean="0"/>
              <a:t>Ability to handle variety of coolants in test region          (He, sodium, lithium, lead, </a:t>
            </a:r>
            <a:r>
              <a:rPr lang="en-US" dirty="0" err="1" smtClean="0"/>
              <a:t>NaK</a:t>
            </a:r>
            <a:r>
              <a:rPr lang="en-US" dirty="0" smtClean="0"/>
              <a:t>, water)</a:t>
            </a:r>
          </a:p>
          <a:p>
            <a:r>
              <a:rPr lang="en-US" dirty="0" smtClean="0"/>
              <a:t>Limited test power (single pin or small </a:t>
            </a:r>
            <a:r>
              <a:rPr lang="en-US" dirty="0" err="1" smtClean="0"/>
              <a:t>culster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Share beam time – maybe 100 day cycles?</a:t>
            </a:r>
          </a:p>
          <a:p>
            <a:r>
              <a:rPr lang="en-US" dirty="0" smtClean="0"/>
              <a:t>Testing Infrastructure</a:t>
            </a:r>
          </a:p>
          <a:p>
            <a:pPr lvl="1"/>
            <a:r>
              <a:rPr lang="en-US" dirty="0" smtClean="0"/>
              <a:t>Design capabilities</a:t>
            </a:r>
          </a:p>
          <a:p>
            <a:pPr lvl="1"/>
            <a:r>
              <a:rPr lang="en-US" dirty="0" smtClean="0"/>
              <a:t>Fabrication capabilities</a:t>
            </a:r>
          </a:p>
          <a:p>
            <a:pPr lvl="1"/>
            <a:r>
              <a:rPr lang="en-US" dirty="0" smtClean="0"/>
              <a:t>Shipping capabilities</a:t>
            </a:r>
          </a:p>
          <a:p>
            <a:pPr lvl="1"/>
            <a:r>
              <a:rPr lang="en-US" dirty="0" err="1" smtClean="0"/>
              <a:t>Postirradiation</a:t>
            </a:r>
            <a:r>
              <a:rPr lang="en-US" dirty="0" smtClean="0"/>
              <a:t> examination capabilities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User Test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Station could be structured as a National User Facility (NUSF) similar to what has been done at ATR</a:t>
            </a:r>
          </a:p>
          <a:p>
            <a:r>
              <a:rPr lang="en-US" dirty="0" smtClean="0"/>
              <a:t>Collaboration between DOE and Universities</a:t>
            </a:r>
          </a:p>
          <a:p>
            <a:r>
              <a:rPr lang="en-US" dirty="0" smtClean="0"/>
              <a:t>Potential users propose tests that are evaluated by a committee</a:t>
            </a:r>
          </a:p>
          <a:p>
            <a:r>
              <a:rPr lang="en-US" dirty="0" smtClean="0"/>
              <a:t>Open to international testing</a:t>
            </a:r>
          </a:p>
          <a:p>
            <a:r>
              <a:rPr lang="en-US" dirty="0" err="1" smtClean="0"/>
              <a:t>Reconstitutable</a:t>
            </a:r>
            <a:r>
              <a:rPr lang="en-US" dirty="0" smtClean="0"/>
              <a:t> assemblies lessens testing costs</a:t>
            </a:r>
          </a:p>
          <a:p>
            <a:r>
              <a:rPr lang="en-US" dirty="0" smtClean="0"/>
              <a:t>University educational resource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9321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524000"/>
            <a:ext cx="2971800" cy="449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26" name="Title 3"/>
          <p:cNvSpPr>
            <a:spLocks noGrp="1"/>
          </p:cNvSpPr>
          <p:nvPr>
            <p:ph type="title"/>
          </p:nvPr>
        </p:nvSpPr>
        <p:spPr>
          <a:xfrm>
            <a:off x="381000" y="280988"/>
            <a:ext cx="8204200" cy="8620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Pacific Northwest National Laboratory:</a:t>
            </a:r>
            <a:br>
              <a:rPr lang="en-US" sz="2800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>Battelle-managed and mission-driven</a:t>
            </a:r>
          </a:p>
        </p:txBody>
      </p:sp>
      <p:sp>
        <p:nvSpPr>
          <p:cNvPr id="103427" name="Content Placeholder 5"/>
          <p:cNvSpPr txBox="1">
            <a:spLocks/>
          </p:cNvSpPr>
          <p:nvPr/>
        </p:nvSpPr>
        <p:spPr bwMode="auto">
          <a:xfrm>
            <a:off x="228600" y="1676400"/>
            <a:ext cx="28956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1775" eaLnBrk="0" hangingPunct="0">
              <a:lnSpc>
                <a:spcPct val="135000"/>
              </a:lnSpc>
              <a:buClr>
                <a:schemeClr val="folHlink"/>
              </a:buClr>
            </a:pPr>
            <a:r>
              <a:rPr lang="en-US" u="sng" dirty="0">
                <a:solidFill>
                  <a:srgbClr val="10253F"/>
                </a:solidFill>
              </a:rPr>
              <a:t>Our vision</a:t>
            </a:r>
          </a:p>
          <a:p>
            <a:pPr marL="231775" eaLnBrk="0" hangingPunct="0">
              <a:lnSpc>
                <a:spcPct val="135000"/>
              </a:lnSpc>
              <a:buClr>
                <a:schemeClr val="folHlink"/>
              </a:buClr>
            </a:pPr>
            <a:r>
              <a:rPr lang="en-US" dirty="0">
                <a:solidFill>
                  <a:srgbClr val="10253F"/>
                </a:solidFill>
              </a:rPr>
              <a:t>PNNL will be </a:t>
            </a:r>
            <a:r>
              <a:rPr lang="en-US" dirty="0">
                <a:solidFill>
                  <a:srgbClr val="0000FF"/>
                </a:solidFill>
              </a:rPr>
              <a:t>recognized</a:t>
            </a:r>
            <a:r>
              <a:rPr lang="en-US" dirty="0">
                <a:solidFill>
                  <a:srgbClr val="10253F"/>
                </a:solidFill>
              </a:rPr>
              <a:t> worldwide and </a:t>
            </a:r>
            <a:r>
              <a:rPr lang="en-US" dirty="0">
                <a:solidFill>
                  <a:srgbClr val="0000FF"/>
                </a:solidFill>
              </a:rPr>
              <a:t>valued</a:t>
            </a:r>
            <a:r>
              <a:rPr lang="en-US" dirty="0">
                <a:solidFill>
                  <a:srgbClr val="10253F"/>
                </a:solidFill>
              </a:rPr>
              <a:t> nationally and regionally for </a:t>
            </a:r>
            <a:r>
              <a:rPr lang="en-US" dirty="0">
                <a:solidFill>
                  <a:srgbClr val="0000FF"/>
                </a:solidFill>
              </a:rPr>
              <a:t>leadership</a:t>
            </a:r>
            <a:r>
              <a:rPr lang="en-US" dirty="0">
                <a:solidFill>
                  <a:srgbClr val="10253F"/>
                </a:solidFill>
              </a:rPr>
              <a:t> in science and for rapidly translating discoveries into solutions for challenges in energy, </a:t>
            </a:r>
            <a:br>
              <a:rPr lang="en-US" dirty="0">
                <a:solidFill>
                  <a:srgbClr val="10253F"/>
                </a:solidFill>
              </a:rPr>
            </a:br>
            <a:r>
              <a:rPr lang="en-US" dirty="0">
                <a:solidFill>
                  <a:srgbClr val="10253F"/>
                </a:solidFill>
              </a:rPr>
              <a:t>national security, and the environment.</a:t>
            </a:r>
          </a:p>
        </p:txBody>
      </p:sp>
      <p:pic>
        <p:nvPicPr>
          <p:cNvPr id="103428" name="Picture 15" descr="Washington_DC_Cir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53536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9" name="Rectangle 8"/>
          <p:cNvSpPr>
            <a:spLocks noChangeArrowheads="1"/>
          </p:cNvSpPr>
          <p:nvPr/>
        </p:nvSpPr>
        <p:spPr bwMode="auto">
          <a:xfrm>
            <a:off x="3789362" y="1479550"/>
            <a:ext cx="5354638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09575" lvl="1" indent="-290513">
              <a:spcBef>
                <a:spcPct val="50000"/>
              </a:spcBef>
              <a:buClr>
                <a:schemeClr val="tx2"/>
              </a:buClr>
              <a:buSzPct val="100000"/>
              <a:buBlip>
                <a:blip r:embed="rId4"/>
              </a:buBlip>
            </a:pPr>
            <a:r>
              <a:rPr lang="en-US" dirty="0" smtClean="0"/>
              <a:t>DOE Office of Science is Laboratory “Steward”</a:t>
            </a:r>
          </a:p>
          <a:p>
            <a:pPr marL="409575" lvl="1" indent="-290513">
              <a:spcBef>
                <a:spcPct val="50000"/>
              </a:spcBef>
              <a:buClr>
                <a:schemeClr val="tx2"/>
              </a:buClr>
              <a:buSzPct val="100000"/>
              <a:buFont typeface="Zapf Dingbats"/>
              <a:buBlip>
                <a:blip r:embed="rId4"/>
              </a:buBlip>
            </a:pPr>
            <a:r>
              <a:rPr lang="en-US" dirty="0" smtClean="0"/>
              <a:t>Operated </a:t>
            </a:r>
            <a:r>
              <a:rPr lang="en-US" dirty="0"/>
              <a:t>by Battelle since 1965</a:t>
            </a:r>
          </a:p>
          <a:p>
            <a:pPr marL="409575" lvl="1" indent="-290513">
              <a:spcBef>
                <a:spcPct val="50000"/>
              </a:spcBef>
              <a:buClr>
                <a:schemeClr val="tx2"/>
              </a:buClr>
              <a:buSzPct val="100000"/>
              <a:buFont typeface="Zapf Dingbats"/>
              <a:buBlip>
                <a:blip r:embed="rId4"/>
              </a:buBlip>
            </a:pPr>
            <a:r>
              <a:rPr lang="en-US" dirty="0"/>
              <a:t>Unique S&amp;T strengths and capabilities</a:t>
            </a:r>
          </a:p>
          <a:p>
            <a:pPr marL="409575" lvl="1" indent="-290513">
              <a:spcBef>
                <a:spcPct val="50000"/>
              </a:spcBef>
              <a:buClr>
                <a:schemeClr val="tx2"/>
              </a:buClr>
              <a:buSzPct val="100000"/>
              <a:buFont typeface="Zapf Dingbats"/>
              <a:buBlip>
                <a:blip r:embed="rId4"/>
              </a:buBlip>
            </a:pPr>
            <a:r>
              <a:rPr lang="en-US" dirty="0"/>
              <a:t>Mission-driven collaborations with government, industry and academia</a:t>
            </a:r>
          </a:p>
        </p:txBody>
      </p:sp>
      <p:pic>
        <p:nvPicPr>
          <p:cNvPr id="103430" name="Picture 12" descr="PNNL_in_the_Northwest_Map_v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3639" y="3011488"/>
            <a:ext cx="5411787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421DE48-BD31-4916-B734-803633F35F73}" type="slidenum">
              <a:rPr lang="en-US" smtClean="0">
                <a:ea typeface="ＭＳ Ｐゴシック" charset="-128"/>
              </a:rPr>
              <a:pPr>
                <a:defRPr/>
              </a:pPr>
              <a:t>2</a:t>
            </a:fld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518433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Facility Can Advance Technology Maturity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Materials Compatibility Issues</a:t>
            </a:r>
          </a:p>
          <a:p>
            <a:r>
              <a:rPr lang="en-US" dirty="0" smtClean="0"/>
              <a:t>Thermal and Irradiation Stability Issues</a:t>
            </a:r>
          </a:p>
          <a:p>
            <a:r>
              <a:rPr lang="en-US" dirty="0" smtClean="0"/>
              <a:t>Materials Properties Issues</a:t>
            </a:r>
          </a:p>
          <a:p>
            <a:r>
              <a:rPr lang="en-US" dirty="0" smtClean="0"/>
              <a:t>Integrated Performance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Compatibility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Coolant</a:t>
            </a:r>
          </a:p>
          <a:p>
            <a:r>
              <a:rPr lang="en-US" dirty="0" smtClean="0"/>
              <a:t>Cladding</a:t>
            </a:r>
          </a:p>
          <a:p>
            <a:r>
              <a:rPr lang="en-US" dirty="0" smtClean="0"/>
              <a:t>Target</a:t>
            </a:r>
          </a:p>
          <a:p>
            <a:r>
              <a:rPr lang="en-US" dirty="0" smtClean="0"/>
              <a:t>Moderator</a:t>
            </a:r>
          </a:p>
          <a:p>
            <a:r>
              <a:rPr lang="en-US" dirty="0" smtClean="0"/>
              <a:t>Transmutation products</a:t>
            </a:r>
          </a:p>
          <a:p>
            <a:r>
              <a:rPr lang="en-US" dirty="0" smtClean="0"/>
              <a:t>Decomposition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and Irradiation Stability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material swelling</a:t>
            </a:r>
          </a:p>
          <a:p>
            <a:r>
              <a:rPr lang="en-US" dirty="0" smtClean="0"/>
              <a:t>Cladding swelling</a:t>
            </a:r>
          </a:p>
          <a:p>
            <a:r>
              <a:rPr lang="en-US" dirty="0" smtClean="0"/>
              <a:t>Moderator swelling</a:t>
            </a:r>
          </a:p>
          <a:p>
            <a:r>
              <a:rPr lang="en-US" dirty="0" smtClean="0"/>
              <a:t>Target </a:t>
            </a:r>
            <a:r>
              <a:rPr lang="en-US" dirty="0" err="1" smtClean="0"/>
              <a:t>spalling</a:t>
            </a:r>
            <a:endParaRPr lang="en-US" dirty="0" smtClean="0"/>
          </a:p>
          <a:p>
            <a:r>
              <a:rPr lang="en-US" dirty="0" smtClean="0"/>
              <a:t>Irradiation damage effects</a:t>
            </a:r>
          </a:p>
          <a:p>
            <a:r>
              <a:rPr lang="en-US" dirty="0" smtClean="0"/>
              <a:t>Chemical stability</a:t>
            </a:r>
          </a:p>
          <a:p>
            <a:r>
              <a:rPr lang="en-US" dirty="0" smtClean="0"/>
              <a:t>Phase stability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Properties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Thermal conductivity</a:t>
            </a:r>
          </a:p>
          <a:p>
            <a:r>
              <a:rPr lang="en-US" dirty="0" smtClean="0"/>
              <a:t>Heat capacity</a:t>
            </a:r>
          </a:p>
          <a:p>
            <a:r>
              <a:rPr lang="en-US" dirty="0" smtClean="0"/>
              <a:t>Melting point</a:t>
            </a:r>
          </a:p>
          <a:p>
            <a:r>
              <a:rPr lang="en-US" dirty="0" smtClean="0"/>
              <a:t>Emissivity</a:t>
            </a:r>
          </a:p>
          <a:p>
            <a:r>
              <a:rPr lang="en-US" dirty="0" smtClean="0"/>
              <a:t>High temperature strength</a:t>
            </a:r>
          </a:p>
          <a:p>
            <a:r>
              <a:rPr lang="en-US" dirty="0" smtClean="0"/>
              <a:t>Creep behavior</a:t>
            </a:r>
          </a:p>
          <a:p>
            <a:r>
              <a:rPr lang="en-US" dirty="0" smtClean="0"/>
              <a:t>Thermal expansion</a:t>
            </a:r>
          </a:p>
          <a:p>
            <a:r>
              <a:rPr lang="en-US" dirty="0" smtClean="0"/>
              <a:t>Vapor pressure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Performance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Effects of fission or transmutation product buildup</a:t>
            </a:r>
          </a:p>
          <a:p>
            <a:r>
              <a:rPr lang="en-US" dirty="0" err="1" smtClean="0"/>
              <a:t>Stoichiometry</a:t>
            </a:r>
            <a:r>
              <a:rPr lang="en-US" dirty="0" smtClean="0"/>
              <a:t> changes during irradiation</a:t>
            </a:r>
          </a:p>
          <a:p>
            <a:r>
              <a:rPr lang="en-US" dirty="0" smtClean="0"/>
              <a:t>Gas release</a:t>
            </a:r>
          </a:p>
          <a:p>
            <a:r>
              <a:rPr lang="en-US" dirty="0" smtClean="0"/>
              <a:t>Thermal performance</a:t>
            </a:r>
          </a:p>
          <a:p>
            <a:r>
              <a:rPr lang="en-US" dirty="0" smtClean="0"/>
              <a:t>Target material restructuring</a:t>
            </a:r>
          </a:p>
          <a:p>
            <a:r>
              <a:rPr lang="en-US" dirty="0" smtClean="0"/>
              <a:t>Power-to-Melt behavior</a:t>
            </a:r>
          </a:p>
          <a:p>
            <a:r>
              <a:rPr lang="en-US" dirty="0" smtClean="0"/>
              <a:t>Changes in properties with </a:t>
            </a:r>
            <a:r>
              <a:rPr lang="en-US" dirty="0" err="1" smtClean="0"/>
              <a:t>burnup</a:t>
            </a:r>
            <a:endParaRPr lang="en-US" dirty="0" smtClean="0"/>
          </a:p>
          <a:p>
            <a:r>
              <a:rPr lang="en-US" dirty="0" err="1" smtClean="0"/>
              <a:t>Fabricability</a:t>
            </a:r>
            <a:endParaRPr lang="en-US" dirty="0" smtClean="0"/>
          </a:p>
          <a:p>
            <a:r>
              <a:rPr lang="en-US" dirty="0" smtClean="0"/>
              <a:t>Target burn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PNNL Experience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196622"/>
            <a:ext cx="4745919" cy="4944534"/>
          </a:xfrm>
        </p:spPr>
        <p:txBody>
          <a:bodyPr/>
          <a:lstStyle/>
          <a:p>
            <a:r>
              <a:rPr lang="en-US" dirty="0" smtClean="0"/>
              <a:t>Fast Flux Test Facility (FFTF)</a:t>
            </a:r>
          </a:p>
          <a:p>
            <a:pPr lvl="1"/>
            <a:r>
              <a:rPr lang="en-US" dirty="0" smtClean="0"/>
              <a:t>400MWth sodium cooled fast spectrum test reactor</a:t>
            </a:r>
          </a:p>
          <a:p>
            <a:pPr lvl="1"/>
            <a:r>
              <a:rPr lang="en-US" dirty="0" smtClean="0"/>
              <a:t>Instrumented test assemblies</a:t>
            </a:r>
          </a:p>
          <a:p>
            <a:pPr lvl="1"/>
            <a:r>
              <a:rPr lang="en-US" dirty="0" err="1" smtClean="0"/>
              <a:t>Reconstitutable</a:t>
            </a:r>
            <a:r>
              <a:rPr lang="en-US" dirty="0" smtClean="0"/>
              <a:t> test assemblies</a:t>
            </a:r>
          </a:p>
          <a:p>
            <a:pPr lvl="1"/>
            <a:r>
              <a:rPr lang="en-US" dirty="0" smtClean="0"/>
              <a:t>Tests supported materials development, advanced reactor, transmutation, isotope production, space reactor, fusion, nuclear data</a:t>
            </a:r>
          </a:p>
          <a:p>
            <a:pPr lvl="1"/>
            <a:r>
              <a:rPr lang="en-US" dirty="0" smtClean="0"/>
              <a:t>IEM cell - world’s tallest hot cell for examination, reconstitution, and maintenance</a:t>
            </a:r>
          </a:p>
          <a:p>
            <a:pPr lvl="1"/>
            <a:r>
              <a:rPr lang="en-US" dirty="0" smtClean="0"/>
              <a:t>Liquid metal expertise – EM pumps, corrosion, cold traps for purification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5223" y="0"/>
            <a:ext cx="364172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ig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4488" y="3155245"/>
            <a:ext cx="3566407" cy="318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PNNL Experience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48" y="999066"/>
            <a:ext cx="8186738" cy="3575050"/>
          </a:xfrm>
        </p:spPr>
        <p:txBody>
          <a:bodyPr/>
          <a:lstStyle/>
          <a:p>
            <a:r>
              <a:rPr lang="en-US" dirty="0" smtClean="0"/>
              <a:t>Fusion Material Irradiation Test (FMIT)</a:t>
            </a:r>
          </a:p>
          <a:p>
            <a:pPr lvl="1"/>
            <a:r>
              <a:rPr lang="en-US" dirty="0" smtClean="0"/>
              <a:t>35 </a:t>
            </a:r>
            <a:r>
              <a:rPr lang="en-US" dirty="0" err="1" smtClean="0"/>
              <a:t>MeV</a:t>
            </a:r>
            <a:r>
              <a:rPr lang="en-US" dirty="0" smtClean="0"/>
              <a:t>, 100 </a:t>
            </a:r>
            <a:r>
              <a:rPr lang="en-US" dirty="0" err="1" smtClean="0"/>
              <a:t>mA</a:t>
            </a:r>
            <a:r>
              <a:rPr lang="en-US" dirty="0" smtClean="0"/>
              <a:t> Deuteron accelerator on windowless flowing lithium metal target</a:t>
            </a:r>
          </a:p>
          <a:p>
            <a:pPr lvl="1"/>
            <a:r>
              <a:rPr lang="en-US" dirty="0" smtClean="0"/>
              <a:t>US facility designed in 1980’s for fusion material irradiation tests.</a:t>
            </a:r>
          </a:p>
          <a:p>
            <a:pPr lvl="1"/>
            <a:r>
              <a:rPr lang="en-US" dirty="0" smtClean="0"/>
              <a:t>Detail design and supporting tests completed and ready for construction when funding cut</a:t>
            </a:r>
          </a:p>
          <a:p>
            <a:pPr lvl="1"/>
            <a:r>
              <a:rPr lang="en-US" dirty="0" smtClean="0"/>
              <a:t>Test assembly region designed for thousands of miniature material  test specimens in one test</a:t>
            </a:r>
          </a:p>
          <a:p>
            <a:pPr lvl="1"/>
            <a:r>
              <a:rPr lang="en-US" dirty="0" smtClean="0"/>
              <a:t>3.5 MW beam energy deposited in target (2 MW/cm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740 °C peak lithium temperature</a:t>
            </a:r>
          </a:p>
          <a:p>
            <a:pPr lvl="1"/>
            <a:r>
              <a:rPr lang="en-US" dirty="0" smtClean="0"/>
              <a:t>33 liters/second flow rate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89" y="1270961"/>
            <a:ext cx="7539403" cy="485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FMIT High Flux Region Test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21" y="1101969"/>
            <a:ext cx="8611172" cy="471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FMIT Vertical Test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933" y="907080"/>
            <a:ext cx="4225629" cy="548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369" y="2364936"/>
            <a:ext cx="4708631" cy="346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28420" y="1362481"/>
            <a:ext cx="4639734" cy="86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lang="en-US" sz="2400" kern="0" dirty="0" smtClean="0">
                <a:latin typeface="+mn-lt"/>
              </a:rPr>
              <a:t>Remote handling equipment design verified with full-scale mockups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eesOct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6602" y="765048"/>
            <a:ext cx="1337398" cy="1749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jcp_1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2484" y="1504313"/>
            <a:ext cx="1309116" cy="169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cgd-coversept2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1362" y="2316312"/>
            <a:ext cx="1297838" cy="172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ea typeface="ＭＳ Ｐゴシック"/>
              </a:rPr>
              <a:t>PNNL at a Glance: FY2010 </a:t>
            </a:r>
            <a:br>
              <a:rPr lang="en-US" sz="2800" dirty="0" smtClean="0">
                <a:ea typeface="ＭＳ Ｐゴシック"/>
              </a:rPr>
            </a:br>
            <a:endParaRPr lang="en-US" sz="2800" dirty="0" smtClean="0">
              <a:ea typeface="ＭＳ Ｐゴシック"/>
            </a:endParaRPr>
          </a:p>
        </p:txBody>
      </p:sp>
      <p:sp>
        <p:nvSpPr>
          <p:cNvPr id="39939" name="Content Placeholder 5"/>
          <p:cNvSpPr>
            <a:spLocks noGrp="1"/>
          </p:cNvSpPr>
          <p:nvPr>
            <p:ph idx="1"/>
          </p:nvPr>
        </p:nvSpPr>
        <p:spPr>
          <a:xfrm>
            <a:off x="388937" y="1073150"/>
            <a:ext cx="8450263" cy="3575050"/>
          </a:xfrm>
        </p:spPr>
        <p:txBody>
          <a:bodyPr numCol="2"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$1.1B R&amp;D budget</a:t>
            </a:r>
            <a:endParaRPr lang="en-US" sz="20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Nearly 5000 staff,</a:t>
            </a:r>
            <a:b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including 3,000 technical staff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2000 users &amp; visiting scientist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000" dirty="0" smtClean="0"/>
              <a:t>80 R&amp;D 100 awards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000" dirty="0" smtClean="0"/>
              <a:t>National security: 50% of business</a:t>
            </a:r>
            <a:endParaRPr lang="en-US" sz="20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930 peer-reviewed publications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46 patents issued</a:t>
            </a:r>
            <a:endParaRPr lang="en-US" sz="1800" dirty="0" smtClean="0">
              <a:solidFill>
                <a:srgbClr val="000000"/>
              </a:solidFill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 smtClean="0">
              <a:solidFill>
                <a:srgbClr val="000000"/>
              </a:solidFill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Among top 1% of research</a:t>
            </a:r>
            <a:br>
              <a:rPr lang="en-US" sz="1800" dirty="0" smtClean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1800" dirty="0" smtClean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institutions in publications</a:t>
            </a:r>
            <a:br>
              <a:rPr lang="en-US" sz="1800" dirty="0" smtClean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1800" dirty="0" smtClean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and citations in: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Chemistry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Geosciences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Physics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Engineering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Biology &amp; Biochemistry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Environment/Ecology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Materials science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Clinical medicine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Microbiology</a:t>
            </a:r>
          </a:p>
          <a:p>
            <a:pPr lvl="1" eaLnBrk="1" hangingPunct="1">
              <a:lnSpc>
                <a:spcPct val="100000"/>
              </a:lnSpc>
              <a:defRPr/>
            </a:pPr>
            <a:endParaRPr lang="en-US" sz="1400" dirty="0" smtClean="0">
              <a:solidFill>
                <a:srgbClr val="000000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434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A8EBAE-1174-46D8-AE46-C8D598ADADB7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8" name="Picture 17" descr="PNNL_Lab_Business_Volume_Pie_Chart_10-12-10_revis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500" y="4013200"/>
            <a:ext cx="4381500" cy="292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Cho_et_al-Nature_Biotech_20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91400" y="3157356"/>
            <a:ext cx="1246408" cy="1643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jm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2800" y="3886200"/>
            <a:ext cx="1260520" cy="1688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pccpcover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4343400"/>
            <a:ext cx="1281788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5249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FMIT Lithium Test 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4837"/>
            <a:ext cx="5000543" cy="347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5606" y="1320799"/>
            <a:ext cx="4228394" cy="458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64419" y="1102836"/>
            <a:ext cx="5583225" cy="197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lang="en-US" sz="1600" kern="0" noProof="0" dirty="0" smtClean="0">
                <a:latin typeface="+mn-lt"/>
              </a:rPr>
              <a:t>Full-Scale Mockup of FMIT lithium system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16,000</a:t>
            </a:r>
            <a:r>
              <a:rPr kumimoji="0" lang="en-US" sz="16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hours of safe reliable operation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lang="en-US" sz="1600" kern="0" baseline="0" noProof="0" dirty="0" smtClean="0">
                <a:latin typeface="+mn-lt"/>
              </a:rPr>
              <a:t>Demonstrated satisfactory</a:t>
            </a:r>
            <a:r>
              <a:rPr lang="en-US" sz="1600" kern="0" noProof="0" dirty="0" smtClean="0">
                <a:latin typeface="+mn-lt"/>
              </a:rPr>
              <a:t> performance of system components: EM pump, target, purification and characterization systems, chemistry systems, argon systems, vacuum systems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lang="en-US" sz="1600" kern="0" dirty="0" smtClean="0">
                <a:latin typeface="+mn-lt"/>
              </a:rPr>
              <a:t>Tested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instrumentation, coolant chemistry, vapor/aerosol transport, corrosion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PNNL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814" y="1179689"/>
            <a:ext cx="8186738" cy="4498622"/>
          </a:xfrm>
        </p:spPr>
        <p:txBody>
          <a:bodyPr/>
          <a:lstStyle/>
          <a:p>
            <a:r>
              <a:rPr lang="en-US" sz="2000" dirty="0" smtClean="0"/>
              <a:t>Engineering Development heritage</a:t>
            </a:r>
          </a:p>
          <a:p>
            <a:r>
              <a:rPr lang="en-US" sz="2000" dirty="0" smtClean="0"/>
              <a:t>Facility design experience</a:t>
            </a:r>
          </a:p>
          <a:p>
            <a:r>
              <a:rPr lang="en-US" sz="2000" dirty="0" smtClean="0"/>
              <a:t>Irradiation testing experience – FFTF, Tritium Target Program</a:t>
            </a:r>
          </a:p>
          <a:p>
            <a:r>
              <a:rPr lang="en-US" sz="2000" dirty="0" smtClean="0"/>
              <a:t>Testing capabilities</a:t>
            </a:r>
          </a:p>
          <a:p>
            <a:pPr lvl="1"/>
            <a:r>
              <a:rPr lang="en-US" sz="1800" dirty="0" smtClean="0"/>
              <a:t>Hazardous</a:t>
            </a:r>
          </a:p>
          <a:p>
            <a:pPr lvl="1"/>
            <a:r>
              <a:rPr lang="en-US" sz="1800" dirty="0" smtClean="0"/>
              <a:t>Radioactive</a:t>
            </a:r>
          </a:p>
          <a:p>
            <a:pPr lvl="1"/>
            <a:r>
              <a:rPr lang="en-US" sz="1800" dirty="0" smtClean="0"/>
              <a:t>Liquid metal</a:t>
            </a:r>
          </a:p>
          <a:p>
            <a:r>
              <a:rPr lang="en-US" sz="2000" dirty="0" smtClean="0"/>
              <a:t>Path for waste disposal</a:t>
            </a:r>
          </a:p>
          <a:p>
            <a:r>
              <a:rPr lang="en-US" sz="2000" dirty="0" smtClean="0"/>
              <a:t>Environmental Assessment</a:t>
            </a:r>
          </a:p>
          <a:p>
            <a:r>
              <a:rPr lang="en-US" sz="2000" dirty="0" smtClean="0"/>
              <a:t>Licensing support</a:t>
            </a:r>
          </a:p>
          <a:p>
            <a:r>
              <a:rPr lang="en-US" sz="2000" dirty="0" smtClean="0"/>
              <a:t>International collaboration</a:t>
            </a:r>
          </a:p>
          <a:p>
            <a:r>
              <a:rPr lang="en-US" sz="2000" dirty="0" smtClean="0"/>
              <a:t>PNNL supports both DOE-Nuclear Energy programs and DOE-Office of Science programs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PNNL Tritium Target Testing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program for design, irradiation, </a:t>
            </a:r>
            <a:r>
              <a:rPr lang="en-US" dirty="0" err="1" smtClean="0"/>
              <a:t>postirradiation</a:t>
            </a:r>
            <a:r>
              <a:rPr lang="en-US" dirty="0" smtClean="0"/>
              <a:t> examination of tests in ATR to support production</a:t>
            </a:r>
          </a:p>
          <a:p>
            <a:r>
              <a:rPr lang="en-US" dirty="0" smtClean="0"/>
              <a:t>Identification of testing needs and incorporating results into production targets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2083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5613" y="431800"/>
            <a:ext cx="8204200" cy="9874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</a:rPr>
              <a:t>Testing Program Follows Same Path as Fuel Development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36563" y="1768475"/>
            <a:ext cx="8199437" cy="357505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2000" smtClean="0">
                <a:latin typeface="Arial" charset="0"/>
                <a:ea typeface="ＭＳ Ｐゴシック" charset="-128"/>
              </a:rPr>
              <a:t>Basic tests (TMED)</a:t>
            </a:r>
          </a:p>
          <a:p>
            <a:pPr lvl="1">
              <a:lnSpc>
                <a:spcPct val="75000"/>
              </a:lnSpc>
            </a:pPr>
            <a:r>
              <a:rPr lang="en-US" smtClean="0">
                <a:latin typeface="Arial" charset="0"/>
                <a:ea typeface="ＭＳ Ｐゴシック" charset="-128"/>
              </a:rPr>
              <a:t>Ex-reactor testing to evaluate fundamental material properties</a:t>
            </a:r>
          </a:p>
          <a:p>
            <a:pPr>
              <a:lnSpc>
                <a:spcPct val="75000"/>
              </a:lnSpc>
            </a:pPr>
            <a:r>
              <a:rPr lang="en-US" sz="2000" smtClean="0">
                <a:latin typeface="Arial" charset="0"/>
                <a:ea typeface="ＭＳ Ｐゴシック" charset="-128"/>
              </a:rPr>
              <a:t>Separate-effects tests (TMIST-1, TMIST-2, TMIST-3)</a:t>
            </a:r>
          </a:p>
          <a:p>
            <a:pPr lvl="1">
              <a:lnSpc>
                <a:spcPct val="75000"/>
              </a:lnSpc>
            </a:pPr>
            <a:r>
              <a:rPr lang="en-US" smtClean="0">
                <a:latin typeface="Arial" charset="0"/>
                <a:ea typeface="ＭＳ Ｐゴシック" charset="-128"/>
              </a:rPr>
              <a:t>In-reactor experiments evaluating effects of individual parameters</a:t>
            </a:r>
          </a:p>
          <a:p>
            <a:pPr lvl="1">
              <a:lnSpc>
                <a:spcPct val="75000"/>
              </a:lnSpc>
            </a:pPr>
            <a:r>
              <a:rPr lang="en-US" smtClean="0">
                <a:latin typeface="Arial" charset="0"/>
                <a:ea typeface="ＭＳ Ｐゴシック" charset="-128"/>
              </a:rPr>
              <a:t>Allows development of performance models</a:t>
            </a:r>
          </a:p>
          <a:p>
            <a:pPr>
              <a:lnSpc>
                <a:spcPct val="75000"/>
              </a:lnSpc>
            </a:pPr>
            <a:r>
              <a:rPr lang="en-US" sz="2000" smtClean="0">
                <a:latin typeface="Arial" charset="0"/>
                <a:ea typeface="ＭＳ Ｐゴシック" charset="-128"/>
              </a:rPr>
              <a:t>Multiple-effects tests (some aspects of TMIST-3)</a:t>
            </a:r>
          </a:p>
          <a:p>
            <a:pPr lvl="1">
              <a:lnSpc>
                <a:spcPct val="75000"/>
              </a:lnSpc>
            </a:pPr>
            <a:r>
              <a:rPr lang="en-US" smtClean="0">
                <a:latin typeface="Arial" charset="0"/>
                <a:ea typeface="ＭＳ Ｐゴシック" charset="-128"/>
              </a:rPr>
              <a:t>In-reactor experiments evaluating interactions of multiple parameters</a:t>
            </a:r>
          </a:p>
          <a:p>
            <a:pPr lvl="1">
              <a:lnSpc>
                <a:spcPct val="75000"/>
              </a:lnSpc>
            </a:pPr>
            <a:r>
              <a:rPr lang="en-US" smtClean="0">
                <a:latin typeface="Arial" charset="0"/>
                <a:ea typeface="ＭＳ Ｐゴシック" charset="-128"/>
              </a:rPr>
              <a:t>Allows extension of model predictions to more prototypic conditions</a:t>
            </a:r>
          </a:p>
          <a:p>
            <a:pPr>
              <a:lnSpc>
                <a:spcPct val="75000"/>
              </a:lnSpc>
            </a:pPr>
            <a:r>
              <a:rPr lang="en-US" sz="2000" smtClean="0">
                <a:latin typeface="Arial" charset="0"/>
                <a:ea typeface="ＭＳ Ｐゴシック" charset="-128"/>
              </a:rPr>
              <a:t>Integral tests (e.g. TPBAR rodlet in ATR capsule or loop)</a:t>
            </a:r>
          </a:p>
          <a:p>
            <a:pPr lvl="1">
              <a:lnSpc>
                <a:spcPct val="75000"/>
              </a:lnSpc>
            </a:pPr>
            <a:r>
              <a:rPr lang="en-US" smtClean="0">
                <a:latin typeface="Arial" charset="0"/>
                <a:ea typeface="ＭＳ Ｐゴシック" charset="-128"/>
              </a:rPr>
              <a:t>Verifies understanding of mechanisms and interactions</a:t>
            </a:r>
          </a:p>
          <a:p>
            <a:pPr lvl="1">
              <a:lnSpc>
                <a:spcPct val="75000"/>
              </a:lnSpc>
            </a:pPr>
            <a:r>
              <a:rPr lang="en-US" smtClean="0">
                <a:latin typeface="Arial" charset="0"/>
                <a:ea typeface="ＭＳ Ｐゴシック" charset="-128"/>
              </a:rPr>
              <a:t>Identifies any remaining unknown phenomena</a:t>
            </a:r>
          </a:p>
          <a:p>
            <a:pPr>
              <a:lnSpc>
                <a:spcPct val="75000"/>
              </a:lnSpc>
            </a:pPr>
            <a:r>
              <a:rPr lang="en-US" sz="2000" smtClean="0">
                <a:latin typeface="Arial" charset="0"/>
                <a:ea typeface="ＭＳ Ｐゴシック" charset="-128"/>
              </a:rPr>
              <a:t>Full-size verification (LUA or Surveillance Rod)</a:t>
            </a:r>
          </a:p>
          <a:p>
            <a:pPr lvl="1">
              <a:lnSpc>
                <a:spcPct val="75000"/>
              </a:lnSpc>
            </a:pPr>
            <a:r>
              <a:rPr lang="en-US" smtClean="0">
                <a:latin typeface="Arial" charset="0"/>
                <a:ea typeface="ＭＳ Ｐゴシック" charset="-128"/>
              </a:rPr>
              <a:t>Fully prototypic verification of scaling from integral test</a:t>
            </a:r>
          </a:p>
        </p:txBody>
      </p:sp>
    </p:spTree>
    <p:extLst>
      <p:ext uri="{BB962C8B-B14F-4D97-AF65-F5344CB8AC3E}">
        <p14:creationId xmlns:p14="http://schemas.microsoft.com/office/powerpoint/2010/main" val="348035868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PNNL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Facilities </a:t>
            </a:r>
            <a:r>
              <a:rPr lang="en-US" dirty="0" smtClean="0"/>
              <a:t>and experience staff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RPL – Radiochemical Processing Laboratory (Hazard  Category II nuclear facility)</a:t>
            </a:r>
          </a:p>
          <a:p>
            <a:pPr lvl="1"/>
            <a:r>
              <a:rPr lang="en-US" dirty="0" smtClean="0"/>
              <a:t>MASF – FFTF Maintenance and Storage Facility (</a:t>
            </a:r>
            <a:r>
              <a:rPr lang="en-US" dirty="0" smtClean="0"/>
              <a:t>currently used </a:t>
            </a:r>
            <a:r>
              <a:rPr lang="en-US" dirty="0" smtClean="0"/>
              <a:t>for site waste cleanup testing and </a:t>
            </a:r>
            <a:r>
              <a:rPr lang="en-US" dirty="0" err="1" smtClean="0"/>
              <a:t>deveolpment</a:t>
            </a:r>
            <a:endParaRPr lang="en-US" dirty="0" smtClean="0"/>
          </a:p>
          <a:p>
            <a:pPr lvl="1"/>
            <a:r>
              <a:rPr lang="en-US" dirty="0" smtClean="0"/>
              <a:t>EMSL – Environmental Molecular Science Laboratory</a:t>
            </a:r>
          </a:p>
          <a:p>
            <a:pPr lvl="1"/>
            <a:r>
              <a:rPr lang="en-US" dirty="0" smtClean="0"/>
              <a:t>APEL – Applied Process Engineering Laboratory</a:t>
            </a:r>
          </a:p>
          <a:p>
            <a:pPr lvl="1"/>
            <a:r>
              <a:rPr lang="en-US" dirty="0" smtClean="0"/>
              <a:t>PSL – Physical Sciences Laboratory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375"/>
            <a:ext cx="8915400" cy="987425"/>
          </a:xfrm>
        </p:spPr>
        <p:txBody>
          <a:bodyPr/>
          <a:lstStyle/>
          <a:p>
            <a:r>
              <a:rPr lang="en-US" sz="3200" dirty="0" smtClean="0">
                <a:ea typeface="ＭＳ Ｐゴシック" charset="-128"/>
                <a:cs typeface="ＭＳ Ｐゴシック" charset="-128"/>
              </a:rPr>
              <a:t>Nuclear &amp; Particle Physics Research at PNNL </a:t>
            </a:r>
            <a:r>
              <a:rPr lang="en-US" dirty="0" smtClean="0"/>
              <a:t>Overarching Theme: </a:t>
            </a:r>
            <a:r>
              <a:rPr lang="en-US" u="sng" dirty="0" smtClean="0"/>
              <a:t>Weak Interactions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71462" y="996950"/>
            <a:ext cx="8186738" cy="3575050"/>
          </a:xfrm>
        </p:spPr>
        <p:txBody>
          <a:bodyPr/>
          <a:lstStyle/>
          <a:p>
            <a:r>
              <a:rPr lang="en-US" dirty="0" smtClean="0"/>
              <a:t>PNNL staff are engaged</a:t>
            </a:r>
            <a:br>
              <a:rPr lang="en-US" dirty="0" smtClean="0"/>
            </a:br>
            <a:r>
              <a:rPr lang="en-US" dirty="0" smtClean="0"/>
              <a:t>in five broad areas: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Neutrino physics </a:t>
            </a:r>
          </a:p>
          <a:p>
            <a:pPr marL="1314450" lvl="2" indent="-457200">
              <a:buFont typeface="Arial"/>
              <a:buChar char="•"/>
            </a:pPr>
            <a:r>
              <a:rPr lang="en-US" sz="1800" dirty="0" err="1" smtClean="0"/>
              <a:t>Majorana</a:t>
            </a:r>
            <a:r>
              <a:rPr lang="en-US" sz="1800" dirty="0" smtClean="0"/>
              <a:t>, Project 8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Dark Matter  (</a:t>
            </a:r>
            <a:r>
              <a:rPr lang="en-US" dirty="0" err="1" smtClean="0"/>
              <a:t>CoGeNt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Flavor physics (Belle II)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Low Energy Nuclear </a:t>
            </a:r>
            <a:br>
              <a:rPr lang="en-US" dirty="0" smtClean="0"/>
            </a:br>
            <a:r>
              <a:rPr lang="en-US" dirty="0" smtClean="0"/>
              <a:t>Astrophysics</a:t>
            </a:r>
          </a:p>
          <a:p>
            <a:pPr marL="1371600" lvl="2" indent="-457200">
              <a:buFont typeface="Arial"/>
              <a:buChar char="•"/>
            </a:pPr>
            <a:r>
              <a:rPr lang="en-US" sz="1800" dirty="0" err="1" smtClean="0"/>
              <a:t>HPGe</a:t>
            </a:r>
            <a:r>
              <a:rPr lang="en-US" sz="1800" dirty="0" smtClean="0"/>
              <a:t> Array @ RIB</a:t>
            </a:r>
          </a:p>
          <a:p>
            <a:pPr marL="914400" lvl="1" indent="-457200">
              <a:buClr>
                <a:srgbClr val="1F497D"/>
              </a:buClr>
              <a:buFont typeface="+mj-lt"/>
              <a:buAutoNum type="arabicParenR"/>
            </a:pPr>
            <a:r>
              <a:rPr lang="en-US" dirty="0" smtClean="0">
                <a:solidFill>
                  <a:prstClr val="black"/>
                </a:solidFill>
              </a:rPr>
              <a:t>Neutron Induced Fission</a:t>
            </a:r>
          </a:p>
          <a:p>
            <a:pPr marL="1371600" lvl="2" indent="-457200">
              <a:buClr>
                <a:srgbClr val="1F497D"/>
              </a:buCl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Track </a:t>
            </a:r>
            <a:r>
              <a:rPr lang="en-US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prstClr val="black"/>
                </a:solidFill>
              </a:rPr>
              <a:t> and fission products with TPC</a:t>
            </a:r>
            <a:endParaRPr lang="en-US" dirty="0" smtClean="0"/>
          </a:p>
          <a:p>
            <a:r>
              <a:rPr lang="en-US" dirty="0" smtClean="0"/>
              <a:t>Related R&amp;D efforts include</a:t>
            </a:r>
          </a:p>
          <a:p>
            <a:pPr lvl="2"/>
            <a:r>
              <a:rPr lang="en-US" dirty="0" smtClean="0"/>
              <a:t>Improved photocathode for electron LINAC</a:t>
            </a:r>
          </a:p>
          <a:p>
            <a:pPr lvl="2"/>
            <a:r>
              <a:rPr lang="en-US" dirty="0" smtClean="0"/>
              <a:t>Ion processing of Cu to mitigate electron cloud</a:t>
            </a:r>
          </a:p>
          <a:p>
            <a:pPr lvl="2"/>
            <a:r>
              <a:rPr lang="en-US" dirty="0" smtClean="0"/>
              <a:t>Belle/Belle II computing center</a:t>
            </a:r>
          </a:p>
          <a:p>
            <a:pPr lvl="2"/>
            <a:r>
              <a:rPr lang="en-US" dirty="0" smtClean="0"/>
              <a:t>Nuclear LQCD calculations</a:t>
            </a:r>
          </a:p>
          <a:p>
            <a:pPr lvl="2"/>
            <a:r>
              <a:rPr lang="en-US" dirty="0" smtClean="0"/>
              <a:t>Generic Detector R&amp;D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6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0974" y="2781828"/>
            <a:ext cx="2387600" cy="160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213579" y="990600"/>
            <a:ext cx="2097087" cy="1851025"/>
            <a:chOff x="192" y="1488"/>
            <a:chExt cx="1574" cy="1392"/>
          </a:xfrm>
        </p:grpSpPr>
        <p:sp>
          <p:nvSpPr>
            <p:cNvPr id="28" name="Line 20"/>
            <p:cNvSpPr>
              <a:spLocks noChangeShapeType="1"/>
            </p:cNvSpPr>
            <p:nvPr/>
          </p:nvSpPr>
          <p:spPr bwMode="auto">
            <a:xfrm flipH="1" flipV="1">
              <a:off x="1157" y="2345"/>
              <a:ext cx="301" cy="53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 flipV="1">
              <a:off x="1157" y="1702"/>
              <a:ext cx="362" cy="643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 flipV="1">
              <a:off x="252" y="2184"/>
              <a:ext cx="422" cy="58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 flipH="1" flipV="1">
              <a:off x="554" y="1595"/>
              <a:ext cx="120" cy="589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 flipH="1" flipV="1">
              <a:off x="674" y="2184"/>
              <a:ext cx="483" cy="16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 flipV="1">
              <a:off x="1157" y="1756"/>
              <a:ext cx="543" cy="589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 flipV="1">
              <a:off x="674" y="1488"/>
              <a:ext cx="61" cy="69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Text Box 27"/>
            <p:cNvSpPr txBox="1">
              <a:spLocks noChangeArrowheads="1"/>
            </p:cNvSpPr>
            <p:nvPr/>
          </p:nvSpPr>
          <p:spPr bwMode="auto">
            <a:xfrm>
              <a:off x="1398" y="2543"/>
              <a:ext cx="21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charset="0"/>
                </a:rPr>
                <a:t>n</a:t>
              </a:r>
            </a:p>
          </p:txBody>
        </p:sp>
        <p:sp>
          <p:nvSpPr>
            <p:cNvPr id="36" name="Text Box 28"/>
            <p:cNvSpPr txBox="1">
              <a:spLocks noChangeArrowheads="1"/>
            </p:cNvSpPr>
            <p:nvPr/>
          </p:nvSpPr>
          <p:spPr bwMode="auto">
            <a:xfrm>
              <a:off x="192" y="2348"/>
              <a:ext cx="21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charset="0"/>
                </a:rPr>
                <a:t>n</a:t>
              </a:r>
            </a:p>
          </p:txBody>
        </p:sp>
        <p:sp>
          <p:nvSpPr>
            <p:cNvPr id="37" name="Text Box 29"/>
            <p:cNvSpPr txBox="1">
              <a:spLocks noChangeArrowheads="1"/>
            </p:cNvSpPr>
            <p:nvPr/>
          </p:nvSpPr>
          <p:spPr bwMode="auto">
            <a:xfrm>
              <a:off x="373" y="1759"/>
              <a:ext cx="27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charset="0"/>
                </a:rPr>
                <a:t>p</a:t>
              </a:r>
              <a:r>
                <a:rPr lang="en-US" sz="1400" b="1" baseline="30000">
                  <a:solidFill>
                    <a:srgbClr val="000000"/>
                  </a:solidFill>
                  <a:latin typeface="Arial Rounded MT Bold" charset="0"/>
                </a:rPr>
                <a:t>+</a:t>
              </a:r>
            </a:p>
          </p:txBody>
        </p:sp>
        <p:sp>
          <p:nvSpPr>
            <p:cNvPr id="38" name="Text Box 30"/>
            <p:cNvSpPr txBox="1">
              <a:spLocks noChangeArrowheads="1"/>
            </p:cNvSpPr>
            <p:nvPr/>
          </p:nvSpPr>
          <p:spPr bwMode="auto">
            <a:xfrm>
              <a:off x="1157" y="1706"/>
              <a:ext cx="27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charset="0"/>
                </a:rPr>
                <a:t>p</a:t>
              </a:r>
              <a:r>
                <a:rPr lang="en-US" sz="1400" b="1" baseline="30000">
                  <a:solidFill>
                    <a:srgbClr val="000000"/>
                  </a:solidFill>
                  <a:latin typeface="Arial Rounded MT Bold" charset="0"/>
                </a:rPr>
                <a:t>+</a:t>
              </a:r>
            </a:p>
          </p:txBody>
        </p:sp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1519" y="1920"/>
              <a:ext cx="247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charset="0"/>
                </a:rPr>
                <a:t>e</a:t>
              </a:r>
              <a:r>
                <a:rPr lang="en-US" sz="1400" b="1" baseline="30000">
                  <a:solidFill>
                    <a:srgbClr val="000000"/>
                  </a:solidFill>
                  <a:latin typeface="Arial Rounded MT Bold" charset="0"/>
                </a:rPr>
                <a:t>-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737" y="1545"/>
              <a:ext cx="2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charset="0"/>
                </a:rPr>
                <a:t>e</a:t>
              </a:r>
              <a:r>
                <a:rPr lang="en-US" sz="1400" b="1" baseline="30000">
                  <a:solidFill>
                    <a:srgbClr val="000000"/>
                  </a:solidFill>
                  <a:latin typeface="Arial Rounded MT Bold" charset="0"/>
                </a:rPr>
                <a:t>-</a:t>
              </a:r>
            </a:p>
          </p:txBody>
        </p:sp>
        <p:sp>
          <p:nvSpPr>
            <p:cNvPr id="41" name="Text Box 33"/>
            <p:cNvSpPr txBox="1">
              <a:spLocks noChangeArrowheads="1"/>
            </p:cNvSpPr>
            <p:nvPr/>
          </p:nvSpPr>
          <p:spPr bwMode="auto">
            <a:xfrm>
              <a:off x="737" y="2274"/>
              <a:ext cx="25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Symbol" charset="2"/>
                </a:rPr>
                <a:t>n</a:t>
              </a:r>
              <a:r>
                <a:rPr lang="en-US" sz="1400" b="1" baseline="-25000">
                  <a:solidFill>
                    <a:srgbClr val="000000"/>
                  </a:solidFill>
                  <a:latin typeface="Arial Rounded MT Bold" charset="0"/>
                </a:rPr>
                <a:t>e</a:t>
              </a:r>
            </a:p>
          </p:txBody>
        </p:sp>
        <p:sp>
          <p:nvSpPr>
            <p:cNvPr id="42" name="Line 34"/>
            <p:cNvSpPr>
              <a:spLocks noChangeShapeType="1"/>
            </p:cNvSpPr>
            <p:nvPr/>
          </p:nvSpPr>
          <p:spPr bwMode="auto">
            <a:xfrm>
              <a:off x="795" y="2345"/>
              <a:ext cx="121" cy="0"/>
            </a:xfrm>
            <a:prstGeom prst="line">
              <a:avLst/>
            </a:prstGeom>
            <a:noFill/>
            <a:ln w="9525">
              <a:solidFill>
                <a:srgbClr val="037C03"/>
              </a:solidFill>
              <a:round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43" name="Picture 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2482" y="2936593"/>
            <a:ext cx="2462213" cy="1168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0104" y="1077320"/>
            <a:ext cx="2557971" cy="1670274"/>
          </a:xfrm>
          <a:prstGeom prst="rect">
            <a:avLst/>
          </a:prstGeom>
          <a:solidFill>
            <a:srgbClr val="C9FDD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576400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 Office of Nuclear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3" t="13529" r="21780" b="12195"/>
          <a:stretch/>
        </p:blipFill>
        <p:spPr bwMode="auto">
          <a:xfrm>
            <a:off x="1226634" y="1388350"/>
            <a:ext cx="6513109" cy="476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46451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 NE Programs Potentially Benefiting from Energy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LWR Technologies</a:t>
            </a:r>
          </a:p>
          <a:p>
            <a:pPr lvl="1"/>
            <a:r>
              <a:rPr lang="en-US" dirty="0" smtClean="0"/>
              <a:t>Sustainability of current fleet of reactors</a:t>
            </a:r>
          </a:p>
          <a:p>
            <a:pPr lvl="1"/>
            <a:r>
              <a:rPr lang="en-US" dirty="0" smtClean="0"/>
              <a:t>Aging and </a:t>
            </a:r>
            <a:r>
              <a:rPr lang="en-US" dirty="0" err="1" smtClean="0"/>
              <a:t>repairability</a:t>
            </a:r>
            <a:endParaRPr lang="en-US" dirty="0" smtClean="0"/>
          </a:p>
          <a:p>
            <a:pPr lvl="1"/>
            <a:r>
              <a:rPr lang="en-US" dirty="0" smtClean="0"/>
              <a:t>Material damage such as p</a:t>
            </a:r>
            <a:r>
              <a:rPr lang="en-US" dirty="0" smtClean="0"/>
              <a:t>ressure vessel </a:t>
            </a:r>
            <a:r>
              <a:rPr lang="en-US" dirty="0" err="1" smtClean="0"/>
              <a:t>embrittlement</a:t>
            </a:r>
            <a:endParaRPr lang="en-US" dirty="0" smtClean="0"/>
          </a:p>
          <a:p>
            <a:pPr lvl="1"/>
            <a:r>
              <a:rPr lang="en-US" dirty="0" err="1" smtClean="0"/>
              <a:t>Repairability</a:t>
            </a:r>
            <a:r>
              <a:rPr lang="en-US" dirty="0" smtClean="0"/>
              <a:t> such as knowing when helium accumulation prevents weld repairs to structures</a:t>
            </a:r>
          </a:p>
          <a:p>
            <a:pPr lvl="1"/>
            <a:r>
              <a:rPr lang="en-US" dirty="0" smtClean="0"/>
              <a:t>Safety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0363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 NE Programs Potentially Benefiting from Energy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Advanced Reactor Concepts (ARC), includes Gen-IV</a:t>
            </a:r>
          </a:p>
          <a:p>
            <a:pPr lvl="1"/>
            <a:r>
              <a:rPr lang="en-US" dirty="0" smtClean="0"/>
              <a:t>Thermal systems</a:t>
            </a:r>
          </a:p>
          <a:p>
            <a:pPr lvl="2"/>
            <a:r>
              <a:rPr lang="en-US" dirty="0" smtClean="0"/>
              <a:t>Very High Temperature Reactor (VHTR)</a:t>
            </a:r>
          </a:p>
          <a:p>
            <a:pPr lvl="2"/>
            <a:r>
              <a:rPr lang="en-US" dirty="0" smtClean="0"/>
              <a:t>Supercritical water cooled reactor (SCWR)</a:t>
            </a:r>
          </a:p>
          <a:p>
            <a:pPr lvl="2"/>
            <a:r>
              <a:rPr lang="en-US" dirty="0" smtClean="0"/>
              <a:t>Molten Salt Reactor (MSR)</a:t>
            </a:r>
          </a:p>
          <a:p>
            <a:pPr lvl="1"/>
            <a:r>
              <a:rPr lang="en-US" dirty="0" smtClean="0"/>
              <a:t>Fast systems</a:t>
            </a:r>
          </a:p>
          <a:p>
            <a:pPr lvl="2"/>
            <a:r>
              <a:rPr lang="en-US" dirty="0" smtClean="0"/>
              <a:t>Gas cooled fast reactors (GFR)</a:t>
            </a:r>
          </a:p>
          <a:p>
            <a:pPr lvl="2"/>
            <a:r>
              <a:rPr lang="en-US" dirty="0" smtClean="0"/>
              <a:t>Sodium cooled fast reactor (SFR)</a:t>
            </a:r>
          </a:p>
          <a:p>
            <a:pPr lvl="2"/>
            <a:r>
              <a:rPr lang="en-US" dirty="0" smtClean="0"/>
              <a:t>Lead cooled fast reactor (LFR)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 NE Programs Potentially Benefiting from Energy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676400"/>
            <a:ext cx="8186738" cy="4645378"/>
          </a:xfrm>
        </p:spPr>
        <p:txBody>
          <a:bodyPr/>
          <a:lstStyle/>
          <a:p>
            <a:r>
              <a:rPr lang="en-US" dirty="0" smtClean="0"/>
              <a:t>Fuel Cycle Research and Development (FCRD)</a:t>
            </a:r>
          </a:p>
          <a:p>
            <a:pPr lvl="1"/>
            <a:r>
              <a:rPr lang="en-US" dirty="0" smtClean="0"/>
              <a:t>Long term science based R&amp;D for fuel cycle technologies</a:t>
            </a:r>
          </a:p>
          <a:p>
            <a:pPr lvl="1"/>
            <a:r>
              <a:rPr lang="en-US" dirty="0" smtClean="0"/>
              <a:t>Develop technologies to improve sustainability of current reactors</a:t>
            </a:r>
          </a:p>
          <a:p>
            <a:pPr lvl="1"/>
            <a:r>
              <a:rPr lang="en-US" dirty="0" smtClean="0"/>
              <a:t>Develop improvements in affordability of new reactors</a:t>
            </a:r>
          </a:p>
          <a:p>
            <a:pPr lvl="2"/>
            <a:r>
              <a:rPr lang="en-US" dirty="0" smtClean="0"/>
              <a:t>Small modular reactors</a:t>
            </a:r>
          </a:p>
          <a:p>
            <a:pPr lvl="2"/>
            <a:r>
              <a:rPr lang="en-US" dirty="0" smtClean="0"/>
              <a:t>High temperature reactors</a:t>
            </a:r>
          </a:p>
          <a:p>
            <a:pPr lvl="2"/>
            <a:r>
              <a:rPr lang="en-US" dirty="0" smtClean="0"/>
              <a:t>Improved structural materials</a:t>
            </a:r>
          </a:p>
          <a:p>
            <a:pPr lvl="2"/>
            <a:r>
              <a:rPr lang="en-US" dirty="0" smtClean="0"/>
              <a:t>Improved fuels</a:t>
            </a:r>
          </a:p>
          <a:p>
            <a:pPr lvl="1"/>
            <a:r>
              <a:rPr lang="en-US" dirty="0" smtClean="0"/>
              <a:t>Develop sustainable nuclear fuel cycles</a:t>
            </a:r>
          </a:p>
          <a:p>
            <a:pPr lvl="2"/>
            <a:r>
              <a:rPr lang="en-US" dirty="0" smtClean="0"/>
              <a:t>Once through</a:t>
            </a:r>
          </a:p>
          <a:p>
            <a:pPr lvl="2"/>
            <a:r>
              <a:rPr lang="en-US" dirty="0" smtClean="0"/>
              <a:t>Modified open</a:t>
            </a:r>
          </a:p>
          <a:p>
            <a:pPr lvl="2"/>
            <a:r>
              <a:rPr lang="en-US" dirty="0" smtClean="0"/>
              <a:t>Full recycling (transmutation)</a:t>
            </a:r>
          </a:p>
          <a:p>
            <a:pPr lvl="1"/>
            <a:r>
              <a:rPr lang="en-US" dirty="0" smtClean="0"/>
              <a:t>Minimize proliferation risks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 NE Programs Potentially Benefiting from Energy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349022"/>
            <a:ext cx="8186738" cy="3575050"/>
          </a:xfrm>
        </p:spPr>
        <p:txBody>
          <a:bodyPr/>
          <a:lstStyle/>
          <a:p>
            <a:r>
              <a:rPr lang="en-US" dirty="0" smtClean="0"/>
              <a:t>Fuel Cycle Research and Development Areas</a:t>
            </a:r>
          </a:p>
          <a:p>
            <a:pPr lvl="1"/>
            <a:r>
              <a:rPr lang="en-US" dirty="0" smtClean="0"/>
              <a:t>Structural materials</a:t>
            </a:r>
          </a:p>
          <a:p>
            <a:pPr lvl="1"/>
            <a:r>
              <a:rPr lang="en-US" dirty="0" smtClean="0"/>
              <a:t>Nuclear fuels</a:t>
            </a:r>
          </a:p>
          <a:p>
            <a:pPr lvl="1"/>
            <a:r>
              <a:rPr lang="en-US" dirty="0" smtClean="0"/>
              <a:t>Reactor systems</a:t>
            </a:r>
          </a:p>
          <a:p>
            <a:pPr lvl="1"/>
            <a:r>
              <a:rPr lang="en-US" dirty="0" smtClean="0"/>
              <a:t>Instrumentation and controls</a:t>
            </a:r>
          </a:p>
          <a:p>
            <a:pPr lvl="1"/>
            <a:r>
              <a:rPr lang="en-US" dirty="0" smtClean="0"/>
              <a:t>Power conversion systems</a:t>
            </a:r>
          </a:p>
          <a:p>
            <a:pPr lvl="1"/>
            <a:r>
              <a:rPr lang="en-US" dirty="0" smtClean="0"/>
              <a:t>Process heat transport systems</a:t>
            </a:r>
          </a:p>
          <a:p>
            <a:pPr lvl="1"/>
            <a:r>
              <a:rPr lang="en-US" dirty="0" smtClean="0"/>
              <a:t>Dry heat rejection</a:t>
            </a:r>
          </a:p>
          <a:p>
            <a:pPr lvl="1"/>
            <a:r>
              <a:rPr lang="en-US" dirty="0" smtClean="0"/>
              <a:t>Separations processes</a:t>
            </a:r>
          </a:p>
          <a:p>
            <a:pPr lvl="1"/>
            <a:r>
              <a:rPr lang="en-US" dirty="0" smtClean="0"/>
              <a:t>Waste forms</a:t>
            </a:r>
          </a:p>
          <a:p>
            <a:pPr lvl="1"/>
            <a:r>
              <a:rPr lang="en-US" dirty="0" smtClean="0"/>
              <a:t>Risk assessment methods</a:t>
            </a:r>
          </a:p>
          <a:p>
            <a:pPr lvl="1"/>
            <a:r>
              <a:rPr lang="en-US" dirty="0" smtClean="0"/>
              <a:t>Computational modeling and simulation</a:t>
            </a:r>
          </a:p>
          <a:p>
            <a:pPr lvl="1"/>
            <a:r>
              <a:rPr lang="en-US" dirty="0" smtClean="0"/>
              <a:t>Small scale tests to provide proof or validation of system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149AA-DBCF-4616-8DD0-401D37F5765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NNL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NNL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NNL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NNL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CC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9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0066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0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366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E7B900"/>
        </a:accent6>
        <a:hlink>
          <a:srgbClr val="008080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1">
        <a:dk1>
          <a:srgbClr val="000000"/>
        </a:dk1>
        <a:lt1>
          <a:srgbClr val="FFFFFF"/>
        </a:lt1>
        <a:dk2>
          <a:srgbClr val="CB702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PNNL_PowerPoint_Template</Template>
  <TotalTime>1828</TotalTime>
  <Words>1713</Words>
  <Application>Microsoft Office PowerPoint</Application>
  <PresentationFormat>On-screen Show (4:3)</PresentationFormat>
  <Paragraphs>338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PNNL_PowerPoint_Template</vt:lpstr>
      <vt:lpstr>Discussion on Project X Energy Station</vt:lpstr>
      <vt:lpstr>Pacific Northwest National Laboratory: Battelle-managed and mission-driven</vt:lpstr>
      <vt:lpstr>PNNL at a Glance: FY2010  </vt:lpstr>
      <vt:lpstr>Nuclear &amp; Particle Physics Research at PNNL Overarching Theme: Weak Interactions </vt:lpstr>
      <vt:lpstr>DOE Office of Nuclear Energy</vt:lpstr>
      <vt:lpstr>DOE NE Programs Potentially Benefiting from Energy Station</vt:lpstr>
      <vt:lpstr>DOE NE Programs Potentially Benefiting from Energy Station</vt:lpstr>
      <vt:lpstr>DOE NE Programs Potentially Benefiting from Energy Station</vt:lpstr>
      <vt:lpstr>DOE NE Programs Potentially Benefiting from Energy Station</vt:lpstr>
      <vt:lpstr>DOE NE Programs Potentially Benefiting from Energy Station</vt:lpstr>
      <vt:lpstr>There is a need for irradiation testing capability in the US and worldwide</vt:lpstr>
      <vt:lpstr> Very Limited Isotope Production Capabilities</vt:lpstr>
      <vt:lpstr>Advantages of Energy Station</vt:lpstr>
      <vt:lpstr>Energy Research Station Concept</vt:lpstr>
      <vt:lpstr>Potential Flexible Test Matrix Capabilities</vt:lpstr>
      <vt:lpstr>Size of Spallation Target Depends on Beam Energy</vt:lpstr>
      <vt:lpstr>Characteristics of Energy Station</vt:lpstr>
      <vt:lpstr>Capabilities of Energy Station</vt:lpstr>
      <vt:lpstr>National User Test Facility</vt:lpstr>
      <vt:lpstr>Test Facility Can Advance Technology Maturity</vt:lpstr>
      <vt:lpstr>Materials Compatibility Issues</vt:lpstr>
      <vt:lpstr>Thermal and Irradiation Stability Issues</vt:lpstr>
      <vt:lpstr>Materials Properties Issues</vt:lpstr>
      <vt:lpstr>Integrated Performance Issues</vt:lpstr>
      <vt:lpstr>PNNL Experience Base</vt:lpstr>
      <vt:lpstr>PNNL Experience Base</vt:lpstr>
      <vt:lpstr>FMIT</vt:lpstr>
      <vt:lpstr>FMIT High Flux Region Test Matrix</vt:lpstr>
      <vt:lpstr>FMIT Vertical Test Assembly</vt:lpstr>
      <vt:lpstr>FMIT Lithium Test Loop</vt:lpstr>
      <vt:lpstr>PNNL Capabilities</vt:lpstr>
      <vt:lpstr>PNNL Tritium Target Testing Experience</vt:lpstr>
      <vt:lpstr>Testing Program Follows Same Path as Fuel Development</vt:lpstr>
      <vt:lpstr>PNNL Capabilities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Lifecycle Impacts of  “Alternative Fossil Fuels”</dc:title>
  <dc:creator>Staff</dc:creator>
  <cp:lastModifiedBy>test</cp:lastModifiedBy>
  <cp:revision>282</cp:revision>
  <dcterms:created xsi:type="dcterms:W3CDTF">2008-12-16T14:44:56Z</dcterms:created>
  <dcterms:modified xsi:type="dcterms:W3CDTF">2011-10-26T14:40:30Z</dcterms:modified>
</cp:coreProperties>
</file>