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332" r:id="rId3"/>
    <p:sldId id="333" r:id="rId4"/>
    <p:sldId id="310" r:id="rId5"/>
    <p:sldId id="334" r:id="rId6"/>
    <p:sldId id="306" r:id="rId7"/>
    <p:sldId id="312" r:id="rId8"/>
    <p:sldId id="282" r:id="rId9"/>
    <p:sldId id="326" r:id="rId10"/>
    <p:sldId id="335" r:id="rId11"/>
    <p:sldId id="336" r:id="rId12"/>
    <p:sldId id="337" r:id="rId13"/>
    <p:sldId id="327" r:id="rId14"/>
    <p:sldId id="338" r:id="rId15"/>
    <p:sldId id="339" r:id="rId16"/>
    <p:sldId id="329" r:id="rId17"/>
    <p:sldId id="340" r:id="rId18"/>
    <p:sldId id="341" r:id="rId19"/>
    <p:sldId id="314" r:id="rId20"/>
    <p:sldId id="313" r:id="rId21"/>
    <p:sldId id="342" r:id="rId22"/>
    <p:sldId id="343" r:id="rId23"/>
    <p:sldId id="331" r:id="rId24"/>
    <p:sldId id="276" r:id="rId25"/>
    <p:sldId id="287" r:id="rId26"/>
    <p:sldId id="280" r:id="rId27"/>
    <p:sldId id="305" r:id="rId28"/>
    <p:sldId id="299" r:id="rId29"/>
    <p:sldId id="311" r:id="rId30"/>
    <p:sldId id="289" r:id="rId31"/>
    <p:sldId id="324" r:id="rId32"/>
    <p:sldId id="325" r:id="rId33"/>
    <p:sldId id="30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6BB87-D54B-4D81-8C57-36427E8DDB75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BF501-D29B-4C5B-A34B-CA5BB0C22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708" y="0"/>
            <a:ext cx="6728605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166" y="0"/>
            <a:ext cx="5443267" cy="114300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566"/>
            <a:ext cx="8229600" cy="51758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00B05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rgbClr val="00B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792" y="0"/>
            <a:ext cx="5451896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1819"/>
            <a:ext cx="4038600" cy="5158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1819"/>
            <a:ext cx="4038600" cy="5158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540" y="0"/>
            <a:ext cx="5469147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3192"/>
            <a:ext cx="4040188" cy="10016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741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3192"/>
            <a:ext cx="4041775" cy="10016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741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3192"/>
            <a:ext cx="8229600" cy="5167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0C36E978-558E-4CC9-92C7-802A045979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38372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36166" y="7232"/>
            <a:ext cx="54518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projectxLogo_new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63543" y="161644"/>
            <a:ext cx="2381250" cy="847725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B05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B05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4941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Project X – MAP</a:t>
            </a:r>
            <a:br>
              <a:rPr lang="en-US" dirty="0" smtClean="0"/>
            </a:br>
            <a:r>
              <a:rPr lang="en-US" dirty="0" smtClean="0"/>
              <a:t>Task Force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927" y="3999345"/>
            <a:ext cx="7324437" cy="217978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Keith Gollwitzer</a:t>
            </a:r>
          </a:p>
          <a:p>
            <a:r>
              <a:rPr lang="en-US" dirty="0" smtClean="0"/>
              <a:t>Accelerator Division</a:t>
            </a:r>
          </a:p>
          <a:p>
            <a:r>
              <a:rPr lang="en-US" dirty="0" smtClean="0"/>
              <a:t>Fermilab</a:t>
            </a:r>
          </a:p>
          <a:p>
            <a:endParaRPr lang="en-US" dirty="0" smtClean="0"/>
          </a:p>
          <a:p>
            <a:r>
              <a:rPr lang="en-US" dirty="0" smtClean="0"/>
              <a:t>Project X Collaboration Meeting Oct 25,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Source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0751"/>
            <a:ext cx="57626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4655" y="3382719"/>
            <a:ext cx="3962401" cy="287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7237" y="821769"/>
            <a:ext cx="2750560" cy="260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6129" y="1198858"/>
            <a:ext cx="2780282" cy="277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083" y="4147561"/>
            <a:ext cx="75723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Collimation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</a:t>
            </a:r>
            <a:r>
              <a:rPr lang="en-US" dirty="0" smtClean="0"/>
              <a:t>designed </a:t>
            </a:r>
            <a:r>
              <a:rPr lang="en-US" dirty="0" smtClean="0"/>
              <a:t>to intercept beam will have to be able to handle the increased number of particles </a:t>
            </a:r>
          </a:p>
          <a:p>
            <a:pPr lvl="1"/>
            <a:r>
              <a:rPr lang="en-US" dirty="0" smtClean="0"/>
              <a:t>Factor of two prior to chopper system</a:t>
            </a:r>
          </a:p>
          <a:p>
            <a:pPr lvl="1"/>
            <a:r>
              <a:rPr lang="en-US" dirty="0" smtClean="0"/>
              <a:t>Factor of five downstream of chopper</a:t>
            </a:r>
          </a:p>
          <a:p>
            <a:r>
              <a:rPr lang="en-US" dirty="0" smtClean="0"/>
              <a:t>Will also need to be able to handle increase in beam size</a:t>
            </a:r>
          </a:p>
          <a:p>
            <a:pPr lvl="1"/>
            <a:r>
              <a:rPr lang="en-US" dirty="0" smtClean="0"/>
              <a:t>See previous slide for 45-60% in RFQ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30763" y="0"/>
            <a:ext cx="545729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X Upgrade Proton Driver - 2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36E978-558E-4CC9-92C7-802A045979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 descr="Project_X_Diagram_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3658" y="3380874"/>
            <a:ext cx="5133221" cy="293326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417996" y="4639377"/>
            <a:ext cx="1694046" cy="3368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8147" y="1626669"/>
            <a:ext cx="571755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 GeV CW SRF Linac</a:t>
            </a:r>
          </a:p>
          <a:p>
            <a:pPr algn="ctr"/>
            <a:r>
              <a:rPr lang="en-US" sz="2400" dirty="0" smtClean="0"/>
              <a:t>Average beam current </a:t>
            </a:r>
            <a:r>
              <a:rPr lang="en-US" sz="2400" strike="sngStrike" dirty="0" smtClean="0"/>
              <a:t>1mA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5mA</a:t>
            </a:r>
          </a:p>
          <a:p>
            <a:pPr algn="ctr"/>
            <a:r>
              <a:rPr lang="en-US" sz="2400" dirty="0" smtClean="0"/>
              <a:t>325 and 650MHz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Retuning of couplers to be efficient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May set initially for higher current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CW Linac</a:t>
            </a:r>
            <a:br>
              <a:rPr lang="en-US" dirty="0" smtClean="0"/>
            </a:br>
            <a:r>
              <a:rPr lang="en-US" dirty="0" smtClean="0"/>
              <a:t>Worst Case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GeV physics program stay with average beam current of 1 </a:t>
            </a:r>
            <a:r>
              <a:rPr lang="en-US" dirty="0" err="1" smtClean="0"/>
              <a:t>mA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10% at 5 </a:t>
            </a:r>
            <a:r>
              <a:rPr lang="en-US" dirty="0" err="1" smtClean="0"/>
              <a:t>mA</a:t>
            </a:r>
            <a:r>
              <a:rPr lang="en-US" dirty="0" smtClean="0"/>
              <a:t> and 90% at 1 </a:t>
            </a:r>
            <a:r>
              <a:rPr lang="en-US" dirty="0" err="1" smtClean="0"/>
              <a:t>mA</a:t>
            </a:r>
            <a:r>
              <a:rPr lang="en-US" dirty="0" smtClean="0"/>
              <a:t> average current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8124" y="3229310"/>
            <a:ext cx="6386801" cy="293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650 MHz RF Power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6163"/>
            <a:ext cx="9130835" cy="45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30763" y="0"/>
            <a:ext cx="545729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X Upgrade Proton Driver - 3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36E978-558E-4CC9-92C7-802A045979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 descr="Project_X_Diagram_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3658" y="3380874"/>
            <a:ext cx="5133221" cy="293326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 rot="18869760">
            <a:off x="6344243" y="4023924"/>
            <a:ext cx="1059705" cy="3368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8147" y="1241669"/>
            <a:ext cx="57175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Pulsed Linac</a:t>
            </a:r>
          </a:p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/>
              <a:t>1.3GHz SRF</a:t>
            </a:r>
          </a:p>
          <a:p>
            <a:pPr algn="ctr"/>
            <a:r>
              <a:rPr lang="en-US" sz="2400" dirty="0" smtClean="0"/>
              <a:t>3-8 GeV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10%</a:t>
            </a:r>
            <a:r>
              <a:rPr lang="en-US" sz="2400" dirty="0" smtClean="0"/>
              <a:t> </a:t>
            </a:r>
            <a:r>
              <a:rPr lang="en-US" sz="2400" strike="sngStrike" dirty="0" smtClean="0"/>
              <a:t>5%</a:t>
            </a:r>
            <a:r>
              <a:rPr lang="en-US" sz="2400" dirty="0" smtClean="0"/>
              <a:t> duty factor at </a:t>
            </a:r>
            <a:r>
              <a:rPr lang="en-US" sz="2400" strike="sngStrike" dirty="0" smtClean="0"/>
              <a:t>10Hz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15Hz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More RF power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Upgrade of couplers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More </a:t>
            </a:r>
            <a:r>
              <a:rPr lang="en-US" sz="2400" dirty="0" err="1" smtClean="0">
                <a:solidFill>
                  <a:srgbClr val="C00000"/>
                </a:solidFill>
              </a:rPr>
              <a:t>cryo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capicity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Pulsed Linac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92685"/>
            <a:ext cx="914400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X Upgrade Proton Driver -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Conventional facilities</a:t>
            </a:r>
          </a:p>
          <a:p>
            <a:pPr lvl="1"/>
            <a:r>
              <a:rPr lang="en-US" dirty="0" smtClean="0"/>
              <a:t>More water cooling</a:t>
            </a:r>
          </a:p>
          <a:p>
            <a:pPr lvl="1"/>
            <a:r>
              <a:rPr lang="en-US" dirty="0" smtClean="0"/>
              <a:t>Building space</a:t>
            </a:r>
          </a:p>
          <a:p>
            <a:pPr lvl="2"/>
            <a:r>
              <a:rPr lang="en-US" dirty="0" smtClean="0"/>
              <a:t>More </a:t>
            </a:r>
            <a:r>
              <a:rPr lang="en-US" dirty="0" err="1" smtClean="0"/>
              <a:t>cryo</a:t>
            </a:r>
            <a:r>
              <a:rPr lang="en-US" dirty="0" smtClean="0"/>
              <a:t> capacity</a:t>
            </a:r>
          </a:p>
          <a:p>
            <a:pPr lvl="2"/>
            <a:r>
              <a:rPr lang="en-US" dirty="0" smtClean="0"/>
              <a:t>More Klystrons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upgrade re-uses &gt;75% of RDR cost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366" t="3615" b="5176"/>
          <a:stretch>
            <a:fillRect/>
          </a:stretch>
        </p:blipFill>
        <p:spPr bwMode="auto">
          <a:xfrm>
            <a:off x="4033905" y="2669309"/>
            <a:ext cx="5094350" cy="306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Rings’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Simple numbers to start</a:t>
            </a:r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rev</a:t>
            </a:r>
            <a:r>
              <a:rPr lang="en-US" dirty="0" smtClean="0"/>
              <a:t> ~ 800 ns</a:t>
            </a:r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rf</a:t>
            </a:r>
            <a:r>
              <a:rPr lang="en-US" dirty="0" smtClean="0"/>
              <a:t> ~ 10 MHz</a:t>
            </a:r>
          </a:p>
          <a:p>
            <a:pPr lvl="1"/>
            <a:r>
              <a:rPr lang="en-US" dirty="0" smtClean="0"/>
              <a:t>h = 8</a:t>
            </a:r>
          </a:p>
          <a:p>
            <a:pPr lvl="1"/>
            <a:r>
              <a:rPr lang="en-US" dirty="0" smtClean="0"/>
              <a:t>Injection scheme </a:t>
            </a:r>
          </a:p>
          <a:p>
            <a:pPr lvl="2"/>
            <a:r>
              <a:rPr lang="en-US" dirty="0" smtClean="0"/>
              <a:t>~50 ns beam ON followed by ~50 ns NO beam</a:t>
            </a:r>
          </a:p>
          <a:p>
            <a:r>
              <a:rPr lang="en-US" dirty="0" smtClean="0"/>
              <a:t>Evolution of design </a:t>
            </a:r>
          </a:p>
          <a:p>
            <a:pPr lvl="1"/>
            <a:r>
              <a:rPr lang="en-US" dirty="0" smtClean="0"/>
              <a:t>Increase of circumference (~300m)</a:t>
            </a:r>
          </a:p>
          <a:p>
            <a:pPr lvl="1"/>
            <a:r>
              <a:rPr lang="en-US" dirty="0" smtClean="0"/>
              <a:t>Space for RF and Injection/Extraction components</a:t>
            </a:r>
          </a:p>
          <a:p>
            <a:pPr lvl="1"/>
            <a:r>
              <a:rPr lang="en-US" dirty="0" smtClean="0"/>
              <a:t>Concerns</a:t>
            </a:r>
          </a:p>
          <a:p>
            <a:pPr lvl="2"/>
            <a:r>
              <a:rPr lang="en-US" dirty="0" smtClean="0"/>
              <a:t>Injection: Stripping </a:t>
            </a:r>
          </a:p>
          <a:p>
            <a:pPr lvl="2"/>
            <a:r>
              <a:rPr lang="en-US" dirty="0" smtClean="0"/>
              <a:t>Instabilities</a:t>
            </a:r>
          </a:p>
          <a:p>
            <a:pPr lvl="2"/>
            <a:r>
              <a:rPr lang="en-US" dirty="0" smtClean="0"/>
              <a:t>Beam size in Compressor after bunch rotation</a:t>
            </a:r>
          </a:p>
          <a:p>
            <a:pPr lvl="1"/>
            <a:r>
              <a:rPr lang="en-US" dirty="0" smtClean="0"/>
              <a:t>Several designs and will settle on one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M</a:t>
            </a:r>
            <a:r>
              <a:rPr lang="en-US" dirty="0" smtClean="0"/>
              <a:t>uon </a:t>
            </a:r>
            <a:r>
              <a:rPr lang="en-US" b="1" u="sng" dirty="0" smtClean="0"/>
              <a:t>A</a:t>
            </a:r>
            <a:r>
              <a:rPr lang="en-US" dirty="0" smtClean="0"/>
              <a:t>ccelerator </a:t>
            </a:r>
            <a:r>
              <a:rPr lang="en-US" b="1" u="sng" dirty="0" smtClean="0"/>
              <a:t>P</a:t>
            </a:r>
            <a:r>
              <a:rPr lang="en-US" dirty="0" smtClean="0"/>
              <a:t>rogram</a:t>
            </a:r>
          </a:p>
          <a:p>
            <a:pPr lvl="1"/>
            <a:r>
              <a:rPr lang="en-US" dirty="0" smtClean="0"/>
              <a:t>Research and studies towards</a:t>
            </a:r>
          </a:p>
          <a:p>
            <a:pPr lvl="2"/>
            <a:r>
              <a:rPr lang="en-US" dirty="0" smtClean="0"/>
              <a:t>Neutrino Factory</a:t>
            </a:r>
          </a:p>
          <a:p>
            <a:pPr lvl="2"/>
            <a:r>
              <a:rPr lang="en-US" dirty="0" smtClean="0"/>
              <a:t>Muon Collider</a:t>
            </a:r>
          </a:p>
          <a:p>
            <a:pPr lvl="1"/>
            <a:r>
              <a:rPr lang="en-US" dirty="0" smtClean="0"/>
              <a:t>Recently established national program managed by Fermilab </a:t>
            </a:r>
            <a:r>
              <a:rPr lang="en-US" dirty="0" smtClean="0"/>
              <a:t>at </a:t>
            </a:r>
            <a:r>
              <a:rPr lang="en-US" dirty="0" smtClean="0"/>
              <a:t>DOE’s request</a:t>
            </a:r>
          </a:p>
          <a:p>
            <a:pPr lvl="2"/>
            <a:r>
              <a:rPr lang="en-US" dirty="0" smtClean="0"/>
              <a:t>Outgrowth from NFMCC &amp; MCTF</a:t>
            </a:r>
          </a:p>
          <a:p>
            <a:pPr lvl="2"/>
            <a:r>
              <a:rPr lang="en-US" dirty="0" smtClean="0"/>
              <a:t>National Labs, Universities and SBIRs</a:t>
            </a:r>
          </a:p>
          <a:p>
            <a:pPr lvl="2"/>
            <a:r>
              <a:rPr lang="en-US" dirty="0" smtClean="0"/>
              <a:t>DOE is increasing research funds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Longitudinal Instability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567"/>
            <a:ext cx="8229600" cy="2264434"/>
          </a:xfrm>
        </p:spPr>
        <p:txBody>
          <a:bodyPr/>
          <a:lstStyle/>
          <a:p>
            <a:r>
              <a:rPr lang="en-US" dirty="0" err="1" smtClean="0"/>
              <a:t>Lebedev</a:t>
            </a:r>
            <a:r>
              <a:rPr lang="en-US" dirty="0" smtClean="0"/>
              <a:t> has looked at stability criterion and rearranged terms to determine the maximum beam power per </a:t>
            </a:r>
            <a:r>
              <a:rPr lang="en-US" u="sng" dirty="0" smtClean="0"/>
              <a:t>bunch</a:t>
            </a:r>
            <a:endParaRPr lang="en-US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0" y="2924175"/>
            <a:ext cx="68199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66491" y="4458854"/>
            <a:ext cx="2387448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Final Bunch Parameters</a:t>
            </a:r>
          </a:p>
          <a:p>
            <a:pPr algn="ctr"/>
            <a:r>
              <a:rPr lang="en-US" dirty="0" smtClean="0"/>
              <a:t>(Compressor Ring)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94661" y="4458854"/>
            <a:ext cx="293086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Initial Ring Bunch Parameters</a:t>
            </a:r>
          </a:p>
          <a:p>
            <a:pPr algn="ctr"/>
            <a:r>
              <a:rPr lang="en-US" dirty="0" smtClean="0"/>
              <a:t>(Accumulator Ring)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 rot="5400000">
            <a:off x="5661893" y="3574475"/>
            <a:ext cx="498760" cy="1219200"/>
          </a:xfrm>
          <a:prstGeom prst="rightBrace">
            <a:avLst>
              <a:gd name="adj1" fmla="val 29620"/>
              <a:gd name="adj2" fmla="val 50000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6989620" y="3849256"/>
            <a:ext cx="498760" cy="697346"/>
          </a:xfrm>
          <a:prstGeom prst="rightBrace">
            <a:avLst>
              <a:gd name="adj1" fmla="val 2962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Neutrino Factory example of 60Hz</a:t>
            </a:r>
          </a:p>
          <a:p>
            <a:pPr lvl="1"/>
            <a:r>
              <a:rPr lang="en-US" dirty="0" smtClean="0"/>
              <a:t>Accumulate beam at 15Hz in 12 bunches</a:t>
            </a:r>
          </a:p>
          <a:p>
            <a:pPr lvl="1"/>
            <a:r>
              <a:rPr lang="en-US" dirty="0" smtClean="0"/>
              <a:t>Transfer 3 bunches to Compressor ring</a:t>
            </a:r>
          </a:p>
          <a:p>
            <a:pPr lvl="1"/>
            <a:r>
              <a:rPr lang="en-US" dirty="0" smtClean="0"/>
              <a:t>Rotate bunches</a:t>
            </a:r>
          </a:p>
          <a:p>
            <a:pPr lvl="1"/>
            <a:r>
              <a:rPr lang="en-US" dirty="0" smtClean="0"/>
              <a:t>Extract to target a bunch every 120 </a:t>
            </a:r>
            <a:r>
              <a:rPr lang="el-GR" dirty="0" smtClean="0"/>
              <a:t>μ</a:t>
            </a:r>
            <a:r>
              <a:rPr lang="en-US" dirty="0" smtClean="0"/>
              <a:t>s</a:t>
            </a:r>
          </a:p>
          <a:p>
            <a:r>
              <a:rPr lang="en-US" dirty="0" smtClean="0"/>
              <a:t>Muon Collider example of 15Hz</a:t>
            </a:r>
          </a:p>
          <a:p>
            <a:pPr lvl="1"/>
            <a:r>
              <a:rPr lang="en-US" dirty="0" smtClean="0"/>
              <a:t>Accumulate </a:t>
            </a:r>
            <a:r>
              <a:rPr lang="en-US" dirty="0" smtClean="0"/>
              <a:t>beam at 15Hz in </a:t>
            </a:r>
            <a:r>
              <a:rPr lang="en-US" dirty="0" smtClean="0"/>
              <a:t>4 to 8 bunches</a:t>
            </a:r>
          </a:p>
          <a:p>
            <a:pPr lvl="1"/>
            <a:r>
              <a:rPr lang="en-US" dirty="0" smtClean="0"/>
              <a:t>Transfer all bunches to Compressor Ring</a:t>
            </a:r>
          </a:p>
          <a:p>
            <a:pPr lvl="1"/>
            <a:r>
              <a:rPr lang="en-US" dirty="0" smtClean="0"/>
              <a:t>Rotate bunches</a:t>
            </a:r>
          </a:p>
          <a:p>
            <a:pPr lvl="1"/>
            <a:r>
              <a:rPr lang="en-US" dirty="0" smtClean="0"/>
              <a:t>Extract all - sending each bunch to a different beam line - all arrive at target simultaneously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Muon Collider Trombone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73" y="1132773"/>
            <a:ext cx="8913092" cy="530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rings and beam lines lattice</a:t>
            </a:r>
          </a:p>
          <a:p>
            <a:pPr lvl="1"/>
            <a:r>
              <a:rPr lang="en-US" dirty="0" smtClean="0"/>
              <a:t>Start studies </a:t>
            </a:r>
            <a:r>
              <a:rPr lang="en-US" dirty="0" smtClean="0"/>
              <a:t>of instabilities</a:t>
            </a:r>
          </a:p>
          <a:p>
            <a:r>
              <a:rPr lang="en-US" dirty="0" smtClean="0"/>
              <a:t>Design final focus optics</a:t>
            </a:r>
          </a:p>
          <a:p>
            <a:pPr lvl="1"/>
            <a:r>
              <a:rPr lang="en-US" dirty="0" smtClean="0"/>
              <a:t>Design trombone delivery</a:t>
            </a:r>
          </a:p>
          <a:p>
            <a:r>
              <a:rPr lang="en-US" dirty="0" smtClean="0"/>
              <a:t>Write </a:t>
            </a:r>
            <a:r>
              <a:rPr lang="en-US" dirty="0" smtClean="0"/>
              <a:t>Task Force report on </a:t>
            </a:r>
            <a:r>
              <a:rPr lang="en-US" dirty="0" smtClean="0"/>
              <a:t>feasibility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913" y="0"/>
            <a:ext cx="5469148" cy="1143000"/>
          </a:xfrm>
        </p:spPr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36E978-558E-4CC9-92C7-802A0459790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Force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Alexahin</a:t>
            </a:r>
            <a:r>
              <a:rPr lang="en-US" dirty="0" smtClean="0"/>
              <a:t>, Yuri</a:t>
            </a:r>
            <a:br>
              <a:rPr lang="en-US" dirty="0" smtClean="0"/>
            </a:br>
            <a:r>
              <a:rPr lang="en-US" dirty="0" err="1" smtClean="0"/>
              <a:t>Ankenbrandt</a:t>
            </a:r>
            <a:r>
              <a:rPr lang="en-US" dirty="0" smtClean="0"/>
              <a:t>, Chuck</a:t>
            </a:r>
            <a:br>
              <a:rPr lang="en-US" dirty="0" smtClean="0"/>
            </a:br>
            <a:r>
              <a:rPr lang="en-US" dirty="0" smtClean="0"/>
              <a:t>Chase, Brian</a:t>
            </a:r>
            <a:br>
              <a:rPr lang="en-US" dirty="0" smtClean="0"/>
            </a:br>
            <a:r>
              <a:rPr lang="en-US" dirty="0" smtClean="0"/>
              <a:t>Gollwitzer, Keith</a:t>
            </a:r>
            <a:br>
              <a:rPr lang="en-US" dirty="0" smtClean="0"/>
            </a:br>
            <a:r>
              <a:rPr lang="en-US" dirty="0" smtClean="0"/>
              <a:t>Jenner, Leo</a:t>
            </a:r>
            <a:br>
              <a:rPr lang="en-US" dirty="0" smtClean="0"/>
            </a:br>
            <a:r>
              <a:rPr lang="en-US" dirty="0" err="1" smtClean="0"/>
              <a:t>Kourbanis</a:t>
            </a:r>
            <a:r>
              <a:rPr lang="en-US" dirty="0" smtClean="0"/>
              <a:t>, </a:t>
            </a:r>
            <a:r>
              <a:rPr lang="en-US" dirty="0" err="1" smtClean="0"/>
              <a:t>Ioanis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Lebedev</a:t>
            </a:r>
            <a:r>
              <a:rPr lang="en-US" dirty="0" smtClean="0"/>
              <a:t>, </a:t>
            </a:r>
            <a:r>
              <a:rPr lang="en-US" dirty="0" err="1" smtClean="0"/>
              <a:t>Valeri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Nagaitsev</a:t>
            </a:r>
            <a:r>
              <a:rPr lang="en-US" dirty="0" smtClean="0"/>
              <a:t>, Sergei</a:t>
            </a:r>
            <a:br>
              <a:rPr lang="en-US" dirty="0" smtClean="0"/>
            </a:br>
            <a:r>
              <a:rPr lang="en-US" dirty="0" err="1" smtClean="0"/>
              <a:t>Neuffer</a:t>
            </a:r>
            <a:r>
              <a:rPr lang="en-US" dirty="0" smtClean="0"/>
              <a:t>, Dave</a:t>
            </a:r>
            <a:br>
              <a:rPr lang="en-US" dirty="0" smtClean="0"/>
            </a:br>
            <a:r>
              <a:rPr lang="en-US" dirty="0" smtClean="0"/>
              <a:t>Palmer, Bob</a:t>
            </a:r>
            <a:br>
              <a:rPr lang="en-US" dirty="0" smtClean="0"/>
            </a:br>
            <a:r>
              <a:rPr lang="en-US" dirty="0" err="1" smtClean="0"/>
              <a:t>Popovic</a:t>
            </a:r>
            <a:r>
              <a:rPr lang="en-US" dirty="0" smtClean="0"/>
              <a:t>, </a:t>
            </a:r>
            <a:r>
              <a:rPr lang="en-US" dirty="0" err="1" smtClean="0"/>
              <a:t>Milorad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Yakovlev</a:t>
            </a:r>
            <a:r>
              <a:rPr lang="en-US" dirty="0" smtClean="0"/>
              <a:t>, </a:t>
            </a:r>
            <a:r>
              <a:rPr lang="en-US" dirty="0" err="1" smtClean="0"/>
              <a:t>Slava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Zisman</a:t>
            </a:r>
            <a:r>
              <a:rPr lang="en-US" dirty="0" smtClean="0"/>
              <a:t>, Mike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Neutrino Factories and Muon Colliders require high power (~4MW) proton beams with an energy in the range 5-15 GeV, packaged into short bunches (&lt;3ns), incident upon a liquid Hg jet target. The required repetition rate differs between Neutrino Factories and Muon Colliders, the most demanding (lowest rate) being for a Muon Collider which typically requires a repetition rate of 12 Hz. It is desired that  a viable scheme be identified that would enable Project X to be upgraded to meet these requirements.</a:t>
            </a:r>
          </a:p>
          <a:p>
            <a:pPr>
              <a:buNone/>
            </a:pPr>
            <a:r>
              <a:rPr lang="en-US" dirty="0" smtClean="0"/>
              <a:t>The Project X – Muon Accelerator Program Joint Task Force should:</a:t>
            </a:r>
          </a:p>
          <a:p>
            <a:pPr>
              <a:buNone/>
            </a:pPr>
            <a:r>
              <a:rPr lang="en-US" dirty="0" smtClean="0"/>
              <a:t>                1. Identify the challenges.</a:t>
            </a:r>
          </a:p>
          <a:p>
            <a:pPr>
              <a:buNone/>
            </a:pPr>
            <a:r>
              <a:rPr lang="en-US" dirty="0" smtClean="0"/>
              <a:t>                2. Outline possible solutions, including basic calculations required to establish plausibility.</a:t>
            </a:r>
          </a:p>
          <a:p>
            <a:pPr>
              <a:buNone/>
            </a:pPr>
            <a:r>
              <a:rPr lang="en-US" dirty="0" smtClean="0"/>
              <a:t>                3. Identify the main technical challenges that must be met to implement the possible solutions. </a:t>
            </a:r>
          </a:p>
          <a:p>
            <a:pPr>
              <a:buNone/>
            </a:pPr>
            <a:r>
              <a:rPr lang="en-US" dirty="0" smtClean="0"/>
              <a:t>                4. Identify any changes to the existing Project X baseline design that are needed to make the possible solutions achievable.</a:t>
            </a:r>
          </a:p>
          <a:p>
            <a:pPr>
              <a:buNone/>
            </a:pPr>
            <a:r>
              <a:rPr lang="en-US" dirty="0" smtClean="0"/>
              <a:t>An initial status report should be ready for presentation at the time of the Muon Collider meeting in Telluride (27 June – 1 July 2011). A final report should be completed by January 1, 2012.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X</a:t>
            </a:r>
            <a:br>
              <a:rPr lang="en-US" dirty="0" smtClean="0"/>
            </a:br>
            <a:r>
              <a:rPr lang="en-US" dirty="0" smtClean="0"/>
              <a:t>H- Source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Composed of several pieces</a:t>
            </a:r>
          </a:p>
          <a:p>
            <a:pPr lvl="1"/>
            <a:r>
              <a:rPr lang="en-US" dirty="0" smtClean="0"/>
              <a:t>Ion Source</a:t>
            </a:r>
          </a:p>
          <a:p>
            <a:pPr lvl="1"/>
            <a:r>
              <a:rPr lang="en-US" dirty="0" smtClean="0"/>
              <a:t>RFQ</a:t>
            </a:r>
          </a:p>
          <a:p>
            <a:pPr lvl="1"/>
            <a:r>
              <a:rPr lang="en-US" dirty="0" smtClean="0"/>
              <a:t>Programmable chopper system</a:t>
            </a:r>
          </a:p>
          <a:p>
            <a:r>
              <a:rPr lang="en-US" dirty="0" smtClean="0"/>
              <a:t>Parameters</a:t>
            </a:r>
          </a:p>
          <a:p>
            <a:pPr lvl="1"/>
            <a:r>
              <a:rPr lang="en-US" dirty="0" smtClean="0"/>
              <a:t>1.9x10</a:t>
            </a:r>
            <a:r>
              <a:rPr lang="en-US" baseline="30000" dirty="0" smtClean="0"/>
              <a:t>8 </a:t>
            </a:r>
            <a:r>
              <a:rPr lang="en-US" dirty="0" smtClean="0"/>
              <a:t>particles/bunch</a:t>
            </a:r>
          </a:p>
          <a:p>
            <a:pPr lvl="1"/>
            <a:r>
              <a:rPr lang="en-US" dirty="0" smtClean="0"/>
              <a:t>162.5 MHz bunches out of RFQ</a:t>
            </a:r>
          </a:p>
          <a:p>
            <a:pPr lvl="1"/>
            <a:r>
              <a:rPr lang="en-US" dirty="0" smtClean="0"/>
              <a:t>Chopper system will limit beam to 1 </a:t>
            </a:r>
            <a:r>
              <a:rPr lang="en-US" dirty="0" err="1" smtClean="0"/>
              <a:t>mA</a:t>
            </a:r>
            <a:r>
              <a:rPr lang="en-US" dirty="0" smtClean="0"/>
              <a:t> average beam power over 1 </a:t>
            </a:r>
            <a:r>
              <a:rPr lang="el-GR" dirty="0" smtClean="0"/>
              <a:t>μ</a:t>
            </a:r>
            <a:r>
              <a:rPr lang="en-US" dirty="0" smtClean="0"/>
              <a:t>sec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Project X</a:t>
            </a:r>
            <a:br>
              <a:rPr lang="en-US" sz="3200" dirty="0" smtClean="0"/>
            </a:br>
            <a:r>
              <a:rPr lang="en-US" sz="3200" dirty="0" smtClean="0"/>
              <a:t>Programmable Chopper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32146" y="3013571"/>
            <a:ext cx="612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Programmable Chopper can do any  arbitrary pattern as long as the average </a:t>
            </a:r>
            <a:r>
              <a:rPr lang="en-US" dirty="0" err="1" smtClean="0"/>
              <a:t>cw</a:t>
            </a:r>
            <a:r>
              <a:rPr lang="en-US" dirty="0" smtClean="0"/>
              <a:t> linac current is &lt;=1mA for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l-GR" dirty="0" smtClean="0">
                <a:solidFill>
                  <a:srgbClr val="FF0000"/>
                </a:solidFill>
              </a:rPr>
              <a:t>μ</a:t>
            </a:r>
            <a:r>
              <a:rPr lang="en-US" dirty="0" smtClean="0">
                <a:solidFill>
                  <a:srgbClr val="FF0000"/>
                </a:solidFill>
              </a:rPr>
              <a:t>sec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12" name="Straight Arrow Connector 911"/>
          <p:cNvCxnSpPr/>
          <p:nvPr/>
        </p:nvCxnSpPr>
        <p:spPr>
          <a:xfrm flipV="1">
            <a:off x="3427448" y="2381264"/>
            <a:ext cx="3305175" cy="7143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5" name="Group 1604"/>
          <p:cNvGrpSpPr/>
          <p:nvPr/>
        </p:nvGrpSpPr>
        <p:grpSpPr>
          <a:xfrm>
            <a:off x="13852" y="1637163"/>
            <a:ext cx="9135345" cy="655783"/>
            <a:chOff x="8847" y="2773217"/>
            <a:chExt cx="9135345" cy="655783"/>
          </a:xfrm>
        </p:grpSpPr>
        <p:grpSp>
          <p:nvGrpSpPr>
            <p:cNvPr id="875" name="Group 874"/>
            <p:cNvGrpSpPr/>
            <p:nvPr/>
          </p:nvGrpSpPr>
          <p:grpSpPr>
            <a:xfrm>
              <a:off x="8847" y="2773217"/>
              <a:ext cx="3293281" cy="655783"/>
              <a:chOff x="299824" y="5602974"/>
              <a:chExt cx="3293281" cy="655783"/>
            </a:xfrm>
          </p:grpSpPr>
          <p:grpSp>
            <p:nvGrpSpPr>
              <p:cNvPr id="385" name="Group 637"/>
              <p:cNvGrpSpPr/>
              <p:nvPr/>
            </p:nvGrpSpPr>
            <p:grpSpPr>
              <a:xfrm>
                <a:off x="999844" y="5602974"/>
                <a:ext cx="637821" cy="655783"/>
                <a:chOff x="548349" y="3529419"/>
                <a:chExt cx="637821" cy="655783"/>
              </a:xfrm>
            </p:grpSpPr>
            <p:grpSp>
              <p:nvGrpSpPr>
                <p:cNvPr id="386" name="Group 35"/>
                <p:cNvGrpSpPr/>
                <p:nvPr/>
              </p:nvGrpSpPr>
              <p:grpSpPr>
                <a:xfrm>
                  <a:off x="895927" y="3529419"/>
                  <a:ext cx="290243" cy="655782"/>
                  <a:chOff x="895927" y="3377019"/>
                  <a:chExt cx="290243" cy="655782"/>
                </a:xfrm>
              </p:grpSpPr>
              <p:cxnSp>
                <p:nvCxnSpPr>
                  <p:cNvPr id="693" name="Straight Connector 692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4" name="Straight Connector 693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5" name="Straight Connector 694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6" name="Straight Connector 695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7" name="Straight Connector 696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8" name="Straight Connector 697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9" name="Straight Connector 698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0" name="Straight Connector 699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1" name="Straight Connector 700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2" name="Straight Connector 701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" name="Straight Connector 702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Straight Connector 703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Straight Connector 704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Straight Connector 706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9" name="Group 53"/>
                <p:cNvGrpSpPr/>
                <p:nvPr/>
              </p:nvGrpSpPr>
              <p:grpSpPr>
                <a:xfrm>
                  <a:off x="572127" y="3529419"/>
                  <a:ext cx="311688" cy="655782"/>
                  <a:chOff x="895927" y="3377019"/>
                  <a:chExt cx="311688" cy="655782"/>
                </a:xfrm>
              </p:grpSpPr>
              <p:cxnSp>
                <p:nvCxnSpPr>
                  <p:cNvPr id="661" name="Straight Connector 660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2" name="Straight Connector 661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3" name="Straight Connector 662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4" name="Straight Connector 663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5" name="Straight Connector 664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6" name="Straight Connector 665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7" name="Straight Connector 666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8" name="Straight Connector 667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9" name="Straight Connector 668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0" name="Straight Connector 669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1" name="Straight Connector 670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2" name="Straight Connector 671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3" name="Straight Connector 672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" name="Straight Connector 673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5" name="Straight Connector 674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6" name="Straight Connector 675"/>
                  <p:cNvCxnSpPr/>
                  <p:nvPr/>
                </p:nvCxnSpPr>
                <p:spPr>
                  <a:xfrm rot="5400000">
                    <a:off x="87510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43" name="Straight Connector 642"/>
                <p:cNvCxnSpPr/>
                <p:nvPr/>
              </p:nvCxnSpPr>
              <p:spPr>
                <a:xfrm rot="5400000">
                  <a:off x="225077" y="3852692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0" name="Group 637"/>
              <p:cNvGrpSpPr/>
              <p:nvPr/>
            </p:nvGrpSpPr>
            <p:grpSpPr>
              <a:xfrm>
                <a:off x="347450" y="5602974"/>
                <a:ext cx="637821" cy="655783"/>
                <a:chOff x="548349" y="3529419"/>
                <a:chExt cx="637821" cy="655783"/>
              </a:xfrm>
            </p:grpSpPr>
            <p:grpSp>
              <p:nvGrpSpPr>
                <p:cNvPr id="605" name="Group 35"/>
                <p:cNvGrpSpPr/>
                <p:nvPr/>
              </p:nvGrpSpPr>
              <p:grpSpPr>
                <a:xfrm>
                  <a:off x="895927" y="3529419"/>
                  <a:ext cx="290243" cy="655782"/>
                  <a:chOff x="895927" y="3377019"/>
                  <a:chExt cx="290243" cy="655782"/>
                </a:xfrm>
              </p:grpSpPr>
              <p:cxnSp>
                <p:nvCxnSpPr>
                  <p:cNvPr id="717" name="Straight Connector 716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8" name="Straight Connector 717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9" name="Straight Connector 718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0" name="Straight Connector 719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1" name="Straight Connector 720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2" name="Straight Connector 721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3" name="Straight Connector 722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4" name="Straight Connector 723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5" name="Straight Connector 724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6" name="Straight Connector 725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7" name="Straight Connector 726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8" name="Straight Connector 727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9" name="Straight Connector 728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0" name="Straight Connector 729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1" name="Straight Connector 730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0" name="Group 53"/>
                <p:cNvGrpSpPr/>
                <p:nvPr/>
              </p:nvGrpSpPr>
              <p:grpSpPr>
                <a:xfrm>
                  <a:off x="572127" y="3529419"/>
                  <a:ext cx="311688" cy="655782"/>
                  <a:chOff x="895927" y="3377019"/>
                  <a:chExt cx="311688" cy="655782"/>
                </a:xfrm>
              </p:grpSpPr>
              <p:cxnSp>
                <p:nvCxnSpPr>
                  <p:cNvPr id="635" name="Straight Connector 634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6" name="Straight Connector 635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7" name="Straight Connector 636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8" name="Straight Connector 637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9" name="Straight Connector 638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0" name="Straight Connector 639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1" name="Straight Connector 640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2" name="Straight Connector 641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Straight Connector 709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Straight Connector 711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Straight Connector 712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Straight Connector 713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5" name="Straight Connector 714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6" name="Straight Connector 715"/>
                  <p:cNvCxnSpPr/>
                  <p:nvPr/>
                </p:nvCxnSpPr>
                <p:spPr>
                  <a:xfrm rot="5400000">
                    <a:off x="87510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34" name="Straight Connector 633"/>
                <p:cNvCxnSpPr/>
                <p:nvPr/>
              </p:nvCxnSpPr>
              <p:spPr>
                <a:xfrm rot="5400000">
                  <a:off x="225077" y="3852692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2" name="Group 637"/>
              <p:cNvGrpSpPr/>
              <p:nvPr/>
            </p:nvGrpSpPr>
            <p:grpSpPr>
              <a:xfrm>
                <a:off x="1652094" y="5602974"/>
                <a:ext cx="637821" cy="655783"/>
                <a:chOff x="548349" y="3529419"/>
                <a:chExt cx="637821" cy="655783"/>
              </a:xfrm>
            </p:grpSpPr>
            <p:grpSp>
              <p:nvGrpSpPr>
                <p:cNvPr id="733" name="Group 35"/>
                <p:cNvGrpSpPr/>
                <p:nvPr/>
              </p:nvGrpSpPr>
              <p:grpSpPr>
                <a:xfrm>
                  <a:off x="895927" y="3529419"/>
                  <a:ext cx="290243" cy="655782"/>
                  <a:chOff x="895927" y="3377019"/>
                  <a:chExt cx="290243" cy="655782"/>
                </a:xfrm>
              </p:grpSpPr>
              <p:cxnSp>
                <p:nvCxnSpPr>
                  <p:cNvPr id="752" name="Straight Connector 751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3" name="Straight Connector 752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4" name="Straight Connector 753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5" name="Straight Connector 754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6" name="Straight Connector 755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7" name="Straight Connector 756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8" name="Straight Connector 757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9" name="Straight Connector 758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0" name="Straight Connector 759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1" name="Straight Connector 760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4" name="Group 53"/>
                <p:cNvGrpSpPr/>
                <p:nvPr/>
              </p:nvGrpSpPr>
              <p:grpSpPr>
                <a:xfrm>
                  <a:off x="572127" y="3529419"/>
                  <a:ext cx="311688" cy="655782"/>
                  <a:chOff x="895927" y="3377019"/>
                  <a:chExt cx="311688" cy="655782"/>
                </a:xfrm>
              </p:grpSpPr>
              <p:cxnSp>
                <p:nvCxnSpPr>
                  <p:cNvPr id="736" name="Straight Connector 735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7" name="Straight Connector 736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8" name="Straight Connector 737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" name="Straight Connector 738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0" name="Straight Connector 739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1" name="Straight Connector 740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2" name="Straight Connector 741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3" name="Straight Connector 742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4" name="Straight Connector 743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5" name="Straight Connector 744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6" name="Straight Connector 745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7" name="Straight Connector 746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8" name="Straight Connector 747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9" name="Straight Connector 748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0" name="Straight Connector 749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1" name="Straight Connector 750"/>
                  <p:cNvCxnSpPr/>
                  <p:nvPr/>
                </p:nvCxnSpPr>
                <p:spPr>
                  <a:xfrm rot="5400000">
                    <a:off x="87510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35" name="Straight Connector 734"/>
                <p:cNvCxnSpPr/>
                <p:nvPr/>
              </p:nvCxnSpPr>
              <p:spPr>
                <a:xfrm rot="5400000">
                  <a:off x="225077" y="3852692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7" name="Group 637"/>
              <p:cNvGrpSpPr/>
              <p:nvPr/>
            </p:nvGrpSpPr>
            <p:grpSpPr>
              <a:xfrm>
                <a:off x="2303913" y="5602974"/>
                <a:ext cx="637821" cy="655783"/>
                <a:chOff x="548349" y="3529419"/>
                <a:chExt cx="637821" cy="655783"/>
              </a:xfrm>
            </p:grpSpPr>
            <p:grpSp>
              <p:nvGrpSpPr>
                <p:cNvPr id="768" name="Group 35"/>
                <p:cNvGrpSpPr/>
                <p:nvPr/>
              </p:nvGrpSpPr>
              <p:grpSpPr>
                <a:xfrm>
                  <a:off x="895927" y="3529419"/>
                  <a:ext cx="290243" cy="655782"/>
                  <a:chOff x="895927" y="3377019"/>
                  <a:chExt cx="290243" cy="655782"/>
                </a:xfrm>
              </p:grpSpPr>
              <p:cxnSp>
                <p:nvCxnSpPr>
                  <p:cNvPr id="787" name="Straight Connector 786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8" name="Straight Connector 787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9" name="Straight Connector 788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0" name="Straight Connector 789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1" name="Straight Connector 790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2" name="Straight Connector 791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3" name="Straight Connector 792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4" name="Straight Connector 793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5" name="Straight Connector 794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" name="Straight Connector 795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" name="Straight Connector 796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8" name="Straight Connector 797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9" name="Straight Connector 798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0" name="Straight Connector 799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1" name="Straight Connector 800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9" name="Group 53"/>
                <p:cNvGrpSpPr/>
                <p:nvPr/>
              </p:nvGrpSpPr>
              <p:grpSpPr>
                <a:xfrm>
                  <a:off x="572127" y="3529419"/>
                  <a:ext cx="311688" cy="655782"/>
                  <a:chOff x="895927" y="3377019"/>
                  <a:chExt cx="311688" cy="655782"/>
                </a:xfrm>
              </p:grpSpPr>
              <p:cxnSp>
                <p:nvCxnSpPr>
                  <p:cNvPr id="771" name="Straight Connector 770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" name="Straight Connector 771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72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4" name="Straight Connector 773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5" name="Straight Connector 774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6" name="Straight Connector 775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7" name="Straight Connector 776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8" name="Straight Connector 777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9" name="Straight Connector 778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0" name="Straight Connector 779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1" name="Straight Connector 780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2" name="Straight Connector 781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3" name="Straight Connector 782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4" name="Straight Connector 783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5" name="Straight Connector 784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6" name="Straight Connector 785"/>
                  <p:cNvCxnSpPr/>
                  <p:nvPr/>
                </p:nvCxnSpPr>
                <p:spPr>
                  <a:xfrm rot="5400000">
                    <a:off x="87510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70" name="Straight Connector 769"/>
                <p:cNvCxnSpPr/>
                <p:nvPr/>
              </p:nvCxnSpPr>
              <p:spPr>
                <a:xfrm rot="5400000">
                  <a:off x="225077" y="3852692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2" name="Group 637"/>
              <p:cNvGrpSpPr/>
              <p:nvPr/>
            </p:nvGrpSpPr>
            <p:grpSpPr>
              <a:xfrm>
                <a:off x="2955284" y="5602974"/>
                <a:ext cx="637821" cy="655783"/>
                <a:chOff x="548349" y="3529419"/>
                <a:chExt cx="637821" cy="655783"/>
              </a:xfrm>
            </p:grpSpPr>
            <p:grpSp>
              <p:nvGrpSpPr>
                <p:cNvPr id="803" name="Group 35"/>
                <p:cNvGrpSpPr/>
                <p:nvPr/>
              </p:nvGrpSpPr>
              <p:grpSpPr>
                <a:xfrm>
                  <a:off x="895927" y="3529419"/>
                  <a:ext cx="290243" cy="655782"/>
                  <a:chOff x="895927" y="3377019"/>
                  <a:chExt cx="290243" cy="655782"/>
                </a:xfrm>
              </p:grpSpPr>
              <p:cxnSp>
                <p:nvCxnSpPr>
                  <p:cNvPr id="822" name="Straight Connector 821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3" name="Straight Connector 822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4" name="Straight Connector 823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5" name="Straight Connector 824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6" name="Straight Connector 825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7" name="Straight Connector 826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8" name="Straight Connector 827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9" name="Straight Connector 828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" name="Straight Connector 829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Straight Connector 834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Straight Connector 835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4" name="Group 53"/>
                <p:cNvGrpSpPr/>
                <p:nvPr/>
              </p:nvGrpSpPr>
              <p:grpSpPr>
                <a:xfrm>
                  <a:off x="572127" y="3529419"/>
                  <a:ext cx="311688" cy="655782"/>
                  <a:chOff x="895927" y="3377019"/>
                  <a:chExt cx="311688" cy="655782"/>
                </a:xfrm>
              </p:grpSpPr>
              <p:cxnSp>
                <p:nvCxnSpPr>
                  <p:cNvPr id="806" name="Straight Connector 805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7" name="Straight Connector 806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807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" name="Straight Connector 808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0" name="Straight Connector 809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1" name="Straight Connector 810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2" name="Straight Connector 811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3" name="Straight Connector 812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4" name="Straight Connector 813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5" name="Straight Connector 814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6" name="Straight Connector 815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7" name="Straight Connector 816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8" name="Straight Connector 817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9" name="Straight Connector 818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" name="Straight Connector 819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" name="Straight Connector 820"/>
                  <p:cNvCxnSpPr/>
                  <p:nvPr/>
                </p:nvCxnSpPr>
                <p:spPr>
                  <a:xfrm rot="5400000">
                    <a:off x="87510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05" name="Straight Connector 804"/>
                <p:cNvCxnSpPr/>
                <p:nvPr/>
              </p:nvCxnSpPr>
              <p:spPr>
                <a:xfrm rot="5400000">
                  <a:off x="225077" y="3852692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4" name="Group 873"/>
              <p:cNvGrpSpPr/>
              <p:nvPr/>
            </p:nvGrpSpPr>
            <p:grpSpPr>
              <a:xfrm>
                <a:off x="299824" y="5602974"/>
                <a:ext cx="30669" cy="655782"/>
                <a:chOff x="2590587" y="6087559"/>
                <a:chExt cx="30669" cy="655782"/>
              </a:xfrm>
            </p:grpSpPr>
            <p:cxnSp>
              <p:nvCxnSpPr>
                <p:cNvPr id="872" name="Straight Connector 871"/>
                <p:cNvCxnSpPr/>
                <p:nvPr/>
              </p:nvCxnSpPr>
              <p:spPr>
                <a:xfrm rot="5400000">
                  <a:off x="2267315" y="641083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rot="5400000">
                  <a:off x="2288747" y="641083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13" name="Group 912"/>
            <p:cNvGrpSpPr/>
            <p:nvPr/>
          </p:nvGrpSpPr>
          <p:grpSpPr>
            <a:xfrm>
              <a:off x="3316399" y="2773217"/>
              <a:ext cx="3293281" cy="655783"/>
              <a:chOff x="299824" y="5602974"/>
              <a:chExt cx="3293281" cy="655783"/>
            </a:xfrm>
          </p:grpSpPr>
          <p:grpSp>
            <p:nvGrpSpPr>
              <p:cNvPr id="914" name="Group 637"/>
              <p:cNvGrpSpPr/>
              <p:nvPr/>
            </p:nvGrpSpPr>
            <p:grpSpPr>
              <a:xfrm>
                <a:off x="999844" y="5602974"/>
                <a:ext cx="637821" cy="655783"/>
                <a:chOff x="548349" y="3529419"/>
                <a:chExt cx="637821" cy="655783"/>
              </a:xfrm>
            </p:grpSpPr>
            <p:grpSp>
              <p:nvGrpSpPr>
                <p:cNvPr id="1058" name="Group 35"/>
                <p:cNvGrpSpPr/>
                <p:nvPr/>
              </p:nvGrpSpPr>
              <p:grpSpPr>
                <a:xfrm>
                  <a:off x="895927" y="3529419"/>
                  <a:ext cx="290243" cy="655782"/>
                  <a:chOff x="895927" y="3377019"/>
                  <a:chExt cx="290243" cy="655782"/>
                </a:xfrm>
              </p:grpSpPr>
              <p:cxnSp>
                <p:nvCxnSpPr>
                  <p:cNvPr id="1077" name="Straight Connector 1076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8" name="Straight Connector 1077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9" name="Straight Connector 1078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0" name="Straight Connector 1079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1" name="Straight Connector 1080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2" name="Straight Connector 1081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3" name="Straight Connector 1082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4" name="Straight Connector 1083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5" name="Straight Connector 1084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6" name="Straight Connector 1085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Straight Connector 1086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8" name="Straight Connector 1087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9" name="Straight Connector 1088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0" name="Straight Connector 1089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1" name="Straight Connector 1090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59" name="Group 53"/>
                <p:cNvGrpSpPr/>
                <p:nvPr/>
              </p:nvGrpSpPr>
              <p:grpSpPr>
                <a:xfrm>
                  <a:off x="572127" y="3529419"/>
                  <a:ext cx="311688" cy="655782"/>
                  <a:chOff x="895927" y="3377019"/>
                  <a:chExt cx="311688" cy="655782"/>
                </a:xfrm>
              </p:grpSpPr>
              <p:cxnSp>
                <p:nvCxnSpPr>
                  <p:cNvPr id="1061" name="Straight Connector 1060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2" name="Straight Connector 1061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3" name="Straight Connector 1062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4" name="Straight Connector 1063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5" name="Straight Connector 1064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6" name="Straight Connector 1065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7" name="Straight Connector 1066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8" name="Straight Connector 1067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9" name="Straight Connector 1068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0" name="Straight Connector 1069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1" name="Straight Connector 1070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2" name="Straight Connector 1071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3" name="Straight Connector 1072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4" name="Straight Connector 1073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5" name="Straight Connector 1074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6" name="Straight Connector 1075"/>
                  <p:cNvCxnSpPr/>
                  <p:nvPr/>
                </p:nvCxnSpPr>
                <p:spPr>
                  <a:xfrm rot="5400000">
                    <a:off x="87510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60" name="Straight Connector 1059"/>
                <p:cNvCxnSpPr/>
                <p:nvPr/>
              </p:nvCxnSpPr>
              <p:spPr>
                <a:xfrm rot="5400000">
                  <a:off x="225077" y="3852692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5" name="Group 637"/>
              <p:cNvGrpSpPr/>
              <p:nvPr/>
            </p:nvGrpSpPr>
            <p:grpSpPr>
              <a:xfrm>
                <a:off x="347450" y="5602974"/>
                <a:ext cx="637821" cy="655783"/>
                <a:chOff x="548349" y="3529419"/>
                <a:chExt cx="637821" cy="655783"/>
              </a:xfrm>
            </p:grpSpPr>
            <p:grpSp>
              <p:nvGrpSpPr>
                <p:cNvPr id="1024" name="Group 35"/>
                <p:cNvGrpSpPr/>
                <p:nvPr/>
              </p:nvGrpSpPr>
              <p:grpSpPr>
                <a:xfrm>
                  <a:off x="895927" y="3529419"/>
                  <a:ext cx="290243" cy="655782"/>
                  <a:chOff x="895927" y="3377019"/>
                  <a:chExt cx="290243" cy="655782"/>
                </a:xfrm>
              </p:grpSpPr>
              <p:cxnSp>
                <p:nvCxnSpPr>
                  <p:cNvPr id="1043" name="Straight Connector 1042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4" name="Straight Connector 1043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5" name="Straight Connector 1044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6" name="Straight Connector 1045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7" name="Straight Connector 1046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8" name="Straight Connector 1047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9" name="Straight Connector 1048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0" name="Straight Connector 1049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1" name="Straight Connector 1050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2" name="Straight Connector 1051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3" name="Straight Connector 1052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4" name="Straight Connector 1053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5" name="Straight Connector 1054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6" name="Straight Connector 1055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7" name="Straight Connector 1056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5" name="Group 53"/>
                <p:cNvGrpSpPr/>
                <p:nvPr/>
              </p:nvGrpSpPr>
              <p:grpSpPr>
                <a:xfrm>
                  <a:off x="572127" y="3529419"/>
                  <a:ext cx="311688" cy="655782"/>
                  <a:chOff x="895927" y="3377019"/>
                  <a:chExt cx="311688" cy="655782"/>
                </a:xfrm>
              </p:grpSpPr>
              <p:cxnSp>
                <p:nvCxnSpPr>
                  <p:cNvPr id="1027" name="Straight Connector 1026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8" name="Straight Connector 1027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9" name="Straight Connector 1028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0" name="Straight Connector 1029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1" name="Straight Connector 1030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2" name="Straight Connector 1031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3" name="Straight Connector 1032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4" name="Straight Connector 1033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5" name="Straight Connector 1034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6" name="Straight Connector 1035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7" name="Straight Connector 1036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8" name="Straight Connector 1037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9" name="Straight Connector 1038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0" name="Straight Connector 1039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1" name="Straight Connector 1040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2" name="Straight Connector 1041"/>
                  <p:cNvCxnSpPr/>
                  <p:nvPr/>
                </p:nvCxnSpPr>
                <p:spPr>
                  <a:xfrm rot="5400000">
                    <a:off x="87510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26" name="Straight Connector 1025"/>
                <p:cNvCxnSpPr/>
                <p:nvPr/>
              </p:nvCxnSpPr>
              <p:spPr>
                <a:xfrm rot="5400000">
                  <a:off x="225077" y="3852692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6" name="Group 637"/>
              <p:cNvGrpSpPr/>
              <p:nvPr/>
            </p:nvGrpSpPr>
            <p:grpSpPr>
              <a:xfrm>
                <a:off x="1652094" y="5602974"/>
                <a:ext cx="637821" cy="655783"/>
                <a:chOff x="548349" y="3529419"/>
                <a:chExt cx="637821" cy="655783"/>
              </a:xfrm>
            </p:grpSpPr>
            <p:grpSp>
              <p:nvGrpSpPr>
                <p:cNvPr id="990" name="Group 35"/>
                <p:cNvGrpSpPr/>
                <p:nvPr/>
              </p:nvGrpSpPr>
              <p:grpSpPr>
                <a:xfrm>
                  <a:off x="895927" y="3529419"/>
                  <a:ext cx="290243" cy="655782"/>
                  <a:chOff x="895927" y="3377019"/>
                  <a:chExt cx="290243" cy="655782"/>
                </a:xfrm>
              </p:grpSpPr>
              <p:cxnSp>
                <p:nvCxnSpPr>
                  <p:cNvPr id="1009" name="Straight Connector 1008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0" name="Straight Connector 1009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1" name="Straight Connector 1010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2" name="Straight Connector 1011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3" name="Straight Connector 1012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Straight Connector 1013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5" name="Straight Connector 1014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6" name="Straight Connector 1015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7" name="Straight Connector 1016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8" name="Straight Connector 1017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9" name="Straight Connector 1018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0" name="Straight Connector 1019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1" name="Straight Connector 1020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2" name="Straight Connector 1021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3" name="Straight Connector 1022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91" name="Group 53"/>
                <p:cNvGrpSpPr/>
                <p:nvPr/>
              </p:nvGrpSpPr>
              <p:grpSpPr>
                <a:xfrm>
                  <a:off x="572127" y="3529419"/>
                  <a:ext cx="311688" cy="655782"/>
                  <a:chOff x="895927" y="3377019"/>
                  <a:chExt cx="311688" cy="655782"/>
                </a:xfrm>
              </p:grpSpPr>
              <p:cxnSp>
                <p:nvCxnSpPr>
                  <p:cNvPr id="993" name="Straight Connector 992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4" name="Straight Connector 993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5" name="Straight Connector 994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6" name="Straight Connector 995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7" name="Straight Connector 996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8" name="Straight Connector 997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9" name="Straight Connector 998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0" name="Straight Connector 999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1" name="Straight Connector 1000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2" name="Straight Connector 1001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3" name="Straight Connector 1002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4" name="Straight Connector 1003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5" name="Straight Connector 1004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6" name="Straight Connector 1005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7" name="Straight Connector 1006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8" name="Straight Connector 1007"/>
                  <p:cNvCxnSpPr/>
                  <p:nvPr/>
                </p:nvCxnSpPr>
                <p:spPr>
                  <a:xfrm rot="5400000">
                    <a:off x="87510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92" name="Straight Connector 991"/>
                <p:cNvCxnSpPr/>
                <p:nvPr/>
              </p:nvCxnSpPr>
              <p:spPr>
                <a:xfrm rot="5400000">
                  <a:off x="225077" y="3852692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7" name="Group 637"/>
              <p:cNvGrpSpPr/>
              <p:nvPr/>
            </p:nvGrpSpPr>
            <p:grpSpPr>
              <a:xfrm>
                <a:off x="2303913" y="5602974"/>
                <a:ext cx="637821" cy="655783"/>
                <a:chOff x="548349" y="3529419"/>
                <a:chExt cx="637821" cy="655783"/>
              </a:xfrm>
            </p:grpSpPr>
            <p:grpSp>
              <p:nvGrpSpPr>
                <p:cNvPr id="956" name="Group 35"/>
                <p:cNvGrpSpPr/>
                <p:nvPr/>
              </p:nvGrpSpPr>
              <p:grpSpPr>
                <a:xfrm>
                  <a:off x="895927" y="3529419"/>
                  <a:ext cx="290243" cy="655782"/>
                  <a:chOff x="895927" y="3377019"/>
                  <a:chExt cx="290243" cy="655782"/>
                </a:xfrm>
              </p:grpSpPr>
              <p:cxnSp>
                <p:nvCxnSpPr>
                  <p:cNvPr id="975" name="Straight Connector 974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6" name="Straight Connector 975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7" name="Straight Connector 976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8" name="Straight Connector 977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9" name="Straight Connector 978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0" name="Straight Connector 979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1" name="Straight Connector 980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2" name="Straight Connector 981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3" name="Straight Connector 982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4" name="Straight Connector 983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5" name="Straight Connector 984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6" name="Straight Connector 985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7" name="Straight Connector 986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8" name="Straight Connector 987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9" name="Straight Connector 988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57" name="Group 53"/>
                <p:cNvGrpSpPr/>
                <p:nvPr/>
              </p:nvGrpSpPr>
              <p:grpSpPr>
                <a:xfrm>
                  <a:off x="572127" y="3529419"/>
                  <a:ext cx="311688" cy="655782"/>
                  <a:chOff x="895927" y="3377019"/>
                  <a:chExt cx="311688" cy="655782"/>
                </a:xfrm>
              </p:grpSpPr>
              <p:cxnSp>
                <p:nvCxnSpPr>
                  <p:cNvPr id="959" name="Straight Connector 958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0" name="Straight Connector 959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1" name="Straight Connector 960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2" name="Straight Connector 961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3" name="Straight Connector 962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4" name="Straight Connector 963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" name="Straight Connector 964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" name="Straight Connector 965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7" name="Straight Connector 966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8" name="Straight Connector 967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9" name="Straight Connector 968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0" name="Straight Connector 969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1" name="Straight Connector 970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2" name="Straight Connector 971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3" name="Straight Connector 972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4" name="Straight Connector 973"/>
                  <p:cNvCxnSpPr/>
                  <p:nvPr/>
                </p:nvCxnSpPr>
                <p:spPr>
                  <a:xfrm rot="5400000">
                    <a:off x="87510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58" name="Straight Connector 957"/>
                <p:cNvCxnSpPr/>
                <p:nvPr/>
              </p:nvCxnSpPr>
              <p:spPr>
                <a:xfrm rot="5400000">
                  <a:off x="225077" y="3852692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8" name="Group 637"/>
              <p:cNvGrpSpPr/>
              <p:nvPr/>
            </p:nvGrpSpPr>
            <p:grpSpPr>
              <a:xfrm>
                <a:off x="2955284" y="5602974"/>
                <a:ext cx="637821" cy="655783"/>
                <a:chOff x="548349" y="3529419"/>
                <a:chExt cx="637821" cy="655783"/>
              </a:xfrm>
            </p:grpSpPr>
            <p:grpSp>
              <p:nvGrpSpPr>
                <p:cNvPr id="922" name="Group 35"/>
                <p:cNvGrpSpPr/>
                <p:nvPr/>
              </p:nvGrpSpPr>
              <p:grpSpPr>
                <a:xfrm>
                  <a:off x="895927" y="3529419"/>
                  <a:ext cx="290243" cy="655782"/>
                  <a:chOff x="895927" y="3377019"/>
                  <a:chExt cx="290243" cy="655782"/>
                </a:xfrm>
              </p:grpSpPr>
              <p:cxnSp>
                <p:nvCxnSpPr>
                  <p:cNvPr id="941" name="Straight Connector 940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2" name="Straight Connector 941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3" name="Straight Connector 942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4" name="Straight Connector 943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5" name="Straight Connector 944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" name="Straight Connector 945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" name="Straight Connector 946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8" name="Straight Connector 947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9" name="Straight Connector 948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0" name="Straight Connector 949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1" name="Straight Connector 950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5" name="Straight Connector 954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3" name="Group 53"/>
                <p:cNvGrpSpPr/>
                <p:nvPr/>
              </p:nvGrpSpPr>
              <p:grpSpPr>
                <a:xfrm>
                  <a:off x="572127" y="3529419"/>
                  <a:ext cx="311688" cy="655782"/>
                  <a:chOff x="895927" y="3377019"/>
                  <a:chExt cx="311688" cy="655782"/>
                </a:xfrm>
              </p:grpSpPr>
              <p:cxnSp>
                <p:nvCxnSpPr>
                  <p:cNvPr id="925" name="Straight Connector 924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6" name="Straight Connector 925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" name="Straight Connector 926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" name="Straight Connector 927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9" name="Straight Connector 928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0" name="Straight Connector 929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1" name="Straight Connector 930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2" name="Straight Connector 931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3" name="Straight Connector 932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4" name="Straight Connector 933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5" name="Straight Connector 934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6" name="Straight Connector 935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7" name="Straight Connector 936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8" name="Straight Connector 937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9" name="Straight Connector 938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0" name="Straight Connector 939"/>
                  <p:cNvCxnSpPr/>
                  <p:nvPr/>
                </p:nvCxnSpPr>
                <p:spPr>
                  <a:xfrm rot="5400000">
                    <a:off x="87510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24" name="Straight Connector 923"/>
                <p:cNvCxnSpPr/>
                <p:nvPr/>
              </p:nvCxnSpPr>
              <p:spPr>
                <a:xfrm rot="5400000">
                  <a:off x="225077" y="3852692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9" name="Group 873"/>
              <p:cNvGrpSpPr/>
              <p:nvPr/>
            </p:nvGrpSpPr>
            <p:grpSpPr>
              <a:xfrm>
                <a:off x="299824" y="5602974"/>
                <a:ext cx="30669" cy="655782"/>
                <a:chOff x="2590587" y="6087559"/>
                <a:chExt cx="30669" cy="655782"/>
              </a:xfrm>
            </p:grpSpPr>
            <p:cxnSp>
              <p:nvCxnSpPr>
                <p:cNvPr id="920" name="Straight Connector 919"/>
                <p:cNvCxnSpPr/>
                <p:nvPr/>
              </p:nvCxnSpPr>
              <p:spPr>
                <a:xfrm rot="5400000">
                  <a:off x="2267315" y="641083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1" name="Straight Connector 920"/>
                <p:cNvCxnSpPr/>
                <p:nvPr/>
              </p:nvCxnSpPr>
              <p:spPr>
                <a:xfrm rot="5400000">
                  <a:off x="2288747" y="641083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92" name="Group 1091"/>
            <p:cNvGrpSpPr/>
            <p:nvPr/>
          </p:nvGrpSpPr>
          <p:grpSpPr>
            <a:xfrm>
              <a:off x="6623745" y="2773217"/>
              <a:ext cx="2520447" cy="655783"/>
              <a:chOff x="299824" y="5602974"/>
              <a:chExt cx="2520447" cy="655783"/>
            </a:xfrm>
          </p:grpSpPr>
          <p:grpSp>
            <p:nvGrpSpPr>
              <p:cNvPr id="1093" name="Group 637"/>
              <p:cNvGrpSpPr/>
              <p:nvPr/>
            </p:nvGrpSpPr>
            <p:grpSpPr>
              <a:xfrm>
                <a:off x="999844" y="5602974"/>
                <a:ext cx="637821" cy="655783"/>
                <a:chOff x="548349" y="3529419"/>
                <a:chExt cx="637821" cy="655783"/>
              </a:xfrm>
            </p:grpSpPr>
            <p:grpSp>
              <p:nvGrpSpPr>
                <p:cNvPr id="1237" name="Group 35"/>
                <p:cNvGrpSpPr/>
                <p:nvPr/>
              </p:nvGrpSpPr>
              <p:grpSpPr>
                <a:xfrm>
                  <a:off x="895927" y="3529419"/>
                  <a:ext cx="290243" cy="655782"/>
                  <a:chOff x="895927" y="3377019"/>
                  <a:chExt cx="290243" cy="655782"/>
                </a:xfrm>
              </p:grpSpPr>
              <p:cxnSp>
                <p:nvCxnSpPr>
                  <p:cNvPr id="1256" name="Straight Connector 1255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7" name="Straight Connector 1256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8" name="Straight Connector 1257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9" name="Straight Connector 1258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0" name="Straight Connector 1259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1" name="Straight Connector 1260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2" name="Straight Connector 1261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3" name="Straight Connector 1262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4" name="Straight Connector 1263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5" name="Straight Connector 1264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6" name="Straight Connector 1265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7" name="Straight Connector 1266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8" name="Straight Connector 1267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9" name="Straight Connector 1268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0" name="Straight Connector 1269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38" name="Group 53"/>
                <p:cNvGrpSpPr/>
                <p:nvPr/>
              </p:nvGrpSpPr>
              <p:grpSpPr>
                <a:xfrm>
                  <a:off x="572127" y="3529419"/>
                  <a:ext cx="311688" cy="655782"/>
                  <a:chOff x="895927" y="3377019"/>
                  <a:chExt cx="311688" cy="655782"/>
                </a:xfrm>
              </p:grpSpPr>
              <p:cxnSp>
                <p:nvCxnSpPr>
                  <p:cNvPr id="1240" name="Straight Connector 1239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1" name="Straight Connector 1240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2" name="Straight Connector 1241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3" name="Straight Connector 1242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4" name="Straight Connector 1243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5" name="Straight Connector 1244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6" name="Straight Connector 1245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7" name="Straight Connector 1246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8" name="Straight Connector 1247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9" name="Straight Connector 1248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0" name="Straight Connector 1249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1" name="Straight Connector 1250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2" name="Straight Connector 1251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3" name="Straight Connector 1252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4" name="Straight Connector 1253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5" name="Straight Connector 1254"/>
                  <p:cNvCxnSpPr/>
                  <p:nvPr/>
                </p:nvCxnSpPr>
                <p:spPr>
                  <a:xfrm rot="5400000">
                    <a:off x="87510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39" name="Straight Connector 1238"/>
                <p:cNvCxnSpPr/>
                <p:nvPr/>
              </p:nvCxnSpPr>
              <p:spPr>
                <a:xfrm rot="5400000">
                  <a:off x="225077" y="3852692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4" name="Group 637"/>
              <p:cNvGrpSpPr/>
              <p:nvPr/>
            </p:nvGrpSpPr>
            <p:grpSpPr>
              <a:xfrm>
                <a:off x="347450" y="5602974"/>
                <a:ext cx="637821" cy="655783"/>
                <a:chOff x="548349" y="3529419"/>
                <a:chExt cx="637821" cy="655783"/>
              </a:xfrm>
            </p:grpSpPr>
            <p:grpSp>
              <p:nvGrpSpPr>
                <p:cNvPr id="1203" name="Group 35"/>
                <p:cNvGrpSpPr/>
                <p:nvPr/>
              </p:nvGrpSpPr>
              <p:grpSpPr>
                <a:xfrm>
                  <a:off x="895927" y="3529419"/>
                  <a:ext cx="290243" cy="655782"/>
                  <a:chOff x="895927" y="3377019"/>
                  <a:chExt cx="290243" cy="655782"/>
                </a:xfrm>
              </p:grpSpPr>
              <p:cxnSp>
                <p:nvCxnSpPr>
                  <p:cNvPr id="1222" name="Straight Connector 1221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3" name="Straight Connector 1222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4" name="Straight Connector 1223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5" name="Straight Connector 1224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6" name="Straight Connector 1225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7" name="Straight Connector 1226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8" name="Straight Connector 1227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9" name="Straight Connector 1228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0" name="Straight Connector 1229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1" name="Straight Connector 1230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2" name="Straight Connector 1231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3" name="Straight Connector 1232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4" name="Straight Connector 1233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5" name="Straight Connector 1234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6" name="Straight Connector 1235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04" name="Group 53"/>
                <p:cNvGrpSpPr/>
                <p:nvPr/>
              </p:nvGrpSpPr>
              <p:grpSpPr>
                <a:xfrm>
                  <a:off x="572127" y="3529419"/>
                  <a:ext cx="311688" cy="655782"/>
                  <a:chOff x="895927" y="3377019"/>
                  <a:chExt cx="311688" cy="655782"/>
                </a:xfrm>
              </p:grpSpPr>
              <p:cxnSp>
                <p:nvCxnSpPr>
                  <p:cNvPr id="1206" name="Straight Connector 1205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7" name="Straight Connector 1206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8" name="Straight Connector 1207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9" name="Straight Connector 1208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0" name="Straight Connector 1209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1" name="Straight Connector 1210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2" name="Straight Connector 1211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3" name="Straight Connector 1212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4" name="Straight Connector 1213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5" name="Straight Connector 1214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6" name="Straight Connector 1215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7" name="Straight Connector 1216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8" name="Straight Connector 1217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9" name="Straight Connector 1218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0" name="Straight Connector 1219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1" name="Straight Connector 1220"/>
                  <p:cNvCxnSpPr/>
                  <p:nvPr/>
                </p:nvCxnSpPr>
                <p:spPr>
                  <a:xfrm rot="5400000">
                    <a:off x="87510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05" name="Straight Connector 1204"/>
                <p:cNvCxnSpPr/>
                <p:nvPr/>
              </p:nvCxnSpPr>
              <p:spPr>
                <a:xfrm rot="5400000">
                  <a:off x="225077" y="3852692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5" name="Group 637"/>
              <p:cNvGrpSpPr/>
              <p:nvPr/>
            </p:nvGrpSpPr>
            <p:grpSpPr>
              <a:xfrm>
                <a:off x="1652094" y="5602974"/>
                <a:ext cx="637821" cy="655783"/>
                <a:chOff x="548349" y="3529419"/>
                <a:chExt cx="637821" cy="655783"/>
              </a:xfrm>
            </p:grpSpPr>
            <p:grpSp>
              <p:nvGrpSpPr>
                <p:cNvPr id="1169" name="Group 35"/>
                <p:cNvGrpSpPr/>
                <p:nvPr/>
              </p:nvGrpSpPr>
              <p:grpSpPr>
                <a:xfrm>
                  <a:off x="895927" y="3529419"/>
                  <a:ext cx="290243" cy="655782"/>
                  <a:chOff x="895927" y="3377019"/>
                  <a:chExt cx="290243" cy="655782"/>
                </a:xfrm>
              </p:grpSpPr>
              <p:cxnSp>
                <p:nvCxnSpPr>
                  <p:cNvPr id="1188" name="Straight Connector 1187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9" name="Straight Connector 1188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0" name="Straight Connector 1189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1" name="Straight Connector 1190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2" name="Straight Connector 1191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3" name="Straight Connector 1192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4" name="Straight Connector 1193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5" name="Straight Connector 1194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6" name="Straight Connector 1195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7" name="Straight Connector 1196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8" name="Straight Connector 1197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9" name="Straight Connector 1198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0" name="Straight Connector 1199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1" name="Straight Connector 1200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2" name="Straight Connector 1201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70" name="Group 53"/>
                <p:cNvGrpSpPr/>
                <p:nvPr/>
              </p:nvGrpSpPr>
              <p:grpSpPr>
                <a:xfrm>
                  <a:off x="572127" y="3529419"/>
                  <a:ext cx="311688" cy="655782"/>
                  <a:chOff x="895927" y="3377019"/>
                  <a:chExt cx="311688" cy="655782"/>
                </a:xfrm>
              </p:grpSpPr>
              <p:cxnSp>
                <p:nvCxnSpPr>
                  <p:cNvPr id="1172" name="Straight Connector 1171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3" name="Straight Connector 1172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4" name="Straight Connector 1173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5" name="Straight Connector 1174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6" name="Straight Connector 1175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7" name="Straight Connector 1176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8" name="Straight Connector 1177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9" name="Straight Connector 1178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0" name="Straight Connector 1179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1" name="Straight Connector 1180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2" name="Straight Connector 1181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3" name="Straight Connector 1182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4" name="Straight Connector 1183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5" name="Straight Connector 1184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6" name="Straight Connector 1185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7" name="Straight Connector 1186"/>
                  <p:cNvCxnSpPr/>
                  <p:nvPr/>
                </p:nvCxnSpPr>
                <p:spPr>
                  <a:xfrm rot="5400000">
                    <a:off x="87510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71" name="Straight Connector 1170"/>
                <p:cNvCxnSpPr/>
                <p:nvPr/>
              </p:nvCxnSpPr>
              <p:spPr>
                <a:xfrm rot="5400000">
                  <a:off x="225077" y="3852692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6" name="Group 637"/>
              <p:cNvGrpSpPr/>
              <p:nvPr/>
            </p:nvGrpSpPr>
            <p:grpSpPr>
              <a:xfrm>
                <a:off x="2303913" y="5602974"/>
                <a:ext cx="516358" cy="655783"/>
                <a:chOff x="548349" y="3529419"/>
                <a:chExt cx="516358" cy="655783"/>
              </a:xfrm>
            </p:grpSpPr>
            <p:grpSp>
              <p:nvGrpSpPr>
                <p:cNvPr id="1135" name="Group 35"/>
                <p:cNvGrpSpPr/>
                <p:nvPr/>
              </p:nvGrpSpPr>
              <p:grpSpPr>
                <a:xfrm>
                  <a:off x="895927" y="3529419"/>
                  <a:ext cx="168780" cy="655782"/>
                  <a:chOff x="895927" y="3377019"/>
                  <a:chExt cx="168780" cy="655782"/>
                </a:xfrm>
              </p:grpSpPr>
              <p:cxnSp>
                <p:nvCxnSpPr>
                  <p:cNvPr id="1154" name="Straight Connector 1153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5" name="Straight Connector 1154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6" name="Straight Connector 1155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7" name="Straight Connector 1156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8" name="Straight Connector 1157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9" name="Straight Connector 1158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0" name="Straight Connector 1159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1" name="Straight Connector 1160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2" name="Straight Connector 1161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6" name="Group 53"/>
                <p:cNvGrpSpPr/>
                <p:nvPr/>
              </p:nvGrpSpPr>
              <p:grpSpPr>
                <a:xfrm>
                  <a:off x="572127" y="3529419"/>
                  <a:ext cx="311688" cy="655782"/>
                  <a:chOff x="895927" y="3377019"/>
                  <a:chExt cx="311688" cy="655782"/>
                </a:xfrm>
              </p:grpSpPr>
              <p:cxnSp>
                <p:nvCxnSpPr>
                  <p:cNvPr id="1138" name="Straight Connector 1137"/>
                  <p:cNvCxnSpPr/>
                  <p:nvPr/>
                </p:nvCxnSpPr>
                <p:spPr>
                  <a:xfrm rot="5400000">
                    <a:off x="57265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9" name="Straight Connector 1138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0" name="Straight Connector 1139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1" name="Straight Connector 1140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2" name="Straight Connector 1141"/>
                  <p:cNvCxnSpPr/>
                  <p:nvPr/>
                </p:nvCxnSpPr>
                <p:spPr>
                  <a:xfrm rot="5400000">
                    <a:off x="653625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3" name="Straight Connector 1142"/>
                  <p:cNvCxnSpPr/>
                  <p:nvPr/>
                </p:nvCxnSpPr>
                <p:spPr>
                  <a:xfrm rot="5400000">
                    <a:off x="67507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4" name="Straight Connector 1143"/>
                  <p:cNvCxnSpPr/>
                  <p:nvPr/>
                </p:nvCxnSpPr>
                <p:spPr>
                  <a:xfrm rot="5400000">
                    <a:off x="69411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5" name="Straight Connector 1144"/>
                  <p:cNvCxnSpPr/>
                  <p:nvPr/>
                </p:nvCxnSpPr>
                <p:spPr>
                  <a:xfrm rot="5400000">
                    <a:off x="71556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6" name="Straight Connector 1145"/>
                  <p:cNvCxnSpPr/>
                  <p:nvPr/>
                </p:nvCxnSpPr>
                <p:spPr>
                  <a:xfrm rot="5400000">
                    <a:off x="73219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7" name="Straight Connector 1146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8" name="Straight Connector 1147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9" name="Straight Connector 1148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0" name="Straight Connector 1149"/>
                  <p:cNvCxnSpPr/>
                  <p:nvPr/>
                </p:nvCxnSpPr>
                <p:spPr>
                  <a:xfrm rot="5400000">
                    <a:off x="81316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1" name="Straight Connector 1150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2" name="Straight Connector 1151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3" name="Straight Connector 1152"/>
                  <p:cNvCxnSpPr/>
                  <p:nvPr/>
                </p:nvCxnSpPr>
                <p:spPr>
                  <a:xfrm rot="5400000">
                    <a:off x="87510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37" name="Straight Connector 1136"/>
                <p:cNvCxnSpPr/>
                <p:nvPr/>
              </p:nvCxnSpPr>
              <p:spPr>
                <a:xfrm rot="5400000">
                  <a:off x="225077" y="3852692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8" name="Group 873"/>
              <p:cNvGrpSpPr/>
              <p:nvPr/>
            </p:nvGrpSpPr>
            <p:grpSpPr>
              <a:xfrm>
                <a:off x="299824" y="5602974"/>
                <a:ext cx="30669" cy="655782"/>
                <a:chOff x="2590587" y="6087559"/>
                <a:chExt cx="30669" cy="655782"/>
              </a:xfrm>
            </p:grpSpPr>
            <p:cxnSp>
              <p:nvCxnSpPr>
                <p:cNvPr id="1099" name="Straight Connector 1098"/>
                <p:cNvCxnSpPr/>
                <p:nvPr/>
              </p:nvCxnSpPr>
              <p:spPr>
                <a:xfrm rot="5400000">
                  <a:off x="2267315" y="641083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0" name="Straight Connector 1099"/>
                <p:cNvCxnSpPr/>
                <p:nvPr/>
              </p:nvCxnSpPr>
              <p:spPr>
                <a:xfrm rot="5400000">
                  <a:off x="2288747" y="641083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41" name="Group 1340"/>
          <p:cNvGrpSpPr/>
          <p:nvPr/>
        </p:nvGrpSpPr>
        <p:grpSpPr>
          <a:xfrm>
            <a:off x="122833" y="3805476"/>
            <a:ext cx="7214833" cy="655783"/>
            <a:chOff x="12001" y="3602284"/>
            <a:chExt cx="7214833" cy="655783"/>
          </a:xfrm>
        </p:grpSpPr>
        <p:grpSp>
          <p:nvGrpSpPr>
            <p:cNvPr id="876" name="Group 637"/>
            <p:cNvGrpSpPr/>
            <p:nvPr/>
          </p:nvGrpSpPr>
          <p:grpSpPr>
            <a:xfrm>
              <a:off x="12001" y="3602284"/>
              <a:ext cx="637821" cy="655783"/>
              <a:chOff x="548349" y="3529419"/>
              <a:chExt cx="637821" cy="655783"/>
            </a:xfrm>
          </p:grpSpPr>
          <p:grpSp>
            <p:nvGrpSpPr>
              <p:cNvPr id="877" name="Group 35"/>
              <p:cNvGrpSpPr/>
              <p:nvPr/>
            </p:nvGrpSpPr>
            <p:grpSpPr>
              <a:xfrm>
                <a:off x="895927" y="3529419"/>
                <a:ext cx="290243" cy="655782"/>
                <a:chOff x="895927" y="3377019"/>
                <a:chExt cx="290243" cy="655782"/>
              </a:xfrm>
            </p:grpSpPr>
            <p:cxnSp>
              <p:nvCxnSpPr>
                <p:cNvPr id="896" name="Straight Connector 895"/>
                <p:cNvCxnSpPr/>
                <p:nvPr/>
              </p:nvCxnSpPr>
              <p:spPr>
                <a:xfrm rot="5400000">
                  <a:off x="572655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7" name="Straight Connector 896"/>
                <p:cNvCxnSpPr/>
                <p:nvPr/>
              </p:nvCxnSpPr>
              <p:spPr>
                <a:xfrm rot="5400000">
                  <a:off x="594100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8" name="Straight Connector 897"/>
                <p:cNvCxnSpPr/>
                <p:nvPr/>
              </p:nvCxnSpPr>
              <p:spPr>
                <a:xfrm rot="5400000">
                  <a:off x="61314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9" name="Straight Connector 898"/>
                <p:cNvCxnSpPr/>
                <p:nvPr/>
              </p:nvCxnSpPr>
              <p:spPr>
                <a:xfrm rot="5400000">
                  <a:off x="63459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0" name="Straight Connector 899"/>
                <p:cNvCxnSpPr/>
                <p:nvPr/>
              </p:nvCxnSpPr>
              <p:spPr>
                <a:xfrm rot="5400000">
                  <a:off x="653625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1" name="Straight Connector 900"/>
                <p:cNvCxnSpPr/>
                <p:nvPr/>
              </p:nvCxnSpPr>
              <p:spPr>
                <a:xfrm rot="5400000">
                  <a:off x="675070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Straight Connector 901"/>
                <p:cNvCxnSpPr/>
                <p:nvPr/>
              </p:nvCxnSpPr>
              <p:spPr>
                <a:xfrm rot="5400000">
                  <a:off x="69411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3" name="Straight Connector 902"/>
                <p:cNvCxnSpPr/>
                <p:nvPr/>
              </p:nvCxnSpPr>
              <p:spPr>
                <a:xfrm rot="5400000">
                  <a:off x="71556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4" name="Straight Connector 903"/>
                <p:cNvCxnSpPr/>
                <p:nvPr/>
              </p:nvCxnSpPr>
              <p:spPr>
                <a:xfrm rot="5400000">
                  <a:off x="73219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5" name="Straight Connector 904"/>
                <p:cNvCxnSpPr/>
                <p:nvPr/>
              </p:nvCxnSpPr>
              <p:spPr>
                <a:xfrm rot="5400000">
                  <a:off x="75364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6" name="Straight Connector 905"/>
                <p:cNvCxnSpPr/>
                <p:nvPr/>
              </p:nvCxnSpPr>
              <p:spPr>
                <a:xfrm rot="5400000">
                  <a:off x="772691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7" name="Straight Connector 906"/>
                <p:cNvCxnSpPr/>
                <p:nvPr/>
              </p:nvCxnSpPr>
              <p:spPr>
                <a:xfrm rot="5400000">
                  <a:off x="794136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8" name="Straight Connector 907"/>
                <p:cNvCxnSpPr/>
                <p:nvPr/>
              </p:nvCxnSpPr>
              <p:spPr>
                <a:xfrm rot="5400000">
                  <a:off x="81316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9" name="Straight Connector 908"/>
                <p:cNvCxnSpPr/>
                <p:nvPr/>
              </p:nvCxnSpPr>
              <p:spPr>
                <a:xfrm rot="5400000">
                  <a:off x="83461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0" name="Straight Connector 909"/>
                <p:cNvCxnSpPr/>
                <p:nvPr/>
              </p:nvCxnSpPr>
              <p:spPr>
                <a:xfrm rot="5400000">
                  <a:off x="853661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8" name="Group 53"/>
              <p:cNvGrpSpPr/>
              <p:nvPr/>
            </p:nvGrpSpPr>
            <p:grpSpPr>
              <a:xfrm>
                <a:off x="572127" y="3529419"/>
                <a:ext cx="311688" cy="655782"/>
                <a:chOff x="895927" y="3377019"/>
                <a:chExt cx="311688" cy="655782"/>
              </a:xfrm>
            </p:grpSpPr>
            <p:cxnSp>
              <p:nvCxnSpPr>
                <p:cNvPr id="880" name="Straight Connector 879"/>
                <p:cNvCxnSpPr/>
                <p:nvPr/>
              </p:nvCxnSpPr>
              <p:spPr>
                <a:xfrm rot="5400000">
                  <a:off x="572655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rot="5400000">
                  <a:off x="594100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Straight Connector 881"/>
                <p:cNvCxnSpPr/>
                <p:nvPr/>
              </p:nvCxnSpPr>
              <p:spPr>
                <a:xfrm rot="5400000">
                  <a:off x="61314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Straight Connector 882"/>
                <p:cNvCxnSpPr/>
                <p:nvPr/>
              </p:nvCxnSpPr>
              <p:spPr>
                <a:xfrm rot="5400000">
                  <a:off x="63459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Straight Connector 883"/>
                <p:cNvCxnSpPr/>
                <p:nvPr/>
              </p:nvCxnSpPr>
              <p:spPr>
                <a:xfrm rot="5400000">
                  <a:off x="653625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Straight Connector 884"/>
                <p:cNvCxnSpPr/>
                <p:nvPr/>
              </p:nvCxnSpPr>
              <p:spPr>
                <a:xfrm rot="5400000">
                  <a:off x="675070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Straight Connector 885"/>
                <p:cNvCxnSpPr/>
                <p:nvPr/>
              </p:nvCxnSpPr>
              <p:spPr>
                <a:xfrm rot="5400000">
                  <a:off x="69411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Straight Connector 886"/>
                <p:cNvCxnSpPr/>
                <p:nvPr/>
              </p:nvCxnSpPr>
              <p:spPr>
                <a:xfrm rot="5400000">
                  <a:off x="71556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Straight Connector 887"/>
                <p:cNvCxnSpPr/>
                <p:nvPr/>
              </p:nvCxnSpPr>
              <p:spPr>
                <a:xfrm rot="5400000">
                  <a:off x="73219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Straight Connector 888"/>
                <p:cNvCxnSpPr/>
                <p:nvPr/>
              </p:nvCxnSpPr>
              <p:spPr>
                <a:xfrm rot="5400000">
                  <a:off x="75364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0" name="Straight Connector 889"/>
                <p:cNvCxnSpPr/>
                <p:nvPr/>
              </p:nvCxnSpPr>
              <p:spPr>
                <a:xfrm rot="5400000">
                  <a:off x="772691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Straight Connector 890"/>
                <p:cNvCxnSpPr/>
                <p:nvPr/>
              </p:nvCxnSpPr>
              <p:spPr>
                <a:xfrm rot="5400000">
                  <a:off x="794136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2" name="Straight Connector 891"/>
                <p:cNvCxnSpPr/>
                <p:nvPr/>
              </p:nvCxnSpPr>
              <p:spPr>
                <a:xfrm rot="5400000">
                  <a:off x="81316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3" name="Straight Connector 892"/>
                <p:cNvCxnSpPr/>
                <p:nvPr/>
              </p:nvCxnSpPr>
              <p:spPr>
                <a:xfrm rot="5400000">
                  <a:off x="83461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4" name="Straight Connector 893"/>
                <p:cNvCxnSpPr/>
                <p:nvPr/>
              </p:nvCxnSpPr>
              <p:spPr>
                <a:xfrm rot="5400000">
                  <a:off x="853661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5" name="Straight Connector 894"/>
                <p:cNvCxnSpPr/>
                <p:nvPr/>
              </p:nvCxnSpPr>
              <p:spPr>
                <a:xfrm rot="5400000">
                  <a:off x="875106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9" name="Straight Connector 878"/>
              <p:cNvCxnSpPr/>
              <p:nvPr/>
            </p:nvCxnSpPr>
            <p:spPr>
              <a:xfrm rot="5400000">
                <a:off x="225077" y="3852692"/>
                <a:ext cx="655782" cy="9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1" name="Group 637"/>
            <p:cNvGrpSpPr/>
            <p:nvPr/>
          </p:nvGrpSpPr>
          <p:grpSpPr>
            <a:xfrm>
              <a:off x="3307648" y="3602284"/>
              <a:ext cx="637821" cy="655783"/>
              <a:chOff x="548349" y="3529419"/>
              <a:chExt cx="637821" cy="655783"/>
            </a:xfrm>
          </p:grpSpPr>
          <p:grpSp>
            <p:nvGrpSpPr>
              <p:cNvPr id="1272" name="Group 35"/>
              <p:cNvGrpSpPr/>
              <p:nvPr/>
            </p:nvGrpSpPr>
            <p:grpSpPr>
              <a:xfrm>
                <a:off x="895927" y="3529419"/>
                <a:ext cx="290243" cy="655782"/>
                <a:chOff x="895927" y="3377019"/>
                <a:chExt cx="290243" cy="655782"/>
              </a:xfrm>
            </p:grpSpPr>
            <p:cxnSp>
              <p:nvCxnSpPr>
                <p:cNvPr id="1291" name="Straight Connector 1290"/>
                <p:cNvCxnSpPr/>
                <p:nvPr/>
              </p:nvCxnSpPr>
              <p:spPr>
                <a:xfrm rot="5400000">
                  <a:off x="572655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/>
                <p:nvPr/>
              </p:nvCxnSpPr>
              <p:spPr>
                <a:xfrm rot="5400000">
                  <a:off x="594100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3" name="Straight Connector 1292"/>
                <p:cNvCxnSpPr/>
                <p:nvPr/>
              </p:nvCxnSpPr>
              <p:spPr>
                <a:xfrm rot="5400000">
                  <a:off x="61314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Straight Connector 1293"/>
                <p:cNvCxnSpPr/>
                <p:nvPr/>
              </p:nvCxnSpPr>
              <p:spPr>
                <a:xfrm rot="5400000">
                  <a:off x="63459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5" name="Straight Connector 1294"/>
                <p:cNvCxnSpPr/>
                <p:nvPr/>
              </p:nvCxnSpPr>
              <p:spPr>
                <a:xfrm rot="5400000">
                  <a:off x="653625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Straight Connector 1295"/>
                <p:cNvCxnSpPr/>
                <p:nvPr/>
              </p:nvCxnSpPr>
              <p:spPr>
                <a:xfrm rot="5400000">
                  <a:off x="675070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7" name="Straight Connector 1296"/>
                <p:cNvCxnSpPr/>
                <p:nvPr/>
              </p:nvCxnSpPr>
              <p:spPr>
                <a:xfrm rot="5400000">
                  <a:off x="69411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Connector 1297"/>
                <p:cNvCxnSpPr/>
                <p:nvPr/>
              </p:nvCxnSpPr>
              <p:spPr>
                <a:xfrm rot="5400000">
                  <a:off x="71556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9" name="Straight Connector 1298"/>
                <p:cNvCxnSpPr/>
                <p:nvPr/>
              </p:nvCxnSpPr>
              <p:spPr>
                <a:xfrm rot="5400000">
                  <a:off x="73219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Straight Connector 1299"/>
                <p:cNvCxnSpPr/>
                <p:nvPr/>
              </p:nvCxnSpPr>
              <p:spPr>
                <a:xfrm rot="5400000">
                  <a:off x="75364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1" name="Straight Connector 1300"/>
                <p:cNvCxnSpPr/>
                <p:nvPr/>
              </p:nvCxnSpPr>
              <p:spPr>
                <a:xfrm rot="5400000">
                  <a:off x="772691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Straight Connector 1301"/>
                <p:cNvCxnSpPr/>
                <p:nvPr/>
              </p:nvCxnSpPr>
              <p:spPr>
                <a:xfrm rot="5400000">
                  <a:off x="794136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3" name="Straight Connector 1302"/>
                <p:cNvCxnSpPr/>
                <p:nvPr/>
              </p:nvCxnSpPr>
              <p:spPr>
                <a:xfrm rot="5400000">
                  <a:off x="81316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/>
                <p:nvPr/>
              </p:nvCxnSpPr>
              <p:spPr>
                <a:xfrm rot="5400000">
                  <a:off x="83461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5" name="Straight Connector 1304"/>
                <p:cNvCxnSpPr/>
                <p:nvPr/>
              </p:nvCxnSpPr>
              <p:spPr>
                <a:xfrm rot="5400000">
                  <a:off x="853661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3" name="Group 53"/>
              <p:cNvGrpSpPr/>
              <p:nvPr/>
            </p:nvGrpSpPr>
            <p:grpSpPr>
              <a:xfrm>
                <a:off x="572127" y="3529419"/>
                <a:ext cx="311688" cy="655782"/>
                <a:chOff x="895927" y="3377019"/>
                <a:chExt cx="311688" cy="655782"/>
              </a:xfrm>
            </p:grpSpPr>
            <p:cxnSp>
              <p:nvCxnSpPr>
                <p:cNvPr id="1275" name="Straight Connector 1274"/>
                <p:cNvCxnSpPr/>
                <p:nvPr/>
              </p:nvCxnSpPr>
              <p:spPr>
                <a:xfrm rot="5400000">
                  <a:off x="572655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6" name="Straight Connector 1275"/>
                <p:cNvCxnSpPr/>
                <p:nvPr/>
              </p:nvCxnSpPr>
              <p:spPr>
                <a:xfrm rot="5400000">
                  <a:off x="594100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7" name="Straight Connector 1276"/>
                <p:cNvCxnSpPr/>
                <p:nvPr/>
              </p:nvCxnSpPr>
              <p:spPr>
                <a:xfrm rot="5400000">
                  <a:off x="61314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8" name="Straight Connector 1277"/>
                <p:cNvCxnSpPr/>
                <p:nvPr/>
              </p:nvCxnSpPr>
              <p:spPr>
                <a:xfrm rot="5400000">
                  <a:off x="63459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9" name="Straight Connector 1278"/>
                <p:cNvCxnSpPr/>
                <p:nvPr/>
              </p:nvCxnSpPr>
              <p:spPr>
                <a:xfrm rot="5400000">
                  <a:off x="653625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0" name="Straight Connector 1279"/>
                <p:cNvCxnSpPr/>
                <p:nvPr/>
              </p:nvCxnSpPr>
              <p:spPr>
                <a:xfrm rot="5400000">
                  <a:off x="675070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1" name="Straight Connector 1280"/>
                <p:cNvCxnSpPr/>
                <p:nvPr/>
              </p:nvCxnSpPr>
              <p:spPr>
                <a:xfrm rot="5400000">
                  <a:off x="69411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2" name="Straight Connector 1281"/>
                <p:cNvCxnSpPr/>
                <p:nvPr/>
              </p:nvCxnSpPr>
              <p:spPr>
                <a:xfrm rot="5400000">
                  <a:off x="71556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3" name="Straight Connector 1282"/>
                <p:cNvCxnSpPr/>
                <p:nvPr/>
              </p:nvCxnSpPr>
              <p:spPr>
                <a:xfrm rot="5400000">
                  <a:off x="73219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4" name="Straight Connector 1283"/>
                <p:cNvCxnSpPr/>
                <p:nvPr/>
              </p:nvCxnSpPr>
              <p:spPr>
                <a:xfrm rot="5400000">
                  <a:off x="75364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5" name="Straight Connector 1284"/>
                <p:cNvCxnSpPr/>
                <p:nvPr/>
              </p:nvCxnSpPr>
              <p:spPr>
                <a:xfrm rot="5400000">
                  <a:off x="772691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6" name="Straight Connector 1285"/>
                <p:cNvCxnSpPr/>
                <p:nvPr/>
              </p:nvCxnSpPr>
              <p:spPr>
                <a:xfrm rot="5400000">
                  <a:off x="794136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7" name="Straight Connector 1286"/>
                <p:cNvCxnSpPr/>
                <p:nvPr/>
              </p:nvCxnSpPr>
              <p:spPr>
                <a:xfrm rot="5400000">
                  <a:off x="81316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8" name="Straight Connector 1287"/>
                <p:cNvCxnSpPr/>
                <p:nvPr/>
              </p:nvCxnSpPr>
              <p:spPr>
                <a:xfrm rot="5400000">
                  <a:off x="83461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9" name="Straight Connector 1288"/>
                <p:cNvCxnSpPr/>
                <p:nvPr/>
              </p:nvCxnSpPr>
              <p:spPr>
                <a:xfrm rot="5400000">
                  <a:off x="853661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0" name="Straight Connector 1289"/>
                <p:cNvCxnSpPr/>
                <p:nvPr/>
              </p:nvCxnSpPr>
              <p:spPr>
                <a:xfrm rot="5400000">
                  <a:off x="875106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4" name="Straight Connector 1273"/>
              <p:cNvCxnSpPr/>
              <p:nvPr/>
            </p:nvCxnSpPr>
            <p:spPr>
              <a:xfrm rot="5400000">
                <a:off x="225077" y="3852692"/>
                <a:ext cx="655782" cy="9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6" name="Group 637"/>
            <p:cNvGrpSpPr/>
            <p:nvPr/>
          </p:nvGrpSpPr>
          <p:grpSpPr>
            <a:xfrm>
              <a:off x="6589013" y="3602284"/>
              <a:ext cx="637821" cy="655783"/>
              <a:chOff x="548349" y="3529419"/>
              <a:chExt cx="637821" cy="655783"/>
            </a:xfrm>
          </p:grpSpPr>
          <p:grpSp>
            <p:nvGrpSpPr>
              <p:cNvPr id="1307" name="Group 35"/>
              <p:cNvGrpSpPr/>
              <p:nvPr/>
            </p:nvGrpSpPr>
            <p:grpSpPr>
              <a:xfrm>
                <a:off x="895927" y="3529419"/>
                <a:ext cx="290243" cy="655782"/>
                <a:chOff x="895927" y="3377019"/>
                <a:chExt cx="290243" cy="655782"/>
              </a:xfrm>
            </p:grpSpPr>
            <p:cxnSp>
              <p:nvCxnSpPr>
                <p:cNvPr id="1326" name="Straight Connector 1325"/>
                <p:cNvCxnSpPr/>
                <p:nvPr/>
              </p:nvCxnSpPr>
              <p:spPr>
                <a:xfrm rot="5400000">
                  <a:off x="572655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7" name="Straight Connector 1326"/>
                <p:cNvCxnSpPr/>
                <p:nvPr/>
              </p:nvCxnSpPr>
              <p:spPr>
                <a:xfrm rot="5400000">
                  <a:off x="594100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8" name="Straight Connector 1327"/>
                <p:cNvCxnSpPr/>
                <p:nvPr/>
              </p:nvCxnSpPr>
              <p:spPr>
                <a:xfrm rot="5400000">
                  <a:off x="61314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9" name="Straight Connector 1328"/>
                <p:cNvCxnSpPr/>
                <p:nvPr/>
              </p:nvCxnSpPr>
              <p:spPr>
                <a:xfrm rot="5400000">
                  <a:off x="63459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0" name="Straight Connector 1329"/>
                <p:cNvCxnSpPr/>
                <p:nvPr/>
              </p:nvCxnSpPr>
              <p:spPr>
                <a:xfrm rot="5400000">
                  <a:off x="653625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1" name="Straight Connector 1330"/>
                <p:cNvCxnSpPr/>
                <p:nvPr/>
              </p:nvCxnSpPr>
              <p:spPr>
                <a:xfrm rot="5400000">
                  <a:off x="675070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2" name="Straight Connector 1331"/>
                <p:cNvCxnSpPr/>
                <p:nvPr/>
              </p:nvCxnSpPr>
              <p:spPr>
                <a:xfrm rot="5400000">
                  <a:off x="69411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3" name="Straight Connector 1332"/>
                <p:cNvCxnSpPr/>
                <p:nvPr/>
              </p:nvCxnSpPr>
              <p:spPr>
                <a:xfrm rot="5400000">
                  <a:off x="71556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4" name="Straight Connector 1333"/>
                <p:cNvCxnSpPr/>
                <p:nvPr/>
              </p:nvCxnSpPr>
              <p:spPr>
                <a:xfrm rot="5400000">
                  <a:off x="73219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5" name="Straight Connector 1334"/>
                <p:cNvCxnSpPr/>
                <p:nvPr/>
              </p:nvCxnSpPr>
              <p:spPr>
                <a:xfrm rot="5400000">
                  <a:off x="75364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6" name="Straight Connector 1335"/>
                <p:cNvCxnSpPr/>
                <p:nvPr/>
              </p:nvCxnSpPr>
              <p:spPr>
                <a:xfrm rot="5400000">
                  <a:off x="772691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7" name="Straight Connector 1336"/>
                <p:cNvCxnSpPr/>
                <p:nvPr/>
              </p:nvCxnSpPr>
              <p:spPr>
                <a:xfrm rot="5400000">
                  <a:off x="794136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8" name="Straight Connector 1337"/>
                <p:cNvCxnSpPr/>
                <p:nvPr/>
              </p:nvCxnSpPr>
              <p:spPr>
                <a:xfrm rot="5400000">
                  <a:off x="81316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9" name="Straight Connector 1338"/>
                <p:cNvCxnSpPr/>
                <p:nvPr/>
              </p:nvCxnSpPr>
              <p:spPr>
                <a:xfrm rot="5400000">
                  <a:off x="83461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0" name="Straight Connector 1339"/>
                <p:cNvCxnSpPr/>
                <p:nvPr/>
              </p:nvCxnSpPr>
              <p:spPr>
                <a:xfrm rot="5400000">
                  <a:off x="853661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8" name="Group 53"/>
              <p:cNvGrpSpPr/>
              <p:nvPr/>
            </p:nvGrpSpPr>
            <p:grpSpPr>
              <a:xfrm>
                <a:off x="572127" y="3529419"/>
                <a:ext cx="311688" cy="655782"/>
                <a:chOff x="895927" y="3377019"/>
                <a:chExt cx="311688" cy="655782"/>
              </a:xfrm>
            </p:grpSpPr>
            <p:cxnSp>
              <p:nvCxnSpPr>
                <p:cNvPr id="1310" name="Straight Connector 1309"/>
                <p:cNvCxnSpPr/>
                <p:nvPr/>
              </p:nvCxnSpPr>
              <p:spPr>
                <a:xfrm rot="5400000">
                  <a:off x="572655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1" name="Straight Connector 1310"/>
                <p:cNvCxnSpPr/>
                <p:nvPr/>
              </p:nvCxnSpPr>
              <p:spPr>
                <a:xfrm rot="5400000">
                  <a:off x="594100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2" name="Straight Connector 1311"/>
                <p:cNvCxnSpPr/>
                <p:nvPr/>
              </p:nvCxnSpPr>
              <p:spPr>
                <a:xfrm rot="5400000">
                  <a:off x="61314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3" name="Straight Connector 1312"/>
                <p:cNvCxnSpPr/>
                <p:nvPr/>
              </p:nvCxnSpPr>
              <p:spPr>
                <a:xfrm rot="5400000">
                  <a:off x="63459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4" name="Straight Connector 1313"/>
                <p:cNvCxnSpPr/>
                <p:nvPr/>
              </p:nvCxnSpPr>
              <p:spPr>
                <a:xfrm rot="5400000">
                  <a:off x="653625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5" name="Straight Connector 1314"/>
                <p:cNvCxnSpPr/>
                <p:nvPr/>
              </p:nvCxnSpPr>
              <p:spPr>
                <a:xfrm rot="5400000">
                  <a:off x="675070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6" name="Straight Connector 1315"/>
                <p:cNvCxnSpPr/>
                <p:nvPr/>
              </p:nvCxnSpPr>
              <p:spPr>
                <a:xfrm rot="5400000">
                  <a:off x="69411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7" name="Straight Connector 1316"/>
                <p:cNvCxnSpPr/>
                <p:nvPr/>
              </p:nvCxnSpPr>
              <p:spPr>
                <a:xfrm rot="5400000">
                  <a:off x="71556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8" name="Straight Connector 1317"/>
                <p:cNvCxnSpPr/>
                <p:nvPr/>
              </p:nvCxnSpPr>
              <p:spPr>
                <a:xfrm rot="5400000">
                  <a:off x="73219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9" name="Straight Connector 1318"/>
                <p:cNvCxnSpPr/>
                <p:nvPr/>
              </p:nvCxnSpPr>
              <p:spPr>
                <a:xfrm rot="5400000">
                  <a:off x="75364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0" name="Straight Connector 1319"/>
                <p:cNvCxnSpPr/>
                <p:nvPr/>
              </p:nvCxnSpPr>
              <p:spPr>
                <a:xfrm rot="5400000">
                  <a:off x="772691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1" name="Straight Connector 1320"/>
                <p:cNvCxnSpPr/>
                <p:nvPr/>
              </p:nvCxnSpPr>
              <p:spPr>
                <a:xfrm rot="5400000">
                  <a:off x="794136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2" name="Straight Connector 1321"/>
                <p:cNvCxnSpPr/>
                <p:nvPr/>
              </p:nvCxnSpPr>
              <p:spPr>
                <a:xfrm rot="5400000">
                  <a:off x="81316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3" name="Straight Connector 1322"/>
                <p:cNvCxnSpPr/>
                <p:nvPr/>
              </p:nvCxnSpPr>
              <p:spPr>
                <a:xfrm rot="5400000">
                  <a:off x="83461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4" name="Straight Connector 1323"/>
                <p:cNvCxnSpPr/>
                <p:nvPr/>
              </p:nvCxnSpPr>
              <p:spPr>
                <a:xfrm rot="5400000">
                  <a:off x="853661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5" name="Straight Connector 1324"/>
                <p:cNvCxnSpPr/>
                <p:nvPr/>
              </p:nvCxnSpPr>
              <p:spPr>
                <a:xfrm rot="5400000">
                  <a:off x="875106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09" name="Straight Connector 1308"/>
              <p:cNvCxnSpPr/>
              <p:nvPr/>
            </p:nvCxnSpPr>
            <p:spPr>
              <a:xfrm rot="5400000">
                <a:off x="225077" y="3852692"/>
                <a:ext cx="655782" cy="9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13" name="Group 1412"/>
          <p:cNvGrpSpPr/>
          <p:nvPr/>
        </p:nvGrpSpPr>
        <p:grpSpPr>
          <a:xfrm>
            <a:off x="0" y="4571750"/>
            <a:ext cx="9070173" cy="655783"/>
            <a:chOff x="0" y="4516334"/>
            <a:chExt cx="9070173" cy="655783"/>
          </a:xfrm>
        </p:grpSpPr>
        <p:grpSp>
          <p:nvGrpSpPr>
            <p:cNvPr id="305" name="Group 635"/>
            <p:cNvGrpSpPr/>
            <p:nvPr/>
          </p:nvGrpSpPr>
          <p:grpSpPr>
            <a:xfrm>
              <a:off x="0" y="4516334"/>
              <a:ext cx="6529966" cy="655783"/>
              <a:chOff x="1253557" y="4367980"/>
              <a:chExt cx="6529966" cy="655783"/>
            </a:xfrm>
          </p:grpSpPr>
          <p:grpSp>
            <p:nvGrpSpPr>
              <p:cNvPr id="306" name="Group 445"/>
              <p:cNvGrpSpPr/>
              <p:nvPr/>
            </p:nvGrpSpPr>
            <p:grpSpPr>
              <a:xfrm>
                <a:off x="1253557" y="4367980"/>
                <a:ext cx="1218801" cy="655783"/>
                <a:chOff x="1253557" y="4337962"/>
                <a:chExt cx="1218801" cy="655783"/>
              </a:xfrm>
            </p:grpSpPr>
            <p:cxnSp>
              <p:nvCxnSpPr>
                <p:cNvPr id="433" name="Straight Connector 432"/>
                <p:cNvCxnSpPr/>
                <p:nvPr/>
              </p:nvCxnSpPr>
              <p:spPr>
                <a:xfrm rot="5400000">
                  <a:off x="133980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Straight Connector 437"/>
                <p:cNvCxnSpPr/>
                <p:nvPr/>
              </p:nvCxnSpPr>
              <p:spPr>
                <a:xfrm rot="5400000">
                  <a:off x="1437406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Connector 442"/>
                <p:cNvCxnSpPr/>
                <p:nvPr/>
              </p:nvCxnSpPr>
              <p:spPr>
                <a:xfrm rot="5400000">
                  <a:off x="153982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/>
                <p:nvPr/>
              </p:nvCxnSpPr>
              <p:spPr>
                <a:xfrm rot="5400000">
                  <a:off x="1637426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/>
                <p:nvPr/>
              </p:nvCxnSpPr>
              <p:spPr>
                <a:xfrm rot="5400000">
                  <a:off x="173984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/>
                <p:nvPr/>
              </p:nvCxnSpPr>
              <p:spPr>
                <a:xfrm rot="5400000">
                  <a:off x="1837446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/>
                <p:cNvCxnSpPr/>
                <p:nvPr/>
              </p:nvCxnSpPr>
              <p:spPr>
                <a:xfrm rot="5400000">
                  <a:off x="1035033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/>
                <p:cNvCxnSpPr/>
                <p:nvPr/>
              </p:nvCxnSpPr>
              <p:spPr>
                <a:xfrm rot="5400000">
                  <a:off x="113505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 rot="5400000">
                  <a:off x="1235069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Straight Connector 382"/>
                <p:cNvCxnSpPr/>
                <p:nvPr/>
              </p:nvCxnSpPr>
              <p:spPr>
                <a:xfrm rot="5400000">
                  <a:off x="1939813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/>
                <p:cNvCxnSpPr/>
                <p:nvPr/>
              </p:nvCxnSpPr>
              <p:spPr>
                <a:xfrm rot="5400000">
                  <a:off x="203983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 rot="5400000">
                  <a:off x="2139849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 rot="5400000">
                  <a:off x="930285" y="4661235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7" name="Group 446"/>
              <p:cNvGrpSpPr/>
              <p:nvPr/>
            </p:nvGrpSpPr>
            <p:grpSpPr>
              <a:xfrm>
                <a:off x="5227829" y="4367980"/>
                <a:ext cx="1218801" cy="655783"/>
                <a:chOff x="1253557" y="4337962"/>
                <a:chExt cx="1218801" cy="655783"/>
              </a:xfrm>
            </p:grpSpPr>
            <p:cxnSp>
              <p:nvCxnSpPr>
                <p:cNvPr id="448" name="Straight Connector 447"/>
                <p:cNvCxnSpPr/>
                <p:nvPr/>
              </p:nvCxnSpPr>
              <p:spPr>
                <a:xfrm rot="5400000">
                  <a:off x="133980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Straight Connector 448"/>
                <p:cNvCxnSpPr/>
                <p:nvPr/>
              </p:nvCxnSpPr>
              <p:spPr>
                <a:xfrm rot="5400000">
                  <a:off x="1437406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 rot="5400000">
                  <a:off x="153982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/>
                <p:nvPr/>
              </p:nvCxnSpPr>
              <p:spPr>
                <a:xfrm rot="5400000">
                  <a:off x="1637426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Straight Connector 451"/>
                <p:cNvCxnSpPr/>
                <p:nvPr/>
              </p:nvCxnSpPr>
              <p:spPr>
                <a:xfrm rot="5400000">
                  <a:off x="173984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/>
                <p:cNvCxnSpPr/>
                <p:nvPr/>
              </p:nvCxnSpPr>
              <p:spPr>
                <a:xfrm rot="5400000">
                  <a:off x="1837446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Straight Connector 453"/>
                <p:cNvCxnSpPr/>
                <p:nvPr/>
              </p:nvCxnSpPr>
              <p:spPr>
                <a:xfrm rot="5400000">
                  <a:off x="1035033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Straight Connector 454"/>
                <p:cNvCxnSpPr/>
                <p:nvPr/>
              </p:nvCxnSpPr>
              <p:spPr>
                <a:xfrm rot="5400000">
                  <a:off x="113505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 rot="5400000">
                  <a:off x="1235069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Straight Connector 456"/>
                <p:cNvCxnSpPr/>
                <p:nvPr/>
              </p:nvCxnSpPr>
              <p:spPr>
                <a:xfrm rot="5400000">
                  <a:off x="1939813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Connector 457"/>
                <p:cNvCxnSpPr/>
                <p:nvPr/>
              </p:nvCxnSpPr>
              <p:spPr>
                <a:xfrm rot="5400000">
                  <a:off x="203983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Straight Connector 458"/>
                <p:cNvCxnSpPr/>
                <p:nvPr/>
              </p:nvCxnSpPr>
              <p:spPr>
                <a:xfrm rot="5400000">
                  <a:off x="2139849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Straight Connector 459"/>
                <p:cNvCxnSpPr/>
                <p:nvPr/>
              </p:nvCxnSpPr>
              <p:spPr>
                <a:xfrm rot="5400000">
                  <a:off x="930285" y="4661235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8" name="Group 460"/>
              <p:cNvGrpSpPr/>
              <p:nvPr/>
            </p:nvGrpSpPr>
            <p:grpSpPr>
              <a:xfrm>
                <a:off x="2571193" y="4367980"/>
                <a:ext cx="1218801" cy="655783"/>
                <a:chOff x="1253557" y="4337962"/>
                <a:chExt cx="1218801" cy="655783"/>
              </a:xfrm>
            </p:grpSpPr>
            <p:cxnSp>
              <p:nvCxnSpPr>
                <p:cNvPr id="462" name="Straight Connector 461"/>
                <p:cNvCxnSpPr/>
                <p:nvPr/>
              </p:nvCxnSpPr>
              <p:spPr>
                <a:xfrm rot="5400000">
                  <a:off x="133980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Straight Connector 462"/>
                <p:cNvCxnSpPr/>
                <p:nvPr/>
              </p:nvCxnSpPr>
              <p:spPr>
                <a:xfrm rot="5400000">
                  <a:off x="1437406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Straight Connector 463"/>
                <p:cNvCxnSpPr/>
                <p:nvPr/>
              </p:nvCxnSpPr>
              <p:spPr>
                <a:xfrm rot="5400000">
                  <a:off x="153982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Straight Connector 464"/>
                <p:cNvCxnSpPr/>
                <p:nvPr/>
              </p:nvCxnSpPr>
              <p:spPr>
                <a:xfrm rot="5400000">
                  <a:off x="1637426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>
                <a:xfrm rot="5400000">
                  <a:off x="173984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/>
                <p:cNvCxnSpPr/>
                <p:nvPr/>
              </p:nvCxnSpPr>
              <p:spPr>
                <a:xfrm rot="5400000">
                  <a:off x="1837446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>
                <a:xfrm rot="5400000">
                  <a:off x="1035033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rot="5400000">
                  <a:off x="113505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rot="5400000">
                  <a:off x="1235069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rot="5400000">
                  <a:off x="1939813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Straight Connector 471"/>
                <p:cNvCxnSpPr/>
                <p:nvPr/>
              </p:nvCxnSpPr>
              <p:spPr>
                <a:xfrm rot="5400000">
                  <a:off x="203983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Straight Connector 472"/>
                <p:cNvCxnSpPr/>
                <p:nvPr/>
              </p:nvCxnSpPr>
              <p:spPr>
                <a:xfrm rot="5400000">
                  <a:off x="2139849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Straight Connector 473"/>
                <p:cNvCxnSpPr/>
                <p:nvPr/>
              </p:nvCxnSpPr>
              <p:spPr>
                <a:xfrm rot="5400000">
                  <a:off x="930285" y="4661235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5" name="Group 474"/>
              <p:cNvGrpSpPr/>
              <p:nvPr/>
            </p:nvGrpSpPr>
            <p:grpSpPr>
              <a:xfrm>
                <a:off x="6564722" y="4367980"/>
                <a:ext cx="1218801" cy="655783"/>
                <a:chOff x="1253557" y="4337962"/>
                <a:chExt cx="1218801" cy="655783"/>
              </a:xfrm>
            </p:grpSpPr>
            <p:cxnSp>
              <p:nvCxnSpPr>
                <p:cNvPr id="476" name="Straight Connector 475"/>
                <p:cNvCxnSpPr/>
                <p:nvPr/>
              </p:nvCxnSpPr>
              <p:spPr>
                <a:xfrm rot="5400000">
                  <a:off x="133980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Straight Connector 476"/>
                <p:cNvCxnSpPr/>
                <p:nvPr/>
              </p:nvCxnSpPr>
              <p:spPr>
                <a:xfrm rot="5400000">
                  <a:off x="1437406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477"/>
                <p:cNvCxnSpPr/>
                <p:nvPr/>
              </p:nvCxnSpPr>
              <p:spPr>
                <a:xfrm rot="5400000">
                  <a:off x="153982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 rot="5400000">
                  <a:off x="1637426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/>
                <p:nvPr/>
              </p:nvCxnSpPr>
              <p:spPr>
                <a:xfrm rot="5400000">
                  <a:off x="173984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Straight Connector 480"/>
                <p:cNvCxnSpPr/>
                <p:nvPr/>
              </p:nvCxnSpPr>
              <p:spPr>
                <a:xfrm rot="5400000">
                  <a:off x="1837446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Straight Connector 481"/>
                <p:cNvCxnSpPr/>
                <p:nvPr/>
              </p:nvCxnSpPr>
              <p:spPr>
                <a:xfrm rot="5400000">
                  <a:off x="1035033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Straight Connector 482"/>
                <p:cNvCxnSpPr/>
                <p:nvPr/>
              </p:nvCxnSpPr>
              <p:spPr>
                <a:xfrm rot="5400000">
                  <a:off x="113505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Straight Connector 483"/>
                <p:cNvCxnSpPr/>
                <p:nvPr/>
              </p:nvCxnSpPr>
              <p:spPr>
                <a:xfrm rot="5400000">
                  <a:off x="1235069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 rot="5400000">
                  <a:off x="1939813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Straight Connector 485"/>
                <p:cNvCxnSpPr/>
                <p:nvPr/>
              </p:nvCxnSpPr>
              <p:spPr>
                <a:xfrm rot="5400000">
                  <a:off x="203983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Straight Connector 486"/>
                <p:cNvCxnSpPr/>
                <p:nvPr/>
              </p:nvCxnSpPr>
              <p:spPr>
                <a:xfrm rot="5400000">
                  <a:off x="2139849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Straight Connector 487"/>
                <p:cNvCxnSpPr/>
                <p:nvPr/>
              </p:nvCxnSpPr>
              <p:spPr>
                <a:xfrm rot="5400000">
                  <a:off x="930285" y="4661235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6" name="Group 488"/>
              <p:cNvGrpSpPr/>
              <p:nvPr/>
            </p:nvGrpSpPr>
            <p:grpSpPr>
              <a:xfrm>
                <a:off x="3896403" y="4367980"/>
                <a:ext cx="1218801" cy="655783"/>
                <a:chOff x="1253557" y="4337962"/>
                <a:chExt cx="1218801" cy="655783"/>
              </a:xfrm>
            </p:grpSpPr>
            <p:cxnSp>
              <p:nvCxnSpPr>
                <p:cNvPr id="490" name="Straight Connector 489"/>
                <p:cNvCxnSpPr/>
                <p:nvPr/>
              </p:nvCxnSpPr>
              <p:spPr>
                <a:xfrm rot="5400000">
                  <a:off x="133980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Straight Connector 490"/>
                <p:cNvCxnSpPr/>
                <p:nvPr/>
              </p:nvCxnSpPr>
              <p:spPr>
                <a:xfrm rot="5400000">
                  <a:off x="1437406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Straight Connector 491"/>
                <p:cNvCxnSpPr/>
                <p:nvPr/>
              </p:nvCxnSpPr>
              <p:spPr>
                <a:xfrm rot="5400000">
                  <a:off x="153982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492"/>
                <p:cNvCxnSpPr/>
                <p:nvPr/>
              </p:nvCxnSpPr>
              <p:spPr>
                <a:xfrm rot="5400000">
                  <a:off x="1637426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Straight Connector 493"/>
                <p:cNvCxnSpPr/>
                <p:nvPr/>
              </p:nvCxnSpPr>
              <p:spPr>
                <a:xfrm rot="5400000">
                  <a:off x="173984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>
                <a:xfrm rot="5400000">
                  <a:off x="1837446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Straight Connector 495"/>
                <p:cNvCxnSpPr/>
                <p:nvPr/>
              </p:nvCxnSpPr>
              <p:spPr>
                <a:xfrm rot="5400000">
                  <a:off x="1035033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Straight Connector 496"/>
                <p:cNvCxnSpPr/>
                <p:nvPr/>
              </p:nvCxnSpPr>
              <p:spPr>
                <a:xfrm rot="5400000">
                  <a:off x="113505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Straight Connector 497"/>
                <p:cNvCxnSpPr/>
                <p:nvPr/>
              </p:nvCxnSpPr>
              <p:spPr>
                <a:xfrm rot="5400000">
                  <a:off x="1235069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Connector 498"/>
                <p:cNvCxnSpPr/>
                <p:nvPr/>
              </p:nvCxnSpPr>
              <p:spPr>
                <a:xfrm rot="5400000">
                  <a:off x="1939813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 rot="5400000">
                  <a:off x="203983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00"/>
                <p:cNvCxnSpPr/>
                <p:nvPr/>
              </p:nvCxnSpPr>
              <p:spPr>
                <a:xfrm rot="5400000">
                  <a:off x="2139849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Straight Connector 501"/>
                <p:cNvCxnSpPr/>
                <p:nvPr/>
              </p:nvCxnSpPr>
              <p:spPr>
                <a:xfrm rot="5400000">
                  <a:off x="930285" y="4661235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42" name="Group 635"/>
            <p:cNvGrpSpPr/>
            <p:nvPr/>
          </p:nvGrpSpPr>
          <p:grpSpPr>
            <a:xfrm>
              <a:off x="6614497" y="4516334"/>
              <a:ext cx="2455676" cy="655783"/>
              <a:chOff x="5227829" y="4367980"/>
              <a:chExt cx="2455676" cy="655783"/>
            </a:xfrm>
          </p:grpSpPr>
          <p:grpSp>
            <p:nvGrpSpPr>
              <p:cNvPr id="1344" name="Group 446"/>
              <p:cNvGrpSpPr/>
              <p:nvPr/>
            </p:nvGrpSpPr>
            <p:grpSpPr>
              <a:xfrm>
                <a:off x="5227829" y="4367980"/>
                <a:ext cx="1218801" cy="655783"/>
                <a:chOff x="1253557" y="4337962"/>
                <a:chExt cx="1218801" cy="655783"/>
              </a:xfrm>
            </p:grpSpPr>
            <p:cxnSp>
              <p:nvCxnSpPr>
                <p:cNvPr id="1387" name="Straight Connector 1386"/>
                <p:cNvCxnSpPr/>
                <p:nvPr/>
              </p:nvCxnSpPr>
              <p:spPr>
                <a:xfrm rot="5400000">
                  <a:off x="133980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8" name="Straight Connector 1387"/>
                <p:cNvCxnSpPr/>
                <p:nvPr/>
              </p:nvCxnSpPr>
              <p:spPr>
                <a:xfrm rot="5400000">
                  <a:off x="1437406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9" name="Straight Connector 1388"/>
                <p:cNvCxnSpPr/>
                <p:nvPr/>
              </p:nvCxnSpPr>
              <p:spPr>
                <a:xfrm rot="5400000">
                  <a:off x="153982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0" name="Straight Connector 1389"/>
                <p:cNvCxnSpPr/>
                <p:nvPr/>
              </p:nvCxnSpPr>
              <p:spPr>
                <a:xfrm rot="5400000">
                  <a:off x="1637426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1" name="Straight Connector 1390"/>
                <p:cNvCxnSpPr/>
                <p:nvPr/>
              </p:nvCxnSpPr>
              <p:spPr>
                <a:xfrm rot="5400000">
                  <a:off x="173984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2" name="Straight Connector 1391"/>
                <p:cNvCxnSpPr/>
                <p:nvPr/>
              </p:nvCxnSpPr>
              <p:spPr>
                <a:xfrm rot="5400000">
                  <a:off x="1837446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3" name="Straight Connector 1392"/>
                <p:cNvCxnSpPr/>
                <p:nvPr/>
              </p:nvCxnSpPr>
              <p:spPr>
                <a:xfrm rot="5400000">
                  <a:off x="1035033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4" name="Straight Connector 1393"/>
                <p:cNvCxnSpPr/>
                <p:nvPr/>
              </p:nvCxnSpPr>
              <p:spPr>
                <a:xfrm rot="5400000">
                  <a:off x="113505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5" name="Straight Connector 1394"/>
                <p:cNvCxnSpPr/>
                <p:nvPr/>
              </p:nvCxnSpPr>
              <p:spPr>
                <a:xfrm rot="5400000">
                  <a:off x="1235069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6" name="Straight Connector 1395"/>
                <p:cNvCxnSpPr/>
                <p:nvPr/>
              </p:nvCxnSpPr>
              <p:spPr>
                <a:xfrm rot="5400000">
                  <a:off x="1939813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7" name="Straight Connector 1396"/>
                <p:cNvCxnSpPr/>
                <p:nvPr/>
              </p:nvCxnSpPr>
              <p:spPr>
                <a:xfrm rot="5400000">
                  <a:off x="203983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8" name="Straight Connector 1397"/>
                <p:cNvCxnSpPr/>
                <p:nvPr/>
              </p:nvCxnSpPr>
              <p:spPr>
                <a:xfrm rot="5400000">
                  <a:off x="2139849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9" name="Straight Connector 1398"/>
                <p:cNvCxnSpPr/>
                <p:nvPr/>
              </p:nvCxnSpPr>
              <p:spPr>
                <a:xfrm rot="5400000">
                  <a:off x="930285" y="4661235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6" name="Group 474"/>
              <p:cNvGrpSpPr/>
              <p:nvPr/>
            </p:nvGrpSpPr>
            <p:grpSpPr>
              <a:xfrm>
                <a:off x="6564722" y="4367980"/>
                <a:ext cx="1118783" cy="655783"/>
                <a:chOff x="1253557" y="4337962"/>
                <a:chExt cx="1118783" cy="655783"/>
              </a:xfrm>
            </p:grpSpPr>
            <p:cxnSp>
              <p:nvCxnSpPr>
                <p:cNvPr id="1361" name="Straight Connector 1360"/>
                <p:cNvCxnSpPr/>
                <p:nvPr/>
              </p:nvCxnSpPr>
              <p:spPr>
                <a:xfrm rot="5400000">
                  <a:off x="133980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2" name="Straight Connector 1361"/>
                <p:cNvCxnSpPr/>
                <p:nvPr/>
              </p:nvCxnSpPr>
              <p:spPr>
                <a:xfrm rot="5400000">
                  <a:off x="1437406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3" name="Straight Connector 1362"/>
                <p:cNvCxnSpPr/>
                <p:nvPr/>
              </p:nvCxnSpPr>
              <p:spPr>
                <a:xfrm rot="5400000">
                  <a:off x="153982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4" name="Straight Connector 1363"/>
                <p:cNvCxnSpPr/>
                <p:nvPr/>
              </p:nvCxnSpPr>
              <p:spPr>
                <a:xfrm rot="5400000">
                  <a:off x="1637426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/>
                <p:nvPr/>
              </p:nvCxnSpPr>
              <p:spPr>
                <a:xfrm rot="5400000">
                  <a:off x="173984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6" name="Straight Connector 1365"/>
                <p:cNvCxnSpPr/>
                <p:nvPr/>
              </p:nvCxnSpPr>
              <p:spPr>
                <a:xfrm rot="5400000">
                  <a:off x="1837446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Straight Connector 1366"/>
                <p:cNvCxnSpPr/>
                <p:nvPr/>
              </p:nvCxnSpPr>
              <p:spPr>
                <a:xfrm rot="5400000">
                  <a:off x="1035033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8" name="Straight Connector 1367"/>
                <p:cNvCxnSpPr/>
                <p:nvPr/>
              </p:nvCxnSpPr>
              <p:spPr>
                <a:xfrm rot="5400000">
                  <a:off x="113505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9" name="Straight Connector 1368"/>
                <p:cNvCxnSpPr/>
                <p:nvPr/>
              </p:nvCxnSpPr>
              <p:spPr>
                <a:xfrm rot="5400000">
                  <a:off x="1235069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0" name="Straight Connector 1369"/>
                <p:cNvCxnSpPr/>
                <p:nvPr/>
              </p:nvCxnSpPr>
              <p:spPr>
                <a:xfrm rot="5400000">
                  <a:off x="1939813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/>
                <p:nvPr/>
              </p:nvCxnSpPr>
              <p:spPr>
                <a:xfrm rot="5400000">
                  <a:off x="2039831" y="4661234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3" name="Straight Connector 1372"/>
                <p:cNvCxnSpPr/>
                <p:nvPr/>
              </p:nvCxnSpPr>
              <p:spPr>
                <a:xfrm rot="5400000">
                  <a:off x="930285" y="4661235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02" name="Group 1601"/>
          <p:cNvGrpSpPr/>
          <p:nvPr/>
        </p:nvGrpSpPr>
        <p:grpSpPr>
          <a:xfrm>
            <a:off x="36944" y="5322098"/>
            <a:ext cx="8851842" cy="669638"/>
            <a:chOff x="0" y="5451402"/>
            <a:chExt cx="8851842" cy="669638"/>
          </a:xfrm>
        </p:grpSpPr>
        <p:grpSp>
          <p:nvGrpSpPr>
            <p:cNvPr id="1514" name="Group 1513"/>
            <p:cNvGrpSpPr/>
            <p:nvPr/>
          </p:nvGrpSpPr>
          <p:grpSpPr>
            <a:xfrm>
              <a:off x="3535776" y="5451402"/>
              <a:ext cx="3006950" cy="669638"/>
              <a:chOff x="1651585" y="5490657"/>
              <a:chExt cx="3006950" cy="669638"/>
            </a:xfrm>
          </p:grpSpPr>
          <p:grpSp>
            <p:nvGrpSpPr>
              <p:cNvPr id="837" name="Group 637"/>
              <p:cNvGrpSpPr/>
              <p:nvPr/>
            </p:nvGrpSpPr>
            <p:grpSpPr>
              <a:xfrm>
                <a:off x="1651585" y="5490657"/>
                <a:ext cx="637821" cy="655783"/>
                <a:chOff x="548349" y="3529419"/>
                <a:chExt cx="637821" cy="655783"/>
              </a:xfrm>
            </p:grpSpPr>
            <p:grpSp>
              <p:nvGrpSpPr>
                <p:cNvPr id="838" name="Group 35"/>
                <p:cNvGrpSpPr/>
                <p:nvPr/>
              </p:nvGrpSpPr>
              <p:grpSpPr>
                <a:xfrm>
                  <a:off x="917372" y="3529419"/>
                  <a:ext cx="268798" cy="655782"/>
                  <a:chOff x="917372" y="3377019"/>
                  <a:chExt cx="268798" cy="655782"/>
                </a:xfrm>
              </p:grpSpPr>
              <p:cxnSp>
                <p:nvCxnSpPr>
                  <p:cNvPr id="858" name="Straight Connector 857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9" name="Straight Connector 858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0" name="Straight Connector 859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7" name="Straight Connector 866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8" name="Straight Connector 867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" name="Straight Connector 869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" name="Straight Connector 870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9" name="Group 53"/>
                <p:cNvGrpSpPr/>
                <p:nvPr/>
              </p:nvGrpSpPr>
              <p:grpSpPr>
                <a:xfrm>
                  <a:off x="753115" y="3529419"/>
                  <a:ext cx="49730" cy="655782"/>
                  <a:chOff x="1076915" y="3377019"/>
                  <a:chExt cx="49730" cy="655782"/>
                </a:xfrm>
              </p:grpSpPr>
              <p:cxnSp>
                <p:nvCxnSpPr>
                  <p:cNvPr id="850" name="Straight Connector 849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" name="Straight Connector 850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" name="Straight Connector 851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40" name="Straight Connector 839"/>
                <p:cNvCxnSpPr/>
                <p:nvPr/>
              </p:nvCxnSpPr>
              <p:spPr>
                <a:xfrm rot="5400000">
                  <a:off x="225077" y="3852692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86" name="Group 637"/>
              <p:cNvGrpSpPr/>
              <p:nvPr/>
            </p:nvGrpSpPr>
            <p:grpSpPr>
              <a:xfrm>
                <a:off x="4020714" y="5504512"/>
                <a:ext cx="637821" cy="655783"/>
                <a:chOff x="548349" y="3529419"/>
                <a:chExt cx="637821" cy="655783"/>
              </a:xfrm>
            </p:grpSpPr>
            <p:grpSp>
              <p:nvGrpSpPr>
                <p:cNvPr id="1487" name="Group 35"/>
                <p:cNvGrpSpPr/>
                <p:nvPr/>
              </p:nvGrpSpPr>
              <p:grpSpPr>
                <a:xfrm>
                  <a:off x="917372" y="3529419"/>
                  <a:ext cx="268798" cy="655782"/>
                  <a:chOff x="917372" y="3377019"/>
                  <a:chExt cx="268798" cy="655782"/>
                </a:xfrm>
              </p:grpSpPr>
              <p:cxnSp>
                <p:nvCxnSpPr>
                  <p:cNvPr id="1493" name="Straight Connector 1492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4" name="Straight Connector 1493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5" name="Straight Connector 1494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6" name="Straight Connector 1495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7" name="Straight Connector 1496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" name="Straight Connector 1497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" name="Straight Connector 1498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88" name="Group 53"/>
                <p:cNvGrpSpPr/>
                <p:nvPr/>
              </p:nvGrpSpPr>
              <p:grpSpPr>
                <a:xfrm>
                  <a:off x="753115" y="3529419"/>
                  <a:ext cx="49730" cy="655782"/>
                  <a:chOff x="1076915" y="3377019"/>
                  <a:chExt cx="49730" cy="655782"/>
                </a:xfrm>
              </p:grpSpPr>
              <p:cxnSp>
                <p:nvCxnSpPr>
                  <p:cNvPr id="1490" name="Straight Connector 1489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1" name="Straight Connector 1490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2" name="Straight Connector 1491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89" name="Straight Connector 1488"/>
                <p:cNvCxnSpPr/>
                <p:nvPr/>
              </p:nvCxnSpPr>
              <p:spPr>
                <a:xfrm rot="5400000">
                  <a:off x="225077" y="3852692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0" name="Group 637"/>
              <p:cNvGrpSpPr/>
              <p:nvPr/>
            </p:nvGrpSpPr>
            <p:grpSpPr>
              <a:xfrm>
                <a:off x="2856930" y="5495276"/>
                <a:ext cx="637821" cy="655783"/>
                <a:chOff x="548349" y="3529419"/>
                <a:chExt cx="637821" cy="655783"/>
              </a:xfrm>
            </p:grpSpPr>
            <p:grpSp>
              <p:nvGrpSpPr>
                <p:cNvPr id="1501" name="Group 35"/>
                <p:cNvGrpSpPr/>
                <p:nvPr/>
              </p:nvGrpSpPr>
              <p:grpSpPr>
                <a:xfrm>
                  <a:off x="917372" y="3529419"/>
                  <a:ext cx="268798" cy="655782"/>
                  <a:chOff x="917372" y="3377019"/>
                  <a:chExt cx="268798" cy="655782"/>
                </a:xfrm>
              </p:grpSpPr>
              <p:cxnSp>
                <p:nvCxnSpPr>
                  <p:cNvPr id="1507" name="Straight Connector 1506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8" name="Straight Connector 1507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9" name="Straight Connector 1508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0" name="Straight Connector 1509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1" name="Straight Connector 1510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2" name="Straight Connector 1511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3" name="Straight Connector 1512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02" name="Group 53"/>
                <p:cNvGrpSpPr/>
                <p:nvPr/>
              </p:nvGrpSpPr>
              <p:grpSpPr>
                <a:xfrm>
                  <a:off x="753115" y="3529419"/>
                  <a:ext cx="49730" cy="655782"/>
                  <a:chOff x="1076915" y="3377019"/>
                  <a:chExt cx="49730" cy="655782"/>
                </a:xfrm>
              </p:grpSpPr>
              <p:cxnSp>
                <p:nvCxnSpPr>
                  <p:cNvPr id="1504" name="Straight Connector 1503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5" name="Straight Connector 1504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6" name="Straight Connector 1505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03" name="Straight Connector 1502"/>
                <p:cNvCxnSpPr/>
                <p:nvPr/>
              </p:nvCxnSpPr>
              <p:spPr>
                <a:xfrm rot="5400000">
                  <a:off x="225077" y="3852692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15" name="Group 1514"/>
            <p:cNvGrpSpPr/>
            <p:nvPr/>
          </p:nvGrpSpPr>
          <p:grpSpPr>
            <a:xfrm>
              <a:off x="0" y="5451402"/>
              <a:ext cx="3006950" cy="669638"/>
              <a:chOff x="1651585" y="5490657"/>
              <a:chExt cx="3006950" cy="669638"/>
            </a:xfrm>
          </p:grpSpPr>
          <p:grpSp>
            <p:nvGrpSpPr>
              <p:cNvPr id="1516" name="Group 637"/>
              <p:cNvGrpSpPr/>
              <p:nvPr/>
            </p:nvGrpSpPr>
            <p:grpSpPr>
              <a:xfrm>
                <a:off x="1651585" y="5490657"/>
                <a:ext cx="637821" cy="655783"/>
                <a:chOff x="548349" y="3529419"/>
                <a:chExt cx="637821" cy="655783"/>
              </a:xfrm>
            </p:grpSpPr>
            <p:grpSp>
              <p:nvGrpSpPr>
                <p:cNvPr id="1545" name="Group 35"/>
                <p:cNvGrpSpPr/>
                <p:nvPr/>
              </p:nvGrpSpPr>
              <p:grpSpPr>
                <a:xfrm>
                  <a:off x="917372" y="3529419"/>
                  <a:ext cx="268798" cy="655782"/>
                  <a:chOff x="917372" y="3377019"/>
                  <a:chExt cx="268798" cy="655782"/>
                </a:xfrm>
              </p:grpSpPr>
              <p:cxnSp>
                <p:nvCxnSpPr>
                  <p:cNvPr id="1551" name="Straight Connector 1550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2" name="Straight Connector 1551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3" name="Straight Connector 1552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4" name="Straight Connector 1553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" name="Straight Connector 1554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" name="Straight Connector 1555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7" name="Straight Connector 1556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6" name="Group 53"/>
                <p:cNvGrpSpPr/>
                <p:nvPr/>
              </p:nvGrpSpPr>
              <p:grpSpPr>
                <a:xfrm>
                  <a:off x="753115" y="3529419"/>
                  <a:ext cx="49730" cy="655782"/>
                  <a:chOff x="1076915" y="3377019"/>
                  <a:chExt cx="49730" cy="655782"/>
                </a:xfrm>
              </p:grpSpPr>
              <p:cxnSp>
                <p:nvCxnSpPr>
                  <p:cNvPr id="1548" name="Straight Connector 1547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9" name="Straight Connector 1548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0" name="Straight Connector 1549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47" name="Straight Connector 1546"/>
                <p:cNvCxnSpPr/>
                <p:nvPr/>
              </p:nvCxnSpPr>
              <p:spPr>
                <a:xfrm rot="5400000">
                  <a:off x="225077" y="3852692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7" name="Group 637"/>
              <p:cNvGrpSpPr/>
              <p:nvPr/>
            </p:nvGrpSpPr>
            <p:grpSpPr>
              <a:xfrm>
                <a:off x="4020714" y="5504512"/>
                <a:ext cx="637821" cy="655783"/>
                <a:chOff x="548349" y="3529419"/>
                <a:chExt cx="637821" cy="655783"/>
              </a:xfrm>
            </p:grpSpPr>
            <p:grpSp>
              <p:nvGrpSpPr>
                <p:cNvPr id="1532" name="Group 35"/>
                <p:cNvGrpSpPr/>
                <p:nvPr/>
              </p:nvGrpSpPr>
              <p:grpSpPr>
                <a:xfrm>
                  <a:off x="917372" y="3529419"/>
                  <a:ext cx="268798" cy="655782"/>
                  <a:chOff x="917372" y="3377019"/>
                  <a:chExt cx="268798" cy="655782"/>
                </a:xfrm>
              </p:grpSpPr>
              <p:cxnSp>
                <p:nvCxnSpPr>
                  <p:cNvPr id="1538" name="Straight Connector 1537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9" name="Straight Connector 1538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0" name="Straight Connector 1539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1" name="Straight Connector 1540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2" name="Straight Connector 1541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3" name="Straight Connector 1542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4" name="Straight Connector 1543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33" name="Group 53"/>
                <p:cNvGrpSpPr/>
                <p:nvPr/>
              </p:nvGrpSpPr>
              <p:grpSpPr>
                <a:xfrm>
                  <a:off x="753115" y="3529419"/>
                  <a:ext cx="49730" cy="655782"/>
                  <a:chOff x="1076915" y="3377019"/>
                  <a:chExt cx="49730" cy="655782"/>
                </a:xfrm>
              </p:grpSpPr>
              <p:cxnSp>
                <p:nvCxnSpPr>
                  <p:cNvPr id="1535" name="Straight Connector 1534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" name="Straight Connector 1535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" name="Straight Connector 1536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34" name="Straight Connector 1533"/>
                <p:cNvCxnSpPr/>
                <p:nvPr/>
              </p:nvCxnSpPr>
              <p:spPr>
                <a:xfrm rot="5400000">
                  <a:off x="225077" y="3852692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8" name="Group 637"/>
              <p:cNvGrpSpPr/>
              <p:nvPr/>
            </p:nvGrpSpPr>
            <p:grpSpPr>
              <a:xfrm>
                <a:off x="2856930" y="5495276"/>
                <a:ext cx="637821" cy="655783"/>
                <a:chOff x="548349" y="3529419"/>
                <a:chExt cx="637821" cy="655783"/>
              </a:xfrm>
            </p:grpSpPr>
            <p:grpSp>
              <p:nvGrpSpPr>
                <p:cNvPr id="1519" name="Group 35"/>
                <p:cNvGrpSpPr/>
                <p:nvPr/>
              </p:nvGrpSpPr>
              <p:grpSpPr>
                <a:xfrm>
                  <a:off x="917372" y="3529419"/>
                  <a:ext cx="268798" cy="655782"/>
                  <a:chOff x="917372" y="3377019"/>
                  <a:chExt cx="268798" cy="655782"/>
                </a:xfrm>
              </p:grpSpPr>
              <p:cxnSp>
                <p:nvCxnSpPr>
                  <p:cNvPr id="1525" name="Straight Connector 1524"/>
                  <p:cNvCxnSpPr/>
                  <p:nvPr/>
                </p:nvCxnSpPr>
                <p:spPr>
                  <a:xfrm rot="5400000">
                    <a:off x="594100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6" name="Straight Connector 1525"/>
                  <p:cNvCxnSpPr/>
                  <p:nvPr/>
                </p:nvCxnSpPr>
                <p:spPr>
                  <a:xfrm rot="5400000">
                    <a:off x="613148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7" name="Straight Connector 1526"/>
                  <p:cNvCxnSpPr/>
                  <p:nvPr/>
                </p:nvCxnSpPr>
                <p:spPr>
                  <a:xfrm rot="5400000">
                    <a:off x="63459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8" name="Straight Connector 1527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9" name="Straight Connector 1528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0" name="Straight Connector 1529"/>
                  <p:cNvCxnSpPr/>
                  <p:nvPr/>
                </p:nvCxnSpPr>
                <p:spPr>
                  <a:xfrm rot="5400000">
                    <a:off x="83461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1" name="Straight Connector 1530"/>
                  <p:cNvCxnSpPr/>
                  <p:nvPr/>
                </p:nvCxnSpPr>
                <p:spPr>
                  <a:xfrm rot="5400000">
                    <a:off x="85366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20" name="Group 53"/>
                <p:cNvGrpSpPr/>
                <p:nvPr/>
              </p:nvGrpSpPr>
              <p:grpSpPr>
                <a:xfrm>
                  <a:off x="753115" y="3529419"/>
                  <a:ext cx="49730" cy="655782"/>
                  <a:chOff x="1076915" y="3377019"/>
                  <a:chExt cx="49730" cy="655782"/>
                </a:xfrm>
              </p:grpSpPr>
              <p:cxnSp>
                <p:nvCxnSpPr>
                  <p:cNvPr id="1522" name="Straight Connector 1521"/>
                  <p:cNvCxnSpPr/>
                  <p:nvPr/>
                </p:nvCxnSpPr>
                <p:spPr>
                  <a:xfrm rot="5400000">
                    <a:off x="753643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3" name="Straight Connector 1522"/>
                  <p:cNvCxnSpPr/>
                  <p:nvPr/>
                </p:nvCxnSpPr>
                <p:spPr>
                  <a:xfrm rot="5400000">
                    <a:off x="772691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4" name="Straight Connector 1523"/>
                  <p:cNvCxnSpPr/>
                  <p:nvPr/>
                </p:nvCxnSpPr>
                <p:spPr>
                  <a:xfrm rot="5400000">
                    <a:off x="794136" y="3700291"/>
                    <a:ext cx="655782" cy="92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21" name="Straight Connector 1520"/>
                <p:cNvCxnSpPr/>
                <p:nvPr/>
              </p:nvCxnSpPr>
              <p:spPr>
                <a:xfrm rot="5400000">
                  <a:off x="225077" y="3852692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59" name="Group 637"/>
            <p:cNvGrpSpPr/>
            <p:nvPr/>
          </p:nvGrpSpPr>
          <p:grpSpPr>
            <a:xfrm>
              <a:off x="7008676" y="5458330"/>
              <a:ext cx="637821" cy="655783"/>
              <a:chOff x="548349" y="3529419"/>
              <a:chExt cx="637821" cy="655783"/>
            </a:xfrm>
          </p:grpSpPr>
          <p:grpSp>
            <p:nvGrpSpPr>
              <p:cNvPr id="1588" name="Group 35"/>
              <p:cNvGrpSpPr/>
              <p:nvPr/>
            </p:nvGrpSpPr>
            <p:grpSpPr>
              <a:xfrm>
                <a:off x="917372" y="3529419"/>
                <a:ext cx="268798" cy="655782"/>
                <a:chOff x="917372" y="3377019"/>
                <a:chExt cx="268798" cy="655782"/>
              </a:xfrm>
            </p:grpSpPr>
            <p:cxnSp>
              <p:nvCxnSpPr>
                <p:cNvPr id="1594" name="Straight Connector 1593"/>
                <p:cNvCxnSpPr/>
                <p:nvPr/>
              </p:nvCxnSpPr>
              <p:spPr>
                <a:xfrm rot="5400000">
                  <a:off x="594100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5" name="Straight Connector 1594"/>
                <p:cNvCxnSpPr/>
                <p:nvPr/>
              </p:nvCxnSpPr>
              <p:spPr>
                <a:xfrm rot="5400000">
                  <a:off x="61314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6" name="Straight Connector 1595"/>
                <p:cNvCxnSpPr/>
                <p:nvPr/>
              </p:nvCxnSpPr>
              <p:spPr>
                <a:xfrm rot="5400000">
                  <a:off x="63459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7" name="Straight Connector 1596"/>
                <p:cNvCxnSpPr/>
                <p:nvPr/>
              </p:nvCxnSpPr>
              <p:spPr>
                <a:xfrm rot="5400000">
                  <a:off x="772691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8" name="Straight Connector 1597"/>
                <p:cNvCxnSpPr/>
                <p:nvPr/>
              </p:nvCxnSpPr>
              <p:spPr>
                <a:xfrm rot="5400000">
                  <a:off x="794136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9" name="Straight Connector 1598"/>
                <p:cNvCxnSpPr/>
                <p:nvPr/>
              </p:nvCxnSpPr>
              <p:spPr>
                <a:xfrm rot="5400000">
                  <a:off x="83461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0" name="Straight Connector 1599"/>
                <p:cNvCxnSpPr/>
                <p:nvPr/>
              </p:nvCxnSpPr>
              <p:spPr>
                <a:xfrm rot="5400000">
                  <a:off x="853661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89" name="Group 53"/>
              <p:cNvGrpSpPr/>
              <p:nvPr/>
            </p:nvGrpSpPr>
            <p:grpSpPr>
              <a:xfrm>
                <a:off x="753115" y="3529419"/>
                <a:ext cx="49730" cy="655782"/>
                <a:chOff x="1076915" y="3377019"/>
                <a:chExt cx="49730" cy="655782"/>
              </a:xfrm>
            </p:grpSpPr>
            <p:cxnSp>
              <p:nvCxnSpPr>
                <p:cNvPr id="1591" name="Straight Connector 1590"/>
                <p:cNvCxnSpPr/>
                <p:nvPr/>
              </p:nvCxnSpPr>
              <p:spPr>
                <a:xfrm rot="5400000">
                  <a:off x="75364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2" name="Straight Connector 1591"/>
                <p:cNvCxnSpPr/>
                <p:nvPr/>
              </p:nvCxnSpPr>
              <p:spPr>
                <a:xfrm rot="5400000">
                  <a:off x="772691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3" name="Straight Connector 1592"/>
                <p:cNvCxnSpPr/>
                <p:nvPr/>
              </p:nvCxnSpPr>
              <p:spPr>
                <a:xfrm rot="5400000">
                  <a:off x="794136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90" name="Straight Connector 1589"/>
              <p:cNvCxnSpPr/>
              <p:nvPr/>
            </p:nvCxnSpPr>
            <p:spPr>
              <a:xfrm rot="5400000">
                <a:off x="225077" y="3852692"/>
                <a:ext cx="655782" cy="9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1" name="Group 637"/>
            <p:cNvGrpSpPr/>
            <p:nvPr/>
          </p:nvGrpSpPr>
          <p:grpSpPr>
            <a:xfrm>
              <a:off x="8214021" y="5458330"/>
              <a:ext cx="637821" cy="655783"/>
              <a:chOff x="548349" y="3529419"/>
              <a:chExt cx="637821" cy="655783"/>
            </a:xfrm>
          </p:grpSpPr>
          <p:grpSp>
            <p:nvGrpSpPr>
              <p:cNvPr id="1562" name="Group 35"/>
              <p:cNvGrpSpPr/>
              <p:nvPr/>
            </p:nvGrpSpPr>
            <p:grpSpPr>
              <a:xfrm>
                <a:off x="917372" y="3529419"/>
                <a:ext cx="268798" cy="655782"/>
                <a:chOff x="917372" y="3377019"/>
                <a:chExt cx="268798" cy="655782"/>
              </a:xfrm>
            </p:grpSpPr>
            <p:cxnSp>
              <p:nvCxnSpPr>
                <p:cNvPr id="1568" name="Straight Connector 1567"/>
                <p:cNvCxnSpPr/>
                <p:nvPr/>
              </p:nvCxnSpPr>
              <p:spPr>
                <a:xfrm rot="5400000">
                  <a:off x="594100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9" name="Straight Connector 1568"/>
                <p:cNvCxnSpPr/>
                <p:nvPr/>
              </p:nvCxnSpPr>
              <p:spPr>
                <a:xfrm rot="5400000">
                  <a:off x="613148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0" name="Straight Connector 1569"/>
                <p:cNvCxnSpPr/>
                <p:nvPr/>
              </p:nvCxnSpPr>
              <p:spPr>
                <a:xfrm rot="5400000">
                  <a:off x="63459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1" name="Straight Connector 1570"/>
                <p:cNvCxnSpPr/>
                <p:nvPr/>
              </p:nvCxnSpPr>
              <p:spPr>
                <a:xfrm rot="5400000">
                  <a:off x="772691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2" name="Straight Connector 1571"/>
                <p:cNvCxnSpPr/>
                <p:nvPr/>
              </p:nvCxnSpPr>
              <p:spPr>
                <a:xfrm rot="5400000">
                  <a:off x="794136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3" name="Straight Connector 1572"/>
                <p:cNvCxnSpPr/>
                <p:nvPr/>
              </p:nvCxnSpPr>
              <p:spPr>
                <a:xfrm rot="5400000">
                  <a:off x="83461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4" name="Straight Connector 1573"/>
                <p:cNvCxnSpPr/>
                <p:nvPr/>
              </p:nvCxnSpPr>
              <p:spPr>
                <a:xfrm rot="5400000">
                  <a:off x="853661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63" name="Group 53"/>
              <p:cNvGrpSpPr/>
              <p:nvPr/>
            </p:nvGrpSpPr>
            <p:grpSpPr>
              <a:xfrm>
                <a:off x="753115" y="3529419"/>
                <a:ext cx="49730" cy="655782"/>
                <a:chOff x="1076915" y="3377019"/>
                <a:chExt cx="49730" cy="655782"/>
              </a:xfrm>
            </p:grpSpPr>
            <p:cxnSp>
              <p:nvCxnSpPr>
                <p:cNvPr id="1565" name="Straight Connector 1564"/>
                <p:cNvCxnSpPr/>
                <p:nvPr/>
              </p:nvCxnSpPr>
              <p:spPr>
                <a:xfrm rot="5400000">
                  <a:off x="753643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6" name="Straight Connector 1565"/>
                <p:cNvCxnSpPr/>
                <p:nvPr/>
              </p:nvCxnSpPr>
              <p:spPr>
                <a:xfrm rot="5400000">
                  <a:off x="772691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7" name="Straight Connector 1566"/>
                <p:cNvCxnSpPr/>
                <p:nvPr/>
              </p:nvCxnSpPr>
              <p:spPr>
                <a:xfrm rot="5400000">
                  <a:off x="794136" y="3700291"/>
                  <a:ext cx="655782" cy="92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64" name="Straight Connector 1563"/>
              <p:cNvCxnSpPr/>
              <p:nvPr/>
            </p:nvCxnSpPr>
            <p:spPr>
              <a:xfrm rot="5400000">
                <a:off x="225077" y="3852692"/>
                <a:ext cx="655782" cy="9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06" name="TextBox 1605"/>
          <p:cNvSpPr txBox="1"/>
          <p:nvPr/>
        </p:nvSpPr>
        <p:spPr>
          <a:xfrm>
            <a:off x="1683616" y="1235612"/>
            <a:ext cx="5795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RFQ output will be 1.9x10</a:t>
            </a:r>
            <a:r>
              <a:rPr lang="en-US" baseline="30000" dirty="0" smtClean="0"/>
              <a:t>8</a:t>
            </a:r>
            <a:r>
              <a:rPr lang="en-US" dirty="0" smtClean="0"/>
              <a:t>  particles per bunch at 162.5MHz</a:t>
            </a:r>
            <a:endParaRPr lang="en-US" dirty="0"/>
          </a:p>
        </p:txBody>
      </p:sp>
      <p:sp>
        <p:nvSpPr>
          <p:cNvPr id="1607" name="TextBox 1606"/>
          <p:cNvSpPr txBox="1"/>
          <p:nvPr/>
        </p:nvSpPr>
        <p:spPr>
          <a:xfrm>
            <a:off x="4692357" y="2316237"/>
            <a:ext cx="83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l-GR" dirty="0" smtClean="0">
                <a:solidFill>
                  <a:srgbClr val="FF0000"/>
                </a:solidFill>
              </a:rPr>
              <a:t>μ</a:t>
            </a:r>
            <a:r>
              <a:rPr lang="en-US" dirty="0" smtClean="0">
                <a:solidFill>
                  <a:srgbClr val="FF0000"/>
                </a:solidFill>
              </a:rPr>
              <a:t>sec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Accumulation in RF buckets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Desire to have linac beam populate correct phase region of RF, programmable chopper will need to remove beam destined for wrong phase</a:t>
            </a:r>
          </a:p>
          <a:p>
            <a:r>
              <a:rPr lang="en-US" dirty="0" smtClean="0"/>
              <a:t>Project X will populate +- 120 degrees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X</a:t>
            </a:r>
            <a:br>
              <a:rPr lang="en-US" dirty="0" smtClean="0"/>
            </a:br>
            <a:r>
              <a:rPr lang="en-US" dirty="0" smtClean="0"/>
              <a:t> Mission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Provide a neutrino beam for long baseline neutrino oscillation experiments based on a capability of targeting at least 2 MW on proton beam power at any energy between 60-120 GeV.</a:t>
            </a:r>
          </a:p>
          <a:p>
            <a:r>
              <a:rPr lang="en-US" dirty="0" smtClean="0"/>
              <a:t>Provide MW-class, multi-GeV, proton beams supporting multiple kaon, muon and neutrino based precision experiments. Simultaneous operations of the rare processes and neutrino programs are required.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Provide a path toward a muon source for possible future Neutrino Factory and/or Muon Collider.</a:t>
            </a:r>
          </a:p>
          <a:p>
            <a:r>
              <a:rPr lang="en-US" dirty="0" smtClean="0"/>
              <a:t>Provide Options for implementing a program of Standard Model tests with nuclei and/or nuclear energy applications.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6755132" y="3303270"/>
            <a:ext cx="415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X: Accelerator Overview June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Chopping for injection (from </a:t>
            </a:r>
            <a:r>
              <a:rPr lang="en-US" sz="3200" dirty="0" err="1" smtClean="0"/>
              <a:t>Nagaitsev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163783"/>
            <a:ext cx="9144000" cy="226521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RF frequency at injection into the Recycler 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ambria Math" pitchFamily="18" charset="0"/>
              </a:rPr>
              <a:t>~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53 MHz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Chopper needs to provide a kicker gap 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~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200 ns per 11 µs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needs to remove bunches that fall into “wrong” phase of ring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rf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voltage.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423" y="3231151"/>
            <a:ext cx="5953338" cy="31360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916908" y="569165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</a:rPr>
              <a:t>Recycler RF</a:t>
            </a:r>
            <a:endParaRPr lang="en-US" dirty="0">
              <a:solidFill>
                <a:srgbClr val="003399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3814550" y="5493761"/>
            <a:ext cx="313899" cy="191069"/>
          </a:xfrm>
          <a:prstGeom prst="straightConnector1">
            <a:avLst/>
          </a:prstGeom>
          <a:ln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04013" y="3112227"/>
            <a:ext cx="30707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162 MHz bunches to be removed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5036026" y="3753673"/>
            <a:ext cx="313898" cy="2866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72752" y="3712727"/>
            <a:ext cx="1105469" cy="3275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6251" y="1256075"/>
            <a:ext cx="8961119" cy="4758926"/>
            <a:chOff x="96251" y="1256075"/>
            <a:chExt cx="8961119" cy="475892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251" y="1256075"/>
              <a:ext cx="8961119" cy="4758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7719461" y="5553777"/>
              <a:ext cx="933651" cy="4042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2536166" y="0"/>
            <a:ext cx="5443267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Chopping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and Splitting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504" y="4100365"/>
            <a:ext cx="1024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Average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96256" y="3929514"/>
            <a:ext cx="8489481" cy="4312118"/>
            <a:chOff x="163631" y="1645920"/>
            <a:chExt cx="8489481" cy="431211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t="17293" r="27820"/>
            <a:stretch>
              <a:fillRect/>
            </a:stretch>
          </p:blipFill>
          <p:spPr bwMode="auto">
            <a:xfrm>
              <a:off x="163631" y="1645920"/>
              <a:ext cx="3602501" cy="2192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7719461" y="5553777"/>
              <a:ext cx="933651" cy="4042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536166" y="0"/>
            <a:ext cx="5443267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Fine Chopping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4741" y="3957682"/>
            <a:ext cx="4629753" cy="25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1992429" y="6063916"/>
            <a:ext cx="2454543" cy="26950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V="1">
            <a:off x="1463041" y="5804034"/>
            <a:ext cx="721895" cy="35613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873718" y="1073517"/>
            <a:ext cx="7270282" cy="2876502"/>
            <a:chOff x="1873718" y="1140892"/>
            <a:chExt cx="7270282" cy="287650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73718" y="1140892"/>
              <a:ext cx="7270282" cy="2876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6506678" y="3429000"/>
              <a:ext cx="2387065" cy="536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rot="5400000" flipH="1" flipV="1">
            <a:off x="2675824" y="4021755"/>
            <a:ext cx="1490313" cy="8197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380" y="5014764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C00000"/>
                </a:solidFill>
              </a:rPr>
              <a:t>Average</a:t>
            </a:r>
            <a:endParaRPr lang="en-US" sz="105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Factory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Upgrade Project X </a:t>
            </a:r>
          </a:p>
          <a:p>
            <a:pPr lvl="1"/>
            <a:r>
              <a:rPr lang="en-US" dirty="0" smtClean="0"/>
              <a:t>4 MW at 8 GeV</a:t>
            </a:r>
          </a:p>
          <a:p>
            <a:pPr lvl="2"/>
            <a:r>
              <a:rPr lang="en-US" dirty="0" smtClean="0"/>
              <a:t>Increase particles per linac bunch</a:t>
            </a:r>
          </a:p>
          <a:p>
            <a:pPr lvl="2"/>
            <a:r>
              <a:rPr lang="en-US" dirty="0" smtClean="0"/>
              <a:t>Increase pulsed linac duty factor</a:t>
            </a:r>
          </a:p>
          <a:p>
            <a:r>
              <a:rPr lang="en-US" dirty="0" smtClean="0"/>
              <a:t>Repackage linac beam for ~60 Hz delivery</a:t>
            </a:r>
          </a:p>
          <a:p>
            <a:pPr lvl="1"/>
            <a:r>
              <a:rPr lang="en-US" dirty="0" smtClean="0"/>
              <a:t>Accumulator Ring</a:t>
            </a:r>
          </a:p>
          <a:p>
            <a:pPr lvl="2"/>
            <a:r>
              <a:rPr lang="en-US" dirty="0" smtClean="0"/>
              <a:t>Collect linac beam into bunches</a:t>
            </a:r>
          </a:p>
          <a:p>
            <a:pPr lvl="1"/>
            <a:r>
              <a:rPr lang="en-US" dirty="0" smtClean="0"/>
              <a:t>Compressor Ring</a:t>
            </a:r>
          </a:p>
          <a:p>
            <a:pPr lvl="2"/>
            <a:r>
              <a:rPr lang="en-US" dirty="0" smtClean="0"/>
              <a:t>Narrow bunches to &lt;= 3 ns </a:t>
            </a:r>
          </a:p>
          <a:p>
            <a:pPr lvl="1"/>
            <a:r>
              <a:rPr lang="en-US" dirty="0" smtClean="0"/>
              <a:t>Single Bunch Transfer/Extraction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Steve Holmes and Steve Geer initiated a task force</a:t>
            </a:r>
          </a:p>
          <a:p>
            <a:r>
              <a:rPr lang="en-US" dirty="0" smtClean="0"/>
              <a:t>Membership (see extra slide) comes from Project X and Muon Accelerator Program</a:t>
            </a:r>
          </a:p>
          <a:p>
            <a:r>
              <a:rPr lang="en-US" dirty="0" smtClean="0"/>
              <a:t>Charge (see extra slide) is to outline a plausible solution to allow Project X become part of a Proton Driver</a:t>
            </a:r>
          </a:p>
          <a:p>
            <a:pPr lvl="1"/>
            <a:r>
              <a:rPr lang="en-US" dirty="0" smtClean="0"/>
              <a:t>Upgrade of Project X</a:t>
            </a:r>
          </a:p>
          <a:p>
            <a:pPr lvl="2"/>
            <a:r>
              <a:rPr lang="en-US" dirty="0" smtClean="0"/>
              <a:t>How affect RDR?</a:t>
            </a:r>
          </a:p>
          <a:p>
            <a:pPr lvl="1"/>
            <a:r>
              <a:rPr lang="en-US" dirty="0" smtClean="0"/>
              <a:t>Feasibility of proton beam reformatting </a:t>
            </a:r>
          </a:p>
          <a:p>
            <a:pPr lvl="2"/>
            <a:r>
              <a:rPr lang="en-US" dirty="0" smtClean="0"/>
              <a:t>Can it be done?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Proton Driver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IDS-NF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Muon Collider is same except</a:t>
            </a:r>
          </a:p>
          <a:p>
            <a:pPr lvl="1"/>
            <a:r>
              <a:rPr lang="en-US" dirty="0" smtClean="0"/>
              <a:t>1 Bunch per train at 12-15 Hz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33525" y="1568450"/>
          <a:ext cx="6096000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Kinetic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5-15 GeV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Beam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4MW (3.125 x 10</a:t>
                      </a:r>
                      <a:r>
                        <a:rPr lang="en-US" baseline="30000" dirty="0" smtClean="0"/>
                        <a:t>15</a:t>
                      </a:r>
                      <a:r>
                        <a:rPr lang="en-US" dirty="0" smtClean="0"/>
                        <a:t> protons/s)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Repetition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 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Bunches per train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Time for bunches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240 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Bunch Length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rms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1-3 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Radius (</a:t>
                      </a:r>
                      <a:r>
                        <a:rPr lang="en-US" dirty="0" err="1" smtClean="0"/>
                        <a:t>rms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1.2 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Geometric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Emittance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rms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&lt; 5 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</a:t>
                      </a:r>
                      <a:r>
                        <a:rPr lang="en-US" dirty="0" smtClean="0"/>
                        <a:t>* at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&gt; 30 cm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X </a:t>
            </a:r>
            <a:br>
              <a:rPr lang="en-US" dirty="0" smtClean="0"/>
            </a:br>
            <a:r>
              <a:rPr lang="en-US" dirty="0" smtClean="0"/>
              <a:t>Starting Point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CW Linac will support average beam current of 1 </a:t>
            </a:r>
            <a:r>
              <a:rPr lang="en-US" dirty="0" err="1" smtClean="0"/>
              <a:t>mA</a:t>
            </a:r>
            <a:r>
              <a:rPr lang="en-US" dirty="0" smtClean="0"/>
              <a:t> to 3 GeV</a:t>
            </a:r>
          </a:p>
          <a:p>
            <a:r>
              <a:rPr lang="en-US" dirty="0" smtClean="0"/>
              <a:t>Pulsed Linac (3-8 GeV) will have a ~5% duty factor</a:t>
            </a:r>
          </a:p>
          <a:p>
            <a:r>
              <a:rPr lang="en-US" dirty="0" smtClean="0"/>
              <a:t>Possible 8 GeV beam power of 320 kW</a:t>
            </a:r>
          </a:p>
          <a:p>
            <a:endParaRPr lang="en-US" dirty="0" smtClean="0"/>
          </a:p>
          <a:p>
            <a:r>
              <a:rPr lang="en-US" dirty="0" smtClean="0"/>
              <a:t>Programmable Chopper System (part of H- source) will provide appropriate bunch structure for the linac experiments as well as fill the appropriate part of the RF buckets in the accumulating Recycler Ring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Steps taken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With desired proton energy range, obvious to start with increasing beam power out of pulsed linac at 8 GeV</a:t>
            </a:r>
          </a:p>
          <a:p>
            <a:endParaRPr lang="en-US" dirty="0" smtClean="0"/>
          </a:p>
          <a:p>
            <a:r>
              <a:rPr lang="en-US" dirty="0" smtClean="0"/>
              <a:t>Project X upgrade</a:t>
            </a:r>
          </a:p>
          <a:p>
            <a:pPr lvl="1"/>
            <a:r>
              <a:rPr lang="en-US" dirty="0" smtClean="0"/>
              <a:t>Increase particles</a:t>
            </a:r>
          </a:p>
          <a:p>
            <a:pPr lvl="2"/>
            <a:r>
              <a:rPr lang="en-US" dirty="0" smtClean="0"/>
              <a:t>Per linac bunch &amp; average beam current to 5 </a:t>
            </a:r>
            <a:r>
              <a:rPr lang="en-US" dirty="0" err="1" smtClean="0"/>
              <a:t>mA</a:t>
            </a:r>
            <a:endParaRPr lang="en-US" dirty="0" smtClean="0"/>
          </a:p>
          <a:p>
            <a:pPr lvl="1"/>
            <a:r>
              <a:rPr lang="en-US" dirty="0" smtClean="0"/>
              <a:t>Increase pulsed linac duty factor</a:t>
            </a:r>
          </a:p>
          <a:p>
            <a:pPr lvl="2"/>
            <a:r>
              <a:rPr lang="en-US" dirty="0" smtClean="0"/>
              <a:t>Increase to 10%</a:t>
            </a:r>
          </a:p>
          <a:p>
            <a:endParaRPr lang="en-US" dirty="0" smtClean="0"/>
          </a:p>
          <a:p>
            <a:r>
              <a:rPr lang="en-US" dirty="0" smtClean="0"/>
              <a:t>Beam Reformatting</a:t>
            </a:r>
          </a:p>
          <a:p>
            <a:pPr lvl="1"/>
            <a:r>
              <a:rPr lang="en-US" dirty="0" smtClean="0"/>
              <a:t>Accumulation</a:t>
            </a:r>
          </a:p>
          <a:p>
            <a:pPr lvl="2"/>
            <a:r>
              <a:rPr lang="en-US" dirty="0" smtClean="0"/>
              <a:t>Stripping</a:t>
            </a:r>
            <a:endParaRPr lang="en-US" dirty="0" smtClean="0"/>
          </a:p>
          <a:p>
            <a:pPr lvl="1"/>
            <a:r>
              <a:rPr lang="en-US" dirty="0" smtClean="0"/>
              <a:t>Bunch Compression</a:t>
            </a:r>
          </a:p>
          <a:p>
            <a:pPr lvl="1"/>
            <a:r>
              <a:rPr lang="en-US" dirty="0" smtClean="0"/>
              <a:t>Delivery to target</a:t>
            </a:r>
          </a:p>
          <a:p>
            <a:pPr lvl="2"/>
            <a:r>
              <a:rPr lang="en-US" dirty="0" smtClean="0"/>
              <a:t>Final Focus</a:t>
            </a:r>
          </a:p>
          <a:p>
            <a:pPr lvl="2"/>
            <a:r>
              <a:rPr lang="en-US" dirty="0" smtClean="0"/>
              <a:t>NF bunch train</a:t>
            </a:r>
          </a:p>
          <a:p>
            <a:pPr lvl="2"/>
            <a:r>
              <a:rPr lang="en-US" dirty="0" smtClean="0"/>
              <a:t>MC beam line trombone</a:t>
            </a:r>
          </a:p>
          <a:p>
            <a:endParaRPr lang="en-US" dirty="0" smtClean="0"/>
          </a:p>
          <a:p>
            <a:r>
              <a:rPr lang="en-US" dirty="0" smtClean="0"/>
              <a:t>Discussing instability limitation for rings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E978-558E-4CC9-92C7-802A045979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30763" y="0"/>
            <a:ext cx="545729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Proton Driver</a:t>
            </a:r>
            <a:br>
              <a:rPr lang="en-US" dirty="0" smtClean="0"/>
            </a:br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36E978-558E-4CC9-92C7-802A045979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Project_X_Diagram_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533" y="1905429"/>
            <a:ext cx="7799471" cy="445684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689602" y="1801063"/>
            <a:ext cx="655782" cy="5726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89057" y="1796444"/>
            <a:ext cx="655782" cy="5726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64000" y="1801091"/>
            <a:ext cx="1939637" cy="10824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9" idx="6"/>
          </p:cNvCxnSpPr>
          <p:nvPr/>
        </p:nvCxnSpPr>
        <p:spPr>
          <a:xfrm rot="5400000" flipH="1" flipV="1">
            <a:off x="6012859" y="2230568"/>
            <a:ext cx="475701" cy="18934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42183" y="1551707"/>
            <a:ext cx="184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Accumulator 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87081" y="2295239"/>
            <a:ext cx="177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Compressor 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5476" y="1616364"/>
            <a:ext cx="133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4MW Target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881743" y="4082473"/>
            <a:ext cx="138551" cy="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71422" y="5245766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??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4947" y="5532916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??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40822" y="5234541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??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30763" y="0"/>
            <a:ext cx="545729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X Upgrade  Proton Driver - 1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October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Gollwitzer -- Project X - MAP Task Force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36E978-558E-4CC9-92C7-802A045979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 descr="Project_X_Diagram_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3658" y="3380874"/>
            <a:ext cx="5133221" cy="2933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382" y="1376412"/>
            <a:ext cx="82969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Front End </a:t>
            </a:r>
            <a:r>
              <a:rPr lang="en-US" sz="2800" dirty="0" smtClean="0"/>
              <a:t>(warm)</a:t>
            </a:r>
          </a:p>
          <a:p>
            <a:pPr algn="ctr"/>
            <a:r>
              <a:rPr lang="en-US" sz="2400" dirty="0" smtClean="0"/>
              <a:t>H- ion source, RFQ, MEBT, Programmable Chopper System</a:t>
            </a:r>
          </a:p>
          <a:p>
            <a:pPr algn="ctr"/>
            <a:r>
              <a:rPr lang="en-US" sz="2400" strike="sngStrike" dirty="0" smtClean="0"/>
              <a:t>Initially 5mA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Run at 10mA (Ion source is capable)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76851" y="4639377"/>
            <a:ext cx="750770" cy="3368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" y="3429000"/>
            <a:ext cx="33880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Programmable Chopper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000" dirty="0" smtClean="0"/>
              <a:t>Capable of bunch by bunch 162.5MHz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Will suppress beam to limit beam current down stream to </a:t>
            </a:r>
            <a:r>
              <a:rPr lang="en-US" sz="2000" dirty="0" smtClean="0">
                <a:solidFill>
                  <a:srgbClr val="C00000"/>
                </a:solidFill>
              </a:rPr>
              <a:t>5mA</a:t>
            </a:r>
            <a:r>
              <a:rPr lang="en-US" sz="2000" dirty="0" smtClean="0"/>
              <a:t> </a:t>
            </a:r>
            <a:r>
              <a:rPr lang="en-US" sz="2000" strike="sngStrike" dirty="0" smtClean="0"/>
              <a:t>1mA</a:t>
            </a:r>
            <a:r>
              <a:rPr lang="en-US" sz="2000" dirty="0" smtClean="0"/>
              <a:t> average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 rot="21266014">
            <a:off x="3686477" y="3469907"/>
            <a:ext cx="2714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Entire front end is to be designed for 10mA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4896</TotalTime>
  <Words>1610</Words>
  <Application>Microsoft Office PowerPoint</Application>
  <PresentationFormat>On-screen Show (4:3)</PresentationFormat>
  <Paragraphs>328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Project X – MAP Task Force</vt:lpstr>
      <vt:lpstr>What is MAP?</vt:lpstr>
      <vt:lpstr>Project X  Mission Goals</vt:lpstr>
      <vt:lpstr>Task Force</vt:lpstr>
      <vt:lpstr>Proton Driver Requirement</vt:lpstr>
      <vt:lpstr>Project X  Starting Point</vt:lpstr>
      <vt:lpstr>Steps taken</vt:lpstr>
      <vt:lpstr>Proton Driver Layout</vt:lpstr>
      <vt:lpstr>Project X Upgrade  Proton Driver - 1</vt:lpstr>
      <vt:lpstr>Ion Source</vt:lpstr>
      <vt:lpstr>RFQ</vt:lpstr>
      <vt:lpstr>Collimation</vt:lpstr>
      <vt:lpstr>Project X Upgrade Proton Driver - 2</vt:lpstr>
      <vt:lpstr>CW Linac Worst Case</vt:lpstr>
      <vt:lpstr>650 MHz RF Power</vt:lpstr>
      <vt:lpstr>Project X Upgrade Proton Driver - 3</vt:lpstr>
      <vt:lpstr>Pulsed Linac</vt:lpstr>
      <vt:lpstr>Project X Upgrade Proton Driver - 4</vt:lpstr>
      <vt:lpstr>Rings’ Concepts</vt:lpstr>
      <vt:lpstr>Longitudinal Instability</vt:lpstr>
      <vt:lpstr>Beam Delivery</vt:lpstr>
      <vt:lpstr>Muon Collider Trombone</vt:lpstr>
      <vt:lpstr>Plan</vt:lpstr>
      <vt:lpstr>Extras</vt:lpstr>
      <vt:lpstr>Task Force Membership</vt:lpstr>
      <vt:lpstr>Charge</vt:lpstr>
      <vt:lpstr>Project X H- Source</vt:lpstr>
      <vt:lpstr>Project X Programmable Chopper</vt:lpstr>
      <vt:lpstr>Accumulation in RF buckets </vt:lpstr>
      <vt:lpstr>Chopping for injection (from Nagaitsev)</vt:lpstr>
      <vt:lpstr>Slide 31</vt:lpstr>
      <vt:lpstr>Slide 32</vt:lpstr>
      <vt:lpstr>Neutrino Factory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Project X</dc:title>
  <dc:creator>gollwitzer</dc:creator>
  <cp:lastModifiedBy>gollwitzer</cp:lastModifiedBy>
  <cp:revision>98</cp:revision>
  <dcterms:created xsi:type="dcterms:W3CDTF">2011-02-22T21:17:46Z</dcterms:created>
  <dcterms:modified xsi:type="dcterms:W3CDTF">2011-10-25T11:26:11Z</dcterms:modified>
</cp:coreProperties>
</file>