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642" r:id="rId2"/>
    <p:sldId id="694" r:id="rId3"/>
    <p:sldId id="654" r:id="rId4"/>
    <p:sldId id="740" r:id="rId5"/>
    <p:sldId id="726" r:id="rId6"/>
    <p:sldId id="681" r:id="rId7"/>
    <p:sldId id="753" r:id="rId8"/>
    <p:sldId id="754" r:id="rId9"/>
    <p:sldId id="746" r:id="rId10"/>
    <p:sldId id="729" r:id="rId11"/>
    <p:sldId id="730" r:id="rId12"/>
    <p:sldId id="743" r:id="rId13"/>
    <p:sldId id="751" r:id="rId14"/>
    <p:sldId id="742" r:id="rId15"/>
    <p:sldId id="747" r:id="rId16"/>
    <p:sldId id="748" r:id="rId17"/>
    <p:sldId id="750" r:id="rId18"/>
    <p:sldId id="696" r:id="rId19"/>
    <p:sldId id="677" r:id="rId20"/>
    <p:sldId id="752" r:id="rId21"/>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6633"/>
    <a:srgbClr val="FF6600"/>
    <a:srgbClr val="003300"/>
    <a:srgbClr val="00FFFF"/>
    <a:srgbClr val="FFFF00"/>
    <a:srgbClr val="FF3300"/>
    <a:srgbClr val="FFFF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1" autoAdjust="0"/>
    <p:restoredTop sz="69345" autoAdjust="0"/>
  </p:normalViewPr>
  <p:slideViewPr>
    <p:cSldViewPr>
      <p:cViewPr varScale="1">
        <p:scale>
          <a:sx n="71" d="100"/>
          <a:sy n="71" d="100"/>
        </p:scale>
        <p:origin x="-9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3169699" cy="479403"/>
          </a:xfrm>
          <a:prstGeom prst="rect">
            <a:avLst/>
          </a:prstGeom>
          <a:noFill/>
          <a:ln w="9525">
            <a:noFill/>
            <a:miter lim="800000"/>
            <a:headEnd/>
            <a:tailEnd/>
          </a:ln>
          <a:effectLst/>
        </p:spPr>
        <p:txBody>
          <a:bodyPr vert="horz" wrap="square" lIns="95006" tIns="47503" rIns="95006" bIns="47503"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212995" name="Rectangle 3"/>
          <p:cNvSpPr>
            <a:spLocks noGrp="1" noChangeArrowheads="1"/>
          </p:cNvSpPr>
          <p:nvPr>
            <p:ph type="dt" sz="quarter" idx="1"/>
          </p:nvPr>
        </p:nvSpPr>
        <p:spPr bwMode="auto">
          <a:xfrm>
            <a:off x="4143843" y="0"/>
            <a:ext cx="3169699" cy="479403"/>
          </a:xfrm>
          <a:prstGeom prst="rect">
            <a:avLst/>
          </a:prstGeom>
          <a:noFill/>
          <a:ln w="9525">
            <a:noFill/>
            <a:miter lim="800000"/>
            <a:headEnd/>
            <a:tailEnd/>
          </a:ln>
          <a:effectLst/>
        </p:spPr>
        <p:txBody>
          <a:bodyPr vert="horz" wrap="square" lIns="95006" tIns="47503" rIns="95006" bIns="47503"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12996" name="Rectangle 4"/>
          <p:cNvSpPr>
            <a:spLocks noGrp="1" noChangeArrowheads="1"/>
          </p:cNvSpPr>
          <p:nvPr>
            <p:ph type="ftr" sz="quarter" idx="2"/>
          </p:nvPr>
        </p:nvSpPr>
        <p:spPr bwMode="auto">
          <a:xfrm>
            <a:off x="0" y="9120156"/>
            <a:ext cx="3169699" cy="479403"/>
          </a:xfrm>
          <a:prstGeom prst="rect">
            <a:avLst/>
          </a:prstGeom>
          <a:noFill/>
          <a:ln w="9525">
            <a:noFill/>
            <a:miter lim="800000"/>
            <a:headEnd/>
            <a:tailEnd/>
          </a:ln>
          <a:effectLst/>
        </p:spPr>
        <p:txBody>
          <a:bodyPr vert="horz" wrap="square" lIns="95006" tIns="47503" rIns="95006" bIns="47503"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212997" name="Rectangle 5"/>
          <p:cNvSpPr>
            <a:spLocks noGrp="1" noChangeArrowheads="1"/>
          </p:cNvSpPr>
          <p:nvPr>
            <p:ph type="sldNum" sz="quarter" idx="3"/>
          </p:nvPr>
        </p:nvSpPr>
        <p:spPr bwMode="auto">
          <a:xfrm>
            <a:off x="4143843" y="9120156"/>
            <a:ext cx="3169699" cy="479403"/>
          </a:xfrm>
          <a:prstGeom prst="rect">
            <a:avLst/>
          </a:prstGeom>
          <a:noFill/>
          <a:ln w="9525">
            <a:noFill/>
            <a:miter lim="800000"/>
            <a:headEnd/>
            <a:tailEnd/>
          </a:ln>
          <a:effectLst/>
        </p:spPr>
        <p:txBody>
          <a:bodyPr vert="horz" wrap="square" lIns="95006" tIns="47503" rIns="95006" bIns="47503" numCol="1" anchor="b" anchorCtr="0" compatLnSpc="1">
            <a:prstTxWarp prst="textNoShape">
              <a:avLst/>
            </a:prstTxWarp>
          </a:bodyPr>
          <a:lstStyle>
            <a:lvl1pPr algn="r">
              <a:defRPr sz="1200">
                <a:latin typeface="Arial" pitchFamily="34" charset="0"/>
              </a:defRPr>
            </a:lvl1pPr>
          </a:lstStyle>
          <a:p>
            <a:pPr>
              <a:defRPr/>
            </a:pPr>
            <a:fld id="{1BF40A71-D53B-4D01-BDA7-E5A3ED8174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699" cy="47940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6556">
              <a:defRPr sz="120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843" y="0"/>
            <a:ext cx="3169699" cy="47940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556">
              <a:defRPr sz="1200">
                <a:latin typeface="Arial" pitchFamily="34"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53" y="4560899"/>
            <a:ext cx="5851496" cy="431955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56"/>
            <a:ext cx="3169699" cy="47940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6556">
              <a:defRPr sz="120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843" y="9120156"/>
            <a:ext cx="3169699" cy="47940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556">
              <a:defRPr sz="1200">
                <a:latin typeface="Arial" pitchFamily="34" charset="0"/>
              </a:defRPr>
            </a:lvl1pPr>
          </a:lstStyle>
          <a:p>
            <a:pPr>
              <a:defRPr/>
            </a:pPr>
            <a:fld id="{2F06FE8F-2934-4046-822C-E48434CC5B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xfrm>
            <a:off x="1258888" y="720725"/>
            <a:ext cx="4800600" cy="3600450"/>
          </a:xfrm>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996633"/>
                </a:solidFill>
              </a:defRPr>
            </a:lvl1pPr>
            <a:lvl2pPr>
              <a:defRPr>
                <a:solidFill>
                  <a:srgbClr val="00660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1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11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990600"/>
            <a:ext cx="83820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457200" y="6305550"/>
            <a:ext cx="2133600" cy="476250"/>
          </a:xfrm>
          <a:prstGeom prst="rect">
            <a:avLst/>
          </a:prstGeom>
          <a:noFill/>
          <a:ln w="9525">
            <a:noFill/>
            <a:miter lim="800000"/>
            <a:headEnd/>
            <a:tailEnd/>
          </a:ln>
          <a:effectLst/>
        </p:spPr>
        <p:txBody>
          <a:bodyPr anchor="ctr"/>
          <a:lstStyle/>
          <a:p>
            <a:pPr algn="l">
              <a:defRPr/>
            </a:pPr>
            <a:r>
              <a:rPr lang="en-US" sz="1400" dirty="0" smtClean="0"/>
              <a:t>October 26</a:t>
            </a:r>
            <a:r>
              <a:rPr lang="en-US" sz="1400" baseline="0" dirty="0" smtClean="0"/>
              <a:t>. </a:t>
            </a:r>
            <a:r>
              <a:rPr lang="en-US" sz="1400" baseline="0" dirty="0" smtClean="0"/>
              <a:t>2011</a:t>
            </a:r>
            <a:endParaRPr lang="en-US" sz="1400" dirty="0"/>
          </a:p>
        </p:txBody>
      </p:sp>
      <p:sp>
        <p:nvSpPr>
          <p:cNvPr id="8" name="TextBox 7"/>
          <p:cNvSpPr txBox="1"/>
          <p:nvPr userDrawn="1"/>
        </p:nvSpPr>
        <p:spPr>
          <a:xfrm>
            <a:off x="3332407" y="6257925"/>
            <a:ext cx="2544286" cy="523220"/>
          </a:xfrm>
          <a:prstGeom prst="rect">
            <a:avLst/>
          </a:prstGeom>
          <a:noFill/>
        </p:spPr>
        <p:txBody>
          <a:bodyPr wrap="none">
            <a:spAutoFit/>
          </a:bodyPr>
          <a:lstStyle/>
          <a:p>
            <a:pPr>
              <a:defRPr/>
            </a:pPr>
            <a:r>
              <a:rPr lang="en-US" sz="1400" dirty="0"/>
              <a:t>Bob </a:t>
            </a:r>
            <a:r>
              <a:rPr lang="en-US" sz="1400" dirty="0" smtClean="0"/>
              <a:t>Zwaska</a:t>
            </a:r>
            <a:endParaRPr lang="en-US" sz="1400" dirty="0"/>
          </a:p>
          <a:p>
            <a:pPr>
              <a:defRPr/>
            </a:pPr>
            <a:r>
              <a:rPr lang="en-US" sz="1400" dirty="0" smtClean="0"/>
              <a:t>Project X Collaboration</a:t>
            </a:r>
            <a:r>
              <a:rPr lang="en-US" sz="1400" baseline="0" dirty="0" smtClean="0"/>
              <a:t> Meeting</a:t>
            </a:r>
          </a:p>
        </p:txBody>
      </p:sp>
      <p:sp>
        <p:nvSpPr>
          <p:cNvPr id="9" name="TextBox 8"/>
          <p:cNvSpPr txBox="1"/>
          <p:nvPr userDrawn="1"/>
        </p:nvSpPr>
        <p:spPr>
          <a:xfrm>
            <a:off x="7696200" y="6400800"/>
            <a:ext cx="790575" cy="304800"/>
          </a:xfrm>
          <a:prstGeom prst="rect">
            <a:avLst/>
          </a:prstGeom>
          <a:noFill/>
        </p:spPr>
        <p:txBody>
          <a:bodyPr>
            <a:spAutoFit/>
          </a:bodyPr>
          <a:lstStyle/>
          <a:p>
            <a:pPr algn="r">
              <a:defRPr/>
            </a:pPr>
            <a:fld id="{4791CED3-C393-4936-98B3-638903E64E7C}" type="slidenum">
              <a:rPr lang="en-US" sz="1400"/>
              <a:pPr algn="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231775" indent="-231775" algn="l" rtl="0" eaLnBrk="0" fontAlgn="base" hangingPunct="0">
        <a:spcBef>
          <a:spcPct val="20000"/>
        </a:spcBef>
        <a:spcAft>
          <a:spcPct val="0"/>
        </a:spcAft>
        <a:buChar char="•"/>
        <a:defRPr sz="3200">
          <a:solidFill>
            <a:srgbClr val="6633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CC00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914400"/>
            <a:ext cx="8240712" cy="4543425"/>
          </a:xfrm>
        </p:spPr>
        <p:txBody>
          <a:bodyPr anchor="t"/>
          <a:lstStyle/>
          <a:p>
            <a:pPr eaLnBrk="1" hangingPunct="1">
              <a:lnSpc>
                <a:spcPct val="120000"/>
              </a:lnSpc>
            </a:pPr>
            <a:r>
              <a:rPr lang="en-US" sz="3600" dirty="0" smtClean="0">
                <a:solidFill>
                  <a:srgbClr val="006600"/>
                </a:solidFill>
              </a:rPr>
              <a:t>Electron Cloud Experiments </a:t>
            </a:r>
            <a:r>
              <a:rPr lang="en-US" sz="4000" dirty="0" smtClean="0"/>
              <a:t/>
            </a:r>
            <a:br>
              <a:rPr lang="en-US" sz="4000" dirty="0" smtClean="0"/>
            </a:br>
            <a:r>
              <a:rPr lang="en-US" sz="4000" dirty="0" smtClean="0"/>
              <a:t/>
            </a:r>
            <a:br>
              <a:rPr lang="en-US" sz="4000" dirty="0" smtClean="0"/>
            </a:br>
            <a:r>
              <a:rPr lang="en-US" sz="2400" i="1" dirty="0" smtClean="0">
                <a:solidFill>
                  <a:srgbClr val="663300"/>
                </a:solidFill>
              </a:rPr>
              <a:t>Bob Zwaska</a:t>
            </a:r>
            <a:r>
              <a:rPr lang="en-US" sz="2400" dirty="0" smtClean="0"/>
              <a:t/>
            </a:r>
            <a:br>
              <a:rPr lang="en-US" sz="2400" dirty="0" smtClean="0"/>
            </a:br>
            <a:r>
              <a:rPr lang="en-US" sz="2400" dirty="0" smtClean="0"/>
              <a:t>Fermilab</a:t>
            </a:r>
            <a:r>
              <a:rPr lang="en-US" sz="2800" dirty="0" smtClean="0"/>
              <a:t/>
            </a:r>
            <a:br>
              <a:rPr lang="en-US" sz="2800" dirty="0" smtClean="0"/>
            </a:br>
            <a:r>
              <a:rPr lang="en-US" sz="2000" dirty="0" smtClean="0">
                <a:solidFill>
                  <a:srgbClr val="006600"/>
                </a:solidFill>
              </a:rPr>
              <a:t>M</a:t>
            </a:r>
            <a:r>
              <a:rPr lang="en-US" sz="2000" dirty="0" smtClean="0">
                <a:solidFill>
                  <a:srgbClr val="006600"/>
                </a:solidFill>
              </a:rPr>
              <a:t>. </a:t>
            </a:r>
            <a:r>
              <a:rPr lang="en-US" sz="2000" dirty="0" err="1" smtClean="0">
                <a:solidFill>
                  <a:srgbClr val="006600"/>
                </a:solidFill>
              </a:rPr>
              <a:t>Backfish</a:t>
            </a:r>
            <a:r>
              <a:rPr lang="en-US" sz="2000" dirty="0" smtClean="0">
                <a:solidFill>
                  <a:srgbClr val="006600"/>
                </a:solidFill>
              </a:rPr>
              <a:t>, D. </a:t>
            </a:r>
            <a:r>
              <a:rPr lang="en-US" sz="2000" dirty="0" err="1" smtClean="0">
                <a:solidFill>
                  <a:srgbClr val="006600"/>
                </a:solidFill>
              </a:rPr>
              <a:t>Capista</a:t>
            </a:r>
            <a:r>
              <a:rPr lang="en-US" sz="2000" dirty="0" smtClean="0">
                <a:solidFill>
                  <a:srgbClr val="006600"/>
                </a:solidFill>
              </a:rPr>
              <a:t>, </a:t>
            </a:r>
            <a:r>
              <a:rPr lang="en-US" sz="2000" dirty="0" smtClean="0">
                <a:solidFill>
                  <a:srgbClr val="006600"/>
                </a:solidFill>
              </a:rPr>
              <a:t>K. Duel, N</a:t>
            </a:r>
            <a:r>
              <a:rPr lang="en-US" sz="2000" dirty="0" smtClean="0">
                <a:solidFill>
                  <a:srgbClr val="006600"/>
                </a:solidFill>
              </a:rPr>
              <a:t>. Eddy, I. </a:t>
            </a:r>
            <a:r>
              <a:rPr lang="en-US" sz="2000" dirty="0" err="1" smtClean="0">
                <a:solidFill>
                  <a:srgbClr val="006600"/>
                </a:solidFill>
              </a:rPr>
              <a:t>Kourbanis</a:t>
            </a:r>
            <a:r>
              <a:rPr lang="en-US" sz="2000" dirty="0" smtClean="0">
                <a:solidFill>
                  <a:srgbClr val="006600"/>
                </a:solidFill>
              </a:rPr>
              <a:t>, </a:t>
            </a:r>
            <a:r>
              <a:rPr lang="en-US" sz="2000" dirty="0" smtClean="0">
                <a:solidFill>
                  <a:srgbClr val="006600"/>
                </a:solidFill>
              </a:rPr>
              <a:t>T. McLaughlin,</a:t>
            </a:r>
            <a:r>
              <a:rPr lang="en-US" sz="2000" dirty="0" smtClean="0">
                <a:solidFill>
                  <a:srgbClr val="006600"/>
                </a:solidFill>
              </a:rPr>
              <a:t/>
            </a:r>
            <a:br>
              <a:rPr lang="en-US" sz="2000" dirty="0" smtClean="0">
                <a:solidFill>
                  <a:srgbClr val="006600"/>
                </a:solidFill>
              </a:rPr>
            </a:br>
            <a:r>
              <a:rPr lang="en-US" sz="2000" dirty="0" smtClean="0">
                <a:solidFill>
                  <a:srgbClr val="006600"/>
                </a:solidFill>
              </a:rPr>
              <a:t>D. Scott, C</a:t>
            </a:r>
            <a:r>
              <a:rPr lang="en-US" sz="2000" dirty="0" smtClean="0">
                <a:solidFill>
                  <a:srgbClr val="006600"/>
                </a:solidFill>
              </a:rPr>
              <a:t>. Y. Tan, </a:t>
            </a:r>
            <a:r>
              <a:rPr lang="en-US" sz="2000" dirty="0" smtClean="0">
                <a:solidFill>
                  <a:srgbClr val="006600"/>
                </a:solidFill>
              </a:rPr>
              <a:t>B. </a:t>
            </a:r>
            <a:r>
              <a:rPr lang="en-US" sz="2000" dirty="0" smtClean="0">
                <a:solidFill>
                  <a:srgbClr val="006600"/>
                </a:solidFill>
              </a:rPr>
              <a:t>T</a:t>
            </a:r>
            <a:r>
              <a:rPr lang="en-US" sz="2000" dirty="0" smtClean="0">
                <a:solidFill>
                  <a:srgbClr val="006600"/>
                </a:solidFill>
              </a:rPr>
              <a:t>ennis, C</a:t>
            </a:r>
            <a:r>
              <a:rPr lang="en-US" sz="2000" dirty="0" smtClean="0">
                <a:solidFill>
                  <a:srgbClr val="006600"/>
                </a:solidFill>
              </a:rPr>
              <a:t>. </a:t>
            </a:r>
            <a:r>
              <a:rPr lang="en-US" sz="2000" dirty="0" err="1" smtClean="0">
                <a:solidFill>
                  <a:srgbClr val="006600"/>
                </a:solidFill>
              </a:rPr>
              <a:t>Thangaraj</a:t>
            </a:r>
            <a:r>
              <a:rPr lang="en-US" sz="2000" dirty="0" smtClean="0">
                <a:solidFill>
                  <a:srgbClr val="006600"/>
                </a:solidFill>
              </a:rPr>
              <a:t>, </a:t>
            </a:r>
            <a:r>
              <a:rPr lang="en-US" sz="2000" dirty="0" smtClean="0">
                <a:solidFill>
                  <a:srgbClr val="006600"/>
                </a:solidFill>
              </a:rPr>
              <a:t>L. </a:t>
            </a:r>
            <a:r>
              <a:rPr lang="en-US" sz="2000" dirty="0" err="1" smtClean="0">
                <a:solidFill>
                  <a:srgbClr val="006600"/>
                </a:solidFill>
              </a:rPr>
              <a:t>Valerio</a:t>
            </a:r>
            <a:r>
              <a:rPr lang="en-US" sz="2000" dirty="0" smtClean="0">
                <a:solidFill>
                  <a:srgbClr val="006600"/>
                </a:solidFill>
              </a:rPr>
              <a:t>, X</a:t>
            </a:r>
            <a:r>
              <a:rPr lang="en-US" sz="2000" dirty="0" smtClean="0">
                <a:solidFill>
                  <a:srgbClr val="006600"/>
                </a:solidFill>
              </a:rPr>
              <a:t>. Zhang</a:t>
            </a:r>
            <a:r>
              <a:rPr lang="en-US" sz="3200" dirty="0" smtClean="0">
                <a:solidFill>
                  <a:srgbClr val="CC6600"/>
                </a:solidFill>
              </a:rPr>
              <a:t/>
            </a:r>
            <a:br>
              <a:rPr lang="en-US" sz="3200" dirty="0" smtClean="0">
                <a:solidFill>
                  <a:srgbClr val="CC6600"/>
                </a:solidFill>
              </a:rPr>
            </a:br>
            <a:r>
              <a:rPr lang="en-US" sz="3200" dirty="0" smtClean="0">
                <a:solidFill>
                  <a:srgbClr val="CC6600"/>
                </a:solidFill>
              </a:rPr>
              <a:t/>
            </a:r>
            <a:br>
              <a:rPr lang="en-US" sz="3200" dirty="0" smtClean="0">
                <a:solidFill>
                  <a:srgbClr val="CC6600"/>
                </a:solidFill>
              </a:rPr>
            </a:br>
            <a:r>
              <a:rPr lang="en-US" sz="2400" dirty="0" smtClean="0">
                <a:solidFill>
                  <a:srgbClr val="CC6600"/>
                </a:solidFill>
              </a:rPr>
              <a:t>October 26, </a:t>
            </a:r>
            <a:r>
              <a:rPr lang="en-US" sz="2400" dirty="0" smtClean="0">
                <a:solidFill>
                  <a:srgbClr val="CC6600"/>
                </a:solidFill>
              </a:rPr>
              <a:t>2011</a:t>
            </a:r>
            <a:br>
              <a:rPr lang="en-US" sz="2400" dirty="0" smtClean="0">
                <a:solidFill>
                  <a:srgbClr val="CC6600"/>
                </a:solidFill>
              </a:rPr>
            </a:br>
            <a:r>
              <a:rPr lang="en-US" sz="2400" dirty="0" smtClean="0">
                <a:solidFill>
                  <a:srgbClr val="CC6600"/>
                </a:solidFill>
              </a:rPr>
              <a:t>Project X Collaboration Meeting</a:t>
            </a:r>
            <a:endParaRPr lang="en-US" sz="1800" dirty="0" smtClean="0">
              <a:solidFill>
                <a:schemeClr val="hlink"/>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z="4000" dirty="0" smtClean="0"/>
              <a:t>Direct SEY Measurement</a:t>
            </a:r>
            <a:endParaRPr lang="en-US" sz="4000" dirty="0"/>
          </a:p>
        </p:txBody>
      </p:sp>
      <p:sp>
        <p:nvSpPr>
          <p:cNvPr id="250883" name="Rectangle 3"/>
          <p:cNvSpPr>
            <a:spLocks noGrp="1" noChangeArrowheads="1"/>
          </p:cNvSpPr>
          <p:nvPr>
            <p:ph type="body" idx="1"/>
          </p:nvPr>
        </p:nvSpPr>
        <p:spPr>
          <a:xfrm>
            <a:off x="457200" y="914400"/>
            <a:ext cx="5105400" cy="5334000"/>
          </a:xfrm>
        </p:spPr>
        <p:txBody>
          <a:bodyPr>
            <a:normAutofit fontScale="85000" lnSpcReduction="10000"/>
          </a:bodyPr>
          <a:lstStyle/>
          <a:p>
            <a:r>
              <a:rPr lang="en-US" sz="2000" dirty="0" smtClean="0"/>
              <a:t>SEY measurement station from Cornell</a:t>
            </a:r>
          </a:p>
          <a:p>
            <a:pPr lvl="1"/>
            <a:r>
              <a:rPr lang="en-US" sz="1600" dirty="0" smtClean="0"/>
              <a:t>Adapted from SLAC</a:t>
            </a:r>
          </a:p>
          <a:p>
            <a:pPr lvl="1"/>
            <a:r>
              <a:rPr lang="en-US" sz="1600" dirty="0" smtClean="0"/>
              <a:t>Allows in situ measurement of SEY on samples</a:t>
            </a:r>
          </a:p>
          <a:p>
            <a:r>
              <a:rPr lang="en-US" sz="2000" dirty="0" smtClean="0"/>
              <a:t>Place </a:t>
            </a:r>
            <a:r>
              <a:rPr lang="en-US" sz="2000" dirty="0"/>
              <a:t>sample “buttons” of materials as portion of </a:t>
            </a:r>
            <a:r>
              <a:rPr lang="en-US" sz="2000" dirty="0" err="1"/>
              <a:t>beampipe</a:t>
            </a:r>
            <a:r>
              <a:rPr lang="en-US" sz="2000" dirty="0"/>
              <a:t> circumference</a:t>
            </a:r>
          </a:p>
          <a:p>
            <a:pPr lvl="1"/>
            <a:r>
              <a:rPr lang="en-US" sz="1800" dirty="0" err="1"/>
              <a:t>Beampipe</a:t>
            </a:r>
            <a:r>
              <a:rPr lang="en-US" sz="1800" dirty="0"/>
              <a:t> made of standard materials – for us: Stainless </a:t>
            </a:r>
            <a:r>
              <a:rPr lang="en-US" sz="1800" dirty="0" smtClean="0"/>
              <a:t>316L</a:t>
            </a:r>
            <a:endParaRPr lang="en-US" sz="1800" dirty="0"/>
          </a:p>
          <a:p>
            <a:r>
              <a:rPr lang="en-US" sz="2000" dirty="0"/>
              <a:t>Directly measure the SEY of the sample</a:t>
            </a:r>
          </a:p>
          <a:p>
            <a:pPr lvl="1"/>
            <a:r>
              <a:rPr lang="en-US" sz="1800" dirty="0"/>
              <a:t>SLAC did this by removing the button and testing in a surface physics lab</a:t>
            </a:r>
          </a:p>
          <a:p>
            <a:pPr lvl="1"/>
            <a:r>
              <a:rPr lang="en-US" sz="1800" dirty="0"/>
              <a:t>At Cornell, it has been modified for </a:t>
            </a:r>
            <a:r>
              <a:rPr lang="en-US" sz="1800" i="1" dirty="0"/>
              <a:t>in situ</a:t>
            </a:r>
            <a:r>
              <a:rPr lang="en-US" sz="1800" dirty="0"/>
              <a:t> </a:t>
            </a:r>
            <a:r>
              <a:rPr lang="en-US" sz="1800" dirty="0" smtClean="0"/>
              <a:t>measurement</a:t>
            </a:r>
          </a:p>
          <a:p>
            <a:r>
              <a:rPr lang="en-US" sz="2200" dirty="0" smtClean="0"/>
              <a:t>Will allow comparison between conditioning in electron/positron ring and our proton ring</a:t>
            </a:r>
            <a:endParaRPr lang="en-US" sz="2200" dirty="0"/>
          </a:p>
          <a:p>
            <a:r>
              <a:rPr lang="en-US" sz="2000" dirty="0"/>
              <a:t>Other considerations:</a:t>
            </a:r>
          </a:p>
          <a:p>
            <a:pPr lvl="1"/>
            <a:r>
              <a:rPr lang="en-US" sz="1800" dirty="0"/>
              <a:t>Change pieces without breaking </a:t>
            </a:r>
            <a:r>
              <a:rPr lang="en-US" sz="1800" dirty="0" smtClean="0"/>
              <a:t>accelerator vacuum</a:t>
            </a:r>
            <a:endParaRPr lang="en-US" sz="1800" dirty="0"/>
          </a:p>
          <a:p>
            <a:pPr lvl="1"/>
            <a:r>
              <a:rPr lang="en-US" sz="1800" dirty="0"/>
              <a:t>Monitor electron </a:t>
            </a:r>
            <a:r>
              <a:rPr lang="en-US" sz="1800" dirty="0" smtClean="0"/>
              <a:t>flux for scrubbing history</a:t>
            </a:r>
            <a:endParaRPr lang="en-US" sz="1800" dirty="0"/>
          </a:p>
          <a:p>
            <a:pPr lvl="1"/>
            <a:r>
              <a:rPr lang="en-US" sz="1800" dirty="0"/>
              <a:t>Differential scrubbing can be factored </a:t>
            </a:r>
            <a:r>
              <a:rPr lang="en-US" sz="1800" dirty="0" smtClean="0"/>
              <a:t>out</a:t>
            </a:r>
          </a:p>
          <a:p>
            <a:r>
              <a:rPr lang="en-US" sz="2200" dirty="0" smtClean="0"/>
              <a:t>Stations have been built and we are preparing for installation</a:t>
            </a:r>
          </a:p>
        </p:txBody>
      </p:sp>
      <p:sp>
        <p:nvSpPr>
          <p:cNvPr id="250884" name="Oval 4"/>
          <p:cNvSpPr>
            <a:spLocks noChangeArrowheads="1"/>
          </p:cNvSpPr>
          <p:nvPr/>
        </p:nvSpPr>
        <p:spPr bwMode="auto">
          <a:xfrm>
            <a:off x="5867400" y="2514600"/>
            <a:ext cx="2209800" cy="2209800"/>
          </a:xfrm>
          <a:prstGeom prst="ellipse">
            <a:avLst/>
          </a:prstGeom>
          <a:noFill/>
          <a:ln w="57150">
            <a:solidFill>
              <a:schemeClr val="tx1"/>
            </a:solidFill>
            <a:round/>
            <a:headEnd/>
            <a:tailEnd/>
          </a:ln>
          <a:effectLst/>
        </p:spPr>
        <p:txBody>
          <a:bodyPr wrap="none" anchor="ctr"/>
          <a:lstStyle/>
          <a:p>
            <a:endParaRPr lang="en-US"/>
          </a:p>
        </p:txBody>
      </p:sp>
      <p:sp>
        <p:nvSpPr>
          <p:cNvPr id="250885" name="Arc 5"/>
          <p:cNvSpPr>
            <a:spLocks/>
          </p:cNvSpPr>
          <p:nvPr/>
        </p:nvSpPr>
        <p:spPr bwMode="auto">
          <a:xfrm flipH="1">
            <a:off x="5867400" y="3376613"/>
            <a:ext cx="1066800" cy="458787"/>
          </a:xfrm>
          <a:custGeom>
            <a:avLst/>
            <a:gdLst>
              <a:gd name="G0" fmla="+- 0 0 0"/>
              <a:gd name="G1" fmla="+- 4179 0 0"/>
              <a:gd name="G2" fmla="+- 21600 0 0"/>
              <a:gd name="T0" fmla="*/ 21192 w 21600"/>
              <a:gd name="T1" fmla="*/ 0 h 9300"/>
              <a:gd name="T2" fmla="*/ 20984 w 21600"/>
              <a:gd name="T3" fmla="*/ 9300 h 9300"/>
              <a:gd name="T4" fmla="*/ 0 w 21600"/>
              <a:gd name="T5" fmla="*/ 4179 h 9300"/>
            </a:gdLst>
            <a:ahLst/>
            <a:cxnLst>
              <a:cxn ang="0">
                <a:pos x="T0" y="T1"/>
              </a:cxn>
              <a:cxn ang="0">
                <a:pos x="T2" y="T3"/>
              </a:cxn>
              <a:cxn ang="0">
                <a:pos x="T4" y="T5"/>
              </a:cxn>
            </a:cxnLst>
            <a:rect l="0" t="0" r="r" b="b"/>
            <a:pathLst>
              <a:path w="21600" h="9300" fill="none" extrusionOk="0">
                <a:moveTo>
                  <a:pt x="21191" y="0"/>
                </a:moveTo>
                <a:cubicBezTo>
                  <a:pt x="21463" y="1376"/>
                  <a:pt x="21600" y="2776"/>
                  <a:pt x="21600" y="4179"/>
                </a:cubicBezTo>
                <a:cubicBezTo>
                  <a:pt x="21600" y="5904"/>
                  <a:pt x="21393" y="7623"/>
                  <a:pt x="20984" y="9300"/>
                </a:cubicBezTo>
              </a:path>
              <a:path w="21600" h="9300" stroke="0" extrusionOk="0">
                <a:moveTo>
                  <a:pt x="21191" y="0"/>
                </a:moveTo>
                <a:cubicBezTo>
                  <a:pt x="21463" y="1376"/>
                  <a:pt x="21600" y="2776"/>
                  <a:pt x="21600" y="4179"/>
                </a:cubicBezTo>
                <a:cubicBezTo>
                  <a:pt x="21600" y="5904"/>
                  <a:pt x="21393" y="7623"/>
                  <a:pt x="20984" y="9300"/>
                </a:cubicBezTo>
                <a:lnTo>
                  <a:pt x="0" y="4179"/>
                </a:lnTo>
                <a:close/>
              </a:path>
            </a:pathLst>
          </a:custGeom>
          <a:noFill/>
          <a:ln w="114300">
            <a:solidFill>
              <a:srgbClr val="CC0000"/>
            </a:solidFill>
            <a:round/>
            <a:headEnd/>
            <a:tailEnd/>
          </a:ln>
          <a:effectLst/>
        </p:spPr>
        <p:txBody>
          <a:bodyPr wrap="none" anchor="ctr"/>
          <a:lstStyle/>
          <a:p>
            <a:endParaRPr lang="en-US"/>
          </a:p>
        </p:txBody>
      </p:sp>
      <p:sp>
        <p:nvSpPr>
          <p:cNvPr id="250886" name="Oval 6"/>
          <p:cNvSpPr>
            <a:spLocks noChangeArrowheads="1"/>
          </p:cNvSpPr>
          <p:nvPr/>
        </p:nvSpPr>
        <p:spPr bwMode="auto">
          <a:xfrm>
            <a:off x="6629400" y="3276600"/>
            <a:ext cx="609600" cy="609600"/>
          </a:xfrm>
          <a:prstGeom prst="ellipse">
            <a:avLst/>
          </a:prstGeom>
          <a:gradFill rotWithShape="1">
            <a:gsLst>
              <a:gs pos="0">
                <a:schemeClr val="accent2"/>
              </a:gs>
              <a:gs pos="100000">
                <a:schemeClr val="accent2">
                  <a:gamma/>
                  <a:tint val="0"/>
                  <a:invGamma/>
                </a:schemeClr>
              </a:gs>
            </a:gsLst>
            <a:path path="shape">
              <a:fillToRect l="50000" t="50000" r="50000" b="50000"/>
            </a:path>
          </a:gradFill>
          <a:ln w="9525">
            <a:noFill/>
            <a:round/>
            <a:headEnd/>
            <a:tailEnd/>
          </a:ln>
          <a:effectLst/>
        </p:spPr>
        <p:txBody>
          <a:bodyPr wrap="none" anchor="ctr"/>
          <a:lstStyle/>
          <a:p>
            <a:endParaRPr lang="en-US"/>
          </a:p>
        </p:txBody>
      </p:sp>
      <p:sp>
        <p:nvSpPr>
          <p:cNvPr id="250888" name="Line 8"/>
          <p:cNvSpPr>
            <a:spLocks noChangeShapeType="1"/>
          </p:cNvSpPr>
          <p:nvPr/>
        </p:nvSpPr>
        <p:spPr bwMode="auto">
          <a:xfrm>
            <a:off x="6934200" y="3886200"/>
            <a:ext cx="0" cy="685800"/>
          </a:xfrm>
          <a:prstGeom prst="line">
            <a:avLst/>
          </a:prstGeom>
          <a:noFill/>
          <a:ln w="28575">
            <a:solidFill>
              <a:srgbClr val="00CC00"/>
            </a:solidFill>
            <a:round/>
            <a:headEnd/>
            <a:tailEnd type="triangle" w="med" len="med"/>
          </a:ln>
          <a:effectLst/>
        </p:spPr>
        <p:txBody>
          <a:bodyPr/>
          <a:lstStyle/>
          <a:p>
            <a:endParaRPr lang="en-US"/>
          </a:p>
        </p:txBody>
      </p:sp>
      <p:sp>
        <p:nvSpPr>
          <p:cNvPr id="250889" name="Line 9"/>
          <p:cNvSpPr>
            <a:spLocks noChangeShapeType="1"/>
          </p:cNvSpPr>
          <p:nvPr/>
        </p:nvSpPr>
        <p:spPr bwMode="auto">
          <a:xfrm>
            <a:off x="7239000" y="3581400"/>
            <a:ext cx="609600" cy="0"/>
          </a:xfrm>
          <a:prstGeom prst="line">
            <a:avLst/>
          </a:prstGeom>
          <a:noFill/>
          <a:ln w="28575">
            <a:solidFill>
              <a:srgbClr val="00CC00"/>
            </a:solidFill>
            <a:round/>
            <a:headEnd/>
            <a:tailEnd type="triangle" w="med" len="med"/>
          </a:ln>
          <a:effectLst/>
        </p:spPr>
        <p:txBody>
          <a:bodyPr/>
          <a:lstStyle/>
          <a:p>
            <a:endParaRPr lang="en-US"/>
          </a:p>
        </p:txBody>
      </p:sp>
      <p:sp>
        <p:nvSpPr>
          <p:cNvPr id="250890" name="Line 10"/>
          <p:cNvSpPr>
            <a:spLocks noChangeShapeType="1"/>
          </p:cNvSpPr>
          <p:nvPr/>
        </p:nvSpPr>
        <p:spPr bwMode="auto">
          <a:xfrm flipH="1">
            <a:off x="6019800" y="3581400"/>
            <a:ext cx="609600" cy="0"/>
          </a:xfrm>
          <a:prstGeom prst="line">
            <a:avLst/>
          </a:prstGeom>
          <a:noFill/>
          <a:ln w="28575">
            <a:solidFill>
              <a:srgbClr val="00CC00"/>
            </a:solidFill>
            <a:round/>
            <a:headEnd/>
            <a:tailEnd type="triangle" w="med" len="med"/>
          </a:ln>
          <a:effectLst/>
        </p:spPr>
        <p:txBody>
          <a:bodyPr/>
          <a:lstStyle/>
          <a:p>
            <a:endParaRPr lang="en-US"/>
          </a:p>
        </p:txBody>
      </p:sp>
      <p:sp>
        <p:nvSpPr>
          <p:cNvPr id="250891" name="Line 11"/>
          <p:cNvSpPr>
            <a:spLocks noChangeShapeType="1"/>
          </p:cNvSpPr>
          <p:nvPr/>
        </p:nvSpPr>
        <p:spPr bwMode="auto">
          <a:xfrm flipH="1" flipV="1">
            <a:off x="6934200" y="2667000"/>
            <a:ext cx="0" cy="609600"/>
          </a:xfrm>
          <a:prstGeom prst="line">
            <a:avLst/>
          </a:prstGeom>
          <a:noFill/>
          <a:ln w="28575">
            <a:solidFill>
              <a:srgbClr val="00CC00"/>
            </a:solidFill>
            <a:round/>
            <a:headEnd/>
            <a:tailEnd type="triangle" w="med" len="med"/>
          </a:ln>
          <a:effectLst/>
        </p:spPr>
        <p:txBody>
          <a:bodyPr/>
          <a:lstStyle/>
          <a:p>
            <a:endParaRPr lang="en-US"/>
          </a:p>
        </p:txBody>
      </p:sp>
      <p:sp>
        <p:nvSpPr>
          <p:cNvPr id="250892" name="Line 12"/>
          <p:cNvSpPr>
            <a:spLocks noChangeShapeType="1"/>
          </p:cNvSpPr>
          <p:nvPr/>
        </p:nvSpPr>
        <p:spPr bwMode="auto">
          <a:xfrm>
            <a:off x="7162800" y="3810000"/>
            <a:ext cx="457200" cy="457200"/>
          </a:xfrm>
          <a:prstGeom prst="line">
            <a:avLst/>
          </a:prstGeom>
          <a:noFill/>
          <a:ln w="28575">
            <a:solidFill>
              <a:srgbClr val="00CC00"/>
            </a:solidFill>
            <a:round/>
            <a:headEnd/>
            <a:tailEnd type="triangle" w="med" len="med"/>
          </a:ln>
          <a:effectLst/>
        </p:spPr>
        <p:txBody>
          <a:bodyPr/>
          <a:lstStyle/>
          <a:p>
            <a:endParaRPr lang="en-US"/>
          </a:p>
        </p:txBody>
      </p:sp>
      <p:sp>
        <p:nvSpPr>
          <p:cNvPr id="250893" name="Line 13"/>
          <p:cNvSpPr>
            <a:spLocks noChangeShapeType="1"/>
          </p:cNvSpPr>
          <p:nvPr/>
        </p:nvSpPr>
        <p:spPr bwMode="auto">
          <a:xfrm flipV="1">
            <a:off x="7162800" y="2895600"/>
            <a:ext cx="457200" cy="457200"/>
          </a:xfrm>
          <a:prstGeom prst="line">
            <a:avLst/>
          </a:prstGeom>
          <a:noFill/>
          <a:ln w="28575">
            <a:solidFill>
              <a:srgbClr val="00CC00"/>
            </a:solidFill>
            <a:round/>
            <a:headEnd/>
            <a:tailEnd type="triangle" w="med" len="med"/>
          </a:ln>
          <a:effectLst/>
        </p:spPr>
        <p:txBody>
          <a:bodyPr/>
          <a:lstStyle/>
          <a:p>
            <a:endParaRPr lang="en-US"/>
          </a:p>
        </p:txBody>
      </p:sp>
      <p:sp>
        <p:nvSpPr>
          <p:cNvPr id="250894" name="Line 14"/>
          <p:cNvSpPr>
            <a:spLocks noChangeShapeType="1"/>
          </p:cNvSpPr>
          <p:nvPr/>
        </p:nvSpPr>
        <p:spPr bwMode="auto">
          <a:xfrm flipH="1">
            <a:off x="6248400" y="3810000"/>
            <a:ext cx="457200" cy="457200"/>
          </a:xfrm>
          <a:prstGeom prst="line">
            <a:avLst/>
          </a:prstGeom>
          <a:noFill/>
          <a:ln w="28575">
            <a:solidFill>
              <a:srgbClr val="00CC00"/>
            </a:solidFill>
            <a:round/>
            <a:headEnd/>
            <a:tailEnd type="triangle" w="med" len="med"/>
          </a:ln>
          <a:effectLst/>
        </p:spPr>
        <p:txBody>
          <a:bodyPr/>
          <a:lstStyle/>
          <a:p>
            <a:endParaRPr lang="en-US"/>
          </a:p>
        </p:txBody>
      </p:sp>
      <p:sp>
        <p:nvSpPr>
          <p:cNvPr id="250895" name="Line 15"/>
          <p:cNvSpPr>
            <a:spLocks noChangeShapeType="1"/>
          </p:cNvSpPr>
          <p:nvPr/>
        </p:nvSpPr>
        <p:spPr bwMode="auto">
          <a:xfrm flipH="1" flipV="1">
            <a:off x="6248400" y="2895600"/>
            <a:ext cx="457200" cy="457200"/>
          </a:xfrm>
          <a:prstGeom prst="line">
            <a:avLst/>
          </a:prstGeom>
          <a:noFill/>
          <a:ln w="28575">
            <a:solidFill>
              <a:srgbClr val="00CC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25600" y="711200"/>
            <a:ext cx="7024688" cy="5851525"/>
            <a:chOff x="1024" y="448"/>
            <a:chExt cx="4425" cy="3686"/>
          </a:xfrm>
        </p:grpSpPr>
        <p:pic>
          <p:nvPicPr>
            <p:cNvPr id="610307" name="Picture 3"/>
            <p:cNvPicPr>
              <a:picLocks noChangeAspect="1" noChangeArrowheads="1"/>
            </p:cNvPicPr>
            <p:nvPr/>
          </p:nvPicPr>
          <p:blipFill>
            <a:blip r:embed="rId2" cstate="print"/>
            <a:srcRect/>
            <a:stretch>
              <a:fillRect/>
            </a:stretch>
          </p:blipFill>
          <p:spPr bwMode="auto">
            <a:xfrm>
              <a:off x="1024" y="448"/>
              <a:ext cx="4368" cy="3648"/>
            </a:xfrm>
            <a:prstGeom prst="rect">
              <a:avLst/>
            </a:prstGeom>
            <a:noFill/>
            <a:ln w="9525">
              <a:noFill/>
              <a:miter lim="800000"/>
              <a:headEnd/>
              <a:tailEnd/>
            </a:ln>
            <a:effectLst/>
          </p:spPr>
        </p:pic>
        <p:sp>
          <p:nvSpPr>
            <p:cNvPr id="610308" name="Rectangle 4"/>
            <p:cNvSpPr>
              <a:spLocks noChangeArrowheads="1"/>
            </p:cNvSpPr>
            <p:nvPr/>
          </p:nvSpPr>
          <p:spPr bwMode="auto">
            <a:xfrm>
              <a:off x="4224" y="2736"/>
              <a:ext cx="1225" cy="1398"/>
            </a:xfrm>
            <a:prstGeom prst="rect">
              <a:avLst/>
            </a:prstGeom>
            <a:solidFill>
              <a:schemeClr val="bg1"/>
            </a:solidFill>
            <a:ln w="12700">
              <a:solidFill>
                <a:schemeClr val="bg1"/>
              </a:solidFill>
              <a:miter lim="800000"/>
              <a:headEnd/>
              <a:tailEnd/>
            </a:ln>
            <a:effectLst/>
          </p:spPr>
          <p:txBody>
            <a:bodyPr wrap="none" anchor="ctr"/>
            <a:lstStyle/>
            <a:p>
              <a:endParaRPr lang="en-US"/>
            </a:p>
          </p:txBody>
        </p:sp>
      </p:grpSp>
      <p:sp>
        <p:nvSpPr>
          <p:cNvPr id="610309" name="Rectangle 5"/>
          <p:cNvSpPr>
            <a:spLocks noGrp="1" noChangeArrowheads="1"/>
          </p:cNvSpPr>
          <p:nvPr>
            <p:ph type="title" idx="4294967295"/>
          </p:nvPr>
        </p:nvSpPr>
        <p:spPr>
          <a:xfrm>
            <a:off x="0" y="274638"/>
            <a:ext cx="7278688" cy="571500"/>
          </a:xfrm>
        </p:spPr>
        <p:txBody>
          <a:bodyPr/>
          <a:lstStyle/>
          <a:p>
            <a:r>
              <a:rPr lang="en-US" sz="4000"/>
              <a:t>In Situ SEY TestStand</a:t>
            </a:r>
          </a:p>
        </p:txBody>
      </p:sp>
      <p:sp>
        <p:nvSpPr>
          <p:cNvPr id="610310" name="Text Box 6"/>
          <p:cNvSpPr txBox="1">
            <a:spLocks noChangeArrowheads="1"/>
          </p:cNvSpPr>
          <p:nvPr/>
        </p:nvSpPr>
        <p:spPr bwMode="auto">
          <a:xfrm>
            <a:off x="990600" y="3962400"/>
            <a:ext cx="1096963" cy="457200"/>
          </a:xfrm>
          <a:prstGeom prst="rect">
            <a:avLst/>
          </a:prstGeom>
          <a:noFill/>
          <a:ln w="9525">
            <a:noFill/>
            <a:miter lim="800000"/>
            <a:headEnd/>
            <a:tailEnd/>
          </a:ln>
          <a:effectLst/>
        </p:spPr>
        <p:txBody>
          <a:bodyPr wrap="none">
            <a:spAutoFit/>
          </a:bodyPr>
          <a:lstStyle/>
          <a:p>
            <a:pPr algn="l"/>
            <a:r>
              <a:rPr lang="en-US" sz="2400"/>
              <a:t>Sample</a:t>
            </a:r>
          </a:p>
        </p:txBody>
      </p:sp>
      <p:sp>
        <p:nvSpPr>
          <p:cNvPr id="610311" name="Line 7"/>
          <p:cNvSpPr>
            <a:spLocks noChangeShapeType="1"/>
          </p:cNvSpPr>
          <p:nvPr/>
        </p:nvSpPr>
        <p:spPr bwMode="auto">
          <a:xfrm>
            <a:off x="1524000" y="4419600"/>
            <a:ext cx="228600" cy="533400"/>
          </a:xfrm>
          <a:prstGeom prst="line">
            <a:avLst/>
          </a:prstGeom>
          <a:noFill/>
          <a:ln w="9525">
            <a:solidFill>
              <a:schemeClr val="tx1"/>
            </a:solidFill>
            <a:round/>
            <a:headEnd/>
            <a:tailEnd type="triangle" w="lg" len="lg"/>
          </a:ln>
          <a:effectLst/>
        </p:spPr>
        <p:txBody>
          <a:bodyPr/>
          <a:lstStyle/>
          <a:p>
            <a:endParaRPr lang="en-US"/>
          </a:p>
        </p:txBody>
      </p:sp>
      <p:sp>
        <p:nvSpPr>
          <p:cNvPr id="610312" name="Line 8"/>
          <p:cNvSpPr>
            <a:spLocks noChangeShapeType="1"/>
          </p:cNvSpPr>
          <p:nvPr/>
        </p:nvSpPr>
        <p:spPr bwMode="auto">
          <a:xfrm flipV="1">
            <a:off x="5334000" y="914400"/>
            <a:ext cx="2514600" cy="1524000"/>
          </a:xfrm>
          <a:prstGeom prst="line">
            <a:avLst/>
          </a:prstGeom>
          <a:noFill/>
          <a:ln w="9525">
            <a:solidFill>
              <a:schemeClr val="tx1"/>
            </a:solidFill>
            <a:round/>
            <a:headEnd type="triangle" w="lg" len="lg"/>
            <a:tailEnd type="triangle" w="lg" len="lg"/>
          </a:ln>
          <a:effectLst/>
        </p:spPr>
        <p:txBody>
          <a:bodyPr/>
          <a:lstStyle/>
          <a:p>
            <a:endParaRPr lang="en-US"/>
          </a:p>
        </p:txBody>
      </p:sp>
      <p:sp>
        <p:nvSpPr>
          <p:cNvPr id="610313" name="Text Box 9"/>
          <p:cNvSpPr txBox="1">
            <a:spLocks noChangeArrowheads="1"/>
          </p:cNvSpPr>
          <p:nvPr/>
        </p:nvSpPr>
        <p:spPr bwMode="auto">
          <a:xfrm rot="-1825787">
            <a:off x="4724400" y="1219200"/>
            <a:ext cx="3303588" cy="457200"/>
          </a:xfrm>
          <a:prstGeom prst="rect">
            <a:avLst/>
          </a:prstGeom>
          <a:noFill/>
          <a:ln w="9525">
            <a:noFill/>
            <a:miter lim="800000"/>
            <a:headEnd/>
            <a:tailEnd/>
          </a:ln>
          <a:effectLst/>
        </p:spPr>
        <p:txBody>
          <a:bodyPr wrap="none">
            <a:spAutoFit/>
          </a:bodyPr>
          <a:lstStyle/>
          <a:p>
            <a:pPr algn="l"/>
            <a:r>
              <a:rPr lang="en-US" sz="2400"/>
              <a:t>Linear Motion in vacuum</a:t>
            </a:r>
          </a:p>
        </p:txBody>
      </p:sp>
      <p:sp>
        <p:nvSpPr>
          <p:cNvPr id="610314" name="Text Box 10"/>
          <p:cNvSpPr txBox="1">
            <a:spLocks noChangeArrowheads="1"/>
          </p:cNvSpPr>
          <p:nvPr/>
        </p:nvSpPr>
        <p:spPr bwMode="auto">
          <a:xfrm>
            <a:off x="609600" y="5791200"/>
            <a:ext cx="1816100" cy="457200"/>
          </a:xfrm>
          <a:prstGeom prst="rect">
            <a:avLst/>
          </a:prstGeom>
          <a:noFill/>
          <a:ln w="9525">
            <a:noFill/>
            <a:miter lim="800000"/>
            <a:headEnd/>
            <a:tailEnd/>
          </a:ln>
          <a:effectLst/>
        </p:spPr>
        <p:txBody>
          <a:bodyPr wrap="none">
            <a:spAutoFit/>
          </a:bodyPr>
          <a:lstStyle/>
          <a:p>
            <a:pPr algn="l"/>
            <a:r>
              <a:rPr lang="en-US" sz="2400"/>
              <a:t>Electron Gun</a:t>
            </a:r>
          </a:p>
        </p:txBody>
      </p:sp>
      <p:sp>
        <p:nvSpPr>
          <p:cNvPr id="610315" name="Line 11"/>
          <p:cNvSpPr>
            <a:spLocks noChangeShapeType="1"/>
          </p:cNvSpPr>
          <p:nvPr/>
        </p:nvSpPr>
        <p:spPr bwMode="auto">
          <a:xfrm flipV="1">
            <a:off x="2362200" y="5486400"/>
            <a:ext cx="685800" cy="381000"/>
          </a:xfrm>
          <a:prstGeom prst="line">
            <a:avLst/>
          </a:prstGeom>
          <a:noFill/>
          <a:ln w="9525">
            <a:solidFill>
              <a:schemeClr val="tx1"/>
            </a:solidFill>
            <a:round/>
            <a:headEnd/>
            <a:tailEnd type="triangle" w="lg" len="lg"/>
          </a:ln>
          <a:effectLst/>
        </p:spPr>
        <p:txBody>
          <a:bodyPr/>
          <a:lstStyle/>
          <a:p>
            <a:endParaRPr lang="en-US"/>
          </a:p>
        </p:txBody>
      </p:sp>
      <p:sp>
        <p:nvSpPr>
          <p:cNvPr id="610316" name="Text Box 12"/>
          <p:cNvSpPr txBox="1">
            <a:spLocks noChangeArrowheads="1"/>
          </p:cNvSpPr>
          <p:nvPr/>
        </p:nvSpPr>
        <p:spPr bwMode="auto">
          <a:xfrm>
            <a:off x="381000" y="1143000"/>
            <a:ext cx="2052638" cy="457200"/>
          </a:xfrm>
          <a:prstGeom prst="rect">
            <a:avLst/>
          </a:prstGeom>
          <a:noFill/>
          <a:ln w="9525">
            <a:noFill/>
            <a:miter lim="800000"/>
            <a:headEnd/>
            <a:tailEnd/>
          </a:ln>
          <a:effectLst/>
        </p:spPr>
        <p:txBody>
          <a:bodyPr wrap="none">
            <a:spAutoFit/>
          </a:bodyPr>
          <a:lstStyle/>
          <a:p>
            <a:pPr algn="l"/>
            <a:r>
              <a:rPr lang="en-US" sz="2400" dirty="0"/>
              <a:t>Isolation Valve</a:t>
            </a:r>
          </a:p>
        </p:txBody>
      </p:sp>
      <p:sp>
        <p:nvSpPr>
          <p:cNvPr id="610317" name="Line 13"/>
          <p:cNvSpPr>
            <a:spLocks noChangeShapeType="1"/>
          </p:cNvSpPr>
          <p:nvPr/>
        </p:nvSpPr>
        <p:spPr bwMode="auto">
          <a:xfrm>
            <a:off x="2362200" y="1524000"/>
            <a:ext cx="533400" cy="914400"/>
          </a:xfrm>
          <a:prstGeom prst="line">
            <a:avLst/>
          </a:prstGeom>
          <a:noFill/>
          <a:ln w="9525">
            <a:solidFill>
              <a:schemeClr val="tx1"/>
            </a:solidFill>
            <a:round/>
            <a:headEnd/>
            <a:tailEnd type="triangle" w="lg" len="lg"/>
          </a:ln>
          <a:effectLst/>
        </p:spPr>
        <p:txBody>
          <a:bodyPr/>
          <a:lstStyle/>
          <a:p>
            <a:endParaRPr lang="en-US"/>
          </a:p>
        </p:txBody>
      </p:sp>
      <p:sp>
        <p:nvSpPr>
          <p:cNvPr id="610318" name="Text Box 14"/>
          <p:cNvSpPr txBox="1">
            <a:spLocks noChangeArrowheads="1"/>
          </p:cNvSpPr>
          <p:nvPr/>
        </p:nvSpPr>
        <p:spPr bwMode="auto">
          <a:xfrm>
            <a:off x="3048000" y="990600"/>
            <a:ext cx="1782763" cy="457200"/>
          </a:xfrm>
          <a:prstGeom prst="rect">
            <a:avLst/>
          </a:prstGeom>
          <a:noFill/>
          <a:ln w="9525">
            <a:noFill/>
            <a:miter lim="800000"/>
            <a:headEnd/>
            <a:tailEnd/>
          </a:ln>
          <a:effectLst/>
        </p:spPr>
        <p:txBody>
          <a:bodyPr wrap="none">
            <a:spAutoFit/>
          </a:bodyPr>
          <a:lstStyle/>
          <a:p>
            <a:pPr algn="l"/>
            <a:r>
              <a:rPr lang="en-US" sz="2400"/>
              <a:t>Test Position</a:t>
            </a:r>
          </a:p>
        </p:txBody>
      </p:sp>
      <p:sp>
        <p:nvSpPr>
          <p:cNvPr id="610319" name="Line 15"/>
          <p:cNvSpPr>
            <a:spLocks noChangeShapeType="1"/>
          </p:cNvSpPr>
          <p:nvPr/>
        </p:nvSpPr>
        <p:spPr bwMode="auto">
          <a:xfrm>
            <a:off x="4038600" y="1524000"/>
            <a:ext cx="152400" cy="1447800"/>
          </a:xfrm>
          <a:prstGeom prst="line">
            <a:avLst/>
          </a:prstGeom>
          <a:noFill/>
          <a:ln w="9525">
            <a:solidFill>
              <a:schemeClr val="tx1"/>
            </a:solidFill>
            <a:round/>
            <a:headEnd/>
            <a:tailEnd type="triangle" w="lg" len="lg"/>
          </a:ln>
          <a:effectLst/>
        </p:spPr>
        <p:txBody>
          <a:bodyPr/>
          <a:lstStyle/>
          <a:p>
            <a:endParaRPr lang="en-US"/>
          </a:p>
        </p:txBody>
      </p:sp>
      <p:sp>
        <p:nvSpPr>
          <p:cNvPr id="610320" name="Text Box 16"/>
          <p:cNvSpPr txBox="1">
            <a:spLocks noChangeArrowheads="1"/>
          </p:cNvSpPr>
          <p:nvPr/>
        </p:nvSpPr>
        <p:spPr bwMode="auto">
          <a:xfrm>
            <a:off x="6019800" y="4038600"/>
            <a:ext cx="2471738" cy="457200"/>
          </a:xfrm>
          <a:prstGeom prst="rect">
            <a:avLst/>
          </a:prstGeom>
          <a:noFill/>
          <a:ln w="9525">
            <a:noFill/>
            <a:miter lim="800000"/>
            <a:headEnd/>
            <a:tailEnd/>
          </a:ln>
          <a:effectLst/>
        </p:spPr>
        <p:txBody>
          <a:bodyPr wrap="none">
            <a:spAutoFit/>
          </a:bodyPr>
          <a:lstStyle/>
          <a:p>
            <a:pPr algn="l"/>
            <a:r>
              <a:rPr lang="en-US" sz="2400"/>
              <a:t>Electrical isolation</a:t>
            </a:r>
          </a:p>
        </p:txBody>
      </p:sp>
      <p:sp>
        <p:nvSpPr>
          <p:cNvPr id="610321" name="Line 17"/>
          <p:cNvSpPr>
            <a:spLocks noChangeShapeType="1"/>
          </p:cNvSpPr>
          <p:nvPr/>
        </p:nvSpPr>
        <p:spPr bwMode="auto">
          <a:xfrm flipH="1" flipV="1">
            <a:off x="5181600" y="3581400"/>
            <a:ext cx="914400" cy="533400"/>
          </a:xfrm>
          <a:prstGeom prst="line">
            <a:avLst/>
          </a:prstGeom>
          <a:noFill/>
          <a:ln w="9525">
            <a:solidFill>
              <a:schemeClr val="tx1"/>
            </a:solidFill>
            <a:round/>
            <a:headEnd/>
            <a:tailEnd type="triangle" w="lg" len="lg"/>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z="4000"/>
              <a:t>SEY Measurement</a:t>
            </a:r>
          </a:p>
        </p:txBody>
      </p:sp>
      <p:sp>
        <p:nvSpPr>
          <p:cNvPr id="256003" name="Rectangle 3"/>
          <p:cNvSpPr>
            <a:spLocks noGrp="1" noChangeArrowheads="1"/>
          </p:cNvSpPr>
          <p:nvPr>
            <p:ph type="body" idx="1"/>
          </p:nvPr>
        </p:nvSpPr>
        <p:spPr>
          <a:xfrm>
            <a:off x="0" y="1028700"/>
            <a:ext cx="4114800" cy="5097463"/>
          </a:xfrm>
        </p:spPr>
        <p:txBody>
          <a:bodyPr/>
          <a:lstStyle/>
          <a:p>
            <a:r>
              <a:rPr lang="en-US" sz="1800"/>
              <a:t>Sample is withdrawn from beampipe</a:t>
            </a:r>
          </a:p>
          <a:p>
            <a:r>
              <a:rPr lang="en-US" sz="1800"/>
              <a:t>Sample holder is electrically isolated from ground</a:t>
            </a:r>
          </a:p>
          <a:p>
            <a:pPr lvl="1"/>
            <a:r>
              <a:rPr lang="en-US" sz="1600"/>
              <a:t>Attached to picoammeter</a:t>
            </a:r>
          </a:p>
          <a:p>
            <a:pPr lvl="1"/>
            <a:r>
              <a:rPr lang="en-US" sz="1600"/>
              <a:t>Biased at -20 V to repel secondaries</a:t>
            </a:r>
          </a:p>
          <a:p>
            <a:r>
              <a:rPr lang="en-US" sz="1800"/>
              <a:t>Gun is permanently installed in setup</a:t>
            </a:r>
          </a:p>
          <a:p>
            <a:r>
              <a:rPr lang="en-US" sz="1800"/>
              <a:t>Power supply brought in for measurements</a:t>
            </a:r>
          </a:p>
          <a:p>
            <a:r>
              <a:rPr lang="en-US" sz="1800"/>
              <a:t>LabView controls the gun through the SEY scan</a:t>
            </a:r>
          </a:p>
          <a:p>
            <a:pPr lvl="1"/>
            <a:r>
              <a:rPr lang="en-US" sz="1600"/>
              <a:t>Can include rastering across surface</a:t>
            </a:r>
          </a:p>
          <a:p>
            <a:pPr lvl="1"/>
            <a:r>
              <a:rPr lang="en-US" sz="1600"/>
              <a:t>Picoammeter read out simultaneously</a:t>
            </a:r>
          </a:p>
          <a:p>
            <a:r>
              <a:rPr lang="en-US" sz="1800"/>
              <a:t>Scan should take ~ 30 minutes</a:t>
            </a:r>
          </a:p>
          <a:p>
            <a:pPr lvl="1"/>
            <a:r>
              <a:rPr lang="en-US" sz="1600"/>
              <a:t>Still being optimized, could be longer or shorter</a:t>
            </a:r>
          </a:p>
          <a:p>
            <a:pPr lvl="1"/>
            <a:r>
              <a:rPr lang="en-US" sz="1600"/>
              <a:t>Need to understand gun cathode heating time</a:t>
            </a:r>
          </a:p>
          <a:p>
            <a:pPr lvl="1"/>
            <a:endParaRPr lang="en-US" sz="1600"/>
          </a:p>
        </p:txBody>
      </p:sp>
      <p:pic>
        <p:nvPicPr>
          <p:cNvPr id="256005" name="Picture 5"/>
          <p:cNvPicPr>
            <a:picLocks noChangeAspect="1" noChangeArrowheads="1"/>
          </p:cNvPicPr>
          <p:nvPr/>
        </p:nvPicPr>
        <p:blipFill>
          <a:blip r:embed="rId2" cstate="print"/>
          <a:srcRect/>
          <a:stretch>
            <a:fillRect/>
          </a:stretch>
        </p:blipFill>
        <p:spPr bwMode="auto">
          <a:xfrm>
            <a:off x="4038600" y="1143000"/>
            <a:ext cx="4833938" cy="51339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SEY Station Prep</a:t>
            </a:r>
            <a:endParaRPr lang="en-US" dirty="0"/>
          </a:p>
        </p:txBody>
      </p:sp>
      <p:sp>
        <p:nvSpPr>
          <p:cNvPr id="5" name="Content Placeholder 4"/>
          <p:cNvSpPr>
            <a:spLocks noGrp="1"/>
          </p:cNvSpPr>
          <p:nvPr>
            <p:ph idx="1"/>
          </p:nvPr>
        </p:nvSpPr>
        <p:spPr>
          <a:xfrm>
            <a:off x="381000" y="990600"/>
            <a:ext cx="8153400" cy="2362199"/>
          </a:xfrm>
        </p:spPr>
        <p:txBody>
          <a:bodyPr>
            <a:normAutofit fontScale="70000" lnSpcReduction="20000"/>
          </a:bodyPr>
          <a:lstStyle/>
          <a:p>
            <a:r>
              <a:rPr lang="en-US" dirty="0" smtClean="0"/>
              <a:t>Arms being staged at A0</a:t>
            </a:r>
          </a:p>
          <a:p>
            <a:pPr lvl="1"/>
            <a:r>
              <a:rPr lang="en-US" dirty="0" smtClean="0"/>
              <a:t>Have been pumped down for a few weeks</a:t>
            </a:r>
          </a:p>
          <a:p>
            <a:pPr lvl="1"/>
            <a:r>
              <a:rPr lang="en-US" dirty="0" smtClean="0"/>
              <a:t>Full integration with beam pipe is starting now</a:t>
            </a:r>
          </a:p>
          <a:p>
            <a:pPr lvl="1"/>
            <a:r>
              <a:rPr lang="en-US" dirty="0" smtClean="0"/>
              <a:t>Plan to do several test measurements and practice sample </a:t>
            </a:r>
            <a:r>
              <a:rPr lang="en-US" dirty="0" err="1" smtClean="0"/>
              <a:t>changeouts</a:t>
            </a:r>
            <a:endParaRPr lang="en-US" dirty="0" smtClean="0"/>
          </a:p>
          <a:p>
            <a:r>
              <a:rPr lang="en-US" dirty="0" smtClean="0"/>
              <a:t>On temporary stand now</a:t>
            </a:r>
          </a:p>
          <a:p>
            <a:pPr lvl="1"/>
            <a:r>
              <a:rPr lang="en-US" dirty="0" smtClean="0"/>
              <a:t>Final stand will allow simple installation to MI</a:t>
            </a:r>
          </a:p>
          <a:p>
            <a:pPr lvl="1">
              <a:buNone/>
            </a:pPr>
            <a:endParaRPr lang="en-US" dirty="0"/>
          </a:p>
        </p:txBody>
      </p:sp>
      <p:pic>
        <p:nvPicPr>
          <p:cNvPr id="23555" name="Picture 3" descr="C:\Documents and Settings\zwaska\My Documents\cloud\sey\Test_setup_20110904\DSCN1589.JPG"/>
          <p:cNvPicPr>
            <a:picLocks noChangeAspect="1" noChangeArrowheads="1"/>
          </p:cNvPicPr>
          <p:nvPr/>
        </p:nvPicPr>
        <p:blipFill>
          <a:blip r:embed="rId2" cstate="screen"/>
          <a:srcRect/>
          <a:stretch>
            <a:fillRect/>
          </a:stretch>
        </p:blipFill>
        <p:spPr bwMode="auto">
          <a:xfrm>
            <a:off x="0" y="3429000"/>
            <a:ext cx="4571999" cy="3429000"/>
          </a:xfrm>
          <a:prstGeom prst="rect">
            <a:avLst/>
          </a:prstGeom>
          <a:noFill/>
        </p:spPr>
      </p:pic>
      <p:pic>
        <p:nvPicPr>
          <p:cNvPr id="2355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3479675"/>
            <a:ext cx="4572000" cy="3378325"/>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SEY Station Installation</a:t>
            </a:r>
            <a:endParaRPr lang="en-US" dirty="0"/>
          </a:p>
        </p:txBody>
      </p:sp>
      <p:sp>
        <p:nvSpPr>
          <p:cNvPr id="7" name="Content Placeholder 6"/>
          <p:cNvSpPr>
            <a:spLocks noGrp="1"/>
          </p:cNvSpPr>
          <p:nvPr>
            <p:ph idx="1"/>
          </p:nvPr>
        </p:nvSpPr>
        <p:spPr>
          <a:xfrm>
            <a:off x="381000" y="990601"/>
            <a:ext cx="8382000" cy="2362200"/>
          </a:xfrm>
        </p:spPr>
        <p:txBody>
          <a:bodyPr>
            <a:normAutofit fontScale="85000" lnSpcReduction="20000"/>
          </a:bodyPr>
          <a:lstStyle/>
          <a:p>
            <a:r>
              <a:rPr lang="en-US" dirty="0" smtClean="0"/>
              <a:t>Install in a MI-10 straight section</a:t>
            </a:r>
          </a:p>
          <a:p>
            <a:r>
              <a:rPr lang="en-US" dirty="0" smtClean="0"/>
              <a:t>May require removal of stochastic cooling tanks</a:t>
            </a:r>
          </a:p>
          <a:p>
            <a:pPr lvl="1"/>
            <a:r>
              <a:rPr lang="en-US" dirty="0" smtClean="0"/>
              <a:t>Part of ANU plans</a:t>
            </a:r>
          </a:p>
          <a:p>
            <a:r>
              <a:rPr lang="en-US" dirty="0" smtClean="0"/>
              <a:t>Also looking into providing dry nitrogen to keep ceramics from absorbing moisture</a:t>
            </a:r>
          </a:p>
          <a:p>
            <a:r>
              <a:rPr lang="en-US" dirty="0" smtClean="0"/>
              <a:t>Need to prepare final buttons and coatings</a:t>
            </a:r>
            <a:endParaRPr lang="en-US" dirty="0"/>
          </a:p>
        </p:txBody>
      </p:sp>
      <p:pic>
        <p:nvPicPr>
          <p:cNvPr id="22530" name="Picture 2" descr="C:\Documents and Settings\zwaska\My Documents\cloud\sey\location\scouting20110308\DSC02583.JPG"/>
          <p:cNvPicPr>
            <a:picLocks noChangeAspect="1" noChangeArrowheads="1"/>
          </p:cNvPicPr>
          <p:nvPr/>
        </p:nvPicPr>
        <p:blipFill>
          <a:blip r:embed="rId2" cstate="screen">
            <a:lum bright="20000" contrast="10000"/>
          </a:blip>
          <a:srcRect b="11905"/>
          <a:stretch>
            <a:fillRect/>
          </a:stretch>
        </p:blipFill>
        <p:spPr bwMode="auto">
          <a:xfrm>
            <a:off x="1981200" y="3434443"/>
            <a:ext cx="5181600" cy="3423558"/>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dirty="0" smtClean="0"/>
              <a:t>Microwave Measurements</a:t>
            </a:r>
          </a:p>
        </p:txBody>
      </p:sp>
      <p:sp>
        <p:nvSpPr>
          <p:cNvPr id="256003" name="Rectangle 3"/>
          <p:cNvSpPr>
            <a:spLocks noGrp="1" noChangeArrowheads="1"/>
          </p:cNvSpPr>
          <p:nvPr>
            <p:ph type="body" idx="1"/>
          </p:nvPr>
        </p:nvSpPr>
        <p:spPr>
          <a:xfrm>
            <a:off x="0" y="838200"/>
            <a:ext cx="4618038" cy="5246688"/>
          </a:xfrm>
        </p:spPr>
        <p:txBody>
          <a:bodyPr>
            <a:noAutofit/>
          </a:bodyPr>
          <a:lstStyle/>
          <a:p>
            <a:pPr>
              <a:lnSpc>
                <a:spcPct val="90000"/>
              </a:lnSpc>
            </a:pPr>
            <a:r>
              <a:rPr lang="en-US" sz="2000" dirty="0" smtClean="0"/>
              <a:t>ECloud induced phase shift</a:t>
            </a:r>
          </a:p>
          <a:p>
            <a:pPr lvl="1">
              <a:lnSpc>
                <a:spcPct val="90000"/>
              </a:lnSpc>
            </a:pPr>
            <a:r>
              <a:rPr lang="en-US" sz="1600" dirty="0" smtClean="0"/>
              <a:t>Carrier is injected with BPMs at just above the cutoff for the elliptical beam pipe</a:t>
            </a:r>
          </a:p>
          <a:p>
            <a:pPr lvl="1">
              <a:lnSpc>
                <a:spcPct val="90000"/>
              </a:lnSpc>
            </a:pPr>
            <a:r>
              <a:rPr lang="en-US" sz="1600" dirty="0" smtClean="0"/>
              <a:t>Beam modulates the ECloud</a:t>
            </a:r>
          </a:p>
          <a:p>
            <a:pPr lvl="1">
              <a:lnSpc>
                <a:spcPct val="90000"/>
              </a:lnSpc>
            </a:pPr>
            <a:r>
              <a:rPr lang="en-US" sz="1600" dirty="0" smtClean="0"/>
              <a:t>ECloud cause PM of carrier</a:t>
            </a:r>
          </a:p>
          <a:p>
            <a:pPr lvl="1">
              <a:lnSpc>
                <a:spcPct val="90000"/>
              </a:lnSpc>
            </a:pPr>
            <a:r>
              <a:rPr lang="en-US" sz="1600" dirty="0" smtClean="0"/>
              <a:t>PM accumulates over the distance</a:t>
            </a:r>
          </a:p>
          <a:p>
            <a:pPr>
              <a:lnSpc>
                <a:spcPct val="90000"/>
              </a:lnSpc>
            </a:pPr>
            <a:r>
              <a:rPr lang="en-US" sz="2000" dirty="0" smtClean="0"/>
              <a:t>Sideband, zero-span, and direct phase measurements</a:t>
            </a:r>
          </a:p>
          <a:p>
            <a:pPr lvl="1">
              <a:lnSpc>
                <a:spcPct val="90000"/>
              </a:lnSpc>
            </a:pPr>
            <a:r>
              <a:rPr lang="en-US" sz="1600" dirty="0" smtClean="0"/>
              <a:t>Sidebands come from modulation, give intensity (convolved with harmonic information)</a:t>
            </a:r>
          </a:p>
          <a:p>
            <a:pPr lvl="1">
              <a:lnSpc>
                <a:spcPct val="90000"/>
              </a:lnSpc>
            </a:pPr>
            <a:r>
              <a:rPr lang="en-US" sz="1600" dirty="0" smtClean="0"/>
              <a:t>Zero-span gives a cycle-wide measurement of intensity</a:t>
            </a:r>
          </a:p>
          <a:p>
            <a:pPr lvl="1">
              <a:lnSpc>
                <a:spcPct val="90000"/>
              </a:lnSpc>
            </a:pPr>
            <a:r>
              <a:rPr lang="en-US" sz="1600" dirty="0" smtClean="0"/>
              <a:t>Very good time-resolution with direct phase</a:t>
            </a:r>
          </a:p>
          <a:p>
            <a:pPr lvl="2">
              <a:lnSpc>
                <a:spcPct val="90000"/>
              </a:lnSpc>
            </a:pPr>
            <a:r>
              <a:rPr lang="en-US" sz="1400" dirty="0" smtClean="0"/>
              <a:t>Issue is getting enough transmission</a:t>
            </a:r>
          </a:p>
          <a:p>
            <a:pPr>
              <a:lnSpc>
                <a:spcPct val="90000"/>
              </a:lnSpc>
            </a:pPr>
            <a:r>
              <a:rPr lang="en-US" sz="2000" dirty="0" smtClean="0"/>
              <a:t>A</a:t>
            </a:r>
            <a:r>
              <a:rPr lang="en-US" sz="2000" dirty="0" smtClean="0"/>
              <a:t>llows </a:t>
            </a:r>
            <a:r>
              <a:rPr lang="en-US" sz="2000" dirty="0" smtClean="0"/>
              <a:t>measurement in dipole sections</a:t>
            </a:r>
          </a:p>
          <a:p>
            <a:pPr lvl="1">
              <a:lnSpc>
                <a:spcPct val="90000"/>
              </a:lnSpc>
            </a:pPr>
            <a:r>
              <a:rPr lang="en-US" sz="1800" dirty="0" smtClean="0"/>
              <a:t>No room for RFAs in Main Injector Dipoles</a:t>
            </a:r>
            <a:endParaRPr lang="en-US" sz="2000" dirty="0" smtClean="0"/>
          </a:p>
        </p:txBody>
      </p:sp>
      <p:pic>
        <p:nvPicPr>
          <p:cNvPr id="256029" name="Picture 7" descr="dphase_all"/>
          <p:cNvPicPr>
            <a:picLocks noChangeAspect="1" noChangeArrowheads="1"/>
          </p:cNvPicPr>
          <p:nvPr/>
        </p:nvPicPr>
        <p:blipFill>
          <a:blip r:embed="rId2" cstate="print"/>
          <a:srcRect l="50354" t="49663"/>
          <a:stretch>
            <a:fillRect/>
          </a:stretch>
        </p:blipFill>
        <p:spPr bwMode="auto">
          <a:xfrm>
            <a:off x="4918075" y="3419475"/>
            <a:ext cx="4014788" cy="2847975"/>
          </a:xfrm>
          <a:prstGeom prst="rect">
            <a:avLst/>
          </a:prstGeom>
          <a:noFill/>
          <a:ln w="9525">
            <a:noFill/>
            <a:miter lim="800000"/>
            <a:headEnd/>
            <a:tailEnd/>
          </a:ln>
        </p:spPr>
      </p:pic>
      <p:pic>
        <p:nvPicPr>
          <p:cNvPr id="8" name="Picture 10" descr="system"/>
          <p:cNvPicPr>
            <a:picLocks noChangeAspect="1" noChangeArrowheads="1"/>
          </p:cNvPicPr>
          <p:nvPr/>
        </p:nvPicPr>
        <p:blipFill>
          <a:blip r:embed="rId3" cstate="print"/>
          <a:srcRect t="4660" b="4301"/>
          <a:stretch>
            <a:fillRect/>
          </a:stretch>
        </p:blipFill>
        <p:spPr bwMode="auto">
          <a:xfrm>
            <a:off x="4513263" y="914400"/>
            <a:ext cx="4630737"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609600"/>
          </a:xfrm>
        </p:spPr>
        <p:txBody>
          <a:bodyPr/>
          <a:lstStyle/>
          <a:p>
            <a:r>
              <a:rPr lang="en-US" sz="2800" dirty="0" smtClean="0"/>
              <a:t>Problems with Microwave Measurements to Date</a:t>
            </a:r>
            <a:endParaRPr lang="en-US" sz="2800" dirty="0"/>
          </a:p>
        </p:txBody>
      </p:sp>
      <p:sp>
        <p:nvSpPr>
          <p:cNvPr id="3" name="Content Placeholder 2"/>
          <p:cNvSpPr>
            <a:spLocks noGrp="1"/>
          </p:cNvSpPr>
          <p:nvPr>
            <p:ph idx="1"/>
          </p:nvPr>
        </p:nvSpPr>
        <p:spPr>
          <a:xfrm>
            <a:off x="228600" y="838200"/>
            <a:ext cx="8610600" cy="5638800"/>
          </a:xfrm>
        </p:spPr>
        <p:txBody>
          <a:bodyPr>
            <a:normAutofit fontScale="62500" lnSpcReduction="20000"/>
          </a:bodyPr>
          <a:lstStyle/>
          <a:p>
            <a:r>
              <a:rPr lang="en-US" dirty="0" smtClean="0"/>
              <a:t>The microwave technique is initially attractive, but suffers two significant flaws:</a:t>
            </a:r>
          </a:p>
          <a:p>
            <a:pPr marL="806450" lvl="1" indent="-295275">
              <a:buFont typeface="+mj-lt"/>
              <a:buAutoNum type="arabicPeriod"/>
            </a:pPr>
            <a:r>
              <a:rPr lang="en-US" b="1" dirty="0" smtClean="0"/>
              <a:t>Non-Locality: </a:t>
            </a:r>
            <a:r>
              <a:rPr lang="en-US" dirty="0" smtClean="0"/>
              <a:t>the measurement will most often not be representative of the targeted area, but a much larger expanse of beam pipe</a:t>
            </a:r>
          </a:p>
          <a:p>
            <a:pPr marL="806450" lvl="1" indent="-295275">
              <a:buFont typeface="+mj-lt"/>
              <a:buAutoNum type="arabicPeriod"/>
            </a:pPr>
            <a:r>
              <a:rPr lang="en-US" b="1" dirty="0" smtClean="0"/>
              <a:t>Normalization: </a:t>
            </a:r>
            <a:r>
              <a:rPr lang="en-US" dirty="0" smtClean="0"/>
              <a:t>a direct extraction of the electron density has been elusive</a:t>
            </a:r>
          </a:p>
          <a:p>
            <a:pPr marL="228600" indent="-228600"/>
            <a:r>
              <a:rPr lang="en-US" dirty="0" smtClean="0"/>
              <a:t>Chief problem is reflection</a:t>
            </a:r>
          </a:p>
          <a:p>
            <a:pPr marL="806450" lvl="1" indent="-295275"/>
            <a:r>
              <a:rPr lang="en-US" dirty="0" smtClean="0"/>
              <a:t>Propagating a wave slightly above cutoff is asking for reflections</a:t>
            </a:r>
          </a:p>
          <a:p>
            <a:pPr marL="1089025" lvl="2" indent="-177800"/>
            <a:r>
              <a:rPr lang="en-US" dirty="0" smtClean="0"/>
              <a:t>Numerous reflections inside and outside of the target region create  many, longer paths from the transmitter to the receiver</a:t>
            </a:r>
          </a:p>
          <a:p>
            <a:pPr marL="228600" indent="-228600"/>
            <a:r>
              <a:rPr lang="en-US" dirty="0" smtClean="0"/>
              <a:t>Observed this with the placement of ferrite absorbers around the measurement region</a:t>
            </a:r>
          </a:p>
          <a:p>
            <a:pPr marL="806450" lvl="1" indent="-295275"/>
            <a:r>
              <a:rPr lang="en-US" dirty="0" smtClean="0"/>
              <a:t>Transmission of carrier dropped x20, and ECloud modulation was not </a:t>
            </a:r>
            <a:r>
              <a:rPr lang="en-US" dirty="0" smtClean="0"/>
              <a:t>extractable</a:t>
            </a:r>
          </a:p>
          <a:p>
            <a:pPr marL="295275" indent="-295275"/>
            <a:r>
              <a:rPr lang="en-US" b="1" dirty="0" smtClean="0"/>
              <a:t>I do not believe any of the microwave measurements</a:t>
            </a:r>
          </a:p>
          <a:p>
            <a:pPr marL="806450" lvl="1" indent="-295275"/>
            <a:r>
              <a:rPr lang="en-US" dirty="0" smtClean="0"/>
              <a:t>They do probably see ECloud, but we can’t know where and how much</a:t>
            </a:r>
            <a:endParaRPr lang="en-US" dirty="0" smtClean="0"/>
          </a:p>
          <a:p>
            <a:pPr marL="228600" indent="-228600"/>
            <a:r>
              <a:rPr lang="en-US" dirty="0" smtClean="0"/>
              <a:t>Planning for </a:t>
            </a:r>
            <a:r>
              <a:rPr lang="en-US" dirty="0" smtClean="0"/>
              <a:t>a new installation:</a:t>
            </a:r>
          </a:p>
          <a:p>
            <a:pPr marL="739775" lvl="1" indent="-228600"/>
            <a:r>
              <a:rPr lang="en-US" dirty="0" smtClean="0"/>
              <a:t>Create a </a:t>
            </a:r>
            <a:r>
              <a:rPr lang="en-US" dirty="0" smtClean="0"/>
              <a:t>“cavity” </a:t>
            </a:r>
            <a:r>
              <a:rPr lang="en-US" dirty="0" smtClean="0"/>
              <a:t>with obstructions in the beam pipe, only slightly narrowing the aperture</a:t>
            </a:r>
          </a:p>
          <a:p>
            <a:pPr marL="1139825" lvl="2"/>
            <a:r>
              <a:rPr lang="en-US" dirty="0" smtClean="0"/>
              <a:t>Prevents carrier from escaping the measurement region, providing locality</a:t>
            </a:r>
          </a:p>
          <a:p>
            <a:pPr marL="1139825" lvl="2"/>
            <a:r>
              <a:rPr lang="en-US" dirty="0" smtClean="0"/>
              <a:t>Allows use of a carrier further above the </a:t>
            </a:r>
            <a:r>
              <a:rPr lang="en-US" dirty="0" err="1" smtClean="0"/>
              <a:t>beampipe</a:t>
            </a:r>
            <a:r>
              <a:rPr lang="en-US" dirty="0" smtClean="0"/>
              <a:t> cutoff</a:t>
            </a:r>
          </a:p>
          <a:p>
            <a:pPr marL="739775" lvl="1" indent="-228600"/>
            <a:r>
              <a:rPr lang="en-US" dirty="0" smtClean="0"/>
              <a:t>Use reflections within the cavity to enhance the signal in a controlled way</a:t>
            </a:r>
          </a:p>
          <a:p>
            <a:pPr marL="1139825" lvl="2"/>
            <a:r>
              <a:rPr lang="en-US" dirty="0" smtClean="0"/>
              <a:t>Allow normalization</a:t>
            </a:r>
          </a:p>
          <a:p>
            <a:pPr marL="739775" lvl="1"/>
            <a:r>
              <a:rPr lang="en-US" dirty="0" smtClean="0"/>
              <a:t>Test stand has been built, and we are testing out concepts</a:t>
            </a:r>
            <a:endParaRPr lang="en-US" dirty="0" smtClean="0"/>
          </a:p>
          <a:p>
            <a:pPr marL="514350" indent="-514350"/>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Plans</a:t>
            </a:r>
            <a:endParaRPr lang="en-US" dirty="0"/>
          </a:p>
        </p:txBody>
      </p:sp>
      <p:sp>
        <p:nvSpPr>
          <p:cNvPr id="3" name="Content Placeholder 2"/>
          <p:cNvSpPr>
            <a:spLocks noGrp="1"/>
          </p:cNvSpPr>
          <p:nvPr>
            <p:ph idx="1"/>
          </p:nvPr>
        </p:nvSpPr>
        <p:spPr/>
        <p:txBody>
          <a:bodyPr/>
          <a:lstStyle/>
          <a:p>
            <a:r>
              <a:rPr lang="en-US" sz="2800" dirty="0" smtClean="0"/>
              <a:t>Magnetic fields</a:t>
            </a:r>
          </a:p>
          <a:p>
            <a:pPr lvl="1"/>
            <a:r>
              <a:rPr lang="en-US" sz="2400" dirty="0" smtClean="0"/>
              <a:t>ECloud measurements in fields are better controlled and more relevant</a:t>
            </a:r>
          </a:p>
          <a:p>
            <a:pPr lvl="2"/>
            <a:r>
              <a:rPr lang="en-US" sz="2000" dirty="0" smtClean="0"/>
              <a:t>But, much less convenient</a:t>
            </a:r>
          </a:p>
          <a:p>
            <a:pPr lvl="1"/>
            <a:r>
              <a:rPr lang="en-US" sz="2400" dirty="0" smtClean="0"/>
              <a:t>We are procuring the Tevatron IPM system – plan to make use of at least the dipoles</a:t>
            </a:r>
          </a:p>
          <a:p>
            <a:pPr lvl="1"/>
            <a:r>
              <a:rPr lang="en-US" sz="2400" dirty="0" smtClean="0"/>
              <a:t>Can make RFAs to fit within dipoles</a:t>
            </a:r>
          </a:p>
          <a:p>
            <a:pPr lvl="1"/>
            <a:r>
              <a:rPr lang="en-US" sz="2400" dirty="0" smtClean="0"/>
              <a:t>The gold standard would be a device to measure SEY conditioning of buttons exposed to a magnetic field</a:t>
            </a:r>
            <a:endParaRPr lang="en-US" sz="24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 P. Lebrun</a:t>
            </a:r>
            <a:endParaRPr lang="en-US" dirty="0"/>
          </a:p>
        </p:txBody>
      </p:sp>
      <p:sp>
        <p:nvSpPr>
          <p:cNvPr id="3" name="Content Placeholder 2"/>
          <p:cNvSpPr>
            <a:spLocks noGrp="1"/>
          </p:cNvSpPr>
          <p:nvPr>
            <p:ph idx="1"/>
          </p:nvPr>
        </p:nvSpPr>
        <p:spPr/>
        <p:txBody>
          <a:bodyPr>
            <a:normAutofit/>
          </a:bodyPr>
          <a:lstStyle/>
          <a:p>
            <a:r>
              <a:rPr lang="en-US" sz="2400" dirty="0" smtClean="0"/>
              <a:t>This talk is not about simulation, but it is relevant to what we do</a:t>
            </a:r>
          </a:p>
          <a:p>
            <a:r>
              <a:rPr lang="en-US" sz="2400" dirty="0" smtClean="0"/>
              <a:t>Have </a:t>
            </a:r>
            <a:r>
              <a:rPr lang="en-US" sz="2400" dirty="0" smtClean="0"/>
              <a:t>had extensive input from several codes, two make most of the impact:</a:t>
            </a:r>
          </a:p>
          <a:p>
            <a:pPr lvl="1"/>
            <a:r>
              <a:rPr lang="en-US" sz="2000" dirty="0" smtClean="0"/>
              <a:t>VORPAL (Tech-X &amp; P. </a:t>
            </a:r>
            <a:r>
              <a:rPr lang="en-US" sz="2000" dirty="0" smtClean="0"/>
              <a:t>Lebrun)</a:t>
            </a:r>
            <a:endParaRPr lang="en-US" sz="2000" dirty="0" smtClean="0"/>
          </a:p>
          <a:p>
            <a:pPr lvl="1"/>
            <a:r>
              <a:rPr lang="en-US" sz="2000" dirty="0" smtClean="0"/>
              <a:t>POSINST (M. Furman, LBL)</a:t>
            </a:r>
            <a:endParaRPr lang="en-US" sz="2000" dirty="0"/>
          </a:p>
          <a:p>
            <a:r>
              <a:rPr lang="en-US" sz="2400" dirty="0" smtClean="0"/>
              <a:t>Paul has put a lot of effort into benchmarking the two codes</a:t>
            </a:r>
          </a:p>
          <a:p>
            <a:pPr lvl="1"/>
            <a:r>
              <a:rPr lang="en-US" sz="2000" dirty="0" smtClean="0"/>
              <a:t>Has put in a number of fixes to POSINST that allow it to run for very intense ECloud production</a:t>
            </a:r>
          </a:p>
          <a:p>
            <a:pPr lvl="2"/>
            <a:r>
              <a:rPr lang="en-US" sz="1800" dirty="0" smtClean="0"/>
              <a:t>Also a few that made it more correct</a:t>
            </a:r>
          </a:p>
          <a:p>
            <a:pPr lvl="1"/>
            <a:r>
              <a:rPr lang="en-US" sz="2000" dirty="0" smtClean="0"/>
              <a:t>Has developed 2D &amp; 3D versions of VORPAL</a:t>
            </a:r>
          </a:p>
          <a:p>
            <a:pPr lvl="1"/>
            <a:r>
              <a:rPr lang="en-US" sz="2000" dirty="0" smtClean="0"/>
              <a:t>Still sees some difference in the center of the beam</a:t>
            </a:r>
          </a:p>
          <a:p>
            <a:pPr lvl="2"/>
            <a:r>
              <a:rPr lang="en-US" sz="1800" dirty="0" smtClean="0"/>
              <a:t>Likely an effect of electric field modeling</a:t>
            </a:r>
            <a:endParaRPr lang="en-US" sz="18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US" dirty="0" smtClean="0"/>
              <a:t>Summary</a:t>
            </a:r>
            <a:endParaRPr lang="en-US" dirty="0"/>
          </a:p>
        </p:txBody>
      </p:sp>
      <p:sp>
        <p:nvSpPr>
          <p:cNvPr id="611331" name="Rectangle 3"/>
          <p:cNvSpPr>
            <a:spLocks noGrp="1" noChangeArrowheads="1"/>
          </p:cNvSpPr>
          <p:nvPr>
            <p:ph type="body" idx="1"/>
          </p:nvPr>
        </p:nvSpPr>
        <p:spPr/>
        <p:txBody>
          <a:bodyPr>
            <a:normAutofit fontScale="92500" lnSpcReduction="10000"/>
          </a:bodyPr>
          <a:lstStyle/>
          <a:p>
            <a:r>
              <a:rPr lang="en-US" sz="2600" dirty="0" smtClean="0"/>
              <a:t>Experiments </a:t>
            </a:r>
            <a:r>
              <a:rPr lang="en-US" sz="2600" dirty="0" smtClean="0"/>
              <a:t>have shown that MI pipe and coatings condition with beam exposure</a:t>
            </a:r>
          </a:p>
          <a:p>
            <a:pPr lvl="1"/>
            <a:r>
              <a:rPr lang="en-US" sz="2200" dirty="0" smtClean="0"/>
              <a:t>Coatings condition more quickly and effectively than bare beam pipe</a:t>
            </a:r>
          </a:p>
          <a:p>
            <a:pPr lvl="2"/>
            <a:r>
              <a:rPr lang="en-US" sz="1900" dirty="0" smtClean="0"/>
              <a:t>Both </a:t>
            </a:r>
            <a:r>
              <a:rPr lang="en-US" sz="1900" dirty="0" err="1" smtClean="0"/>
              <a:t>TiN</a:t>
            </a:r>
            <a:r>
              <a:rPr lang="en-US" sz="1900" dirty="0" smtClean="0"/>
              <a:t> and amorphous carbon appear similar, though carbon may be more susceptible to contamination</a:t>
            </a:r>
          </a:p>
          <a:p>
            <a:pPr lvl="1"/>
            <a:r>
              <a:rPr lang="en-US" sz="2200" dirty="0" smtClean="0"/>
              <a:t>Ultimate conditioning has been limited by beam intensity</a:t>
            </a:r>
          </a:p>
          <a:p>
            <a:pPr lvl="1"/>
            <a:r>
              <a:rPr lang="en-US" sz="2200" dirty="0" smtClean="0"/>
              <a:t>Coating is a viable option for the Main Injector</a:t>
            </a:r>
          </a:p>
          <a:p>
            <a:pPr lvl="2"/>
            <a:r>
              <a:rPr lang="en-US" sz="1900" dirty="0" smtClean="0"/>
              <a:t>Lingering questions are whether it is necessary, and what procedure is best</a:t>
            </a:r>
          </a:p>
          <a:p>
            <a:r>
              <a:rPr lang="en-US" sz="2600" dirty="0" smtClean="0"/>
              <a:t>Further experiments </a:t>
            </a:r>
            <a:r>
              <a:rPr lang="en-US" sz="2600" dirty="0" smtClean="0"/>
              <a:t>are in the plans</a:t>
            </a:r>
          </a:p>
          <a:p>
            <a:pPr lvl="1"/>
            <a:r>
              <a:rPr lang="en-US" sz="2200" dirty="0" smtClean="0"/>
              <a:t>SEY station to be installed in the next year (as available)</a:t>
            </a:r>
          </a:p>
          <a:p>
            <a:pPr lvl="1"/>
            <a:r>
              <a:rPr lang="en-US" sz="2200" dirty="0" smtClean="0"/>
              <a:t>New microwave technique may be ready</a:t>
            </a:r>
          </a:p>
          <a:p>
            <a:pPr lvl="2"/>
            <a:r>
              <a:rPr lang="en-US" sz="1900" dirty="0" smtClean="0"/>
              <a:t>We think that all previous measurements are invalid</a:t>
            </a:r>
          </a:p>
          <a:p>
            <a:pPr lvl="1"/>
            <a:r>
              <a:rPr lang="en-US" sz="2200" dirty="0" smtClean="0"/>
              <a:t>Looking at options for measurements in magnetic fields</a:t>
            </a:r>
          </a:p>
          <a:p>
            <a:r>
              <a:rPr lang="en-US" sz="2600" dirty="0" smtClean="0"/>
              <a:t>Simulation is an important input</a:t>
            </a:r>
          </a:p>
          <a:p>
            <a:pPr lvl="1"/>
            <a:r>
              <a:rPr lang="en-US" sz="2200" dirty="0" smtClean="0"/>
              <a:t>Using mostly local resources now </a:t>
            </a:r>
            <a:endParaRPr lang="en-US" sz="2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92163"/>
          </a:xfrm>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800" dirty="0" smtClean="0"/>
              <a:t>Electron Cloud experiments have been continuing </a:t>
            </a:r>
          </a:p>
          <a:p>
            <a:pPr lvl="1"/>
            <a:r>
              <a:rPr lang="en-US" sz="2400" dirty="0" smtClean="0"/>
              <a:t>Have been testing amorphous carbon from CERN</a:t>
            </a:r>
          </a:p>
          <a:p>
            <a:r>
              <a:rPr lang="en-US" sz="2800" dirty="0" smtClean="0"/>
              <a:t>Plans for the long shutdown, or just before</a:t>
            </a:r>
          </a:p>
          <a:p>
            <a:pPr lvl="1"/>
            <a:r>
              <a:rPr lang="en-US" sz="2400" dirty="0" smtClean="0"/>
              <a:t>New, diamond-like carbon (DLC) coating from KEK</a:t>
            </a:r>
          </a:p>
          <a:p>
            <a:pPr lvl="1"/>
            <a:r>
              <a:rPr lang="en-US" sz="2400" dirty="0" smtClean="0"/>
              <a:t>SEY stations from Cornell</a:t>
            </a:r>
          </a:p>
          <a:p>
            <a:pPr lvl="1"/>
            <a:r>
              <a:rPr lang="en-US" sz="2400" dirty="0" smtClean="0"/>
              <a:t>Microwave measurements</a:t>
            </a:r>
          </a:p>
          <a:p>
            <a:r>
              <a:rPr lang="en-US" sz="2800" dirty="0" smtClean="0"/>
              <a:t>Longer-term</a:t>
            </a:r>
          </a:p>
          <a:p>
            <a:pPr lvl="1"/>
            <a:r>
              <a:rPr lang="en-US" sz="2400" dirty="0" smtClean="0"/>
              <a:t>Measurements in a magnetic field</a:t>
            </a:r>
            <a:endParaRPr lang="en-U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914400"/>
            <a:ext cx="8240712" cy="4543425"/>
          </a:xfrm>
        </p:spPr>
        <p:txBody>
          <a:bodyPr anchor="t"/>
          <a:lstStyle/>
          <a:p>
            <a:pPr eaLnBrk="1" hangingPunct="1">
              <a:lnSpc>
                <a:spcPct val="120000"/>
              </a:lnSpc>
            </a:pPr>
            <a:r>
              <a:rPr lang="en-US" sz="3600" dirty="0" smtClean="0">
                <a:solidFill>
                  <a:srgbClr val="006600"/>
                </a:solidFill>
              </a:rPr>
              <a:t>Electron Cloud </a:t>
            </a:r>
            <a:r>
              <a:rPr lang="en-US" sz="3600" dirty="0" smtClean="0">
                <a:solidFill>
                  <a:srgbClr val="006600"/>
                </a:solidFill>
              </a:rPr>
              <a:t>Experiments</a:t>
            </a:r>
            <a:r>
              <a:rPr lang="en-US" sz="4000" dirty="0" smtClean="0"/>
              <a:t/>
            </a:r>
            <a:br>
              <a:rPr lang="en-US" sz="4000" dirty="0" smtClean="0"/>
            </a:br>
            <a:r>
              <a:rPr lang="en-US" sz="4000" dirty="0" smtClean="0"/>
              <a:t/>
            </a:r>
            <a:br>
              <a:rPr lang="en-US" sz="4000" dirty="0" smtClean="0"/>
            </a:br>
            <a:r>
              <a:rPr lang="en-US" sz="2400" i="1" dirty="0" smtClean="0">
                <a:solidFill>
                  <a:srgbClr val="663300"/>
                </a:solidFill>
              </a:rPr>
              <a:t>Bob Zwaska</a:t>
            </a:r>
            <a:r>
              <a:rPr lang="en-US" sz="2400" dirty="0" smtClean="0"/>
              <a:t/>
            </a:r>
            <a:br>
              <a:rPr lang="en-US" sz="2400" dirty="0" smtClean="0"/>
            </a:br>
            <a:r>
              <a:rPr lang="en-US" sz="2400" dirty="0" smtClean="0"/>
              <a:t>Fermilab</a:t>
            </a:r>
            <a:r>
              <a:rPr lang="en-US" sz="2800" dirty="0" smtClean="0"/>
              <a:t/>
            </a:r>
            <a:br>
              <a:rPr lang="en-US" sz="2800" dirty="0" smtClean="0"/>
            </a:br>
            <a:r>
              <a:rPr lang="en-US" sz="2000" dirty="0" smtClean="0">
                <a:solidFill>
                  <a:srgbClr val="006600"/>
                </a:solidFill>
              </a:rPr>
              <a:t>for M. </a:t>
            </a:r>
            <a:r>
              <a:rPr lang="en-US" sz="2000" dirty="0" err="1" smtClean="0">
                <a:solidFill>
                  <a:srgbClr val="006600"/>
                </a:solidFill>
              </a:rPr>
              <a:t>Backfish</a:t>
            </a:r>
            <a:r>
              <a:rPr lang="en-US" sz="2000" dirty="0" smtClean="0">
                <a:solidFill>
                  <a:srgbClr val="006600"/>
                </a:solidFill>
              </a:rPr>
              <a:t>, D. </a:t>
            </a:r>
            <a:r>
              <a:rPr lang="en-US" sz="2000" dirty="0" err="1" smtClean="0">
                <a:solidFill>
                  <a:srgbClr val="006600"/>
                </a:solidFill>
              </a:rPr>
              <a:t>Capista</a:t>
            </a:r>
            <a:r>
              <a:rPr lang="en-US" sz="2000" dirty="0" smtClean="0">
                <a:solidFill>
                  <a:srgbClr val="006600"/>
                </a:solidFill>
              </a:rPr>
              <a:t>, </a:t>
            </a:r>
            <a:r>
              <a:rPr lang="en-US" sz="2000" dirty="0" smtClean="0">
                <a:solidFill>
                  <a:srgbClr val="006600"/>
                </a:solidFill>
              </a:rPr>
              <a:t>K. Duel, N</a:t>
            </a:r>
            <a:r>
              <a:rPr lang="en-US" sz="2000" dirty="0" smtClean="0">
                <a:solidFill>
                  <a:srgbClr val="006600"/>
                </a:solidFill>
              </a:rPr>
              <a:t>. Eddy, I. </a:t>
            </a:r>
            <a:r>
              <a:rPr lang="en-US" sz="2000" dirty="0" err="1" smtClean="0">
                <a:solidFill>
                  <a:srgbClr val="006600"/>
                </a:solidFill>
              </a:rPr>
              <a:t>Kourbanis</a:t>
            </a:r>
            <a:r>
              <a:rPr lang="en-US" sz="2000" dirty="0" smtClean="0">
                <a:solidFill>
                  <a:srgbClr val="006600"/>
                </a:solidFill>
              </a:rPr>
              <a:t>, </a:t>
            </a:r>
            <a:r>
              <a:rPr lang="en-US" sz="2000" dirty="0" smtClean="0">
                <a:solidFill>
                  <a:srgbClr val="006600"/>
                </a:solidFill>
              </a:rPr>
              <a:t>T. McLaughlin,</a:t>
            </a:r>
            <a:r>
              <a:rPr lang="en-US" sz="2000" dirty="0" smtClean="0">
                <a:solidFill>
                  <a:srgbClr val="006600"/>
                </a:solidFill>
              </a:rPr>
              <a:t/>
            </a:r>
            <a:br>
              <a:rPr lang="en-US" sz="2000" dirty="0" smtClean="0">
                <a:solidFill>
                  <a:srgbClr val="006600"/>
                </a:solidFill>
              </a:rPr>
            </a:br>
            <a:r>
              <a:rPr lang="en-US" sz="2000" dirty="0" smtClean="0">
                <a:solidFill>
                  <a:srgbClr val="006600"/>
                </a:solidFill>
              </a:rPr>
              <a:t>D. Scott, C</a:t>
            </a:r>
            <a:r>
              <a:rPr lang="en-US" sz="2000" dirty="0" smtClean="0">
                <a:solidFill>
                  <a:srgbClr val="006600"/>
                </a:solidFill>
              </a:rPr>
              <a:t>. Y. Tan, </a:t>
            </a:r>
            <a:r>
              <a:rPr lang="en-US" sz="2000" dirty="0" smtClean="0">
                <a:solidFill>
                  <a:srgbClr val="006600"/>
                </a:solidFill>
              </a:rPr>
              <a:t>B. </a:t>
            </a:r>
            <a:r>
              <a:rPr lang="en-US" sz="2000" dirty="0" smtClean="0">
                <a:solidFill>
                  <a:srgbClr val="006600"/>
                </a:solidFill>
              </a:rPr>
              <a:t>T</a:t>
            </a:r>
            <a:r>
              <a:rPr lang="en-US" sz="2000" dirty="0" smtClean="0">
                <a:solidFill>
                  <a:srgbClr val="006600"/>
                </a:solidFill>
              </a:rPr>
              <a:t>ennis, C</a:t>
            </a:r>
            <a:r>
              <a:rPr lang="en-US" sz="2000" dirty="0" smtClean="0">
                <a:solidFill>
                  <a:srgbClr val="006600"/>
                </a:solidFill>
              </a:rPr>
              <a:t>. </a:t>
            </a:r>
            <a:r>
              <a:rPr lang="en-US" sz="2000" dirty="0" err="1" smtClean="0">
                <a:solidFill>
                  <a:srgbClr val="006600"/>
                </a:solidFill>
              </a:rPr>
              <a:t>Thangaraj</a:t>
            </a:r>
            <a:r>
              <a:rPr lang="en-US" sz="2000" dirty="0" smtClean="0">
                <a:solidFill>
                  <a:srgbClr val="006600"/>
                </a:solidFill>
              </a:rPr>
              <a:t>, X. Zhang</a:t>
            </a:r>
            <a:r>
              <a:rPr lang="en-US" sz="3200" dirty="0" smtClean="0">
                <a:solidFill>
                  <a:srgbClr val="CC6600"/>
                </a:solidFill>
              </a:rPr>
              <a:t/>
            </a:r>
            <a:br>
              <a:rPr lang="en-US" sz="3200" dirty="0" smtClean="0">
                <a:solidFill>
                  <a:srgbClr val="CC6600"/>
                </a:solidFill>
              </a:rPr>
            </a:br>
            <a:r>
              <a:rPr lang="en-US" sz="3200" dirty="0" smtClean="0">
                <a:solidFill>
                  <a:srgbClr val="CC6600"/>
                </a:solidFill>
              </a:rPr>
              <a:t/>
            </a:r>
            <a:br>
              <a:rPr lang="en-US" sz="3200" dirty="0" smtClean="0">
                <a:solidFill>
                  <a:srgbClr val="CC6600"/>
                </a:solidFill>
              </a:rPr>
            </a:br>
            <a:r>
              <a:rPr lang="en-US" sz="2400" dirty="0" smtClean="0">
                <a:solidFill>
                  <a:srgbClr val="CC6600"/>
                </a:solidFill>
              </a:rPr>
              <a:t>October 26, </a:t>
            </a:r>
            <a:r>
              <a:rPr lang="en-US" sz="2400" dirty="0" smtClean="0">
                <a:solidFill>
                  <a:srgbClr val="CC6600"/>
                </a:solidFill>
              </a:rPr>
              <a:t>2011</a:t>
            </a:r>
            <a:br>
              <a:rPr lang="en-US" sz="2400" dirty="0" smtClean="0">
                <a:solidFill>
                  <a:srgbClr val="CC6600"/>
                </a:solidFill>
              </a:rPr>
            </a:br>
            <a:r>
              <a:rPr lang="en-US" sz="2400" dirty="0" smtClean="0">
                <a:solidFill>
                  <a:srgbClr val="CC6600"/>
                </a:solidFill>
              </a:rPr>
              <a:t>Project X Collaboration Meeting</a:t>
            </a:r>
            <a:endParaRPr lang="en-US" sz="1800" dirty="0" smtClean="0">
              <a:solidFill>
                <a:schemeClr val="hlink"/>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8600" y="23813"/>
            <a:ext cx="8763000" cy="550862"/>
          </a:xfrm>
        </p:spPr>
        <p:txBody>
          <a:bodyPr/>
          <a:lstStyle/>
          <a:p>
            <a:r>
              <a:rPr lang="en-US" sz="3600" dirty="0"/>
              <a:t>Electron Cloud </a:t>
            </a:r>
            <a:r>
              <a:rPr lang="en-US" sz="3600" dirty="0" smtClean="0"/>
              <a:t>Experimental Station</a:t>
            </a:r>
            <a:endParaRPr lang="en-US" sz="3600" dirty="0"/>
          </a:p>
        </p:txBody>
      </p:sp>
      <p:sp>
        <p:nvSpPr>
          <p:cNvPr id="604163" name="Rectangle 3"/>
          <p:cNvSpPr>
            <a:spLocks noGrp="1" noChangeArrowheads="1"/>
          </p:cNvSpPr>
          <p:nvPr>
            <p:ph type="body" sz="half" idx="1"/>
          </p:nvPr>
        </p:nvSpPr>
        <p:spPr>
          <a:xfrm>
            <a:off x="0" y="608013"/>
            <a:ext cx="4397375" cy="2744787"/>
          </a:xfrm>
        </p:spPr>
        <p:txBody>
          <a:bodyPr/>
          <a:lstStyle/>
          <a:p>
            <a:pPr marL="176213" indent="-176213">
              <a:lnSpc>
                <a:spcPct val="90000"/>
              </a:lnSpc>
              <a:buFontTx/>
              <a:buNone/>
            </a:pPr>
            <a:r>
              <a:rPr lang="en-US" sz="1800" dirty="0" smtClean="0"/>
              <a:t>Initially installed </a:t>
            </a:r>
            <a:r>
              <a:rPr lang="en-US" sz="1800" dirty="0"/>
              <a:t>summer 2009 </a:t>
            </a:r>
          </a:p>
          <a:p>
            <a:pPr marL="176213" indent="-176213">
              <a:lnSpc>
                <a:spcPct val="90000"/>
              </a:lnSpc>
            </a:pPr>
            <a:r>
              <a:rPr lang="en-US" sz="1800" dirty="0"/>
              <a:t>2 </a:t>
            </a:r>
            <a:r>
              <a:rPr lang="en-US" sz="1800" dirty="0" smtClean="0"/>
              <a:t>experimental Chambers</a:t>
            </a:r>
            <a:endParaRPr lang="en-US" sz="1800" dirty="0"/>
          </a:p>
          <a:p>
            <a:pPr marL="568325" lvl="1" indent="-231775">
              <a:lnSpc>
                <a:spcPct val="90000"/>
              </a:lnSpc>
            </a:pPr>
            <a:r>
              <a:rPr lang="en-US" sz="1600" dirty="0"/>
              <a:t>Identical 1 m SS sections, except that one </a:t>
            </a:r>
            <a:r>
              <a:rPr lang="en-US" sz="1600" dirty="0" smtClean="0"/>
              <a:t>was</a:t>
            </a:r>
            <a:r>
              <a:rPr lang="en-US" sz="1600" dirty="0" smtClean="0"/>
              <a:t> </a:t>
            </a:r>
            <a:r>
              <a:rPr lang="en-US" sz="1600" dirty="0"/>
              <a:t>coated with </a:t>
            </a:r>
            <a:r>
              <a:rPr lang="en-US" sz="1600" dirty="0" err="1" smtClean="0"/>
              <a:t>TiN</a:t>
            </a:r>
            <a:endParaRPr lang="en-US" sz="1600" dirty="0" smtClean="0"/>
          </a:p>
          <a:p>
            <a:pPr marL="568325" lvl="1" indent="-231775">
              <a:lnSpc>
                <a:spcPct val="90000"/>
              </a:lnSpc>
            </a:pPr>
            <a:r>
              <a:rPr lang="en-US" sz="1600" dirty="0" smtClean="0"/>
              <a:t>2010: </a:t>
            </a:r>
            <a:r>
              <a:rPr lang="en-US" sz="1600" dirty="0" err="1" smtClean="0"/>
              <a:t>TiN</a:t>
            </a:r>
            <a:r>
              <a:rPr lang="en-US" sz="1600" dirty="0" smtClean="0"/>
              <a:t> chamber replaced with amorphous carbon from CERN</a:t>
            </a:r>
            <a:endParaRPr lang="en-US" sz="1600" dirty="0"/>
          </a:p>
          <a:p>
            <a:pPr marL="176213" indent="-176213">
              <a:lnSpc>
                <a:spcPct val="90000"/>
              </a:lnSpc>
            </a:pPr>
            <a:r>
              <a:rPr lang="en-US" sz="1800" dirty="0"/>
              <a:t>4 RFAs (3 Fermilab &amp; 1 Argonne)</a:t>
            </a:r>
          </a:p>
          <a:p>
            <a:pPr marL="176213" indent="-176213">
              <a:lnSpc>
                <a:spcPct val="90000"/>
              </a:lnSpc>
            </a:pPr>
            <a:r>
              <a:rPr lang="en-US" sz="1800" dirty="0"/>
              <a:t>3 microwave antennas and 2 absorbers</a:t>
            </a:r>
          </a:p>
          <a:p>
            <a:pPr marL="568325" lvl="1" indent="-231775">
              <a:lnSpc>
                <a:spcPct val="90000"/>
              </a:lnSpc>
            </a:pPr>
            <a:r>
              <a:rPr lang="en-US" sz="1600" dirty="0"/>
              <a:t>Measure ECloud density by phase delay of microwaves</a:t>
            </a:r>
          </a:p>
        </p:txBody>
      </p:sp>
      <p:sp>
        <p:nvSpPr>
          <p:cNvPr id="604164" name="Text Box 4"/>
          <p:cNvSpPr txBox="1">
            <a:spLocks noChangeArrowheads="1"/>
          </p:cNvSpPr>
          <p:nvPr/>
        </p:nvSpPr>
        <p:spPr bwMode="auto">
          <a:xfrm>
            <a:off x="438150" y="3462338"/>
            <a:ext cx="1317625" cy="527050"/>
          </a:xfrm>
          <a:prstGeom prst="rect">
            <a:avLst/>
          </a:prstGeom>
          <a:solidFill>
            <a:srgbClr val="FFCC66"/>
          </a:solidFill>
          <a:ln w="9525" algn="ctr">
            <a:solidFill>
              <a:schemeClr val="tx1"/>
            </a:solidFill>
            <a:miter lim="800000"/>
            <a:headEnd/>
            <a:tailEnd/>
          </a:ln>
          <a:effectLst/>
        </p:spPr>
        <p:txBody>
          <a:bodyPr>
            <a:spAutoFit/>
          </a:bodyPr>
          <a:lstStyle/>
          <a:p>
            <a:r>
              <a:rPr lang="en-US" sz="1400" dirty="0" smtClean="0">
                <a:solidFill>
                  <a:srgbClr val="000000"/>
                </a:solidFill>
                <a:latin typeface="Arial" charset="0"/>
              </a:rPr>
              <a:t>Coated </a:t>
            </a:r>
            <a:r>
              <a:rPr lang="en-US" sz="1400" dirty="0">
                <a:solidFill>
                  <a:srgbClr val="000000"/>
                </a:solidFill>
                <a:latin typeface="Arial" charset="0"/>
              </a:rPr>
              <a:t>Chamber</a:t>
            </a:r>
          </a:p>
        </p:txBody>
      </p:sp>
      <p:sp>
        <p:nvSpPr>
          <p:cNvPr id="604165" name="Text Box 5"/>
          <p:cNvSpPr txBox="1">
            <a:spLocks noChangeArrowheads="1"/>
          </p:cNvSpPr>
          <p:nvPr/>
        </p:nvSpPr>
        <p:spPr bwMode="auto">
          <a:xfrm>
            <a:off x="7235825" y="3467100"/>
            <a:ext cx="1317625" cy="527050"/>
          </a:xfrm>
          <a:prstGeom prst="rect">
            <a:avLst/>
          </a:prstGeom>
          <a:solidFill>
            <a:srgbClr val="CCCCFF"/>
          </a:solidFill>
          <a:ln w="9525" algn="ctr">
            <a:solidFill>
              <a:schemeClr val="tx1"/>
            </a:solidFill>
            <a:miter lim="800000"/>
            <a:headEnd/>
            <a:tailEnd/>
          </a:ln>
          <a:effectLst/>
        </p:spPr>
        <p:txBody>
          <a:bodyPr>
            <a:spAutoFit/>
          </a:bodyPr>
          <a:lstStyle/>
          <a:p>
            <a:r>
              <a:rPr lang="en-US" sz="1400">
                <a:solidFill>
                  <a:srgbClr val="000000"/>
                </a:solidFill>
                <a:latin typeface="Arial" charset="0"/>
              </a:rPr>
              <a:t>Uncoated Chamber</a:t>
            </a:r>
          </a:p>
        </p:txBody>
      </p:sp>
      <p:sp>
        <p:nvSpPr>
          <p:cNvPr id="604166" name="Text Box 6"/>
          <p:cNvSpPr txBox="1">
            <a:spLocks noChangeArrowheads="1"/>
          </p:cNvSpPr>
          <p:nvPr/>
        </p:nvSpPr>
        <p:spPr bwMode="auto">
          <a:xfrm>
            <a:off x="3783013" y="5526088"/>
            <a:ext cx="1317625" cy="527050"/>
          </a:xfrm>
          <a:prstGeom prst="rect">
            <a:avLst/>
          </a:prstGeom>
          <a:solidFill>
            <a:schemeClr val="bg1"/>
          </a:solidFill>
          <a:ln w="9525" algn="ctr">
            <a:solidFill>
              <a:schemeClr val="tx1"/>
            </a:solidFill>
            <a:miter lim="800000"/>
            <a:headEnd/>
            <a:tailEnd/>
          </a:ln>
          <a:effectLst/>
        </p:spPr>
        <p:txBody>
          <a:bodyPr>
            <a:spAutoFit/>
          </a:bodyPr>
          <a:lstStyle/>
          <a:p>
            <a:r>
              <a:rPr lang="en-US" sz="1400">
                <a:latin typeface="Arial" charset="0"/>
              </a:rPr>
              <a:t>Microwave Antennas</a:t>
            </a:r>
          </a:p>
        </p:txBody>
      </p:sp>
      <p:sp>
        <p:nvSpPr>
          <p:cNvPr id="604167" name="Text Box 7"/>
          <p:cNvSpPr txBox="1">
            <a:spLocks noChangeArrowheads="1"/>
          </p:cNvSpPr>
          <p:nvPr/>
        </p:nvSpPr>
        <p:spPr bwMode="auto">
          <a:xfrm>
            <a:off x="6858000" y="5745163"/>
            <a:ext cx="1317625" cy="527050"/>
          </a:xfrm>
          <a:prstGeom prst="rect">
            <a:avLst/>
          </a:prstGeom>
          <a:solidFill>
            <a:schemeClr val="bg1"/>
          </a:solidFill>
          <a:ln w="9525" algn="ctr">
            <a:solidFill>
              <a:schemeClr val="tx1"/>
            </a:solidFill>
            <a:miter lim="800000"/>
            <a:headEnd/>
            <a:tailEnd/>
          </a:ln>
          <a:effectLst/>
        </p:spPr>
        <p:txBody>
          <a:bodyPr>
            <a:spAutoFit/>
          </a:bodyPr>
          <a:lstStyle/>
          <a:p>
            <a:r>
              <a:rPr lang="en-US" sz="1400">
                <a:latin typeface="Arial" charset="0"/>
              </a:rPr>
              <a:t>Microwave Absorbers</a:t>
            </a:r>
          </a:p>
        </p:txBody>
      </p:sp>
      <p:sp>
        <p:nvSpPr>
          <p:cNvPr id="604168" name="Text Box 8"/>
          <p:cNvSpPr txBox="1">
            <a:spLocks noChangeArrowheads="1"/>
          </p:cNvSpPr>
          <p:nvPr/>
        </p:nvSpPr>
        <p:spPr bwMode="auto">
          <a:xfrm>
            <a:off x="3998913" y="3429000"/>
            <a:ext cx="1392237" cy="314325"/>
          </a:xfrm>
          <a:prstGeom prst="rect">
            <a:avLst/>
          </a:prstGeom>
          <a:solidFill>
            <a:schemeClr val="bg1"/>
          </a:solidFill>
          <a:ln w="9525" algn="ctr">
            <a:solidFill>
              <a:schemeClr val="tx1"/>
            </a:solidFill>
            <a:miter lim="800000"/>
            <a:headEnd/>
            <a:tailEnd/>
          </a:ln>
          <a:effectLst/>
        </p:spPr>
        <p:txBody>
          <a:bodyPr>
            <a:spAutoFit/>
          </a:bodyPr>
          <a:lstStyle/>
          <a:p>
            <a:r>
              <a:rPr lang="en-US" sz="1400">
                <a:latin typeface="Arial" charset="0"/>
              </a:rPr>
              <a:t>Fermilab RFAs</a:t>
            </a:r>
          </a:p>
        </p:txBody>
      </p:sp>
      <p:sp>
        <p:nvSpPr>
          <p:cNvPr id="604169" name="Text Box 9"/>
          <p:cNvSpPr txBox="1">
            <a:spLocks noChangeArrowheads="1"/>
          </p:cNvSpPr>
          <p:nvPr/>
        </p:nvSpPr>
        <p:spPr bwMode="auto">
          <a:xfrm>
            <a:off x="5386388" y="5691188"/>
            <a:ext cx="1317625" cy="314325"/>
          </a:xfrm>
          <a:prstGeom prst="rect">
            <a:avLst/>
          </a:prstGeom>
          <a:solidFill>
            <a:schemeClr val="bg1"/>
          </a:solidFill>
          <a:ln w="9525" algn="ctr">
            <a:solidFill>
              <a:schemeClr val="tx1"/>
            </a:solidFill>
            <a:miter lim="800000"/>
            <a:headEnd/>
            <a:tailEnd/>
          </a:ln>
          <a:effectLst/>
        </p:spPr>
        <p:txBody>
          <a:bodyPr>
            <a:spAutoFit/>
          </a:bodyPr>
          <a:lstStyle/>
          <a:p>
            <a:r>
              <a:rPr lang="en-US" sz="1400">
                <a:latin typeface="Arial" charset="0"/>
              </a:rPr>
              <a:t>Argonne RFA</a:t>
            </a:r>
          </a:p>
        </p:txBody>
      </p:sp>
      <p:grpSp>
        <p:nvGrpSpPr>
          <p:cNvPr id="2" name="Group 10"/>
          <p:cNvGrpSpPr>
            <a:grpSpLocks/>
          </p:cNvGrpSpPr>
          <p:nvPr/>
        </p:nvGrpSpPr>
        <p:grpSpPr bwMode="auto">
          <a:xfrm>
            <a:off x="2286000" y="4165600"/>
            <a:ext cx="1909763" cy="1123950"/>
            <a:chOff x="720" y="3600"/>
            <a:chExt cx="816" cy="480"/>
          </a:xfrm>
        </p:grpSpPr>
        <p:sp>
          <p:nvSpPr>
            <p:cNvPr id="604171" name="Rectangle 11"/>
            <p:cNvSpPr>
              <a:spLocks noChangeArrowheads="1"/>
            </p:cNvSpPr>
            <p:nvPr/>
          </p:nvSpPr>
          <p:spPr bwMode="auto">
            <a:xfrm>
              <a:off x="720" y="3744"/>
              <a:ext cx="816" cy="192"/>
            </a:xfrm>
            <a:prstGeom prst="rect">
              <a:avLst/>
            </a:prstGeom>
            <a:solidFill>
              <a:srgbClr val="FFCC66"/>
            </a:solidFill>
            <a:ln w="9525" algn="ctr">
              <a:solidFill>
                <a:schemeClr val="tx1"/>
              </a:solidFill>
              <a:miter lim="800000"/>
              <a:headEnd/>
              <a:tailEnd/>
            </a:ln>
            <a:effectLst/>
          </p:spPr>
          <p:txBody>
            <a:bodyPr wrap="none" anchor="ctr"/>
            <a:lstStyle/>
            <a:p>
              <a:pPr>
                <a:spcBef>
                  <a:spcPct val="20000"/>
                </a:spcBef>
                <a:buClr>
                  <a:srgbClr val="FFFF00"/>
                </a:buClr>
                <a:buSzPct val="80000"/>
                <a:buFont typeface="Wingdings" pitchFamily="2" charset="2"/>
                <a:buNone/>
              </a:pPr>
              <a:endParaRPr lang="en-US" sz="1000">
                <a:solidFill>
                  <a:srgbClr val="000000"/>
                </a:solidFill>
                <a:latin typeface="Arial" charset="0"/>
              </a:endParaRPr>
            </a:p>
          </p:txBody>
        </p:sp>
        <p:grpSp>
          <p:nvGrpSpPr>
            <p:cNvPr id="3" name="Group 12"/>
            <p:cNvGrpSpPr>
              <a:grpSpLocks/>
            </p:cNvGrpSpPr>
            <p:nvPr/>
          </p:nvGrpSpPr>
          <p:grpSpPr bwMode="auto">
            <a:xfrm>
              <a:off x="1008" y="3600"/>
              <a:ext cx="192" cy="144"/>
              <a:chOff x="1008" y="3600"/>
              <a:chExt cx="192" cy="144"/>
            </a:xfrm>
          </p:grpSpPr>
          <p:sp>
            <p:nvSpPr>
              <p:cNvPr id="604173" name="Rectangle 13"/>
              <p:cNvSpPr>
                <a:spLocks noChangeArrowheads="1"/>
              </p:cNvSpPr>
              <p:nvPr/>
            </p:nvSpPr>
            <p:spPr bwMode="auto">
              <a:xfrm>
                <a:off x="1056" y="3648"/>
                <a:ext cx="96" cy="96"/>
              </a:xfrm>
              <a:prstGeom prst="rect">
                <a:avLst/>
              </a:prstGeom>
              <a:solidFill>
                <a:srgbClr val="FFCC66"/>
              </a:solidFill>
              <a:ln w="9525" algn="ctr">
                <a:solidFill>
                  <a:schemeClr val="tx1"/>
                </a:solidFill>
                <a:miter lim="800000"/>
                <a:headEnd/>
                <a:tailEnd/>
              </a:ln>
              <a:effectLst/>
            </p:spPr>
            <p:txBody>
              <a:bodyPr wrap="none" anchor="ctr"/>
              <a:lstStyle/>
              <a:p>
                <a:endParaRPr lang="en-US"/>
              </a:p>
            </p:txBody>
          </p:sp>
          <p:sp>
            <p:nvSpPr>
              <p:cNvPr id="604174" name="Rectangle 14"/>
              <p:cNvSpPr>
                <a:spLocks noChangeArrowheads="1"/>
              </p:cNvSpPr>
              <p:nvPr/>
            </p:nvSpPr>
            <p:spPr bwMode="auto">
              <a:xfrm>
                <a:off x="1008" y="3600"/>
                <a:ext cx="192" cy="48"/>
              </a:xfrm>
              <a:prstGeom prst="rect">
                <a:avLst/>
              </a:prstGeom>
              <a:solidFill>
                <a:srgbClr val="FFCC66"/>
              </a:solidFill>
              <a:ln w="9525" algn="ctr">
                <a:solidFill>
                  <a:schemeClr val="tx1"/>
                </a:solidFill>
                <a:miter lim="800000"/>
                <a:headEnd/>
                <a:tailEnd/>
              </a:ln>
              <a:effectLst/>
            </p:spPr>
            <p:txBody>
              <a:bodyPr wrap="none" anchor="ctr"/>
              <a:lstStyle/>
              <a:p>
                <a:endParaRPr lang="en-US"/>
              </a:p>
            </p:txBody>
          </p:sp>
        </p:grpSp>
        <p:grpSp>
          <p:nvGrpSpPr>
            <p:cNvPr id="4" name="Group 15"/>
            <p:cNvGrpSpPr>
              <a:grpSpLocks/>
            </p:cNvGrpSpPr>
            <p:nvPr/>
          </p:nvGrpSpPr>
          <p:grpSpPr bwMode="auto">
            <a:xfrm rot="10800000">
              <a:off x="1008" y="3936"/>
              <a:ext cx="192" cy="144"/>
              <a:chOff x="1008" y="3600"/>
              <a:chExt cx="192" cy="144"/>
            </a:xfrm>
          </p:grpSpPr>
          <p:sp>
            <p:nvSpPr>
              <p:cNvPr id="604176" name="Rectangle 16"/>
              <p:cNvSpPr>
                <a:spLocks noChangeArrowheads="1"/>
              </p:cNvSpPr>
              <p:nvPr/>
            </p:nvSpPr>
            <p:spPr bwMode="auto">
              <a:xfrm>
                <a:off x="1056" y="3648"/>
                <a:ext cx="96" cy="96"/>
              </a:xfrm>
              <a:prstGeom prst="rect">
                <a:avLst/>
              </a:prstGeom>
              <a:solidFill>
                <a:srgbClr val="FFCC66"/>
              </a:solidFill>
              <a:ln w="9525" algn="ctr">
                <a:solidFill>
                  <a:schemeClr val="tx1"/>
                </a:solidFill>
                <a:miter lim="800000"/>
                <a:headEnd/>
                <a:tailEnd/>
              </a:ln>
              <a:effectLst/>
            </p:spPr>
            <p:txBody>
              <a:bodyPr wrap="none" anchor="ctr"/>
              <a:lstStyle/>
              <a:p>
                <a:endParaRPr lang="en-US"/>
              </a:p>
            </p:txBody>
          </p:sp>
          <p:sp>
            <p:nvSpPr>
              <p:cNvPr id="604177" name="Rectangle 17"/>
              <p:cNvSpPr>
                <a:spLocks noChangeArrowheads="1"/>
              </p:cNvSpPr>
              <p:nvPr/>
            </p:nvSpPr>
            <p:spPr bwMode="auto">
              <a:xfrm>
                <a:off x="1008" y="3600"/>
                <a:ext cx="192" cy="48"/>
              </a:xfrm>
              <a:prstGeom prst="rect">
                <a:avLst/>
              </a:prstGeom>
              <a:solidFill>
                <a:srgbClr val="FFCC66"/>
              </a:solidFill>
              <a:ln w="9525" algn="ctr">
                <a:solidFill>
                  <a:schemeClr val="tx1"/>
                </a:solidFill>
                <a:miter lim="800000"/>
                <a:headEnd/>
                <a:tailEnd/>
              </a:ln>
              <a:effectLst/>
            </p:spPr>
            <p:txBody>
              <a:bodyPr wrap="none" anchor="ctr"/>
              <a:lstStyle/>
              <a:p>
                <a:endParaRPr lang="en-US"/>
              </a:p>
            </p:txBody>
          </p:sp>
        </p:grpSp>
        <p:grpSp>
          <p:nvGrpSpPr>
            <p:cNvPr id="5" name="Group 18"/>
            <p:cNvGrpSpPr>
              <a:grpSpLocks/>
            </p:cNvGrpSpPr>
            <p:nvPr/>
          </p:nvGrpSpPr>
          <p:grpSpPr bwMode="auto">
            <a:xfrm>
              <a:off x="1296" y="3600"/>
              <a:ext cx="192" cy="144"/>
              <a:chOff x="1008" y="3600"/>
              <a:chExt cx="192" cy="144"/>
            </a:xfrm>
          </p:grpSpPr>
          <p:sp>
            <p:nvSpPr>
              <p:cNvPr id="604179" name="Rectangle 19"/>
              <p:cNvSpPr>
                <a:spLocks noChangeArrowheads="1"/>
              </p:cNvSpPr>
              <p:nvPr/>
            </p:nvSpPr>
            <p:spPr bwMode="auto">
              <a:xfrm>
                <a:off x="1056" y="3648"/>
                <a:ext cx="96" cy="96"/>
              </a:xfrm>
              <a:prstGeom prst="rect">
                <a:avLst/>
              </a:prstGeom>
              <a:solidFill>
                <a:srgbClr val="FFCC66"/>
              </a:solidFill>
              <a:ln w="9525" algn="ctr">
                <a:solidFill>
                  <a:schemeClr val="tx1"/>
                </a:solidFill>
                <a:miter lim="800000"/>
                <a:headEnd/>
                <a:tailEnd/>
              </a:ln>
              <a:effectLst/>
            </p:spPr>
            <p:txBody>
              <a:bodyPr wrap="none" anchor="ctr"/>
              <a:lstStyle/>
              <a:p>
                <a:endParaRPr lang="en-US"/>
              </a:p>
            </p:txBody>
          </p:sp>
          <p:sp>
            <p:nvSpPr>
              <p:cNvPr id="604180" name="Rectangle 20"/>
              <p:cNvSpPr>
                <a:spLocks noChangeArrowheads="1"/>
              </p:cNvSpPr>
              <p:nvPr/>
            </p:nvSpPr>
            <p:spPr bwMode="auto">
              <a:xfrm>
                <a:off x="1008" y="3600"/>
                <a:ext cx="192" cy="48"/>
              </a:xfrm>
              <a:prstGeom prst="rect">
                <a:avLst/>
              </a:prstGeom>
              <a:solidFill>
                <a:srgbClr val="FFCC66"/>
              </a:solidFill>
              <a:ln w="9525" algn="ctr">
                <a:solidFill>
                  <a:schemeClr val="tx1"/>
                </a:solidFill>
                <a:miter lim="800000"/>
                <a:headEnd/>
                <a:tailEnd/>
              </a:ln>
              <a:effectLst/>
            </p:spPr>
            <p:txBody>
              <a:bodyPr wrap="none" anchor="ctr"/>
              <a:lstStyle/>
              <a:p>
                <a:endParaRPr lang="en-US"/>
              </a:p>
            </p:txBody>
          </p:sp>
        </p:grpSp>
      </p:grpSp>
      <p:sp>
        <p:nvSpPr>
          <p:cNvPr id="604181" name="Rectangle 21"/>
          <p:cNvSpPr>
            <a:spLocks noChangeArrowheads="1"/>
          </p:cNvSpPr>
          <p:nvPr/>
        </p:nvSpPr>
        <p:spPr bwMode="auto">
          <a:xfrm>
            <a:off x="4197350" y="4500563"/>
            <a:ext cx="673100" cy="450850"/>
          </a:xfrm>
          <a:prstGeom prst="rect">
            <a:avLst/>
          </a:prstGeom>
          <a:noFill/>
          <a:ln w="9525" algn="ctr">
            <a:solidFill>
              <a:schemeClr val="tx1"/>
            </a:solidFill>
            <a:miter lim="800000"/>
            <a:headEnd/>
            <a:tailEnd/>
          </a:ln>
          <a:effectLst/>
        </p:spPr>
        <p:txBody>
          <a:bodyPr wrap="none" anchor="ctr"/>
          <a:lstStyle/>
          <a:p>
            <a:endParaRPr lang="en-US"/>
          </a:p>
        </p:txBody>
      </p:sp>
      <p:grpSp>
        <p:nvGrpSpPr>
          <p:cNvPr id="6" name="Group 22"/>
          <p:cNvGrpSpPr>
            <a:grpSpLocks/>
          </p:cNvGrpSpPr>
          <p:nvPr/>
        </p:nvGrpSpPr>
        <p:grpSpPr bwMode="auto">
          <a:xfrm>
            <a:off x="4262438" y="4276725"/>
            <a:ext cx="541337" cy="893763"/>
            <a:chOff x="2380" y="3456"/>
            <a:chExt cx="231" cy="382"/>
          </a:xfrm>
        </p:grpSpPr>
        <p:grpSp>
          <p:nvGrpSpPr>
            <p:cNvPr id="7" name="Group 23"/>
            <p:cNvGrpSpPr>
              <a:grpSpLocks/>
            </p:cNvGrpSpPr>
            <p:nvPr/>
          </p:nvGrpSpPr>
          <p:grpSpPr bwMode="auto">
            <a:xfrm>
              <a:off x="2380" y="3456"/>
              <a:ext cx="226" cy="147"/>
              <a:chOff x="2380" y="3456"/>
              <a:chExt cx="226" cy="147"/>
            </a:xfrm>
          </p:grpSpPr>
          <p:grpSp>
            <p:nvGrpSpPr>
              <p:cNvPr id="8" name="Group 24"/>
              <p:cNvGrpSpPr>
                <a:grpSpLocks/>
              </p:cNvGrpSpPr>
              <p:nvPr/>
            </p:nvGrpSpPr>
            <p:grpSpPr bwMode="auto">
              <a:xfrm>
                <a:off x="2380" y="3576"/>
                <a:ext cx="226" cy="27"/>
                <a:chOff x="2304" y="3312"/>
                <a:chExt cx="288" cy="48"/>
              </a:xfrm>
            </p:grpSpPr>
            <p:sp>
              <p:nvSpPr>
                <p:cNvPr id="604185" name="Arc 25"/>
                <p:cNvSpPr>
                  <a:spLocks/>
                </p:cNvSpPr>
                <p:nvPr/>
              </p:nvSpPr>
              <p:spPr bwMode="auto">
                <a:xfrm>
                  <a:off x="2448"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604186" name="Arc 26"/>
                <p:cNvSpPr>
                  <a:spLocks/>
                </p:cNvSpPr>
                <p:nvPr/>
              </p:nvSpPr>
              <p:spPr bwMode="auto">
                <a:xfrm flipH="1">
                  <a:off x="2304"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sp>
            <p:nvSpPr>
              <p:cNvPr id="604187" name="Line 27"/>
              <p:cNvSpPr>
                <a:spLocks noChangeShapeType="1"/>
              </p:cNvSpPr>
              <p:nvPr/>
            </p:nvSpPr>
            <p:spPr bwMode="auto">
              <a:xfrm flipV="1">
                <a:off x="2491" y="3456"/>
                <a:ext cx="0" cy="118"/>
              </a:xfrm>
              <a:prstGeom prst="line">
                <a:avLst/>
              </a:prstGeom>
              <a:noFill/>
              <a:ln w="9525">
                <a:solidFill>
                  <a:schemeClr val="tx1"/>
                </a:solidFill>
                <a:round/>
                <a:headEnd/>
                <a:tailEnd/>
              </a:ln>
              <a:effectLst/>
            </p:spPr>
            <p:txBody>
              <a:bodyPr wrap="none" anchor="ctr"/>
              <a:lstStyle/>
              <a:p>
                <a:endParaRPr lang="en-US"/>
              </a:p>
            </p:txBody>
          </p:sp>
        </p:grpSp>
        <p:grpSp>
          <p:nvGrpSpPr>
            <p:cNvPr id="9" name="Group 28"/>
            <p:cNvGrpSpPr>
              <a:grpSpLocks/>
            </p:cNvGrpSpPr>
            <p:nvPr/>
          </p:nvGrpSpPr>
          <p:grpSpPr bwMode="auto">
            <a:xfrm rot="10800000">
              <a:off x="2385" y="3691"/>
              <a:ext cx="226" cy="147"/>
              <a:chOff x="2380" y="3456"/>
              <a:chExt cx="226" cy="147"/>
            </a:xfrm>
          </p:grpSpPr>
          <p:grpSp>
            <p:nvGrpSpPr>
              <p:cNvPr id="10" name="Group 29"/>
              <p:cNvGrpSpPr>
                <a:grpSpLocks/>
              </p:cNvGrpSpPr>
              <p:nvPr/>
            </p:nvGrpSpPr>
            <p:grpSpPr bwMode="auto">
              <a:xfrm>
                <a:off x="2380" y="3576"/>
                <a:ext cx="226" cy="27"/>
                <a:chOff x="2304" y="3312"/>
                <a:chExt cx="288" cy="48"/>
              </a:xfrm>
            </p:grpSpPr>
            <p:sp>
              <p:nvSpPr>
                <p:cNvPr id="604190" name="Arc 30"/>
                <p:cNvSpPr>
                  <a:spLocks/>
                </p:cNvSpPr>
                <p:nvPr/>
              </p:nvSpPr>
              <p:spPr bwMode="auto">
                <a:xfrm>
                  <a:off x="2448"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604191" name="Arc 31"/>
                <p:cNvSpPr>
                  <a:spLocks/>
                </p:cNvSpPr>
                <p:nvPr/>
              </p:nvSpPr>
              <p:spPr bwMode="auto">
                <a:xfrm flipH="1">
                  <a:off x="2304"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sp>
            <p:nvSpPr>
              <p:cNvPr id="604192" name="Line 32"/>
              <p:cNvSpPr>
                <a:spLocks noChangeShapeType="1"/>
              </p:cNvSpPr>
              <p:nvPr/>
            </p:nvSpPr>
            <p:spPr bwMode="auto">
              <a:xfrm flipV="1">
                <a:off x="2491" y="3456"/>
                <a:ext cx="0" cy="118"/>
              </a:xfrm>
              <a:prstGeom prst="line">
                <a:avLst/>
              </a:prstGeom>
              <a:noFill/>
              <a:ln w="9525">
                <a:solidFill>
                  <a:schemeClr val="tx1"/>
                </a:solidFill>
                <a:round/>
                <a:headEnd/>
                <a:tailEnd/>
              </a:ln>
              <a:effectLst/>
            </p:spPr>
            <p:txBody>
              <a:bodyPr wrap="none" anchor="ctr"/>
              <a:lstStyle/>
              <a:p>
                <a:endParaRPr lang="en-US"/>
              </a:p>
            </p:txBody>
          </p:sp>
        </p:grpSp>
      </p:grpSp>
      <p:sp>
        <p:nvSpPr>
          <p:cNvPr id="604193" name="Rectangle 33"/>
          <p:cNvSpPr>
            <a:spLocks noChangeArrowheads="1"/>
          </p:cNvSpPr>
          <p:nvPr/>
        </p:nvSpPr>
        <p:spPr bwMode="auto">
          <a:xfrm>
            <a:off x="6780213" y="4500563"/>
            <a:ext cx="674687" cy="450850"/>
          </a:xfrm>
          <a:prstGeom prst="rect">
            <a:avLst/>
          </a:prstGeom>
          <a:noFill/>
          <a:ln w="9525" algn="ctr">
            <a:solidFill>
              <a:schemeClr val="tx1"/>
            </a:solidFill>
            <a:miter lim="800000"/>
            <a:headEnd/>
            <a:tailEnd/>
          </a:ln>
          <a:effectLst/>
        </p:spPr>
        <p:txBody>
          <a:bodyPr wrap="none" anchor="ctr"/>
          <a:lstStyle/>
          <a:p>
            <a:endParaRPr lang="en-US"/>
          </a:p>
        </p:txBody>
      </p:sp>
      <p:grpSp>
        <p:nvGrpSpPr>
          <p:cNvPr id="11" name="Group 34"/>
          <p:cNvGrpSpPr>
            <a:grpSpLocks/>
          </p:cNvGrpSpPr>
          <p:nvPr/>
        </p:nvGrpSpPr>
        <p:grpSpPr bwMode="auto">
          <a:xfrm>
            <a:off x="6862763" y="4267200"/>
            <a:ext cx="541337" cy="893763"/>
            <a:chOff x="2380" y="3456"/>
            <a:chExt cx="231" cy="382"/>
          </a:xfrm>
        </p:grpSpPr>
        <p:grpSp>
          <p:nvGrpSpPr>
            <p:cNvPr id="12" name="Group 35"/>
            <p:cNvGrpSpPr>
              <a:grpSpLocks/>
            </p:cNvGrpSpPr>
            <p:nvPr/>
          </p:nvGrpSpPr>
          <p:grpSpPr bwMode="auto">
            <a:xfrm>
              <a:off x="2380" y="3456"/>
              <a:ext cx="226" cy="147"/>
              <a:chOff x="2380" y="3456"/>
              <a:chExt cx="226" cy="147"/>
            </a:xfrm>
          </p:grpSpPr>
          <p:grpSp>
            <p:nvGrpSpPr>
              <p:cNvPr id="13" name="Group 36"/>
              <p:cNvGrpSpPr>
                <a:grpSpLocks/>
              </p:cNvGrpSpPr>
              <p:nvPr/>
            </p:nvGrpSpPr>
            <p:grpSpPr bwMode="auto">
              <a:xfrm>
                <a:off x="2380" y="3576"/>
                <a:ext cx="226" cy="27"/>
                <a:chOff x="2304" y="3312"/>
                <a:chExt cx="288" cy="48"/>
              </a:xfrm>
            </p:grpSpPr>
            <p:sp>
              <p:nvSpPr>
                <p:cNvPr id="604197" name="Arc 37"/>
                <p:cNvSpPr>
                  <a:spLocks/>
                </p:cNvSpPr>
                <p:nvPr/>
              </p:nvSpPr>
              <p:spPr bwMode="auto">
                <a:xfrm>
                  <a:off x="2448"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604198" name="Arc 38"/>
                <p:cNvSpPr>
                  <a:spLocks/>
                </p:cNvSpPr>
                <p:nvPr/>
              </p:nvSpPr>
              <p:spPr bwMode="auto">
                <a:xfrm flipH="1">
                  <a:off x="2304"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sp>
            <p:nvSpPr>
              <p:cNvPr id="604199" name="Line 39"/>
              <p:cNvSpPr>
                <a:spLocks noChangeShapeType="1"/>
              </p:cNvSpPr>
              <p:nvPr/>
            </p:nvSpPr>
            <p:spPr bwMode="auto">
              <a:xfrm flipV="1">
                <a:off x="2491" y="3456"/>
                <a:ext cx="0" cy="118"/>
              </a:xfrm>
              <a:prstGeom prst="line">
                <a:avLst/>
              </a:prstGeom>
              <a:noFill/>
              <a:ln w="9525">
                <a:solidFill>
                  <a:schemeClr val="tx1"/>
                </a:solidFill>
                <a:round/>
                <a:headEnd/>
                <a:tailEnd/>
              </a:ln>
              <a:effectLst/>
            </p:spPr>
            <p:txBody>
              <a:bodyPr wrap="none" anchor="ctr"/>
              <a:lstStyle/>
              <a:p>
                <a:endParaRPr lang="en-US"/>
              </a:p>
            </p:txBody>
          </p:sp>
        </p:grpSp>
        <p:grpSp>
          <p:nvGrpSpPr>
            <p:cNvPr id="14" name="Group 40"/>
            <p:cNvGrpSpPr>
              <a:grpSpLocks/>
            </p:cNvGrpSpPr>
            <p:nvPr/>
          </p:nvGrpSpPr>
          <p:grpSpPr bwMode="auto">
            <a:xfrm rot="10800000">
              <a:off x="2385" y="3691"/>
              <a:ext cx="226" cy="147"/>
              <a:chOff x="2380" y="3456"/>
              <a:chExt cx="226" cy="147"/>
            </a:xfrm>
          </p:grpSpPr>
          <p:grpSp>
            <p:nvGrpSpPr>
              <p:cNvPr id="15" name="Group 41"/>
              <p:cNvGrpSpPr>
                <a:grpSpLocks/>
              </p:cNvGrpSpPr>
              <p:nvPr/>
            </p:nvGrpSpPr>
            <p:grpSpPr bwMode="auto">
              <a:xfrm>
                <a:off x="2380" y="3576"/>
                <a:ext cx="226" cy="27"/>
                <a:chOff x="2304" y="3312"/>
                <a:chExt cx="288" cy="48"/>
              </a:xfrm>
            </p:grpSpPr>
            <p:sp>
              <p:nvSpPr>
                <p:cNvPr id="604202" name="Arc 42"/>
                <p:cNvSpPr>
                  <a:spLocks/>
                </p:cNvSpPr>
                <p:nvPr/>
              </p:nvSpPr>
              <p:spPr bwMode="auto">
                <a:xfrm>
                  <a:off x="2448"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604203" name="Arc 43"/>
                <p:cNvSpPr>
                  <a:spLocks/>
                </p:cNvSpPr>
                <p:nvPr/>
              </p:nvSpPr>
              <p:spPr bwMode="auto">
                <a:xfrm flipH="1">
                  <a:off x="2304"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sp>
            <p:nvSpPr>
              <p:cNvPr id="604204" name="Line 44"/>
              <p:cNvSpPr>
                <a:spLocks noChangeShapeType="1"/>
              </p:cNvSpPr>
              <p:nvPr/>
            </p:nvSpPr>
            <p:spPr bwMode="auto">
              <a:xfrm flipV="1">
                <a:off x="2491" y="3456"/>
                <a:ext cx="0" cy="118"/>
              </a:xfrm>
              <a:prstGeom prst="line">
                <a:avLst/>
              </a:prstGeom>
              <a:noFill/>
              <a:ln w="9525">
                <a:solidFill>
                  <a:schemeClr val="tx1"/>
                </a:solidFill>
                <a:round/>
                <a:headEnd/>
                <a:tailEnd/>
              </a:ln>
              <a:effectLst/>
            </p:spPr>
            <p:txBody>
              <a:bodyPr wrap="none" anchor="ctr"/>
              <a:lstStyle/>
              <a:p>
                <a:endParaRPr lang="en-US"/>
              </a:p>
            </p:txBody>
          </p:sp>
        </p:grpSp>
      </p:grpSp>
      <p:sp>
        <p:nvSpPr>
          <p:cNvPr id="604205" name="Rectangle 45"/>
          <p:cNvSpPr>
            <a:spLocks noChangeArrowheads="1"/>
          </p:cNvSpPr>
          <p:nvPr/>
        </p:nvSpPr>
        <p:spPr bwMode="auto">
          <a:xfrm>
            <a:off x="1612900" y="4500563"/>
            <a:ext cx="674688" cy="450850"/>
          </a:xfrm>
          <a:prstGeom prst="rect">
            <a:avLst/>
          </a:prstGeom>
          <a:noFill/>
          <a:ln w="9525" algn="ctr">
            <a:solidFill>
              <a:schemeClr val="tx1"/>
            </a:solidFill>
            <a:miter lim="800000"/>
            <a:headEnd/>
            <a:tailEnd/>
          </a:ln>
          <a:effectLst/>
        </p:spPr>
        <p:txBody>
          <a:bodyPr wrap="none" anchor="ctr"/>
          <a:lstStyle/>
          <a:p>
            <a:endParaRPr lang="en-US"/>
          </a:p>
        </p:txBody>
      </p:sp>
      <p:grpSp>
        <p:nvGrpSpPr>
          <p:cNvPr id="16" name="Group 46"/>
          <p:cNvGrpSpPr>
            <a:grpSpLocks/>
          </p:cNvGrpSpPr>
          <p:nvPr/>
        </p:nvGrpSpPr>
        <p:grpSpPr bwMode="auto">
          <a:xfrm>
            <a:off x="1677988" y="4281488"/>
            <a:ext cx="541337" cy="893762"/>
            <a:chOff x="2380" y="3456"/>
            <a:chExt cx="231" cy="382"/>
          </a:xfrm>
        </p:grpSpPr>
        <p:grpSp>
          <p:nvGrpSpPr>
            <p:cNvPr id="17" name="Group 47"/>
            <p:cNvGrpSpPr>
              <a:grpSpLocks/>
            </p:cNvGrpSpPr>
            <p:nvPr/>
          </p:nvGrpSpPr>
          <p:grpSpPr bwMode="auto">
            <a:xfrm>
              <a:off x="2380" y="3456"/>
              <a:ext cx="226" cy="147"/>
              <a:chOff x="2380" y="3456"/>
              <a:chExt cx="226" cy="147"/>
            </a:xfrm>
          </p:grpSpPr>
          <p:grpSp>
            <p:nvGrpSpPr>
              <p:cNvPr id="18" name="Group 48"/>
              <p:cNvGrpSpPr>
                <a:grpSpLocks/>
              </p:cNvGrpSpPr>
              <p:nvPr/>
            </p:nvGrpSpPr>
            <p:grpSpPr bwMode="auto">
              <a:xfrm>
                <a:off x="2380" y="3576"/>
                <a:ext cx="226" cy="27"/>
                <a:chOff x="2304" y="3312"/>
                <a:chExt cx="288" cy="48"/>
              </a:xfrm>
            </p:grpSpPr>
            <p:sp>
              <p:nvSpPr>
                <p:cNvPr id="604209" name="Arc 49"/>
                <p:cNvSpPr>
                  <a:spLocks/>
                </p:cNvSpPr>
                <p:nvPr/>
              </p:nvSpPr>
              <p:spPr bwMode="auto">
                <a:xfrm>
                  <a:off x="2448"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604210" name="Arc 50"/>
                <p:cNvSpPr>
                  <a:spLocks/>
                </p:cNvSpPr>
                <p:nvPr/>
              </p:nvSpPr>
              <p:spPr bwMode="auto">
                <a:xfrm flipH="1">
                  <a:off x="2304"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sp>
            <p:nvSpPr>
              <p:cNvPr id="604211" name="Line 51"/>
              <p:cNvSpPr>
                <a:spLocks noChangeShapeType="1"/>
              </p:cNvSpPr>
              <p:nvPr/>
            </p:nvSpPr>
            <p:spPr bwMode="auto">
              <a:xfrm flipV="1">
                <a:off x="2491" y="3456"/>
                <a:ext cx="0" cy="118"/>
              </a:xfrm>
              <a:prstGeom prst="line">
                <a:avLst/>
              </a:prstGeom>
              <a:noFill/>
              <a:ln w="9525">
                <a:solidFill>
                  <a:schemeClr val="tx1"/>
                </a:solidFill>
                <a:round/>
                <a:headEnd/>
                <a:tailEnd/>
              </a:ln>
              <a:effectLst/>
            </p:spPr>
            <p:txBody>
              <a:bodyPr wrap="none" anchor="ctr"/>
              <a:lstStyle/>
              <a:p>
                <a:endParaRPr lang="en-US"/>
              </a:p>
            </p:txBody>
          </p:sp>
        </p:grpSp>
        <p:grpSp>
          <p:nvGrpSpPr>
            <p:cNvPr id="19" name="Group 52"/>
            <p:cNvGrpSpPr>
              <a:grpSpLocks/>
            </p:cNvGrpSpPr>
            <p:nvPr/>
          </p:nvGrpSpPr>
          <p:grpSpPr bwMode="auto">
            <a:xfrm rot="10800000">
              <a:off x="2385" y="3691"/>
              <a:ext cx="226" cy="147"/>
              <a:chOff x="2380" y="3456"/>
              <a:chExt cx="226" cy="147"/>
            </a:xfrm>
          </p:grpSpPr>
          <p:grpSp>
            <p:nvGrpSpPr>
              <p:cNvPr id="20" name="Group 53"/>
              <p:cNvGrpSpPr>
                <a:grpSpLocks/>
              </p:cNvGrpSpPr>
              <p:nvPr/>
            </p:nvGrpSpPr>
            <p:grpSpPr bwMode="auto">
              <a:xfrm>
                <a:off x="2380" y="3576"/>
                <a:ext cx="226" cy="27"/>
                <a:chOff x="2304" y="3312"/>
                <a:chExt cx="288" cy="48"/>
              </a:xfrm>
            </p:grpSpPr>
            <p:sp>
              <p:nvSpPr>
                <p:cNvPr id="604214" name="Arc 54"/>
                <p:cNvSpPr>
                  <a:spLocks/>
                </p:cNvSpPr>
                <p:nvPr/>
              </p:nvSpPr>
              <p:spPr bwMode="auto">
                <a:xfrm>
                  <a:off x="2448"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604215" name="Arc 55"/>
                <p:cNvSpPr>
                  <a:spLocks/>
                </p:cNvSpPr>
                <p:nvPr/>
              </p:nvSpPr>
              <p:spPr bwMode="auto">
                <a:xfrm flipH="1">
                  <a:off x="2304" y="3312"/>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sp>
            <p:nvSpPr>
              <p:cNvPr id="604216" name="Line 56"/>
              <p:cNvSpPr>
                <a:spLocks noChangeShapeType="1"/>
              </p:cNvSpPr>
              <p:nvPr/>
            </p:nvSpPr>
            <p:spPr bwMode="auto">
              <a:xfrm flipV="1">
                <a:off x="2491" y="3456"/>
                <a:ext cx="0" cy="118"/>
              </a:xfrm>
              <a:prstGeom prst="line">
                <a:avLst/>
              </a:prstGeom>
              <a:noFill/>
              <a:ln w="9525">
                <a:solidFill>
                  <a:schemeClr val="tx1"/>
                </a:solidFill>
                <a:round/>
                <a:headEnd/>
                <a:tailEnd/>
              </a:ln>
              <a:effectLst/>
            </p:spPr>
            <p:txBody>
              <a:bodyPr wrap="none" anchor="ctr"/>
              <a:lstStyle/>
              <a:p>
                <a:endParaRPr lang="en-US"/>
              </a:p>
            </p:txBody>
          </p:sp>
        </p:grpSp>
      </p:grpSp>
      <p:sp>
        <p:nvSpPr>
          <p:cNvPr id="604217" name="Line 57"/>
          <p:cNvSpPr>
            <a:spLocks noChangeShapeType="1"/>
          </p:cNvSpPr>
          <p:nvPr/>
        </p:nvSpPr>
        <p:spPr bwMode="auto">
          <a:xfrm flipH="1">
            <a:off x="601663" y="4500563"/>
            <a:ext cx="1011237" cy="0"/>
          </a:xfrm>
          <a:prstGeom prst="line">
            <a:avLst/>
          </a:prstGeom>
          <a:noFill/>
          <a:ln w="9525">
            <a:solidFill>
              <a:schemeClr val="tx1"/>
            </a:solidFill>
            <a:round/>
            <a:headEnd/>
            <a:tailEnd/>
          </a:ln>
          <a:effectLst/>
        </p:spPr>
        <p:txBody>
          <a:bodyPr wrap="none" anchor="ctr"/>
          <a:lstStyle/>
          <a:p>
            <a:endParaRPr lang="en-US"/>
          </a:p>
        </p:txBody>
      </p:sp>
      <p:sp>
        <p:nvSpPr>
          <p:cNvPr id="604218" name="Line 58"/>
          <p:cNvSpPr>
            <a:spLocks noChangeShapeType="1"/>
          </p:cNvSpPr>
          <p:nvPr/>
        </p:nvSpPr>
        <p:spPr bwMode="auto">
          <a:xfrm flipH="1">
            <a:off x="601663" y="4951413"/>
            <a:ext cx="1011237" cy="0"/>
          </a:xfrm>
          <a:prstGeom prst="line">
            <a:avLst/>
          </a:prstGeom>
          <a:noFill/>
          <a:ln w="9525">
            <a:solidFill>
              <a:schemeClr val="tx1"/>
            </a:solidFill>
            <a:round/>
            <a:headEnd/>
            <a:tailEnd/>
          </a:ln>
          <a:effectLst/>
        </p:spPr>
        <p:txBody>
          <a:bodyPr wrap="none" anchor="ctr"/>
          <a:lstStyle/>
          <a:p>
            <a:endParaRPr lang="en-US"/>
          </a:p>
        </p:txBody>
      </p:sp>
      <p:sp>
        <p:nvSpPr>
          <p:cNvPr id="604219" name="Line 59"/>
          <p:cNvSpPr>
            <a:spLocks noChangeShapeType="1"/>
          </p:cNvSpPr>
          <p:nvPr/>
        </p:nvSpPr>
        <p:spPr bwMode="auto">
          <a:xfrm flipH="1">
            <a:off x="7454900" y="4500563"/>
            <a:ext cx="1011238" cy="0"/>
          </a:xfrm>
          <a:prstGeom prst="line">
            <a:avLst/>
          </a:prstGeom>
          <a:noFill/>
          <a:ln w="9525">
            <a:solidFill>
              <a:schemeClr val="tx1"/>
            </a:solidFill>
            <a:round/>
            <a:headEnd/>
            <a:tailEnd/>
          </a:ln>
          <a:effectLst/>
        </p:spPr>
        <p:txBody>
          <a:bodyPr wrap="none" anchor="ctr"/>
          <a:lstStyle/>
          <a:p>
            <a:endParaRPr lang="en-US"/>
          </a:p>
        </p:txBody>
      </p:sp>
      <p:sp>
        <p:nvSpPr>
          <p:cNvPr id="604220" name="Line 60"/>
          <p:cNvSpPr>
            <a:spLocks noChangeShapeType="1"/>
          </p:cNvSpPr>
          <p:nvPr/>
        </p:nvSpPr>
        <p:spPr bwMode="auto">
          <a:xfrm flipH="1">
            <a:off x="7454900" y="4951413"/>
            <a:ext cx="1011238" cy="0"/>
          </a:xfrm>
          <a:prstGeom prst="line">
            <a:avLst/>
          </a:prstGeom>
          <a:noFill/>
          <a:ln w="9525">
            <a:solidFill>
              <a:schemeClr val="tx1"/>
            </a:solidFill>
            <a:round/>
            <a:headEnd/>
            <a:tailEnd/>
          </a:ln>
          <a:effectLst/>
        </p:spPr>
        <p:txBody>
          <a:bodyPr wrap="none" anchor="ctr"/>
          <a:lstStyle/>
          <a:p>
            <a:endParaRPr lang="en-US"/>
          </a:p>
        </p:txBody>
      </p:sp>
      <p:sp>
        <p:nvSpPr>
          <p:cNvPr id="604221" name="Line 61"/>
          <p:cNvSpPr>
            <a:spLocks noChangeShapeType="1"/>
          </p:cNvSpPr>
          <p:nvPr/>
        </p:nvSpPr>
        <p:spPr bwMode="auto">
          <a:xfrm flipH="1">
            <a:off x="152400" y="4500563"/>
            <a:ext cx="449263" cy="0"/>
          </a:xfrm>
          <a:prstGeom prst="line">
            <a:avLst/>
          </a:prstGeom>
          <a:noFill/>
          <a:ln w="9525">
            <a:solidFill>
              <a:schemeClr val="tx1"/>
            </a:solidFill>
            <a:prstDash val="dash"/>
            <a:round/>
            <a:headEnd/>
            <a:tailEnd/>
          </a:ln>
          <a:effectLst/>
        </p:spPr>
        <p:txBody>
          <a:bodyPr wrap="none" anchor="ctr"/>
          <a:lstStyle/>
          <a:p>
            <a:endParaRPr lang="en-US"/>
          </a:p>
        </p:txBody>
      </p:sp>
      <p:sp>
        <p:nvSpPr>
          <p:cNvPr id="604222" name="Line 62"/>
          <p:cNvSpPr>
            <a:spLocks noChangeShapeType="1"/>
          </p:cNvSpPr>
          <p:nvPr/>
        </p:nvSpPr>
        <p:spPr bwMode="auto">
          <a:xfrm flipH="1">
            <a:off x="152400" y="4951413"/>
            <a:ext cx="449263" cy="0"/>
          </a:xfrm>
          <a:prstGeom prst="line">
            <a:avLst/>
          </a:prstGeom>
          <a:noFill/>
          <a:ln w="9525">
            <a:solidFill>
              <a:schemeClr val="tx1"/>
            </a:solidFill>
            <a:prstDash val="dash"/>
            <a:round/>
            <a:headEnd/>
            <a:tailEnd/>
          </a:ln>
          <a:effectLst/>
        </p:spPr>
        <p:txBody>
          <a:bodyPr wrap="none" anchor="ctr"/>
          <a:lstStyle/>
          <a:p>
            <a:endParaRPr lang="en-US"/>
          </a:p>
        </p:txBody>
      </p:sp>
      <p:sp>
        <p:nvSpPr>
          <p:cNvPr id="604223" name="Line 63"/>
          <p:cNvSpPr>
            <a:spLocks noChangeShapeType="1"/>
          </p:cNvSpPr>
          <p:nvPr/>
        </p:nvSpPr>
        <p:spPr bwMode="auto">
          <a:xfrm flipH="1">
            <a:off x="8466138" y="4500563"/>
            <a:ext cx="449262" cy="0"/>
          </a:xfrm>
          <a:prstGeom prst="line">
            <a:avLst/>
          </a:prstGeom>
          <a:noFill/>
          <a:ln w="9525">
            <a:solidFill>
              <a:schemeClr val="tx1"/>
            </a:solidFill>
            <a:prstDash val="dash"/>
            <a:round/>
            <a:headEnd/>
            <a:tailEnd/>
          </a:ln>
          <a:effectLst/>
        </p:spPr>
        <p:txBody>
          <a:bodyPr wrap="none" anchor="ctr"/>
          <a:lstStyle/>
          <a:p>
            <a:endParaRPr lang="en-US"/>
          </a:p>
        </p:txBody>
      </p:sp>
      <p:sp>
        <p:nvSpPr>
          <p:cNvPr id="604224" name="Line 64"/>
          <p:cNvSpPr>
            <a:spLocks noChangeShapeType="1"/>
          </p:cNvSpPr>
          <p:nvPr/>
        </p:nvSpPr>
        <p:spPr bwMode="auto">
          <a:xfrm flipH="1">
            <a:off x="8466138" y="4951413"/>
            <a:ext cx="449262" cy="0"/>
          </a:xfrm>
          <a:prstGeom prst="line">
            <a:avLst/>
          </a:prstGeom>
          <a:noFill/>
          <a:ln w="9525">
            <a:solidFill>
              <a:schemeClr val="tx1"/>
            </a:solidFill>
            <a:prstDash val="dash"/>
            <a:round/>
            <a:headEnd/>
            <a:tailEnd/>
          </a:ln>
          <a:effectLst/>
        </p:spPr>
        <p:txBody>
          <a:bodyPr wrap="none" anchor="ctr"/>
          <a:lstStyle/>
          <a:p>
            <a:endParaRPr lang="en-US"/>
          </a:p>
        </p:txBody>
      </p:sp>
      <p:sp>
        <p:nvSpPr>
          <p:cNvPr id="604225" name="Rectangle 65"/>
          <p:cNvSpPr>
            <a:spLocks noChangeArrowheads="1"/>
          </p:cNvSpPr>
          <p:nvPr/>
        </p:nvSpPr>
        <p:spPr bwMode="auto">
          <a:xfrm>
            <a:off x="1163638" y="4500563"/>
            <a:ext cx="336550" cy="112712"/>
          </a:xfrm>
          <a:prstGeom prst="rect">
            <a:avLst/>
          </a:prstGeom>
          <a:solidFill>
            <a:schemeClr val="bg2"/>
          </a:solidFill>
          <a:ln w="9525" algn="ctr">
            <a:noFill/>
            <a:miter lim="800000"/>
            <a:headEnd/>
            <a:tailEnd/>
          </a:ln>
          <a:effectLst/>
        </p:spPr>
        <p:txBody>
          <a:bodyPr wrap="none" anchor="ctr"/>
          <a:lstStyle/>
          <a:p>
            <a:endParaRPr lang="en-US"/>
          </a:p>
        </p:txBody>
      </p:sp>
      <p:sp>
        <p:nvSpPr>
          <p:cNvPr id="604226" name="Rectangle 66"/>
          <p:cNvSpPr>
            <a:spLocks noChangeArrowheads="1"/>
          </p:cNvSpPr>
          <p:nvPr/>
        </p:nvSpPr>
        <p:spPr bwMode="auto">
          <a:xfrm>
            <a:off x="1163638" y="4838700"/>
            <a:ext cx="336550" cy="112713"/>
          </a:xfrm>
          <a:prstGeom prst="rect">
            <a:avLst/>
          </a:prstGeom>
          <a:solidFill>
            <a:schemeClr val="bg2"/>
          </a:solidFill>
          <a:ln w="9525" algn="ctr">
            <a:noFill/>
            <a:miter lim="800000"/>
            <a:headEnd/>
            <a:tailEnd/>
          </a:ln>
          <a:effectLst/>
        </p:spPr>
        <p:txBody>
          <a:bodyPr wrap="none" anchor="ctr"/>
          <a:lstStyle/>
          <a:p>
            <a:endParaRPr lang="en-US"/>
          </a:p>
        </p:txBody>
      </p:sp>
      <p:sp>
        <p:nvSpPr>
          <p:cNvPr id="604227" name="Rectangle 67"/>
          <p:cNvSpPr>
            <a:spLocks noChangeArrowheads="1"/>
          </p:cNvSpPr>
          <p:nvPr/>
        </p:nvSpPr>
        <p:spPr bwMode="auto">
          <a:xfrm>
            <a:off x="7567613" y="4500563"/>
            <a:ext cx="336550" cy="112712"/>
          </a:xfrm>
          <a:prstGeom prst="rect">
            <a:avLst/>
          </a:prstGeom>
          <a:solidFill>
            <a:schemeClr val="bg2"/>
          </a:solidFill>
          <a:ln w="9525" algn="ctr">
            <a:noFill/>
            <a:miter lim="800000"/>
            <a:headEnd/>
            <a:tailEnd/>
          </a:ln>
          <a:effectLst/>
        </p:spPr>
        <p:txBody>
          <a:bodyPr wrap="none" anchor="ctr"/>
          <a:lstStyle/>
          <a:p>
            <a:endParaRPr lang="en-US"/>
          </a:p>
        </p:txBody>
      </p:sp>
      <p:sp>
        <p:nvSpPr>
          <p:cNvPr id="604228" name="Rectangle 68"/>
          <p:cNvSpPr>
            <a:spLocks noChangeArrowheads="1"/>
          </p:cNvSpPr>
          <p:nvPr/>
        </p:nvSpPr>
        <p:spPr bwMode="auto">
          <a:xfrm>
            <a:off x="7567613" y="4838700"/>
            <a:ext cx="336550" cy="112713"/>
          </a:xfrm>
          <a:prstGeom prst="rect">
            <a:avLst/>
          </a:prstGeom>
          <a:solidFill>
            <a:schemeClr val="bg2"/>
          </a:solidFill>
          <a:ln w="9525" algn="ctr">
            <a:noFill/>
            <a:miter lim="800000"/>
            <a:headEnd/>
            <a:tailEnd/>
          </a:ln>
          <a:effectLst/>
        </p:spPr>
        <p:txBody>
          <a:bodyPr wrap="none" anchor="ctr"/>
          <a:lstStyle/>
          <a:p>
            <a:endParaRPr lang="en-US"/>
          </a:p>
        </p:txBody>
      </p:sp>
      <p:sp>
        <p:nvSpPr>
          <p:cNvPr id="604229" name="Line 69"/>
          <p:cNvSpPr>
            <a:spLocks noChangeShapeType="1"/>
          </p:cNvSpPr>
          <p:nvPr/>
        </p:nvSpPr>
        <p:spPr bwMode="auto">
          <a:xfrm flipV="1">
            <a:off x="4557713" y="5059363"/>
            <a:ext cx="14287" cy="466725"/>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0" name="Line 70"/>
          <p:cNvSpPr>
            <a:spLocks noChangeShapeType="1"/>
          </p:cNvSpPr>
          <p:nvPr/>
        </p:nvSpPr>
        <p:spPr bwMode="auto">
          <a:xfrm flipV="1">
            <a:off x="5087938" y="5059363"/>
            <a:ext cx="2074862" cy="574675"/>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1" name="Line 71"/>
          <p:cNvSpPr>
            <a:spLocks noChangeShapeType="1"/>
          </p:cNvSpPr>
          <p:nvPr/>
        </p:nvSpPr>
        <p:spPr bwMode="auto">
          <a:xfrm flipH="1" flipV="1">
            <a:off x="1981200" y="5135563"/>
            <a:ext cx="1790700" cy="615950"/>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2" name="Line 72"/>
          <p:cNvSpPr>
            <a:spLocks noChangeShapeType="1"/>
          </p:cNvSpPr>
          <p:nvPr/>
        </p:nvSpPr>
        <p:spPr bwMode="auto">
          <a:xfrm flipH="1" flipV="1">
            <a:off x="5924550" y="5310188"/>
            <a:ext cx="298450" cy="371475"/>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3" name="Line 73"/>
          <p:cNvSpPr>
            <a:spLocks noChangeShapeType="1"/>
          </p:cNvSpPr>
          <p:nvPr/>
        </p:nvSpPr>
        <p:spPr bwMode="auto">
          <a:xfrm flipH="1">
            <a:off x="3119438" y="3605213"/>
            <a:ext cx="890587" cy="550862"/>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4" name="Line 74"/>
          <p:cNvSpPr>
            <a:spLocks noChangeShapeType="1"/>
          </p:cNvSpPr>
          <p:nvPr/>
        </p:nvSpPr>
        <p:spPr bwMode="auto">
          <a:xfrm flipH="1">
            <a:off x="3910013" y="3765550"/>
            <a:ext cx="466725" cy="400050"/>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5" name="Line 75"/>
          <p:cNvSpPr>
            <a:spLocks noChangeShapeType="1"/>
          </p:cNvSpPr>
          <p:nvPr/>
        </p:nvSpPr>
        <p:spPr bwMode="auto">
          <a:xfrm>
            <a:off x="5000625" y="3738563"/>
            <a:ext cx="892175" cy="414337"/>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6" name="Line 76"/>
          <p:cNvSpPr>
            <a:spLocks noChangeShapeType="1"/>
          </p:cNvSpPr>
          <p:nvPr/>
        </p:nvSpPr>
        <p:spPr bwMode="auto">
          <a:xfrm flipV="1">
            <a:off x="7543800" y="4983163"/>
            <a:ext cx="152400" cy="762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7" name="Line 77"/>
          <p:cNvSpPr>
            <a:spLocks noChangeShapeType="1"/>
          </p:cNvSpPr>
          <p:nvPr/>
        </p:nvSpPr>
        <p:spPr bwMode="auto">
          <a:xfrm flipH="1" flipV="1">
            <a:off x="1447800" y="6126163"/>
            <a:ext cx="5410200" cy="76200"/>
          </a:xfrm>
          <a:prstGeom prst="line">
            <a:avLst/>
          </a:prstGeom>
          <a:noFill/>
          <a:ln w="9525">
            <a:solidFill>
              <a:schemeClr val="tx1"/>
            </a:solidFill>
            <a:round/>
            <a:headEnd/>
            <a:tailEnd/>
          </a:ln>
          <a:effectLst/>
        </p:spPr>
        <p:txBody>
          <a:bodyPr wrap="none" anchor="ctr"/>
          <a:lstStyle/>
          <a:p>
            <a:endParaRPr lang="en-US"/>
          </a:p>
        </p:txBody>
      </p:sp>
      <p:sp>
        <p:nvSpPr>
          <p:cNvPr id="604238" name="Line 78"/>
          <p:cNvSpPr>
            <a:spLocks noChangeShapeType="1"/>
          </p:cNvSpPr>
          <p:nvPr/>
        </p:nvSpPr>
        <p:spPr bwMode="auto">
          <a:xfrm flipH="1" flipV="1">
            <a:off x="1371600" y="4983163"/>
            <a:ext cx="76200" cy="1143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39" name="Line 79"/>
          <p:cNvSpPr>
            <a:spLocks noChangeShapeType="1"/>
          </p:cNvSpPr>
          <p:nvPr/>
        </p:nvSpPr>
        <p:spPr bwMode="auto">
          <a:xfrm>
            <a:off x="1752600" y="3992563"/>
            <a:ext cx="6858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40" name="Line 80"/>
          <p:cNvSpPr>
            <a:spLocks noChangeShapeType="1"/>
          </p:cNvSpPr>
          <p:nvPr/>
        </p:nvSpPr>
        <p:spPr bwMode="auto">
          <a:xfrm flipH="1">
            <a:off x="8077200" y="4732338"/>
            <a:ext cx="838200" cy="0"/>
          </a:xfrm>
          <a:prstGeom prst="line">
            <a:avLst/>
          </a:prstGeom>
          <a:noFill/>
          <a:ln w="34925" cap="rnd">
            <a:solidFill>
              <a:schemeClr val="tx1"/>
            </a:solidFill>
            <a:prstDash val="sysDot"/>
            <a:round/>
            <a:headEnd/>
            <a:tailEnd type="stealth" w="med" len="med"/>
          </a:ln>
          <a:effectLst/>
        </p:spPr>
        <p:txBody>
          <a:bodyPr wrap="none" anchor="ctr"/>
          <a:lstStyle/>
          <a:p>
            <a:endParaRPr lang="en-US"/>
          </a:p>
        </p:txBody>
      </p:sp>
      <p:sp>
        <p:nvSpPr>
          <p:cNvPr id="604241" name="Text Box 81"/>
          <p:cNvSpPr txBox="1">
            <a:spLocks noChangeArrowheads="1"/>
          </p:cNvSpPr>
          <p:nvPr/>
        </p:nvSpPr>
        <p:spPr bwMode="auto">
          <a:xfrm>
            <a:off x="8240713" y="4462463"/>
            <a:ext cx="647700" cy="304800"/>
          </a:xfrm>
          <a:prstGeom prst="rect">
            <a:avLst/>
          </a:prstGeom>
          <a:noFill/>
          <a:ln w="9525" algn="ctr">
            <a:noFill/>
            <a:miter lim="800000"/>
            <a:headEnd/>
            <a:tailEnd/>
          </a:ln>
          <a:effectLst/>
        </p:spPr>
        <p:txBody>
          <a:bodyPr wrap="none">
            <a:spAutoFit/>
          </a:bodyPr>
          <a:lstStyle/>
          <a:p>
            <a:r>
              <a:rPr lang="en-US" sz="1400">
                <a:latin typeface="Arial" charset="0"/>
              </a:rPr>
              <a:t>Beam</a:t>
            </a:r>
          </a:p>
        </p:txBody>
      </p:sp>
      <p:grpSp>
        <p:nvGrpSpPr>
          <p:cNvPr id="21" name="Group 82"/>
          <p:cNvGrpSpPr>
            <a:grpSpLocks/>
          </p:cNvGrpSpPr>
          <p:nvPr/>
        </p:nvGrpSpPr>
        <p:grpSpPr bwMode="auto">
          <a:xfrm rot="10800000" flipV="1">
            <a:off x="4865688" y="4165600"/>
            <a:ext cx="1909762" cy="1123950"/>
            <a:chOff x="720" y="3600"/>
            <a:chExt cx="816" cy="480"/>
          </a:xfrm>
        </p:grpSpPr>
        <p:sp>
          <p:nvSpPr>
            <p:cNvPr id="604243" name="Rectangle 83"/>
            <p:cNvSpPr>
              <a:spLocks noChangeArrowheads="1"/>
            </p:cNvSpPr>
            <p:nvPr/>
          </p:nvSpPr>
          <p:spPr bwMode="auto">
            <a:xfrm>
              <a:off x="720" y="3744"/>
              <a:ext cx="816" cy="192"/>
            </a:xfrm>
            <a:prstGeom prst="rect">
              <a:avLst/>
            </a:prstGeom>
            <a:solidFill>
              <a:srgbClr val="CCCCFF"/>
            </a:solidFill>
            <a:ln w="9525" algn="ctr">
              <a:solidFill>
                <a:schemeClr val="tx1"/>
              </a:solidFill>
              <a:miter lim="800000"/>
              <a:headEnd/>
              <a:tailEnd/>
            </a:ln>
            <a:effectLst/>
          </p:spPr>
          <p:txBody>
            <a:bodyPr wrap="none" anchor="ctr"/>
            <a:lstStyle/>
            <a:p>
              <a:endParaRPr lang="en-US"/>
            </a:p>
          </p:txBody>
        </p:sp>
        <p:grpSp>
          <p:nvGrpSpPr>
            <p:cNvPr id="22" name="Group 84"/>
            <p:cNvGrpSpPr>
              <a:grpSpLocks/>
            </p:cNvGrpSpPr>
            <p:nvPr/>
          </p:nvGrpSpPr>
          <p:grpSpPr bwMode="auto">
            <a:xfrm>
              <a:off x="1008" y="3600"/>
              <a:ext cx="192" cy="144"/>
              <a:chOff x="1008" y="3600"/>
              <a:chExt cx="192" cy="144"/>
            </a:xfrm>
          </p:grpSpPr>
          <p:sp>
            <p:nvSpPr>
              <p:cNvPr id="604245" name="Rectangle 85"/>
              <p:cNvSpPr>
                <a:spLocks noChangeArrowheads="1"/>
              </p:cNvSpPr>
              <p:nvPr/>
            </p:nvSpPr>
            <p:spPr bwMode="auto">
              <a:xfrm>
                <a:off x="1056" y="3648"/>
                <a:ext cx="96" cy="96"/>
              </a:xfrm>
              <a:prstGeom prst="rect">
                <a:avLst/>
              </a:prstGeom>
              <a:solidFill>
                <a:srgbClr val="CCCCFF"/>
              </a:solidFill>
              <a:ln w="9525" algn="ctr">
                <a:solidFill>
                  <a:schemeClr val="tx1"/>
                </a:solidFill>
                <a:miter lim="800000"/>
                <a:headEnd/>
                <a:tailEnd/>
              </a:ln>
              <a:effectLst/>
            </p:spPr>
            <p:txBody>
              <a:bodyPr wrap="none" anchor="ctr"/>
              <a:lstStyle/>
              <a:p>
                <a:endParaRPr lang="en-US"/>
              </a:p>
            </p:txBody>
          </p:sp>
          <p:sp>
            <p:nvSpPr>
              <p:cNvPr id="604246" name="Rectangle 86"/>
              <p:cNvSpPr>
                <a:spLocks noChangeArrowheads="1"/>
              </p:cNvSpPr>
              <p:nvPr/>
            </p:nvSpPr>
            <p:spPr bwMode="auto">
              <a:xfrm>
                <a:off x="1008" y="3600"/>
                <a:ext cx="192" cy="48"/>
              </a:xfrm>
              <a:prstGeom prst="rect">
                <a:avLst/>
              </a:prstGeom>
              <a:solidFill>
                <a:srgbClr val="CCCCFF"/>
              </a:solidFill>
              <a:ln w="9525" algn="ctr">
                <a:solidFill>
                  <a:schemeClr val="tx1"/>
                </a:solidFill>
                <a:miter lim="800000"/>
                <a:headEnd/>
                <a:tailEnd/>
              </a:ln>
              <a:effectLst/>
            </p:spPr>
            <p:txBody>
              <a:bodyPr wrap="none" anchor="ctr"/>
              <a:lstStyle/>
              <a:p>
                <a:endParaRPr lang="en-US"/>
              </a:p>
            </p:txBody>
          </p:sp>
        </p:grpSp>
        <p:grpSp>
          <p:nvGrpSpPr>
            <p:cNvPr id="23" name="Group 87"/>
            <p:cNvGrpSpPr>
              <a:grpSpLocks/>
            </p:cNvGrpSpPr>
            <p:nvPr/>
          </p:nvGrpSpPr>
          <p:grpSpPr bwMode="auto">
            <a:xfrm rot="10800000">
              <a:off x="1008" y="3936"/>
              <a:ext cx="192" cy="144"/>
              <a:chOff x="1008" y="3600"/>
              <a:chExt cx="192" cy="144"/>
            </a:xfrm>
          </p:grpSpPr>
          <p:sp>
            <p:nvSpPr>
              <p:cNvPr id="604248" name="Rectangle 88"/>
              <p:cNvSpPr>
                <a:spLocks noChangeArrowheads="1"/>
              </p:cNvSpPr>
              <p:nvPr/>
            </p:nvSpPr>
            <p:spPr bwMode="auto">
              <a:xfrm>
                <a:off x="1056" y="3648"/>
                <a:ext cx="96" cy="96"/>
              </a:xfrm>
              <a:prstGeom prst="rect">
                <a:avLst/>
              </a:prstGeom>
              <a:solidFill>
                <a:srgbClr val="CCCCFF"/>
              </a:solidFill>
              <a:ln w="9525" algn="ctr">
                <a:solidFill>
                  <a:schemeClr val="tx1"/>
                </a:solidFill>
                <a:miter lim="800000"/>
                <a:headEnd/>
                <a:tailEnd/>
              </a:ln>
              <a:effectLst/>
            </p:spPr>
            <p:txBody>
              <a:bodyPr wrap="none" anchor="ctr"/>
              <a:lstStyle/>
              <a:p>
                <a:endParaRPr lang="en-US"/>
              </a:p>
            </p:txBody>
          </p:sp>
          <p:sp>
            <p:nvSpPr>
              <p:cNvPr id="604249" name="Rectangle 89"/>
              <p:cNvSpPr>
                <a:spLocks noChangeArrowheads="1"/>
              </p:cNvSpPr>
              <p:nvPr/>
            </p:nvSpPr>
            <p:spPr bwMode="auto">
              <a:xfrm>
                <a:off x="1008" y="3600"/>
                <a:ext cx="192" cy="48"/>
              </a:xfrm>
              <a:prstGeom prst="rect">
                <a:avLst/>
              </a:prstGeom>
              <a:solidFill>
                <a:srgbClr val="CCCCFF"/>
              </a:solidFill>
              <a:ln w="9525" algn="ctr">
                <a:solidFill>
                  <a:schemeClr val="tx1"/>
                </a:solidFill>
                <a:miter lim="800000"/>
                <a:headEnd/>
                <a:tailEnd/>
              </a:ln>
              <a:effectLst/>
            </p:spPr>
            <p:txBody>
              <a:bodyPr wrap="none" anchor="ctr"/>
              <a:lstStyle/>
              <a:p>
                <a:endParaRPr lang="en-US"/>
              </a:p>
            </p:txBody>
          </p:sp>
        </p:grpSp>
        <p:grpSp>
          <p:nvGrpSpPr>
            <p:cNvPr id="24" name="Group 90"/>
            <p:cNvGrpSpPr>
              <a:grpSpLocks/>
            </p:cNvGrpSpPr>
            <p:nvPr/>
          </p:nvGrpSpPr>
          <p:grpSpPr bwMode="auto">
            <a:xfrm>
              <a:off x="1296" y="3600"/>
              <a:ext cx="192" cy="144"/>
              <a:chOff x="1008" y="3600"/>
              <a:chExt cx="192" cy="144"/>
            </a:xfrm>
          </p:grpSpPr>
          <p:sp>
            <p:nvSpPr>
              <p:cNvPr id="604251" name="Rectangle 91"/>
              <p:cNvSpPr>
                <a:spLocks noChangeArrowheads="1"/>
              </p:cNvSpPr>
              <p:nvPr/>
            </p:nvSpPr>
            <p:spPr bwMode="auto">
              <a:xfrm>
                <a:off x="1056" y="3648"/>
                <a:ext cx="96" cy="96"/>
              </a:xfrm>
              <a:prstGeom prst="rect">
                <a:avLst/>
              </a:prstGeom>
              <a:solidFill>
                <a:srgbClr val="CCCCFF"/>
              </a:solidFill>
              <a:ln w="9525" algn="ctr">
                <a:solidFill>
                  <a:schemeClr val="tx1"/>
                </a:solidFill>
                <a:miter lim="800000"/>
                <a:headEnd/>
                <a:tailEnd/>
              </a:ln>
              <a:effectLst/>
            </p:spPr>
            <p:txBody>
              <a:bodyPr wrap="none" anchor="ctr"/>
              <a:lstStyle/>
              <a:p>
                <a:endParaRPr lang="en-US"/>
              </a:p>
            </p:txBody>
          </p:sp>
          <p:sp>
            <p:nvSpPr>
              <p:cNvPr id="604252" name="Rectangle 92"/>
              <p:cNvSpPr>
                <a:spLocks noChangeArrowheads="1"/>
              </p:cNvSpPr>
              <p:nvPr/>
            </p:nvSpPr>
            <p:spPr bwMode="auto">
              <a:xfrm>
                <a:off x="1008" y="3600"/>
                <a:ext cx="192" cy="48"/>
              </a:xfrm>
              <a:prstGeom prst="rect">
                <a:avLst/>
              </a:prstGeom>
              <a:solidFill>
                <a:srgbClr val="CCCCFF"/>
              </a:solidFill>
              <a:ln w="9525" algn="ctr">
                <a:solidFill>
                  <a:schemeClr val="tx1"/>
                </a:solidFill>
                <a:miter lim="800000"/>
                <a:headEnd/>
                <a:tailEnd/>
              </a:ln>
              <a:effectLst/>
            </p:spPr>
            <p:txBody>
              <a:bodyPr wrap="none" anchor="ctr"/>
              <a:lstStyle/>
              <a:p>
                <a:endParaRPr lang="en-US"/>
              </a:p>
            </p:txBody>
          </p:sp>
        </p:grpSp>
      </p:grpSp>
      <p:sp>
        <p:nvSpPr>
          <p:cNvPr id="604253" name="Line 93"/>
          <p:cNvSpPr>
            <a:spLocks noChangeShapeType="1"/>
          </p:cNvSpPr>
          <p:nvPr/>
        </p:nvSpPr>
        <p:spPr bwMode="auto">
          <a:xfrm flipH="1">
            <a:off x="6629400" y="3992563"/>
            <a:ext cx="6096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604254" name="Rectangle 94"/>
          <p:cNvSpPr>
            <a:spLocks noGrp="1" noChangeArrowheads="1"/>
          </p:cNvSpPr>
          <p:nvPr>
            <p:ph type="body" sz="half" idx="2"/>
          </p:nvPr>
        </p:nvSpPr>
        <p:spPr>
          <a:xfrm>
            <a:off x="4543425" y="627063"/>
            <a:ext cx="4332288" cy="2822575"/>
          </a:xfrm>
        </p:spPr>
        <p:txBody>
          <a:bodyPr/>
          <a:lstStyle/>
          <a:p>
            <a:pPr>
              <a:lnSpc>
                <a:spcPct val="90000"/>
              </a:lnSpc>
            </a:pPr>
            <a:r>
              <a:rPr lang="en-US" sz="1800" dirty="0"/>
              <a:t>Primary Goal: validate </a:t>
            </a:r>
            <a:r>
              <a:rPr lang="en-US" sz="1800" dirty="0" smtClean="0"/>
              <a:t>coatings as </a:t>
            </a:r>
            <a:r>
              <a:rPr lang="en-US" sz="1800" dirty="0"/>
              <a:t>potential </a:t>
            </a:r>
            <a:r>
              <a:rPr lang="en-US" sz="1800" dirty="0" smtClean="0"/>
              <a:t>solutions </a:t>
            </a:r>
            <a:r>
              <a:rPr lang="en-US" sz="1800" dirty="0"/>
              <a:t>for Project X</a:t>
            </a:r>
          </a:p>
          <a:p>
            <a:pPr>
              <a:lnSpc>
                <a:spcPct val="90000"/>
              </a:lnSpc>
            </a:pPr>
            <a:r>
              <a:rPr lang="en-US" sz="1800" dirty="0"/>
              <a:t>Secondary Goals:</a:t>
            </a:r>
          </a:p>
          <a:p>
            <a:pPr lvl="1">
              <a:lnSpc>
                <a:spcPct val="90000"/>
              </a:lnSpc>
            </a:pPr>
            <a:r>
              <a:rPr lang="en-US" sz="1600" dirty="0" err="1"/>
              <a:t>Remeasure</a:t>
            </a:r>
            <a:r>
              <a:rPr lang="en-US" sz="1600" dirty="0"/>
              <a:t> threshold and conditioning</a:t>
            </a:r>
          </a:p>
          <a:p>
            <a:pPr lvl="1">
              <a:lnSpc>
                <a:spcPct val="90000"/>
              </a:lnSpc>
            </a:pPr>
            <a:r>
              <a:rPr lang="en-US" sz="1600" dirty="0"/>
              <a:t>Further investigate energy-dependence</a:t>
            </a:r>
          </a:p>
          <a:p>
            <a:pPr lvl="1">
              <a:lnSpc>
                <a:spcPct val="90000"/>
              </a:lnSpc>
            </a:pPr>
            <a:r>
              <a:rPr lang="en-US" sz="1600" dirty="0"/>
              <a:t>Measure energy spectrum of electrons</a:t>
            </a:r>
          </a:p>
          <a:p>
            <a:pPr lvl="1">
              <a:lnSpc>
                <a:spcPct val="90000"/>
              </a:lnSpc>
            </a:pPr>
            <a:r>
              <a:rPr lang="en-US" sz="1600" dirty="0"/>
              <a:t>Test new instrumentation</a:t>
            </a:r>
          </a:p>
          <a:p>
            <a:pPr lvl="1">
              <a:lnSpc>
                <a:spcPct val="90000"/>
              </a:lnSpc>
            </a:pPr>
            <a:r>
              <a:rPr lang="en-US" sz="1600" dirty="0"/>
              <a:t>Directly compare RFA and Microwave </a:t>
            </a:r>
          </a:p>
          <a:p>
            <a:pPr lvl="1">
              <a:lnSpc>
                <a:spcPct val="90000"/>
              </a:lnSpc>
            </a:pPr>
            <a:r>
              <a:rPr lang="en-US" sz="1600" dirty="0"/>
              <a:t>Measure spatial extinction of ECloud</a:t>
            </a:r>
          </a:p>
          <a:p>
            <a:pPr lvl="1">
              <a:lnSpc>
                <a:spcPct val="90000"/>
              </a:lnSpc>
            </a:pPr>
            <a:endParaRPr lang="en-US" sz="1600" dirty="0"/>
          </a:p>
          <a:p>
            <a:pPr>
              <a:lnSpc>
                <a:spcPct val="90000"/>
              </a:lnSpc>
            </a:pPr>
            <a:endParaRPr lang="en-US" sz="1800" dirty="0"/>
          </a:p>
        </p:txBody>
      </p:sp>
      <p:sp>
        <p:nvSpPr>
          <p:cNvPr id="604255" name="Text Box 95"/>
          <p:cNvSpPr txBox="1">
            <a:spLocks noChangeArrowheads="1"/>
          </p:cNvSpPr>
          <p:nvPr/>
        </p:nvSpPr>
        <p:spPr bwMode="auto">
          <a:xfrm>
            <a:off x="5791200" y="3892550"/>
            <a:ext cx="793750" cy="244475"/>
          </a:xfrm>
          <a:prstGeom prst="rect">
            <a:avLst/>
          </a:prstGeom>
          <a:noFill/>
          <a:ln w="9525">
            <a:noFill/>
            <a:miter lim="800000"/>
            <a:headEnd/>
            <a:tailEnd/>
          </a:ln>
          <a:effectLst/>
        </p:spPr>
        <p:txBody>
          <a:bodyPr wrap="none">
            <a:spAutoFit/>
          </a:bodyPr>
          <a:lstStyle/>
          <a:p>
            <a:pPr algn="l"/>
            <a:r>
              <a:rPr lang="en-US" sz="1000">
                <a:latin typeface="Courier New" pitchFamily="49" charset="0"/>
              </a:rPr>
              <a:t>E:CLOUD1</a:t>
            </a:r>
          </a:p>
        </p:txBody>
      </p:sp>
      <p:sp>
        <p:nvSpPr>
          <p:cNvPr id="604256" name="Text Box 96"/>
          <p:cNvSpPr txBox="1">
            <a:spLocks noChangeArrowheads="1"/>
          </p:cNvSpPr>
          <p:nvPr/>
        </p:nvSpPr>
        <p:spPr bwMode="auto">
          <a:xfrm>
            <a:off x="4038600" y="3959225"/>
            <a:ext cx="793750" cy="244475"/>
          </a:xfrm>
          <a:prstGeom prst="rect">
            <a:avLst/>
          </a:prstGeom>
          <a:noFill/>
          <a:ln w="9525">
            <a:noFill/>
            <a:miter lim="800000"/>
            <a:headEnd/>
            <a:tailEnd/>
          </a:ln>
          <a:effectLst/>
        </p:spPr>
        <p:txBody>
          <a:bodyPr wrap="none">
            <a:spAutoFit/>
          </a:bodyPr>
          <a:lstStyle/>
          <a:p>
            <a:pPr algn="l"/>
            <a:r>
              <a:rPr lang="en-US" sz="1000">
                <a:latin typeface="Courier New" pitchFamily="49" charset="0"/>
              </a:rPr>
              <a:t>E:CLOUD2</a:t>
            </a:r>
          </a:p>
        </p:txBody>
      </p:sp>
      <p:sp>
        <p:nvSpPr>
          <p:cNvPr id="604257" name="Text Box 97"/>
          <p:cNvSpPr txBox="1">
            <a:spLocks noChangeArrowheads="1"/>
          </p:cNvSpPr>
          <p:nvPr/>
        </p:nvSpPr>
        <p:spPr bwMode="auto">
          <a:xfrm>
            <a:off x="2438400" y="3806825"/>
            <a:ext cx="793750" cy="244475"/>
          </a:xfrm>
          <a:prstGeom prst="rect">
            <a:avLst/>
          </a:prstGeom>
          <a:noFill/>
          <a:ln w="9525">
            <a:noFill/>
            <a:miter lim="800000"/>
            <a:headEnd/>
            <a:tailEnd/>
          </a:ln>
          <a:effectLst/>
        </p:spPr>
        <p:txBody>
          <a:bodyPr wrap="none">
            <a:spAutoFit/>
          </a:bodyPr>
          <a:lstStyle/>
          <a:p>
            <a:pPr algn="l"/>
            <a:r>
              <a:rPr lang="en-US" sz="1000">
                <a:latin typeface="Courier New" pitchFamily="49" charset="0"/>
              </a:rPr>
              <a:t>E:CLOUD3</a:t>
            </a:r>
          </a:p>
        </p:txBody>
      </p:sp>
      <p:sp>
        <p:nvSpPr>
          <p:cNvPr id="604258" name="Text Box 98"/>
          <p:cNvSpPr txBox="1">
            <a:spLocks noChangeArrowheads="1"/>
          </p:cNvSpPr>
          <p:nvPr/>
        </p:nvSpPr>
        <p:spPr bwMode="auto">
          <a:xfrm>
            <a:off x="6019800" y="4949825"/>
            <a:ext cx="793750" cy="244475"/>
          </a:xfrm>
          <a:prstGeom prst="rect">
            <a:avLst/>
          </a:prstGeom>
          <a:noFill/>
          <a:ln w="9525">
            <a:noFill/>
            <a:miter lim="800000"/>
            <a:headEnd/>
            <a:tailEnd/>
          </a:ln>
          <a:effectLst/>
        </p:spPr>
        <p:txBody>
          <a:bodyPr wrap="none">
            <a:spAutoFit/>
          </a:bodyPr>
          <a:lstStyle/>
          <a:p>
            <a:pPr algn="l"/>
            <a:r>
              <a:rPr lang="en-US" sz="1000">
                <a:latin typeface="Courier New" pitchFamily="49" charset="0"/>
              </a:rPr>
              <a:t>E:CLOUD4</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1"/>
            <a:ext cx="4267200" cy="762000"/>
          </a:xfrm>
        </p:spPr>
        <p:txBody>
          <a:bodyPr/>
          <a:lstStyle/>
          <a:p>
            <a:r>
              <a:rPr lang="en-US" dirty="0" err="1" smtClean="0"/>
              <a:t>TiN</a:t>
            </a:r>
            <a:r>
              <a:rPr lang="en-US" dirty="0" smtClean="0"/>
              <a:t> Data</a:t>
            </a:r>
            <a:endParaRPr lang="en-US" dirty="0"/>
          </a:p>
        </p:txBody>
      </p:sp>
      <p:sp>
        <p:nvSpPr>
          <p:cNvPr id="4" name="Content Placeholder 3"/>
          <p:cNvSpPr>
            <a:spLocks noGrp="1"/>
          </p:cNvSpPr>
          <p:nvPr>
            <p:ph idx="1"/>
          </p:nvPr>
        </p:nvSpPr>
        <p:spPr>
          <a:xfrm>
            <a:off x="0" y="990600"/>
            <a:ext cx="4191000" cy="5867400"/>
          </a:xfrm>
        </p:spPr>
        <p:txBody>
          <a:bodyPr>
            <a:normAutofit fontScale="92500" lnSpcReduction="10000"/>
          </a:bodyPr>
          <a:lstStyle/>
          <a:p>
            <a:r>
              <a:rPr lang="en-US" sz="2400" dirty="0" smtClean="0"/>
              <a:t>Data collected 2009-2010</a:t>
            </a:r>
          </a:p>
          <a:p>
            <a:pPr lvl="1"/>
            <a:r>
              <a:rPr lang="en-US" sz="2000" dirty="0" smtClean="0"/>
              <a:t>Data measured on every cycle</a:t>
            </a:r>
          </a:p>
          <a:p>
            <a:pPr lvl="1"/>
            <a:r>
              <a:rPr lang="en-US" sz="2000" dirty="0" smtClean="0"/>
              <a:t>Thresholds calculated daily</a:t>
            </a:r>
            <a:endParaRPr lang="en-US" sz="2000" dirty="0" smtClean="0"/>
          </a:p>
          <a:p>
            <a:r>
              <a:rPr lang="en-US" sz="2400" dirty="0" smtClean="0"/>
              <a:t>Thresholds </a:t>
            </a:r>
            <a:r>
              <a:rPr lang="en-US" sz="2400" dirty="0" smtClean="0"/>
              <a:t>increase over time</a:t>
            </a:r>
          </a:p>
          <a:p>
            <a:pPr lvl="1"/>
            <a:r>
              <a:rPr lang="en-US" sz="2000" dirty="0" smtClean="0"/>
              <a:t>Best measure is the total absorbed electron dose</a:t>
            </a:r>
          </a:p>
          <a:p>
            <a:pPr lvl="2"/>
            <a:r>
              <a:rPr lang="en-US" sz="1800" dirty="0" smtClean="0"/>
              <a:t>Integration under the data curve from the RFAs</a:t>
            </a:r>
          </a:p>
          <a:p>
            <a:r>
              <a:rPr lang="en-US" sz="2400" dirty="0" smtClean="0"/>
              <a:t>Increase of threshold is evidence of conditioning</a:t>
            </a:r>
          </a:p>
          <a:p>
            <a:pPr lvl="1"/>
            <a:r>
              <a:rPr lang="en-US" sz="2000" dirty="0" smtClean="0"/>
              <a:t>Surface chemistry is changing to our advantage</a:t>
            </a:r>
          </a:p>
          <a:p>
            <a:pPr lvl="1"/>
            <a:r>
              <a:rPr lang="en-US" sz="2000" dirty="0" smtClean="0"/>
              <a:t>Limited by the available intensity in the Main Injector</a:t>
            </a:r>
          </a:p>
          <a:p>
            <a:pPr lvl="2"/>
            <a:r>
              <a:rPr lang="en-US" sz="1800" dirty="0" smtClean="0"/>
              <a:t>ECloud eventually disappeared for </a:t>
            </a:r>
            <a:r>
              <a:rPr lang="en-US" sz="1800" dirty="0" err="1" smtClean="0"/>
              <a:t>TiN</a:t>
            </a:r>
            <a:endParaRPr lang="en-US" sz="1800" dirty="0" smtClean="0"/>
          </a:p>
          <a:p>
            <a:pPr lvl="2"/>
            <a:r>
              <a:rPr lang="en-US" sz="1800" dirty="0" smtClean="0"/>
              <a:t>Continued at a low level for stainless</a:t>
            </a:r>
          </a:p>
          <a:p>
            <a:endParaRPr lang="en-US" sz="2400" dirty="0"/>
          </a:p>
        </p:txBody>
      </p:sp>
      <p:grpSp>
        <p:nvGrpSpPr>
          <p:cNvPr id="12" name="Group 11"/>
          <p:cNvGrpSpPr/>
          <p:nvPr/>
        </p:nvGrpSpPr>
        <p:grpSpPr>
          <a:xfrm>
            <a:off x="4114800" y="3581400"/>
            <a:ext cx="5029200" cy="3276600"/>
            <a:chOff x="1371600" y="3200400"/>
            <a:chExt cx="5907776" cy="3163413"/>
          </a:xfrm>
        </p:grpSpPr>
        <p:pic>
          <p:nvPicPr>
            <p:cNvPr id="3074" name="Picture 2"/>
            <p:cNvPicPr>
              <a:picLocks noChangeAspect="1" noChangeArrowheads="1"/>
            </p:cNvPicPr>
            <p:nvPr/>
          </p:nvPicPr>
          <p:blipFill>
            <a:blip r:embed="rId2" cstate="print"/>
            <a:srcRect/>
            <a:stretch>
              <a:fillRect/>
            </a:stretch>
          </p:blipFill>
          <p:spPr bwMode="auto">
            <a:xfrm>
              <a:off x="1371600" y="3200400"/>
              <a:ext cx="5907776" cy="3163413"/>
            </a:xfrm>
            <a:prstGeom prst="rect">
              <a:avLst/>
            </a:prstGeom>
            <a:noFill/>
            <a:ln w="9525">
              <a:noFill/>
              <a:miter lim="800000"/>
              <a:headEnd/>
              <a:tailEnd/>
            </a:ln>
          </p:spPr>
        </p:pic>
        <p:sp>
          <p:nvSpPr>
            <p:cNvPr id="8" name="TextBox 7"/>
            <p:cNvSpPr txBox="1"/>
            <p:nvPr/>
          </p:nvSpPr>
          <p:spPr>
            <a:xfrm>
              <a:off x="2667000" y="4114800"/>
              <a:ext cx="548420" cy="369332"/>
            </a:xfrm>
            <a:prstGeom prst="rect">
              <a:avLst/>
            </a:prstGeom>
            <a:noFill/>
          </p:spPr>
          <p:txBody>
            <a:bodyPr wrap="none" rtlCol="0">
              <a:spAutoFit/>
            </a:bodyPr>
            <a:lstStyle/>
            <a:p>
              <a:r>
                <a:rPr lang="en-US" dirty="0" err="1" smtClean="0"/>
                <a:t>TiN</a:t>
              </a:r>
              <a:endParaRPr lang="en-US" dirty="0"/>
            </a:p>
          </p:txBody>
        </p:sp>
        <p:sp>
          <p:nvSpPr>
            <p:cNvPr id="9" name="TextBox 8"/>
            <p:cNvSpPr txBox="1"/>
            <p:nvPr/>
          </p:nvSpPr>
          <p:spPr>
            <a:xfrm>
              <a:off x="4930437" y="4114800"/>
              <a:ext cx="441147" cy="369332"/>
            </a:xfrm>
            <a:prstGeom prst="rect">
              <a:avLst/>
            </a:prstGeom>
            <a:noFill/>
          </p:spPr>
          <p:txBody>
            <a:bodyPr wrap="none" rtlCol="0">
              <a:spAutoFit/>
            </a:bodyPr>
            <a:lstStyle/>
            <a:p>
              <a:r>
                <a:rPr lang="en-US" dirty="0" smtClean="0"/>
                <a:t>SS</a:t>
              </a:r>
              <a:endParaRPr lang="en-US" dirty="0"/>
            </a:p>
          </p:txBody>
        </p:sp>
      </p:grpSp>
      <p:grpSp>
        <p:nvGrpSpPr>
          <p:cNvPr id="7" name="Group 6"/>
          <p:cNvGrpSpPr/>
          <p:nvPr/>
        </p:nvGrpSpPr>
        <p:grpSpPr>
          <a:xfrm>
            <a:off x="4419600" y="304800"/>
            <a:ext cx="4530236" cy="2914650"/>
            <a:chOff x="1219200" y="1981200"/>
            <a:chExt cx="6543675" cy="4210050"/>
          </a:xfrm>
        </p:grpSpPr>
        <p:pic>
          <p:nvPicPr>
            <p:cNvPr id="10" name="Picture 2"/>
            <p:cNvPicPr>
              <a:picLocks noChangeAspect="1" noChangeArrowheads="1"/>
            </p:cNvPicPr>
            <p:nvPr/>
          </p:nvPicPr>
          <p:blipFill>
            <a:blip r:embed="rId3" cstate="print"/>
            <a:srcRect t="3494"/>
            <a:stretch>
              <a:fillRect/>
            </a:stretch>
          </p:blipFill>
          <p:spPr bwMode="auto">
            <a:xfrm>
              <a:off x="1219200" y="1981200"/>
              <a:ext cx="6543675" cy="4210050"/>
            </a:xfrm>
            <a:prstGeom prst="rect">
              <a:avLst/>
            </a:prstGeom>
            <a:noFill/>
            <a:ln w="9525">
              <a:noFill/>
              <a:miter lim="800000"/>
              <a:headEnd/>
              <a:tailEnd/>
            </a:ln>
          </p:spPr>
        </p:pic>
        <p:sp>
          <p:nvSpPr>
            <p:cNvPr id="11" name="TextBox 10"/>
            <p:cNvSpPr txBox="1"/>
            <p:nvPr/>
          </p:nvSpPr>
          <p:spPr>
            <a:xfrm>
              <a:off x="3064011" y="5715000"/>
              <a:ext cx="2133918" cy="369332"/>
            </a:xfrm>
            <a:prstGeom prst="rect">
              <a:avLst/>
            </a:prstGeom>
            <a:noFill/>
          </p:spPr>
          <p:txBody>
            <a:bodyPr wrap="none" rtlCol="0">
              <a:spAutoFit/>
            </a:bodyPr>
            <a:lstStyle/>
            <a:p>
              <a:r>
                <a:rPr lang="en-US" dirty="0" smtClean="0"/>
                <a:t>Beam Intensity (e12)</a:t>
              </a:r>
              <a:endParaRPr lang="en-US" dirty="0"/>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Conditioning in MI</a:t>
            </a:r>
            <a:endParaRPr lang="en-US" dirty="0"/>
          </a:p>
        </p:txBody>
      </p:sp>
      <p:sp>
        <p:nvSpPr>
          <p:cNvPr id="3" name="Content Placeholder 2"/>
          <p:cNvSpPr>
            <a:spLocks noGrp="1"/>
          </p:cNvSpPr>
          <p:nvPr>
            <p:ph idx="1"/>
          </p:nvPr>
        </p:nvSpPr>
        <p:spPr/>
        <p:txBody>
          <a:bodyPr>
            <a:noAutofit/>
          </a:bodyPr>
          <a:lstStyle/>
          <a:p>
            <a:r>
              <a:rPr lang="en-US" sz="2400" dirty="0" smtClean="0"/>
              <a:t>Why does the material condition well in MI?</a:t>
            </a:r>
          </a:p>
          <a:p>
            <a:pPr lvl="1"/>
            <a:r>
              <a:rPr lang="en-US" sz="2000" dirty="0" smtClean="0"/>
              <a:t>Especially, in comparison to other proton rings like PSR or SNS</a:t>
            </a:r>
          </a:p>
          <a:p>
            <a:r>
              <a:rPr lang="en-US" sz="2400" dirty="0" smtClean="0"/>
              <a:t>The major differences are the beam RF structure and the acceleration cycle</a:t>
            </a:r>
          </a:p>
          <a:p>
            <a:pPr lvl="1"/>
            <a:r>
              <a:rPr lang="en-US" sz="2000" dirty="0" smtClean="0"/>
              <a:t>MI h=588 </a:t>
            </a:r>
            <a:r>
              <a:rPr lang="en-US" sz="2000" dirty="0" err="1" smtClean="0"/>
              <a:t>vs</a:t>
            </a:r>
            <a:r>
              <a:rPr lang="en-US" sz="2000" dirty="0" smtClean="0"/>
              <a:t> h=1 for SNS &amp; PSR</a:t>
            </a:r>
          </a:p>
          <a:p>
            <a:pPr lvl="1"/>
            <a:r>
              <a:rPr lang="en-US" sz="2000" dirty="0" smtClean="0"/>
              <a:t>MI has high-intensity beam for ~ 50,000 revolutions each second</a:t>
            </a:r>
          </a:p>
          <a:p>
            <a:pPr lvl="2"/>
            <a:r>
              <a:rPr lang="en-US" sz="1800" dirty="0" smtClean="0"/>
              <a:t>SNS &amp; PSR have only a few hundred or thousand turns</a:t>
            </a:r>
          </a:p>
          <a:p>
            <a:r>
              <a:rPr lang="en-US" sz="2400" dirty="0" smtClean="0"/>
              <a:t>In total, the same maximum cloud densities in the machines will produce </a:t>
            </a:r>
            <a:r>
              <a:rPr lang="en-US" sz="2400" dirty="0" smtClean="0"/>
              <a:t>at least 10,000 </a:t>
            </a:r>
            <a:r>
              <a:rPr lang="en-US" sz="2400" dirty="0" smtClean="0"/>
              <a:t>times more electron flux at the beam pipe of the Main Injector than the others</a:t>
            </a:r>
          </a:p>
          <a:p>
            <a:pPr lvl="1"/>
            <a:r>
              <a:rPr lang="en-US" sz="2000" dirty="0" smtClean="0"/>
              <a:t>The dose is too low at other machines to condition in a similar way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4191000" cy="609600"/>
          </a:xfrm>
        </p:spPr>
        <p:txBody>
          <a:bodyPr/>
          <a:lstStyle/>
          <a:p>
            <a:r>
              <a:rPr lang="en-US" dirty="0" smtClean="0"/>
              <a:t>Carbon Pipe</a:t>
            </a:r>
            <a:endParaRPr lang="en-US" dirty="0"/>
          </a:p>
        </p:txBody>
      </p:sp>
      <p:sp>
        <p:nvSpPr>
          <p:cNvPr id="3" name="Content Placeholder 2"/>
          <p:cNvSpPr>
            <a:spLocks noGrp="1"/>
          </p:cNvSpPr>
          <p:nvPr>
            <p:ph sz="half" idx="1"/>
          </p:nvPr>
        </p:nvSpPr>
        <p:spPr>
          <a:xfrm>
            <a:off x="0" y="838200"/>
            <a:ext cx="4495800" cy="2590800"/>
          </a:xfrm>
        </p:spPr>
        <p:txBody>
          <a:bodyPr>
            <a:normAutofit fontScale="92500"/>
          </a:bodyPr>
          <a:lstStyle/>
          <a:p>
            <a:r>
              <a:rPr lang="en-US" sz="1800" dirty="0" smtClean="0"/>
              <a:t>CERN is very interested in amorphous carbon</a:t>
            </a:r>
          </a:p>
          <a:p>
            <a:pPr lvl="1"/>
            <a:r>
              <a:rPr lang="en-US" sz="1600" dirty="0" smtClean="0"/>
              <a:t>See it as superior to </a:t>
            </a:r>
            <a:r>
              <a:rPr lang="en-US" sz="1600" dirty="0" err="1" smtClean="0"/>
              <a:t>TiN</a:t>
            </a:r>
            <a:r>
              <a:rPr lang="en-US" sz="1600" dirty="0" smtClean="0"/>
              <a:t> in perhaps not requiring as much conditioning</a:t>
            </a:r>
          </a:p>
          <a:p>
            <a:r>
              <a:rPr lang="en-US" sz="1800" dirty="0" smtClean="0"/>
              <a:t>They built a chamber for us in short order and we installed it in the MI in 2010</a:t>
            </a:r>
          </a:p>
          <a:p>
            <a:pPr lvl="1"/>
            <a:r>
              <a:rPr lang="en-US" sz="1600" dirty="0" smtClean="0"/>
              <a:t>Replacing our </a:t>
            </a:r>
            <a:r>
              <a:rPr lang="en-US" sz="1600" dirty="0" err="1" smtClean="0"/>
              <a:t>TiN</a:t>
            </a:r>
            <a:r>
              <a:rPr lang="en-US" sz="1600" dirty="0" smtClean="0"/>
              <a:t> test chamber</a:t>
            </a:r>
          </a:p>
          <a:p>
            <a:pPr lvl="1"/>
            <a:r>
              <a:rPr lang="en-US" sz="1600" dirty="0" smtClean="0"/>
              <a:t>Conditioning history made like with </a:t>
            </a:r>
            <a:r>
              <a:rPr lang="en-US" sz="1600" dirty="0" err="1" smtClean="0"/>
              <a:t>TiN</a:t>
            </a:r>
            <a:endParaRPr lang="en-US" sz="1600" dirty="0" smtClean="0"/>
          </a:p>
          <a:p>
            <a:r>
              <a:rPr lang="en-US" sz="1800" dirty="0" smtClean="0"/>
              <a:t>Initial results were similar to </a:t>
            </a:r>
            <a:r>
              <a:rPr lang="en-US" sz="1800" dirty="0" err="1" smtClean="0"/>
              <a:t>TiN</a:t>
            </a:r>
            <a:r>
              <a:rPr lang="en-US" sz="1800" dirty="0" smtClean="0"/>
              <a:t> (required conditioning)</a:t>
            </a:r>
          </a:p>
          <a:p>
            <a:endParaRPr lang="en-US" sz="1800" dirty="0" smtClean="0"/>
          </a:p>
        </p:txBody>
      </p:sp>
      <p:sp>
        <p:nvSpPr>
          <p:cNvPr id="5" name="Content Placeholder 4"/>
          <p:cNvSpPr>
            <a:spLocks noGrp="1"/>
          </p:cNvSpPr>
          <p:nvPr>
            <p:ph sz="half" idx="2"/>
          </p:nvPr>
        </p:nvSpPr>
        <p:spPr>
          <a:xfrm>
            <a:off x="4495800" y="0"/>
            <a:ext cx="4648200" cy="3581400"/>
          </a:xfrm>
        </p:spPr>
        <p:txBody>
          <a:bodyPr>
            <a:normAutofit fontScale="92500"/>
          </a:bodyPr>
          <a:lstStyle/>
          <a:p>
            <a:r>
              <a:rPr lang="en-US" sz="1800" dirty="0" smtClean="0"/>
              <a:t>Tests </a:t>
            </a:r>
            <a:r>
              <a:rPr lang="en-US" sz="1800" dirty="0" smtClean="0"/>
              <a:t>were interrupted by a vacuum leak</a:t>
            </a:r>
          </a:p>
          <a:p>
            <a:pPr lvl="1"/>
            <a:r>
              <a:rPr lang="en-US" sz="1600" dirty="0" smtClean="0"/>
              <a:t>Small leak at the edge of carbon pipe</a:t>
            </a:r>
          </a:p>
          <a:p>
            <a:pPr lvl="1"/>
            <a:r>
              <a:rPr lang="en-US" sz="1600" dirty="0" smtClean="0"/>
              <a:t>Seems to have poisoned a portion of the surface</a:t>
            </a:r>
          </a:p>
          <a:p>
            <a:pPr lvl="2"/>
            <a:r>
              <a:rPr lang="en-US" sz="1400" dirty="0" smtClean="0"/>
              <a:t>Detector close to leak saw behavior that was worse than SS until very late in conditioning</a:t>
            </a:r>
          </a:p>
          <a:p>
            <a:pPr lvl="2"/>
            <a:r>
              <a:rPr lang="en-US" sz="1400" dirty="0" smtClean="0"/>
              <a:t>Detector further away showed behavior more similar to </a:t>
            </a:r>
            <a:r>
              <a:rPr lang="en-US" sz="1400" dirty="0" err="1" smtClean="0"/>
              <a:t>TiN</a:t>
            </a:r>
            <a:endParaRPr lang="en-US" sz="1400" dirty="0" smtClean="0"/>
          </a:p>
          <a:p>
            <a:r>
              <a:rPr lang="en-US" sz="1800" dirty="0" smtClean="0"/>
              <a:t>Conclusions are ambiguous:</a:t>
            </a:r>
          </a:p>
          <a:p>
            <a:pPr lvl="1"/>
            <a:r>
              <a:rPr lang="en-US" sz="1600" dirty="0" smtClean="0"/>
              <a:t>Carbon conditions like </a:t>
            </a:r>
            <a:r>
              <a:rPr lang="en-US" sz="1600" dirty="0" err="1" smtClean="0"/>
              <a:t>TiN</a:t>
            </a:r>
            <a:endParaRPr lang="en-US" sz="1600" dirty="0" smtClean="0"/>
          </a:p>
          <a:p>
            <a:pPr lvl="2"/>
            <a:r>
              <a:rPr lang="en-US" sz="1400" dirty="0" smtClean="0"/>
              <a:t>Maybe a bit worse</a:t>
            </a:r>
          </a:p>
          <a:p>
            <a:pPr lvl="2"/>
            <a:r>
              <a:rPr lang="en-US" sz="1400" dirty="0" smtClean="0"/>
              <a:t>Absolutely </a:t>
            </a:r>
            <a:r>
              <a:rPr lang="en-US" sz="1400" b="1" dirty="0" smtClean="0"/>
              <a:t>does</a:t>
            </a:r>
            <a:r>
              <a:rPr lang="en-US" sz="1400" dirty="0" smtClean="0"/>
              <a:t> require conditioning</a:t>
            </a:r>
          </a:p>
          <a:p>
            <a:pPr lvl="1"/>
            <a:r>
              <a:rPr lang="en-US" sz="1800" dirty="0" smtClean="0"/>
              <a:t>Carbon is perhaps fragile</a:t>
            </a:r>
          </a:p>
          <a:p>
            <a:pPr lvl="2"/>
            <a:r>
              <a:rPr lang="en-US" sz="1400" dirty="0" smtClean="0"/>
              <a:t>Will investigate surface after run</a:t>
            </a:r>
            <a:endParaRPr lang="en-US" sz="1400" dirty="0" smtClean="0"/>
          </a:p>
          <a:p>
            <a:endParaRPr lang="en-US" sz="1800" dirty="0"/>
          </a:p>
        </p:txBody>
      </p:sp>
      <p:pic>
        <p:nvPicPr>
          <p:cNvPr id="4098" name="Picture 2"/>
          <p:cNvPicPr>
            <a:picLocks noChangeAspect="1" noChangeArrowheads="1"/>
          </p:cNvPicPr>
          <p:nvPr/>
        </p:nvPicPr>
        <p:blipFill>
          <a:blip r:embed="rId2" cstate="print"/>
          <a:srcRect/>
          <a:stretch>
            <a:fillRect/>
          </a:stretch>
        </p:blipFill>
        <p:spPr bwMode="auto">
          <a:xfrm>
            <a:off x="1905000" y="3636276"/>
            <a:ext cx="5562600" cy="32217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DLC (KEK)</a:t>
            </a:r>
            <a:endParaRPr lang="en-US" dirty="0"/>
          </a:p>
        </p:txBody>
      </p:sp>
      <p:sp>
        <p:nvSpPr>
          <p:cNvPr id="5" name="Content Placeholder 4"/>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cstate="print"/>
          <a:srcRect/>
          <a:stretch>
            <a:fillRect/>
          </a:stretch>
        </p:blipFill>
        <p:spPr bwMode="auto">
          <a:xfrm>
            <a:off x="-166882" y="1143001"/>
            <a:ext cx="9387082" cy="57150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DLC Application</a:t>
            </a:r>
            <a:endParaRPr lang="en-US" dirty="0"/>
          </a:p>
        </p:txBody>
      </p:sp>
      <p:sp>
        <p:nvSpPr>
          <p:cNvPr id="3" name="Content Placeholder 2"/>
          <p:cNvSpPr>
            <a:spLocks noGrp="1"/>
          </p:cNvSpPr>
          <p:nvPr>
            <p:ph idx="1"/>
          </p:nvPr>
        </p:nvSpPr>
        <p:spPr>
          <a:xfrm>
            <a:off x="0" y="990600"/>
            <a:ext cx="4419600" cy="5135563"/>
          </a:xfrm>
        </p:spPr>
        <p:txBody>
          <a:bodyPr>
            <a:normAutofit/>
          </a:bodyPr>
          <a:lstStyle/>
          <a:p>
            <a:r>
              <a:rPr lang="en-US" sz="2400" dirty="0" smtClean="0"/>
              <a:t>React acetylene brew in the pipe</a:t>
            </a:r>
          </a:p>
          <a:p>
            <a:pPr lvl="1"/>
            <a:r>
              <a:rPr lang="en-US" sz="2000" dirty="0" smtClean="0"/>
              <a:t>No magnetic field</a:t>
            </a:r>
          </a:p>
          <a:p>
            <a:pPr lvl="1"/>
            <a:r>
              <a:rPr lang="en-US" sz="2000" dirty="0" smtClean="0"/>
              <a:t>No sputtering</a:t>
            </a:r>
          </a:p>
          <a:p>
            <a:pPr lvl="1"/>
            <a:r>
              <a:rPr lang="en-US" sz="2000" dirty="0" smtClean="0"/>
              <a:t>Est. $800 / m</a:t>
            </a:r>
          </a:p>
          <a:p>
            <a:pPr lvl="1"/>
            <a:r>
              <a:rPr lang="en-US" sz="2000" dirty="0" smtClean="0"/>
              <a:t>Temperature needed is the question</a:t>
            </a:r>
          </a:p>
          <a:p>
            <a:r>
              <a:rPr lang="en-US" sz="2400" dirty="0" smtClean="0"/>
              <a:t>KEK is building pipes to replace our present test chambers</a:t>
            </a:r>
          </a:p>
          <a:p>
            <a:pPr lvl="1"/>
            <a:r>
              <a:rPr lang="en-US" sz="2000" dirty="0" smtClean="0"/>
              <a:t>Our specs, but Japanese parts</a:t>
            </a:r>
          </a:p>
          <a:p>
            <a:r>
              <a:rPr lang="en-US" sz="2400" dirty="0" smtClean="0"/>
              <a:t>They will do coating, and we expect to have these at the start of the year</a:t>
            </a:r>
          </a:p>
          <a:p>
            <a:pPr lvl="1"/>
            <a:r>
              <a:rPr lang="en-US" sz="2000" dirty="0" smtClean="0"/>
              <a:t>Install in long shutdown</a:t>
            </a:r>
            <a:endParaRPr lang="en-US" sz="2000" dirty="0"/>
          </a:p>
        </p:txBody>
      </p:sp>
      <p:pic>
        <p:nvPicPr>
          <p:cNvPr id="25602" name="Picture 2"/>
          <p:cNvPicPr>
            <a:picLocks noChangeAspect="1" noChangeArrowheads="1"/>
          </p:cNvPicPr>
          <p:nvPr/>
        </p:nvPicPr>
        <p:blipFill>
          <a:blip r:embed="rId2" cstate="print"/>
          <a:srcRect/>
          <a:stretch>
            <a:fillRect/>
          </a:stretch>
        </p:blipFill>
        <p:spPr bwMode="auto">
          <a:xfrm>
            <a:off x="4572000" y="2286000"/>
            <a:ext cx="4419600" cy="3324225"/>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dirty="0" smtClean="0"/>
              <a:t>Issue with Measurements</a:t>
            </a:r>
            <a:endParaRPr lang="en-US" dirty="0"/>
          </a:p>
        </p:txBody>
      </p:sp>
      <p:sp>
        <p:nvSpPr>
          <p:cNvPr id="7" name="Text Placeholder 6"/>
          <p:cNvSpPr>
            <a:spLocks noGrp="1"/>
          </p:cNvSpPr>
          <p:nvPr>
            <p:ph type="body" idx="1"/>
          </p:nvPr>
        </p:nvSpPr>
        <p:spPr>
          <a:xfrm>
            <a:off x="0" y="2941638"/>
            <a:ext cx="4800600" cy="639762"/>
          </a:xfrm>
        </p:spPr>
        <p:txBody>
          <a:bodyPr/>
          <a:lstStyle/>
          <a:p>
            <a:pPr algn="ctr"/>
            <a:r>
              <a:rPr lang="en-US" sz="1800" dirty="0" smtClean="0"/>
              <a:t>Measured Time-dependent </a:t>
            </a:r>
            <a:r>
              <a:rPr lang="en-US" sz="1800" dirty="0" smtClean="0"/>
              <a:t>field of 3 </a:t>
            </a:r>
            <a:r>
              <a:rPr lang="en-US" sz="1800" dirty="0" err="1" smtClean="0"/>
              <a:t>Ga</a:t>
            </a:r>
            <a:endParaRPr lang="en-US" sz="1800" dirty="0" smtClean="0"/>
          </a:p>
        </p:txBody>
      </p:sp>
      <p:sp>
        <p:nvSpPr>
          <p:cNvPr id="3" name="Content Placeholder 2"/>
          <p:cNvSpPr>
            <a:spLocks noGrp="1"/>
          </p:cNvSpPr>
          <p:nvPr>
            <p:ph sz="half" idx="2"/>
          </p:nvPr>
        </p:nvSpPr>
        <p:spPr>
          <a:xfrm>
            <a:off x="152400" y="533400"/>
            <a:ext cx="8839200" cy="2743200"/>
          </a:xfrm>
        </p:spPr>
        <p:txBody>
          <a:bodyPr>
            <a:normAutofit fontScale="85000" lnSpcReduction="20000"/>
          </a:bodyPr>
          <a:lstStyle/>
          <a:p>
            <a:r>
              <a:rPr lang="en-US" dirty="0" smtClean="0"/>
              <a:t>Have always had an odd energy-(time-)dependence of cloud flux </a:t>
            </a:r>
          </a:p>
          <a:p>
            <a:pPr lvl="1"/>
            <a:r>
              <a:rPr lang="en-US" dirty="0" smtClean="0"/>
              <a:t>Difficult to explain by either simulation or first principles</a:t>
            </a:r>
          </a:p>
          <a:p>
            <a:r>
              <a:rPr lang="en-US" dirty="0" smtClean="0"/>
              <a:t>Issue may be a time-dependent magnetic field in the area </a:t>
            </a:r>
          </a:p>
          <a:p>
            <a:pPr lvl="1"/>
            <a:r>
              <a:rPr lang="en-US" dirty="0" smtClean="0"/>
              <a:t>A few gauss is not enough to affect the RFA (bench tests &amp; </a:t>
            </a:r>
            <a:r>
              <a:rPr lang="en-US" dirty="0" err="1" smtClean="0"/>
              <a:t>sims</a:t>
            </a:r>
            <a:r>
              <a:rPr lang="en-US" dirty="0" smtClean="0"/>
              <a:t>)</a:t>
            </a:r>
          </a:p>
          <a:p>
            <a:pPr lvl="1"/>
            <a:r>
              <a:rPr lang="en-US" dirty="0" smtClean="0"/>
              <a:t>However, it is enough to distort the cloud dynamics in the beam pipe</a:t>
            </a:r>
            <a:endParaRPr lang="en-US" dirty="0"/>
          </a:p>
          <a:p>
            <a:r>
              <a:rPr lang="en-US" dirty="0" smtClean="0"/>
              <a:t>Future installations</a:t>
            </a:r>
          </a:p>
          <a:p>
            <a:pPr lvl="1"/>
            <a:r>
              <a:rPr lang="en-US" dirty="0" smtClean="0"/>
              <a:t>We will shield with mu-metal, but it is very difficult to get to the sub-gauss fields needed for pristine dynamics</a:t>
            </a:r>
          </a:p>
          <a:p>
            <a:pPr lvl="1"/>
            <a:r>
              <a:rPr lang="en-US" dirty="0" smtClean="0"/>
              <a:t>Real answer is that most of our accelerator is in a magnetic field, and the cloud is much better defined in that case, we should try to measure that way</a:t>
            </a:r>
            <a:endParaRPr lang="en-US" dirty="0" smtClean="0"/>
          </a:p>
        </p:txBody>
      </p:sp>
      <p:sp>
        <p:nvSpPr>
          <p:cNvPr id="8" name="Text Placeholder 7"/>
          <p:cNvSpPr>
            <a:spLocks noGrp="1"/>
          </p:cNvSpPr>
          <p:nvPr>
            <p:ph type="body" sz="quarter" idx="3"/>
          </p:nvPr>
        </p:nvSpPr>
        <p:spPr>
          <a:xfrm>
            <a:off x="5102225" y="2971800"/>
            <a:ext cx="4041775" cy="639762"/>
          </a:xfrm>
        </p:spPr>
        <p:txBody>
          <a:bodyPr/>
          <a:lstStyle/>
          <a:p>
            <a:pPr algn="ctr"/>
            <a:r>
              <a:rPr lang="en-US" sz="1800" dirty="0" smtClean="0"/>
              <a:t>Simulation of 10 Gauss</a:t>
            </a:r>
            <a:endParaRPr lang="en-US" sz="1800" dirty="0"/>
          </a:p>
        </p:txBody>
      </p:sp>
      <p:pic>
        <p:nvPicPr>
          <p:cNvPr id="30722" name="Picture 2" descr="C:\Documents and Settings\zwaska\My Documents\cloud\Studies\20100820\ScreenCap_ 2010-08-20_02.gif"/>
          <p:cNvPicPr>
            <a:picLocks noChangeAspect="1" noChangeArrowheads="1"/>
          </p:cNvPicPr>
          <p:nvPr/>
        </p:nvPicPr>
        <p:blipFill>
          <a:blip r:embed="rId2" cstate="print"/>
          <a:srcRect/>
          <a:stretch>
            <a:fillRect/>
          </a:stretch>
        </p:blipFill>
        <p:spPr bwMode="auto">
          <a:xfrm>
            <a:off x="533400" y="3657600"/>
            <a:ext cx="3992702" cy="320040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5181600" y="3620059"/>
            <a:ext cx="3505200" cy="3237941"/>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anchor="ctr"/>
      <a:lstStyle>
        <a:defPPr algn="l">
          <a:defRPr sz="1400"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26427</TotalTime>
  <Words>1562</Words>
  <Application>Microsoft Office PowerPoint</Application>
  <PresentationFormat>On-screen Show (4:3)</PresentationFormat>
  <Paragraphs>213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Electron Cloud Experiments   Bob Zwaska Fermilab M. Backfish, D. Capista, K. Duel, N. Eddy, I. Kourbanis, T. McLaughlin, D. Scott, C. Y. Tan, B. Tennis, C. Thangaraj, L. Valerio, X. Zhang  October 26, 2011 Project X Collaboration Meeting</vt:lpstr>
      <vt:lpstr>Introduction</vt:lpstr>
      <vt:lpstr>Electron Cloud Experimental Station</vt:lpstr>
      <vt:lpstr>TiN Data</vt:lpstr>
      <vt:lpstr>Conditioning in MI</vt:lpstr>
      <vt:lpstr>Carbon Pipe</vt:lpstr>
      <vt:lpstr>DLC (KEK)</vt:lpstr>
      <vt:lpstr>DLC Application</vt:lpstr>
      <vt:lpstr>Issue with Measurements</vt:lpstr>
      <vt:lpstr>Direct SEY Measurement</vt:lpstr>
      <vt:lpstr>In Situ SEY TestStand</vt:lpstr>
      <vt:lpstr>SEY Measurement</vt:lpstr>
      <vt:lpstr>SEY Station Prep</vt:lpstr>
      <vt:lpstr>SEY Station Installation</vt:lpstr>
      <vt:lpstr>Microwave Measurements</vt:lpstr>
      <vt:lpstr>Problems with Microwave Measurements to Date</vt:lpstr>
      <vt:lpstr>Other Plans</vt:lpstr>
      <vt:lpstr>Simulation – P. Lebrun</vt:lpstr>
      <vt:lpstr>Summary</vt:lpstr>
      <vt:lpstr>Electron Cloud Experiments  Bob Zwaska Fermilab for M. Backfish, D. Capista, K. Duel, N. Eddy, I. Kourbanis, T. McLaughlin, D. Scott, C. Y. Tan, B. Tennis, C. Thangaraj, X. Zhang  October 26, 2011 Project X Collaboration Meeting</vt:lpstr>
    </vt:vector>
  </TitlesOfParts>
  <Company>University of Texas at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Booster</dc:title>
  <dc:creator>Robert Zwaska</dc:creator>
  <cp:lastModifiedBy>zwaska</cp:lastModifiedBy>
  <cp:revision>199</cp:revision>
  <dcterms:created xsi:type="dcterms:W3CDTF">2003-10-22T19:48:10Z</dcterms:created>
  <dcterms:modified xsi:type="dcterms:W3CDTF">2011-10-26T13:53:52Z</dcterms:modified>
</cp:coreProperties>
</file>