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9" r:id="rId1"/>
  </p:sldMasterIdLst>
  <p:notesMasterIdLst>
    <p:notesMasterId r:id="rId11"/>
  </p:notesMasterIdLst>
  <p:sldIdLst>
    <p:sldId id="283" r:id="rId2"/>
    <p:sldId id="320" r:id="rId3"/>
    <p:sldId id="376" r:id="rId4"/>
    <p:sldId id="377" r:id="rId5"/>
    <p:sldId id="378" r:id="rId6"/>
    <p:sldId id="379" r:id="rId7"/>
    <p:sldId id="380" r:id="rId8"/>
    <p:sldId id="381" r:id="rId9"/>
    <p:sldId id="38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0066FF"/>
    <a:srgbClr val="CC0000"/>
    <a:srgbClr val="CDD3EC"/>
    <a:srgbClr val="E8EAF6"/>
    <a:srgbClr val="FF0000"/>
    <a:srgbClr val="FFFF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 autoAdjust="0"/>
    <p:restoredTop sz="94660"/>
  </p:normalViewPr>
  <p:slideViewPr>
    <p:cSldViewPr>
      <p:cViewPr>
        <p:scale>
          <a:sx n="71" d="100"/>
          <a:sy n="71" d="100"/>
        </p:scale>
        <p:origin x="-7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693CF9-B178-43EF-BFFF-127C45C33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4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5C15C-FABA-4890-AB0B-182DE68B333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308100" y="2667000"/>
            <a:ext cx="7162800" cy="1331913"/>
          </a:xfrm>
        </p:spPr>
        <p:txBody>
          <a:bodyPr anchorCtr="1"/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343400"/>
            <a:ext cx="6400800" cy="1752600"/>
          </a:xfrm>
          <a:ln w="9525"/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1981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91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170" y="164575"/>
            <a:ext cx="6567255" cy="6290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060425" y="164575"/>
            <a:ext cx="6236860" cy="6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Outline</a:t>
            </a:r>
          </a:p>
        </p:txBody>
      </p:sp>
      <p:sp>
        <p:nvSpPr>
          <p:cNvPr id="5123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86295"/>
            <a:ext cx="7924800" cy="51078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16285" y="894270"/>
            <a:ext cx="7924800" cy="762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2431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74676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6914705" y="623256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Page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fld id="{4AE0B11B-DBB4-43EA-9EBA-192123257F1C}" type="slidenum">
              <a:rPr lang="en-US" sz="1200" i="1">
                <a:solidFill>
                  <a:srgbClr val="000099"/>
                </a:solidFill>
                <a:latin typeface="Times New Roman" pitchFamily="18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693095" y="6386185"/>
            <a:ext cx="49158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October 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26, 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2011 </a:t>
            </a: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– 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Project</a:t>
            </a:r>
            <a:r>
              <a:rPr lang="en-US" sz="1200" i="1" baseline="0" dirty="0" smtClean="0">
                <a:solidFill>
                  <a:srgbClr val="000099"/>
                </a:solidFill>
                <a:latin typeface="Times New Roman" pitchFamily="18" charset="0"/>
              </a:rPr>
              <a:t> X Collaboration Meeting </a:t>
            </a:r>
            <a:r>
              <a:rPr lang="en-US" sz="1200" i="1" baseline="0" dirty="0" smtClean="0">
                <a:solidFill>
                  <a:srgbClr val="000099"/>
                </a:solidFill>
                <a:latin typeface="Times New Roman" pitchFamily="18" charset="0"/>
              </a:rPr>
              <a:t>–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M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Wendt</a:t>
            </a: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616285" y="6309375"/>
            <a:ext cx="7924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5129" name="Picture 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7285" y="1645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manfred\Documents\FNAL\Project-X_HINS\PXIE\HWR\BPM\ProjectX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" y="164575"/>
            <a:ext cx="19050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5000"/>
        <a:buChar char="•"/>
        <a:defRPr kumimoji="1" sz="2000" b="1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b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226" y="1508750"/>
            <a:ext cx="7719405" cy="115215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C0000"/>
                </a:solidFill>
                <a:cs typeface="Times New Roman" pitchFamily="18" charset="0"/>
              </a:rPr>
              <a:t>Cryogenic BPM Pickups for PXIE HWR</a:t>
            </a:r>
            <a:br>
              <a:rPr lang="en-US" sz="3200" b="1" dirty="0" smtClean="0">
                <a:solidFill>
                  <a:srgbClr val="CC0000"/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CC0000"/>
                </a:solidFill>
                <a:cs typeface="Times New Roman" pitchFamily="18" charset="0"/>
              </a:rPr>
              <a:t>‒ First Thoughts and Discussion ‒</a:t>
            </a:r>
            <a:endParaRPr lang="en-US" sz="2400" b="1" dirty="0" smtClean="0">
              <a:solidFill>
                <a:srgbClr val="CC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7825" y="4965200"/>
            <a:ext cx="2726756" cy="1075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dirty="0" smtClean="0"/>
              <a:t>Manfred </a:t>
            </a:r>
            <a:r>
              <a:rPr lang="en-US" i="1" dirty="0" smtClean="0"/>
              <a:t>Wendt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Fermilab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i="1" dirty="0" smtClean="0">
              <a:solidFill>
                <a:srgbClr val="000099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728559" y="3491759"/>
            <a:ext cx="4109335" cy="88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None/>
              <a:defRPr kumimoji="1" sz="20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b="1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Project X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2011 Fall Collaboration Meeting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October 25-27, </a:t>
            </a:r>
            <a:r>
              <a:rPr lang="en-US" sz="1800" dirty="0" err="1" smtClean="0">
                <a:solidFill>
                  <a:schemeClr val="tx1"/>
                </a:solidFill>
              </a:rPr>
              <a:t>Fermilab</a:t>
            </a:r>
            <a:r>
              <a:rPr lang="en-US" sz="1800" dirty="0" smtClean="0">
                <a:solidFill>
                  <a:schemeClr val="tx1"/>
                </a:solidFill>
              </a:rPr>
              <a:t>, Batavia, IL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endParaRPr lang="en-US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054" y="0"/>
            <a:ext cx="6375231" cy="855865"/>
          </a:xfrm>
        </p:spPr>
        <p:txBody>
          <a:bodyPr/>
          <a:lstStyle/>
          <a:p>
            <a:r>
              <a:rPr lang="en-US" sz="2800" dirty="0" smtClean="0"/>
              <a:t>PXIE Beam Parameters &amp; </a:t>
            </a:r>
            <a:br>
              <a:rPr lang="en-US" sz="2800" dirty="0" smtClean="0"/>
            </a:br>
            <a:r>
              <a:rPr lang="en-US" sz="2800" dirty="0" smtClean="0"/>
              <a:t>HWR BPM Requirements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624809"/>
              </p:ext>
            </p:extLst>
          </p:nvPr>
        </p:nvGraphicFramePr>
        <p:xfrm>
          <a:off x="609600" y="1085850"/>
          <a:ext cx="7924800" cy="509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5160"/>
                <a:gridCol w="4269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Max.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unch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162.5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 bunch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r>
                        <a:rPr lang="en-US" dirty="0" err="1" smtClean="0"/>
                        <a:t>pC</a:t>
                      </a:r>
                      <a:r>
                        <a:rPr lang="en-US" dirty="0" smtClean="0"/>
                        <a:t> (1.9</a:t>
                      </a:r>
                      <a:r>
                        <a:rPr lang="en-US" baseline="0" dirty="0" smtClean="0"/>
                        <a:t>x10</a:t>
                      </a:r>
                      <a:r>
                        <a:rPr lang="en-US" baseline="30000" dirty="0" smtClean="0"/>
                        <a:t>8</a:t>
                      </a:r>
                      <a:r>
                        <a:rPr lang="en-US" baseline="0" dirty="0" smtClean="0"/>
                        <a:t> H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– 60 </a:t>
                      </a:r>
                      <a:r>
                        <a:rPr lang="en-US" dirty="0" err="1" smtClean="0"/>
                        <a:t>pC</a:t>
                      </a:r>
                      <a:r>
                        <a:rPr lang="en-US" dirty="0" smtClean="0"/>
                        <a:t> per bunch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 beam size (typically)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 mm 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 beam size (typically)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3 deg.</a:t>
                      </a:r>
                      <a:r>
                        <a:rPr lang="en-US" baseline="0" dirty="0" smtClean="0"/>
                        <a:t> RMS</a:t>
                      </a:r>
                      <a:r>
                        <a:rPr lang="en-US" dirty="0" smtClean="0"/>
                        <a:t> @ 162.5 MHz</a:t>
                      </a:r>
                      <a:r>
                        <a:rPr lang="en-US" baseline="0" dirty="0" smtClean="0"/>
                        <a:t> (~50 </a:t>
                      </a:r>
                      <a:r>
                        <a:rPr lang="en-US" baseline="0" dirty="0" err="1" smtClean="0"/>
                        <a:t>psec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Minimum integration time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 123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nsec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(20 bunches) ???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position accuracy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&lt;0.5</a:t>
                      </a:r>
                      <a:r>
                        <a:rPr lang="en-US" baseline="0" dirty="0" smtClean="0"/>
                        <a:t> 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 offset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&lt;1.0 mm (w/o BBA)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Position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resolution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~30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 (@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??  integration time)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Phase resolution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~0.1 deg.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(@ ?? Integration time)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Beam pipe aperture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Circular, ~30 mm ID (???)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BPM pickup real estate (length)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~50 mm ??? (as short as possible!)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2-10</a:t>
                      </a:r>
                      <a:r>
                        <a:rPr lang="en-US" baseline="0" dirty="0" smtClean="0"/>
                        <a:t> K operating temperature, UHV,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clean-room class 100 certification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3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864" y="164575"/>
            <a:ext cx="6260015" cy="629095"/>
          </a:xfrm>
        </p:spPr>
        <p:txBody>
          <a:bodyPr/>
          <a:lstStyle/>
          <a:p>
            <a:r>
              <a:rPr lang="en-US" dirty="0" smtClean="0"/>
              <a:t>Cold Re-entrant BPM</a:t>
            </a:r>
            <a:endParaRPr lang="en-US" dirty="0"/>
          </a:p>
        </p:txBody>
      </p:sp>
      <p:pic>
        <p:nvPicPr>
          <p:cNvPr id="4" name="図 1" descr="re-entrant_BPM_for_pap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485"/>
            <a:ext cx="9144000" cy="35604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4043480"/>
            <a:ext cx="8218670" cy="2150680"/>
          </a:xfrm>
        </p:spPr>
        <p:txBody>
          <a:bodyPr/>
          <a:lstStyle/>
          <a:p>
            <a:r>
              <a:rPr lang="en-US" dirty="0" smtClean="0"/>
              <a:t>KEK improved re-entrant BPM design, based on CERN / </a:t>
            </a:r>
            <a:r>
              <a:rPr lang="en-US" dirty="0" err="1" smtClean="0"/>
              <a:t>Saclay</a:t>
            </a:r>
            <a:endParaRPr lang="en-US" dirty="0" smtClean="0"/>
          </a:p>
          <a:p>
            <a:pPr lvl="1"/>
            <a:r>
              <a:rPr lang="en-US" dirty="0" smtClean="0"/>
              <a:t>&lt; 1 </a:t>
            </a:r>
            <a:r>
              <a:rPr lang="el-GR" dirty="0" smtClean="0"/>
              <a:t>μ</a:t>
            </a:r>
            <a:r>
              <a:rPr lang="en-US" dirty="0" smtClean="0"/>
              <a:t>m resolution</a:t>
            </a:r>
          </a:p>
          <a:p>
            <a:pPr lvl="1"/>
            <a:r>
              <a:rPr lang="en-US" dirty="0" smtClean="0"/>
              <a:t>2 GHz low-Q WG-loaded coaxial resonator</a:t>
            </a:r>
          </a:p>
          <a:p>
            <a:pPr lvl="1"/>
            <a:r>
              <a:rPr lang="en-US" dirty="0" smtClean="0"/>
              <a:t>Cryogenic, UHV and clean-room compatible</a:t>
            </a:r>
          </a:p>
          <a:p>
            <a:r>
              <a:rPr lang="en-US" dirty="0" smtClean="0"/>
              <a:t>Needs substantial R&amp;D to be scaled to PXIE beam parameters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(Too) large physical dimensions (length!)</a:t>
            </a:r>
          </a:p>
        </p:txBody>
      </p:sp>
    </p:spTree>
    <p:extLst>
      <p:ext uri="{BB962C8B-B14F-4D97-AF65-F5344CB8AC3E}">
        <p14:creationId xmlns:p14="http://schemas.microsoft.com/office/powerpoint/2010/main" val="408978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865" y="164575"/>
            <a:ext cx="6298420" cy="629095"/>
          </a:xfrm>
        </p:spPr>
        <p:txBody>
          <a:bodyPr/>
          <a:lstStyle/>
          <a:p>
            <a:r>
              <a:rPr lang="en-US" dirty="0" err="1" smtClean="0"/>
              <a:t>Stripline</a:t>
            </a:r>
            <a:r>
              <a:rPr lang="en-US" dirty="0" smtClean="0"/>
              <a:t> BPM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1" y="4179174"/>
            <a:ext cx="8717934" cy="2091796"/>
          </a:xfrm>
        </p:spPr>
        <p:txBody>
          <a:bodyPr/>
          <a:lstStyle/>
          <a:p>
            <a:r>
              <a:rPr lang="en-US" dirty="0" smtClean="0"/>
              <a:t>Complete prototype developed for HINS</a:t>
            </a:r>
          </a:p>
          <a:p>
            <a:pPr lvl="1"/>
            <a:r>
              <a:rPr lang="en-US" dirty="0" smtClean="0"/>
              <a:t>Located inside the cold solenoid, not much extra space required.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lectrical length matched to the 2</a:t>
            </a:r>
            <a:r>
              <a:rPr lang="en-US" baseline="30000" dirty="0" smtClean="0"/>
              <a:t>nd</a:t>
            </a:r>
            <a:r>
              <a:rPr lang="en-US" dirty="0" smtClean="0"/>
              <a:t> (325 MHz) bunch harmonic.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Feedthroughs</a:t>
            </a:r>
            <a:r>
              <a:rPr lang="en-US" dirty="0" smtClean="0">
                <a:solidFill>
                  <a:srgbClr val="FF0000"/>
                </a:solidFill>
              </a:rPr>
              <a:t> and other long lead time parts are in quantities in house!</a:t>
            </a:r>
          </a:p>
          <a:p>
            <a:r>
              <a:rPr lang="en-US" dirty="0" smtClean="0"/>
              <a:t>Requires some mechanical redesign.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Requires a larger bore of the SC solenoid!</a:t>
            </a:r>
          </a:p>
          <a:p>
            <a:endParaRPr lang="en-US" dirty="0"/>
          </a:p>
        </p:txBody>
      </p:sp>
      <p:pic>
        <p:nvPicPr>
          <p:cNvPr id="6146" name="Picture 2" descr="C:\Users\manfred\Documents\FNAL\BenVosmekData\Documents\Archived\Stripline BPM\HINS_striplineBPM_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914748"/>
            <a:ext cx="5995408" cy="32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nfred\Documents\FNAL\BenVosmekData\Documents\Active\Hins Stripline\hins\IMG_3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45" y="916790"/>
            <a:ext cx="2052624" cy="15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nfred\Documents\FNAL\BenVosmekData\Documents\Active\Hins Stripline\hins\IMG_3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43" y="2639655"/>
            <a:ext cx="2052625" cy="15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0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460" y="164575"/>
            <a:ext cx="6336825" cy="629095"/>
          </a:xfrm>
        </p:spPr>
        <p:txBody>
          <a:bodyPr/>
          <a:lstStyle/>
          <a:p>
            <a:r>
              <a:rPr lang="en-US" dirty="0" smtClean="0"/>
              <a:t>Button BPM</a:t>
            </a:r>
            <a:endParaRPr lang="en-US" dirty="0"/>
          </a:p>
        </p:txBody>
      </p:sp>
      <p:pic>
        <p:nvPicPr>
          <p:cNvPr id="2051" name="Picture 3" descr="C:\Users\manfred\Pictures\Work\FNAL\A0-Photoinjector\DSC009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r="15282"/>
          <a:stretch/>
        </p:blipFill>
        <p:spPr bwMode="auto">
          <a:xfrm>
            <a:off x="117020" y="3757537"/>
            <a:ext cx="2550260" cy="24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8202" y="3993528"/>
                <a:ext cx="541116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button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out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beam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load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202" y="3993528"/>
                <a:ext cx="5411161" cy="71468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3" y="1019850"/>
            <a:ext cx="8372291" cy="2737687"/>
          </a:xfrm>
        </p:spPr>
        <p:txBody>
          <a:bodyPr/>
          <a:lstStyle/>
          <a:p>
            <a:r>
              <a:rPr lang="en-US" dirty="0" smtClean="0"/>
              <a:t>Compact, simple design</a:t>
            </a:r>
            <a:endParaRPr lang="en-US" dirty="0" smtClean="0"/>
          </a:p>
          <a:p>
            <a:pPr lvl="1"/>
            <a:r>
              <a:rPr lang="en-US" dirty="0" smtClean="0"/>
              <a:t>Based on commercial </a:t>
            </a:r>
            <a:r>
              <a:rPr lang="en-US" dirty="0" smtClean="0"/>
              <a:t>UHV RF </a:t>
            </a:r>
            <a:r>
              <a:rPr lang="en-US" dirty="0" smtClean="0"/>
              <a:t>button </a:t>
            </a:r>
            <a:r>
              <a:rPr lang="en-US" dirty="0" err="1" smtClean="0"/>
              <a:t>feedthroughs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standard, or custom made </a:t>
            </a:r>
            <a:r>
              <a:rPr lang="en-US" dirty="0" smtClean="0"/>
              <a:t>to </a:t>
            </a:r>
            <a:r>
              <a:rPr lang="en-US" dirty="0" smtClean="0"/>
              <a:t>specs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or glass-ferrite dielectric)</a:t>
            </a:r>
            <a:endParaRPr lang="en-US" dirty="0" smtClean="0"/>
          </a:p>
          <a:p>
            <a:pPr lvl="1"/>
            <a:r>
              <a:rPr lang="en-US" dirty="0" smtClean="0"/>
              <a:t>Well known</a:t>
            </a:r>
            <a:r>
              <a:rPr lang="en-US" dirty="0" smtClean="0"/>
              <a:t> </a:t>
            </a:r>
            <a:r>
              <a:rPr lang="en-US" dirty="0" smtClean="0"/>
              <a:t>properties </a:t>
            </a:r>
            <a:r>
              <a:rPr lang="en-US" dirty="0" smtClean="0"/>
              <a:t>(</a:t>
            </a:r>
            <a:r>
              <a:rPr lang="en-US" dirty="0" smtClean="0"/>
              <a:t>numerical simulation)</a:t>
            </a:r>
          </a:p>
          <a:p>
            <a:pPr lvl="1"/>
            <a:r>
              <a:rPr lang="en-US" dirty="0" smtClean="0"/>
              <a:t>Meets e</a:t>
            </a:r>
            <a:r>
              <a:rPr lang="en-US" dirty="0" smtClean="0"/>
              <a:t>nvironmental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Design based on </a:t>
            </a:r>
            <a:r>
              <a:rPr lang="en-US" dirty="0" err="1" smtClean="0"/>
              <a:t>Meggitt</a:t>
            </a:r>
            <a:r>
              <a:rPr lang="en-US" dirty="0" smtClean="0"/>
              <a:t> (Kaman) </a:t>
            </a:r>
            <a:r>
              <a:rPr lang="en-US" dirty="0" err="1" smtClean="0"/>
              <a:t>feedthroughts</a:t>
            </a:r>
            <a:endParaRPr lang="en-US" dirty="0" smtClean="0"/>
          </a:p>
          <a:p>
            <a:pPr lvl="1"/>
            <a:r>
              <a:rPr lang="en-US" dirty="0" smtClean="0"/>
              <a:t>Currently tested in CM-1, but known to be not optimal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linac</a:t>
            </a:r>
            <a:r>
              <a:rPr lang="en-US" dirty="0" smtClean="0"/>
              <a:t> operation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75466" y="4699930"/>
                <a:ext cx="2080954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load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button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466" y="4699930"/>
                <a:ext cx="2080954" cy="65954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56420" y="4745519"/>
                <a:ext cx="1665648" cy="613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beam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button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420" y="4745519"/>
                <a:ext cx="1665648" cy="61395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67431" y="5409677"/>
                <a:ext cx="1413592" cy="643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/>
                          <a:ea typeface="Cambria Math"/>
                        </a:rPr>
                        <m:t>ϕ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button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pipe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431" y="5409677"/>
                <a:ext cx="1413592" cy="64395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1820" y="4699928"/>
            <a:ext cx="2743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manfred\Documents\FNAL\Project-X_HINS\PXIE\HWR\BPM\345094_cro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50" y="2096202"/>
            <a:ext cx="2130425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2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865" y="164575"/>
            <a:ext cx="6298420" cy="629095"/>
          </a:xfrm>
        </p:spPr>
        <p:txBody>
          <a:bodyPr/>
          <a:lstStyle/>
          <a:p>
            <a:r>
              <a:rPr lang="en-US" dirty="0" smtClean="0"/>
              <a:t>Coupling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305" y="1047890"/>
            <a:ext cx="4692095" cy="4955585"/>
          </a:xfrm>
        </p:spPr>
        <p:txBody>
          <a:bodyPr/>
          <a:lstStyle/>
          <a:p>
            <a:r>
              <a:rPr lang="en-US" dirty="0" smtClean="0"/>
              <a:t>Longitudinal coupling impedance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Additional effects due to the annual button-ground gap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TE</a:t>
            </a:r>
            <a:r>
              <a:rPr lang="en-US" baseline="-25000" dirty="0" smtClean="0"/>
              <a:t>11</a:t>
            </a:r>
            <a:r>
              <a:rPr lang="en-US" dirty="0" smtClean="0"/>
              <a:t> gap waveguide resonance at: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Try to minimize wake potential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(not required for proton </a:t>
            </a:r>
            <a:r>
              <a:rPr lang="en-US" dirty="0" err="1" smtClean="0">
                <a:solidFill>
                  <a:srgbClr val="FF0000"/>
                </a:solidFill>
              </a:rPr>
              <a:t>linacs</a:t>
            </a:r>
            <a:r>
              <a:rPr lang="en-US" dirty="0" smtClean="0">
                <a:solidFill>
                  <a:srgbClr val="FF0000"/>
                </a:solidFill>
              </a:rPr>
              <a:t>!)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Reduce </a:t>
            </a:r>
            <a:r>
              <a:rPr lang="en-US" i="1" dirty="0" err="1" smtClean="0"/>
              <a:t>r</a:t>
            </a:r>
            <a:r>
              <a:rPr lang="en-US" baseline="-25000" dirty="0" err="1" smtClean="0"/>
              <a:t>button</a:t>
            </a:r>
            <a:endParaRPr lang="en-US" baseline="-25000" dirty="0" smtClean="0"/>
          </a:p>
          <a:p>
            <a:pPr lvl="1"/>
            <a:r>
              <a:rPr lang="en-US" dirty="0" smtClean="0"/>
              <a:t>Minimize </a:t>
            </a:r>
            <a:r>
              <a:rPr lang="en-US" i="1" dirty="0" err="1" smtClean="0"/>
              <a:t>w</a:t>
            </a:r>
            <a:r>
              <a:rPr lang="en-US" baseline="-25000" dirty="0" err="1" smtClean="0"/>
              <a:t>gap</a:t>
            </a:r>
            <a:endParaRPr lang="en-US" baseline="-25000" dirty="0"/>
          </a:p>
        </p:txBody>
      </p:sp>
      <p:pic>
        <p:nvPicPr>
          <p:cNvPr id="2055" name="Picture 7" descr="C:\Users\manfred\Documents\ConferencesWorkshops\LER2011\MyPresentation\ButtonPUcross_2inch_mod_crop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1163105"/>
            <a:ext cx="3191285" cy="484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29757" y="1278320"/>
                <a:ext cx="4944430" cy="92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beam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button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757" y="1278320"/>
                <a:ext cx="4944430" cy="9272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37134" y="2582618"/>
                <a:ext cx="5292154" cy="84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𝑔𝑎𝑝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button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gap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𝑝𝑖𝑝𝑒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ln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32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  <a:ea typeface="Cambria Math"/>
                                            </a:rPr>
                                            <m:t>button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  <a:ea typeface="Cambria Math"/>
                                            </a:rPr>
                                            <m:t>gap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ea typeface="Cambria Math"/>
                                        </a:rPr>
                                        <m:t>gap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134" y="2582618"/>
                <a:ext cx="5292154" cy="8447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22290" y="3681680"/>
                <a:ext cx="3921843" cy="67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button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button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gap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290" y="3681680"/>
                <a:ext cx="3921843" cy="6723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2882180" y="3052458"/>
            <a:ext cx="3072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880960" y="4069305"/>
            <a:ext cx="3072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029465" y="3697835"/>
            <a:ext cx="1220" cy="3714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030685" y="3052458"/>
            <a:ext cx="1220" cy="3765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05890" y="3340257"/>
                <a:ext cx="9380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button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90" y="3340257"/>
                <a:ext cx="93801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 flipH="1">
            <a:off x="2805371" y="2660900"/>
            <a:ext cx="369526" cy="3456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990134" y="2315255"/>
                <a:ext cx="706924" cy="395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gap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134" y="2315255"/>
                <a:ext cx="706924" cy="39549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22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865" y="164575"/>
            <a:ext cx="6298420" cy="629095"/>
          </a:xfrm>
        </p:spPr>
        <p:txBody>
          <a:bodyPr/>
          <a:lstStyle/>
          <a:p>
            <a:r>
              <a:rPr lang="en-US" dirty="0" err="1" smtClean="0"/>
              <a:t>Meggitt</a:t>
            </a:r>
            <a:r>
              <a:rPr lang="en-US" dirty="0" smtClean="0"/>
              <a:t> Button </a:t>
            </a:r>
            <a:r>
              <a:rPr lang="en-US" dirty="0" err="1" smtClean="0"/>
              <a:t>Feedthrough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51" y="1085850"/>
            <a:ext cx="6611097" cy="5108575"/>
          </a:xfrm>
        </p:spPr>
      </p:pic>
    </p:spTree>
    <p:extLst>
      <p:ext uri="{BB962C8B-B14F-4D97-AF65-F5344CB8AC3E}">
        <p14:creationId xmlns:p14="http://schemas.microsoft.com/office/powerpoint/2010/main" val="275923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460" y="164575"/>
            <a:ext cx="6336825" cy="629095"/>
          </a:xfrm>
        </p:spPr>
        <p:txBody>
          <a:bodyPr/>
          <a:lstStyle/>
          <a:p>
            <a:r>
              <a:rPr lang="en-US" dirty="0" smtClean="0"/>
              <a:t>SST XFEL Button </a:t>
            </a:r>
            <a:r>
              <a:rPr lang="en-US" dirty="0" err="1" smtClean="0"/>
              <a:t>Feedthrough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 b="8858"/>
          <a:stretch/>
        </p:blipFill>
        <p:spPr>
          <a:xfrm>
            <a:off x="539475" y="1047890"/>
            <a:ext cx="8187318" cy="5155869"/>
          </a:xfrm>
        </p:spPr>
      </p:pic>
    </p:spTree>
    <p:extLst>
      <p:ext uri="{BB962C8B-B14F-4D97-AF65-F5344CB8AC3E}">
        <p14:creationId xmlns:p14="http://schemas.microsoft.com/office/powerpoint/2010/main" val="224724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460" y="164575"/>
            <a:ext cx="6336825" cy="629095"/>
          </a:xfrm>
        </p:spPr>
        <p:txBody>
          <a:bodyPr/>
          <a:lstStyle/>
          <a:p>
            <a:r>
              <a:rPr lang="en-US" dirty="0" smtClean="0"/>
              <a:t>HWR BPM Pickup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Stripline</a:t>
            </a:r>
            <a:r>
              <a:rPr lang="en-US" dirty="0" smtClean="0"/>
              <a:t> BPM inside the solenoid</a:t>
            </a:r>
          </a:p>
          <a:p>
            <a:pPr lvl="1"/>
            <a:r>
              <a:rPr lang="en-US" dirty="0" smtClean="0"/>
              <a:t>Requires a larger bore of the solenoid.</a:t>
            </a:r>
          </a:p>
          <a:p>
            <a:pPr lvl="1"/>
            <a:r>
              <a:rPr lang="en-US" dirty="0" smtClean="0"/>
              <a:t>Complicated mechanics compared to a button style BPM.</a:t>
            </a:r>
          </a:p>
          <a:p>
            <a:pPr lvl="1"/>
            <a:r>
              <a:rPr lang="en-US" dirty="0" smtClean="0"/>
              <a:t>Better transfer impedance (2-3 times) than a button BPM. </a:t>
            </a:r>
          </a:p>
          <a:p>
            <a:pPr lvl="1"/>
            <a:r>
              <a:rPr lang="en-US" dirty="0" smtClean="0"/>
              <a:t>Requires substantial mechanical engineering to scale the HINS design. Currently no ME support available at </a:t>
            </a:r>
            <a:r>
              <a:rPr lang="en-US" dirty="0" err="1" smtClean="0"/>
              <a:t>Fermilab</a:t>
            </a:r>
            <a:r>
              <a:rPr lang="en-US" dirty="0" smtClean="0"/>
              <a:t>!!</a:t>
            </a:r>
          </a:p>
          <a:p>
            <a:pPr lvl="1"/>
            <a:r>
              <a:rPr lang="en-US" dirty="0" err="1" smtClean="0"/>
              <a:t>Feedthroughs</a:t>
            </a:r>
            <a:r>
              <a:rPr lang="en-US" dirty="0" smtClean="0"/>
              <a:t> and other long lead-time parts are in house!</a:t>
            </a:r>
          </a:p>
          <a:p>
            <a:r>
              <a:rPr lang="en-US" dirty="0" smtClean="0"/>
              <a:t>Button BPM Pickup</a:t>
            </a:r>
          </a:p>
          <a:p>
            <a:pPr lvl="1"/>
            <a:r>
              <a:rPr lang="en-US" dirty="0" smtClean="0"/>
              <a:t>Requires some minimum mechanical engineering.</a:t>
            </a:r>
          </a:p>
          <a:p>
            <a:pPr lvl="1"/>
            <a:r>
              <a:rPr lang="en-US" dirty="0" smtClean="0"/>
              <a:t>Need to all purchase button </a:t>
            </a:r>
            <a:r>
              <a:rPr lang="en-US" dirty="0" err="1" smtClean="0"/>
              <a:t>feedthroughs</a:t>
            </a:r>
            <a:r>
              <a:rPr lang="en-US" dirty="0" smtClean="0"/>
              <a:t>, seals, contact springs, etc., $2,500 – $3,000 value per BPM.</a:t>
            </a:r>
          </a:p>
          <a:p>
            <a:pPr lvl="1"/>
            <a:r>
              <a:rPr lang="en-US" dirty="0" smtClean="0"/>
              <a:t>Need to verify output level (S/N-ratio) at 3 </a:t>
            </a:r>
            <a:r>
              <a:rPr lang="en-US" dirty="0" err="1" smtClean="0"/>
              <a:t>pC</a:t>
            </a:r>
            <a:r>
              <a:rPr lang="en-US" dirty="0" smtClean="0"/>
              <a:t> / bunch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Meggitt</a:t>
            </a:r>
            <a:r>
              <a:rPr lang="en-US" dirty="0" smtClean="0"/>
              <a:t> and SST button electrode.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21553"/>
      </p:ext>
    </p:extLst>
  </p:cSld>
  <p:clrMapOvr>
    <a:masterClrMapping/>
  </p:clrMapOvr>
</p:sld>
</file>

<file path=ppt/theme/theme1.xml><?xml version="1.0" encoding="utf-8"?>
<a:theme xmlns:a="http://schemas.openxmlformats.org/drawingml/2006/main" name="2_new-NLC">
  <a:themeElements>
    <a:clrScheme name="new-NL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ew-N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new-NL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NL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</TotalTime>
  <Words>641</Words>
  <Application>Microsoft Office PowerPoint</Application>
  <PresentationFormat>On-screen Show (4:3)</PresentationFormat>
  <Paragraphs>89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2_new-NLC</vt:lpstr>
      <vt:lpstr>Cryogenic BPM Pickups for PXIE HWR ‒ First Thoughts and Discussion ‒</vt:lpstr>
      <vt:lpstr>PXIE Beam Parameters &amp;  HWR BPM Requirements</vt:lpstr>
      <vt:lpstr>Cold Re-entrant BPM</vt:lpstr>
      <vt:lpstr>Stripline BPM</vt:lpstr>
      <vt:lpstr>Button BPM</vt:lpstr>
      <vt:lpstr>Coupling Impedance</vt:lpstr>
      <vt:lpstr>Meggitt Button Feedthrough</vt:lpstr>
      <vt:lpstr>SST XFEL Button Feedthrough</vt:lpstr>
      <vt:lpstr>HWR BPM Pickup Options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Laser-Based Beam Diagnostics R&amp;D for Project X</dc:title>
  <dc:creator>Beams Division</dc:creator>
  <cp:lastModifiedBy>manfred</cp:lastModifiedBy>
  <cp:revision>419</cp:revision>
  <dcterms:created xsi:type="dcterms:W3CDTF">2009-03-16T15:06:27Z</dcterms:created>
  <dcterms:modified xsi:type="dcterms:W3CDTF">2011-10-26T04:52:05Z</dcterms:modified>
</cp:coreProperties>
</file>