
<file path=[Content_Types].xml><?xml version="1.0" encoding="utf-8"?>
<Types xmlns="http://schemas.openxmlformats.org/package/2006/content-types">
  <Default Extension="rels" ContentType="application/vnd.openxmlformats-package.relationships+xml"/>
  <Default Extension="jpg" ContentType="image/jpeg"/>
  <Default Extension="xml" ContentType="application/xml"/>
  <Default Extension="xlsx" ContentType="application/vnd.openxmlformats-officedocument.spreadsheetml.sheet"/>
  <Default Extension="jpeg" ContentType="image/jpeg"/>
  <Default Extension="png" ContentType="image/png"/>
  <Default Extension="emf" ContentType="image/x-em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5" r:id="rId3"/>
    <p:sldId id="257" r:id="rId4"/>
    <p:sldId id="258" r:id="rId5"/>
    <p:sldId id="259" r:id="rId6"/>
    <p:sldId id="260" r:id="rId7"/>
    <p:sldId id="266" r:id="rId8"/>
    <p:sldId id="274" r:id="rId9"/>
    <p:sldId id="275" r:id="rId10"/>
    <p:sldId id="263" r:id="rId11"/>
    <p:sldId id="261" r:id="rId12"/>
    <p:sldId id="262" r:id="rId13"/>
    <p:sldId id="264" r:id="rId14"/>
    <p:sldId id="273" r:id="rId15"/>
    <p:sldId id="277" r:id="rId16"/>
    <p:sldId id="276" r:id="rId17"/>
    <p:sldId id="267" r:id="rId18"/>
    <p:sldId id="268" r:id="rId19"/>
    <p:sldId id="269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6" d="100"/>
          <a:sy n="86" d="100"/>
        </p:scale>
        <p:origin x="-152" y="-104"/>
      </p:cViewPr>
      <p:guideLst>
        <p:guide orient="horz" pos="3489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cat>
            <c:numRef>
              <c:f>Sheet1!$A$2:$A$20</c:f>
              <c:numCache>
                <c:formatCode>General</c:formatCode>
                <c:ptCount val="19"/>
                <c:pt idx="0">
                  <c:v>2002.0</c:v>
                </c:pt>
                <c:pt idx="2">
                  <c:v>2003.0</c:v>
                </c:pt>
                <c:pt idx="4">
                  <c:v>2004.0</c:v>
                </c:pt>
                <c:pt idx="6">
                  <c:v>2005.0</c:v>
                </c:pt>
                <c:pt idx="8">
                  <c:v>2006.0</c:v>
                </c:pt>
                <c:pt idx="10">
                  <c:v>2007.0</c:v>
                </c:pt>
                <c:pt idx="12">
                  <c:v>2008.0</c:v>
                </c:pt>
                <c:pt idx="14">
                  <c:v>2009.0</c:v>
                </c:pt>
                <c:pt idx="16">
                  <c:v>2010.0</c:v>
                </c:pt>
                <c:pt idx="18">
                  <c:v>2011.0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454.0</c:v>
                </c:pt>
                <c:pt idx="1">
                  <c:v>441.0</c:v>
                </c:pt>
                <c:pt idx="2">
                  <c:v>436.0</c:v>
                </c:pt>
                <c:pt idx="3">
                  <c:v>448.0</c:v>
                </c:pt>
                <c:pt idx="4">
                  <c:v>433.0</c:v>
                </c:pt>
                <c:pt idx="5">
                  <c:v>441.0</c:v>
                </c:pt>
                <c:pt idx="6">
                  <c:v>412.0</c:v>
                </c:pt>
                <c:pt idx="7">
                  <c:v>407.0</c:v>
                </c:pt>
                <c:pt idx="8">
                  <c:v>363.0</c:v>
                </c:pt>
                <c:pt idx="9">
                  <c:v>276.0</c:v>
                </c:pt>
                <c:pt idx="10">
                  <c:v>73.0</c:v>
                </c:pt>
                <c:pt idx="11">
                  <c:v>41.0</c:v>
                </c:pt>
                <c:pt idx="12">
                  <c:v>10.0</c:v>
                </c:pt>
                <c:pt idx="13">
                  <c:v>4.0</c:v>
                </c:pt>
                <c:pt idx="14">
                  <c:v>3.0</c:v>
                </c:pt>
                <c:pt idx="15">
                  <c:v>3.0</c:v>
                </c:pt>
                <c:pt idx="16">
                  <c:v>2.0</c:v>
                </c:pt>
                <c:pt idx="17">
                  <c:v>2.0</c:v>
                </c:pt>
                <c:pt idx="18">
                  <c:v>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cat>
            <c:numRef>
              <c:f>Sheet1!$A$2:$A$20</c:f>
              <c:numCache>
                <c:formatCode>General</c:formatCode>
                <c:ptCount val="19"/>
                <c:pt idx="0">
                  <c:v>2002.0</c:v>
                </c:pt>
                <c:pt idx="2">
                  <c:v>2003.0</c:v>
                </c:pt>
                <c:pt idx="4">
                  <c:v>2004.0</c:v>
                </c:pt>
                <c:pt idx="6">
                  <c:v>2005.0</c:v>
                </c:pt>
                <c:pt idx="8">
                  <c:v>2006.0</c:v>
                </c:pt>
                <c:pt idx="10">
                  <c:v>2007.0</c:v>
                </c:pt>
                <c:pt idx="12">
                  <c:v>2008.0</c:v>
                </c:pt>
                <c:pt idx="14">
                  <c:v>2009.0</c:v>
                </c:pt>
                <c:pt idx="16">
                  <c:v>2010.0</c:v>
                </c:pt>
                <c:pt idx="18">
                  <c:v>2011.0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46.0</c:v>
                </c:pt>
                <c:pt idx="1">
                  <c:v>59.0</c:v>
                </c:pt>
                <c:pt idx="2">
                  <c:v>64.0</c:v>
                </c:pt>
                <c:pt idx="3">
                  <c:v>52.0</c:v>
                </c:pt>
                <c:pt idx="4">
                  <c:v>67.0</c:v>
                </c:pt>
                <c:pt idx="5">
                  <c:v>59.0</c:v>
                </c:pt>
                <c:pt idx="6">
                  <c:v>88.0</c:v>
                </c:pt>
                <c:pt idx="7">
                  <c:v>93.0</c:v>
                </c:pt>
                <c:pt idx="8">
                  <c:v>137.0</c:v>
                </c:pt>
                <c:pt idx="9">
                  <c:v>224.0</c:v>
                </c:pt>
                <c:pt idx="10">
                  <c:v>406.0</c:v>
                </c:pt>
                <c:pt idx="11">
                  <c:v>353.0</c:v>
                </c:pt>
                <c:pt idx="12">
                  <c:v>204.0</c:v>
                </c:pt>
                <c:pt idx="13">
                  <c:v>154.0</c:v>
                </c:pt>
                <c:pt idx="14">
                  <c:v>107.0</c:v>
                </c:pt>
                <c:pt idx="15">
                  <c:v>59.0</c:v>
                </c:pt>
                <c:pt idx="16">
                  <c:v>48.0</c:v>
                </c:pt>
                <c:pt idx="17">
                  <c:v>38.0</c:v>
                </c:pt>
                <c:pt idx="18">
                  <c:v>37.0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</c:v>
                </c:pt>
              </c:strCache>
            </c:strRef>
          </c:tx>
          <c:cat>
            <c:numRef>
              <c:f>Sheet1!$A$2:$A$20</c:f>
              <c:numCache>
                <c:formatCode>General</c:formatCode>
                <c:ptCount val="19"/>
                <c:pt idx="0">
                  <c:v>2002.0</c:v>
                </c:pt>
                <c:pt idx="2">
                  <c:v>2003.0</c:v>
                </c:pt>
                <c:pt idx="4">
                  <c:v>2004.0</c:v>
                </c:pt>
                <c:pt idx="6">
                  <c:v>2005.0</c:v>
                </c:pt>
                <c:pt idx="8">
                  <c:v>2006.0</c:v>
                </c:pt>
                <c:pt idx="10">
                  <c:v>2007.0</c:v>
                </c:pt>
                <c:pt idx="12">
                  <c:v>2008.0</c:v>
                </c:pt>
                <c:pt idx="14">
                  <c:v>2009.0</c:v>
                </c:pt>
                <c:pt idx="16">
                  <c:v>2010.0</c:v>
                </c:pt>
                <c:pt idx="18">
                  <c:v>2011.0</c:v>
                </c:pt>
              </c:numCache>
            </c:num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21.0</c:v>
                </c:pt>
                <c:pt idx="11">
                  <c:v>106.0</c:v>
                </c:pt>
                <c:pt idx="12">
                  <c:v>283.0</c:v>
                </c:pt>
                <c:pt idx="13">
                  <c:v>335.0</c:v>
                </c:pt>
                <c:pt idx="14">
                  <c:v>383.0</c:v>
                </c:pt>
                <c:pt idx="15">
                  <c:v>427.0</c:v>
                </c:pt>
                <c:pt idx="16">
                  <c:v>423.0</c:v>
                </c:pt>
                <c:pt idx="17">
                  <c:v>363.0</c:v>
                </c:pt>
                <c:pt idx="18">
                  <c:v>234.0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6</c:v>
                </c:pt>
              </c:strCache>
            </c:strRef>
          </c:tx>
          <c:cat>
            <c:numRef>
              <c:f>Sheet1!$A$2:$A$20</c:f>
              <c:numCache>
                <c:formatCode>General</c:formatCode>
                <c:ptCount val="19"/>
                <c:pt idx="0">
                  <c:v>2002.0</c:v>
                </c:pt>
                <c:pt idx="2">
                  <c:v>2003.0</c:v>
                </c:pt>
                <c:pt idx="4">
                  <c:v>2004.0</c:v>
                </c:pt>
                <c:pt idx="6">
                  <c:v>2005.0</c:v>
                </c:pt>
                <c:pt idx="8">
                  <c:v>2006.0</c:v>
                </c:pt>
                <c:pt idx="10">
                  <c:v>2007.0</c:v>
                </c:pt>
                <c:pt idx="12">
                  <c:v>2008.0</c:v>
                </c:pt>
                <c:pt idx="14">
                  <c:v>2009.0</c:v>
                </c:pt>
                <c:pt idx="16">
                  <c:v>2010.0</c:v>
                </c:pt>
                <c:pt idx="18">
                  <c:v>2011.0</c:v>
                </c:pt>
              </c:numCache>
            </c:numRef>
          </c:cat>
          <c:val>
            <c:numRef>
              <c:f>Sheet1!$E$2:$E$20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2.0</c:v>
                </c:pt>
                <c:pt idx="15">
                  <c:v>4.0</c:v>
                </c:pt>
                <c:pt idx="16">
                  <c:v>13.0</c:v>
                </c:pt>
                <c:pt idx="17">
                  <c:v>62.0</c:v>
                </c:pt>
                <c:pt idx="18">
                  <c:v>174.0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8</c:v>
                </c:pt>
              </c:strCache>
            </c:strRef>
          </c:tx>
          <c:cat>
            <c:numRef>
              <c:f>Sheet1!$A$2:$A$20</c:f>
              <c:numCache>
                <c:formatCode>General</c:formatCode>
                <c:ptCount val="19"/>
                <c:pt idx="0">
                  <c:v>2002.0</c:v>
                </c:pt>
                <c:pt idx="2">
                  <c:v>2003.0</c:v>
                </c:pt>
                <c:pt idx="4">
                  <c:v>2004.0</c:v>
                </c:pt>
                <c:pt idx="6">
                  <c:v>2005.0</c:v>
                </c:pt>
                <c:pt idx="8">
                  <c:v>2006.0</c:v>
                </c:pt>
                <c:pt idx="10">
                  <c:v>2007.0</c:v>
                </c:pt>
                <c:pt idx="12">
                  <c:v>2008.0</c:v>
                </c:pt>
                <c:pt idx="14">
                  <c:v>2009.0</c:v>
                </c:pt>
                <c:pt idx="16">
                  <c:v>2010.0</c:v>
                </c:pt>
                <c:pt idx="18">
                  <c:v>2011.0</c:v>
                </c:pt>
              </c:numCache>
            </c:numRef>
          </c:cat>
          <c:val>
            <c:numRef>
              <c:f>Sheet1!$F$2:$F$20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2.0</c:v>
                </c:pt>
                <c:pt idx="17">
                  <c:v>10.0</c:v>
                </c:pt>
                <c:pt idx="18">
                  <c:v>19.0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9</c:v>
                </c:pt>
              </c:strCache>
            </c:strRef>
          </c:tx>
          <c:cat>
            <c:numRef>
              <c:f>Sheet1!$A$2:$A$20</c:f>
              <c:numCache>
                <c:formatCode>General</c:formatCode>
                <c:ptCount val="19"/>
                <c:pt idx="0">
                  <c:v>2002.0</c:v>
                </c:pt>
                <c:pt idx="2">
                  <c:v>2003.0</c:v>
                </c:pt>
                <c:pt idx="4">
                  <c:v>2004.0</c:v>
                </c:pt>
                <c:pt idx="6">
                  <c:v>2005.0</c:v>
                </c:pt>
                <c:pt idx="8">
                  <c:v>2006.0</c:v>
                </c:pt>
                <c:pt idx="10">
                  <c:v>2007.0</c:v>
                </c:pt>
                <c:pt idx="12">
                  <c:v>2008.0</c:v>
                </c:pt>
                <c:pt idx="14">
                  <c:v>2009.0</c:v>
                </c:pt>
                <c:pt idx="16">
                  <c:v>2010.0</c:v>
                </c:pt>
                <c:pt idx="18">
                  <c:v>2011.0</c:v>
                </c:pt>
              </c:numCache>
            </c:numRef>
          </c:cat>
          <c:val>
            <c:numRef>
              <c:f>Sheet1!$G$2:$G$20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3.0</c:v>
                </c:pt>
                <c:pt idx="13">
                  <c:v>7.0</c:v>
                </c:pt>
                <c:pt idx="14">
                  <c:v>4.0</c:v>
                </c:pt>
                <c:pt idx="15">
                  <c:v>6.0</c:v>
                </c:pt>
                <c:pt idx="16">
                  <c:v>6.0</c:v>
                </c:pt>
                <c:pt idx="17">
                  <c:v>6.0</c:v>
                </c:pt>
                <c:pt idx="18">
                  <c:v>5.0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10</c:v>
                </c:pt>
              </c:strCache>
            </c:strRef>
          </c:tx>
          <c:cat>
            <c:numRef>
              <c:f>Sheet1!$A$2:$A$20</c:f>
              <c:numCache>
                <c:formatCode>General</c:formatCode>
                <c:ptCount val="19"/>
                <c:pt idx="0">
                  <c:v>2002.0</c:v>
                </c:pt>
                <c:pt idx="2">
                  <c:v>2003.0</c:v>
                </c:pt>
                <c:pt idx="4">
                  <c:v>2004.0</c:v>
                </c:pt>
                <c:pt idx="6">
                  <c:v>2005.0</c:v>
                </c:pt>
                <c:pt idx="8">
                  <c:v>2006.0</c:v>
                </c:pt>
                <c:pt idx="10">
                  <c:v>2007.0</c:v>
                </c:pt>
                <c:pt idx="12">
                  <c:v>2008.0</c:v>
                </c:pt>
                <c:pt idx="14">
                  <c:v>2009.0</c:v>
                </c:pt>
                <c:pt idx="16">
                  <c:v>2010.0</c:v>
                </c:pt>
                <c:pt idx="18">
                  <c:v>2011.0</c:v>
                </c:pt>
              </c:numCache>
            </c:numRef>
          </c:cat>
          <c:val>
            <c:numRef>
              <c:f>Sheet1!$H$2:$H$20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1.0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12</c:v>
                </c:pt>
              </c:strCache>
            </c:strRef>
          </c:tx>
          <c:cat>
            <c:numRef>
              <c:f>Sheet1!$A$2:$A$20</c:f>
              <c:numCache>
                <c:formatCode>General</c:formatCode>
                <c:ptCount val="19"/>
                <c:pt idx="0">
                  <c:v>2002.0</c:v>
                </c:pt>
                <c:pt idx="2">
                  <c:v>2003.0</c:v>
                </c:pt>
                <c:pt idx="4">
                  <c:v>2004.0</c:v>
                </c:pt>
                <c:pt idx="6">
                  <c:v>2005.0</c:v>
                </c:pt>
                <c:pt idx="8">
                  <c:v>2006.0</c:v>
                </c:pt>
                <c:pt idx="10">
                  <c:v>2007.0</c:v>
                </c:pt>
                <c:pt idx="12">
                  <c:v>2008.0</c:v>
                </c:pt>
                <c:pt idx="14">
                  <c:v>2009.0</c:v>
                </c:pt>
                <c:pt idx="16">
                  <c:v>2010.0</c:v>
                </c:pt>
                <c:pt idx="18">
                  <c:v>2011.0</c:v>
                </c:pt>
              </c:numCache>
            </c:numRef>
          </c:cat>
          <c:val>
            <c:numRef>
              <c:f>Sheet1!$I$2:$I$20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5.0</c:v>
                </c:pt>
                <c:pt idx="17">
                  <c:v>16.0</c:v>
                </c:pt>
                <c:pt idx="18">
                  <c:v>26.0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16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Sheet1!$A$2:$A$20</c:f>
              <c:numCache>
                <c:formatCode>General</c:formatCode>
                <c:ptCount val="19"/>
                <c:pt idx="0">
                  <c:v>2002.0</c:v>
                </c:pt>
                <c:pt idx="2">
                  <c:v>2003.0</c:v>
                </c:pt>
                <c:pt idx="4">
                  <c:v>2004.0</c:v>
                </c:pt>
                <c:pt idx="6">
                  <c:v>2005.0</c:v>
                </c:pt>
                <c:pt idx="8">
                  <c:v>2006.0</c:v>
                </c:pt>
                <c:pt idx="10">
                  <c:v>2007.0</c:v>
                </c:pt>
                <c:pt idx="12">
                  <c:v>2008.0</c:v>
                </c:pt>
                <c:pt idx="14">
                  <c:v>2009.0</c:v>
                </c:pt>
                <c:pt idx="16">
                  <c:v>2010.0</c:v>
                </c:pt>
                <c:pt idx="18">
                  <c:v>2011.0</c:v>
                </c:pt>
              </c:numCache>
            </c:numRef>
          </c:cat>
          <c:val>
            <c:numRef>
              <c:f>Sheet1!$J$2:$J$20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1.0</c:v>
                </c:pt>
                <c:pt idx="15">
                  <c:v>1.0</c:v>
                </c:pt>
                <c:pt idx="16">
                  <c:v>0.0</c:v>
                </c:pt>
                <c:pt idx="17">
                  <c:v>3.0</c:v>
                </c:pt>
                <c:pt idx="18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6866152"/>
        <c:axId val="814889736"/>
      </c:areaChart>
      <c:catAx>
        <c:axId val="876866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4889736"/>
        <c:crosses val="autoZero"/>
        <c:auto val="1"/>
        <c:lblAlgn val="ctr"/>
        <c:lblOffset val="100"/>
        <c:noMultiLvlLbl val="0"/>
      </c:catAx>
      <c:valAx>
        <c:axId val="814889736"/>
        <c:scaling>
          <c:orientation val="minMax"/>
          <c:max val="5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Systems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76866152"/>
        <c:crosses val="autoZero"/>
        <c:crossBetween val="midCat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0131291921843103"/>
                  <c:y val="0.02154751489397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1 core</c:v>
                </c:pt>
                <c:pt idx="1">
                  <c:v>2 cores</c:v>
                </c:pt>
                <c:pt idx="2">
                  <c:v>4 cores</c:v>
                </c:pt>
                <c:pt idx="3">
                  <c:v>6 cores</c:v>
                </c:pt>
                <c:pt idx="4">
                  <c:v>8 cores</c:v>
                </c:pt>
                <c:pt idx="5">
                  <c:v>9 cores</c:v>
                </c:pt>
                <c:pt idx="6">
                  <c:v>10 cores</c:v>
                </c:pt>
                <c:pt idx="7">
                  <c:v>12 cores</c:v>
                </c:pt>
                <c:pt idx="8">
                  <c:v>16 cores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2.0</c:v>
                </c:pt>
                <c:pt idx="1">
                  <c:v>37.0</c:v>
                </c:pt>
                <c:pt idx="2">
                  <c:v>234.0</c:v>
                </c:pt>
                <c:pt idx="3">
                  <c:v>174.0</c:v>
                </c:pt>
                <c:pt idx="4">
                  <c:v>19.0</c:v>
                </c:pt>
                <c:pt idx="5">
                  <c:v>5.0</c:v>
                </c:pt>
                <c:pt idx="6">
                  <c:v>1.0</c:v>
                </c:pt>
                <c:pt idx="7">
                  <c:v>26.0</c:v>
                </c:pt>
                <c:pt idx="8">
                  <c:v>2.0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100"/>
        <c:splitType val="pos"/>
        <c:splitPos val="4.0"/>
        <c:secondPieSize val="65"/>
        <c:serLines/>
      </c:of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245181222855"/>
          <c:y val="0.0422949214681498"/>
          <c:w val="0.542657575811563"/>
          <c:h val="0.787861725617631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NVIDIA 2050</c:v>
                </c:pt>
              </c:strCache>
            </c:strRef>
          </c:tx>
          <c:cat>
            <c:numRef>
              <c:f>Sheet1!$A$2:$A$13</c:f>
              <c:numCache>
                <c:formatCode>General</c:formatCode>
                <c:ptCount val="12"/>
                <c:pt idx="0" formatCode="0">
                  <c:v>2006.0</c:v>
                </c:pt>
                <c:pt idx="2" formatCode="0">
                  <c:v>2007.0</c:v>
                </c:pt>
                <c:pt idx="4" formatCode="0">
                  <c:v>2008.0</c:v>
                </c:pt>
                <c:pt idx="6">
                  <c:v>2009.0</c:v>
                </c:pt>
                <c:pt idx="8">
                  <c:v>2010.0</c:v>
                </c:pt>
                <c:pt idx="10">
                  <c:v>2011.0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8">
                  <c:v>1478.3</c:v>
                </c:pt>
                <c:pt idx="9">
                  <c:v>5497.81</c:v>
                </c:pt>
                <c:pt idx="10">
                  <c:v>5464.7</c:v>
                </c:pt>
                <c:pt idx="11">
                  <c:v>6940.095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NVIDIA 2090</c:v>
                </c:pt>
              </c:strCache>
            </c:strRef>
          </c:tx>
          <c:cat>
            <c:numRef>
              <c:f>Sheet1!$A$2:$A$13</c:f>
              <c:numCache>
                <c:formatCode>General</c:formatCode>
                <c:ptCount val="12"/>
                <c:pt idx="0" formatCode="0">
                  <c:v>2006.0</c:v>
                </c:pt>
                <c:pt idx="2" formatCode="0">
                  <c:v>2007.0</c:v>
                </c:pt>
                <c:pt idx="4" formatCode="0">
                  <c:v>2008.0</c:v>
                </c:pt>
                <c:pt idx="6">
                  <c:v>2009.0</c:v>
                </c:pt>
                <c:pt idx="8">
                  <c:v>2010.0</c:v>
                </c:pt>
                <c:pt idx="10">
                  <c:v>2011.0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11">
                  <c:v>1645.32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NVIDIA 20702</c:v>
                </c:pt>
              </c:strCache>
            </c:strRef>
          </c:tx>
          <c:cat>
            <c:numRef>
              <c:f>Sheet1!$A$2:$A$13</c:f>
              <c:numCache>
                <c:formatCode>General</c:formatCode>
                <c:ptCount val="12"/>
                <c:pt idx="0" formatCode="0">
                  <c:v>2006.0</c:v>
                </c:pt>
                <c:pt idx="2" formatCode="0">
                  <c:v>2007.0</c:v>
                </c:pt>
                <c:pt idx="4" formatCode="0">
                  <c:v>2008.0</c:v>
                </c:pt>
                <c:pt idx="6">
                  <c:v>2009.0</c:v>
                </c:pt>
                <c:pt idx="8">
                  <c:v>2010.0</c:v>
                </c:pt>
                <c:pt idx="10">
                  <c:v>2011.0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9">
                  <c:v>63.92</c:v>
                </c:pt>
                <c:pt idx="10">
                  <c:v>994.141</c:v>
                </c:pt>
                <c:pt idx="11">
                  <c:v>1131.82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IBM PowerXCell 8i</c:v>
                </c:pt>
              </c:strCache>
            </c:strRef>
          </c:tx>
          <c:cat>
            <c:numRef>
              <c:f>Sheet1!$A$2:$A$13</c:f>
              <c:numCache>
                <c:formatCode>General</c:formatCode>
                <c:ptCount val="12"/>
                <c:pt idx="0" formatCode="0">
                  <c:v>2006.0</c:v>
                </c:pt>
                <c:pt idx="2" formatCode="0">
                  <c:v>2007.0</c:v>
                </c:pt>
                <c:pt idx="4" formatCode="0">
                  <c:v>2008.0</c:v>
                </c:pt>
                <c:pt idx="6">
                  <c:v>2009.0</c:v>
                </c:pt>
                <c:pt idx="8">
                  <c:v>2010.0</c:v>
                </c:pt>
                <c:pt idx="10">
                  <c:v>2011.0</c:v>
                </c:pt>
              </c:numCache>
            </c:numRef>
          </c:cat>
          <c:val>
            <c:numRef>
              <c:f>Sheet1!$E$2:$E$13</c:f>
              <c:numCache>
                <c:formatCode>General</c:formatCode>
                <c:ptCount val="12"/>
                <c:pt idx="4">
                  <c:v>1046.369</c:v>
                </c:pt>
                <c:pt idx="5">
                  <c:v>1292.04</c:v>
                </c:pt>
                <c:pt idx="6">
                  <c:v>1250.07</c:v>
                </c:pt>
                <c:pt idx="7">
                  <c:v>1360.78</c:v>
                </c:pt>
                <c:pt idx="8">
                  <c:v>1365.25</c:v>
                </c:pt>
                <c:pt idx="9">
                  <c:v>1365.25</c:v>
                </c:pt>
                <c:pt idx="10">
                  <c:v>1302.0</c:v>
                </c:pt>
                <c:pt idx="11">
                  <c:v>1168.5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ATI GPU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cat>
            <c:numRef>
              <c:f>Sheet1!$A$2:$A$13</c:f>
              <c:numCache>
                <c:formatCode>General</c:formatCode>
                <c:ptCount val="12"/>
                <c:pt idx="0" formatCode="0">
                  <c:v>2006.0</c:v>
                </c:pt>
                <c:pt idx="2" formatCode="0">
                  <c:v>2007.0</c:v>
                </c:pt>
                <c:pt idx="4" formatCode="0">
                  <c:v>2008.0</c:v>
                </c:pt>
                <c:pt idx="6">
                  <c:v>2009.0</c:v>
                </c:pt>
                <c:pt idx="8">
                  <c:v>2010.0</c:v>
                </c:pt>
                <c:pt idx="10">
                  <c:v>2011.0</c:v>
                </c:pt>
              </c:numCache>
            </c:numRef>
          </c:cat>
          <c:val>
            <c:numRef>
              <c:f>Sheet1!$F$2:$F$13</c:f>
              <c:numCache>
                <c:formatCode>General</c:formatCode>
                <c:ptCount val="12"/>
                <c:pt idx="9">
                  <c:v>285.2</c:v>
                </c:pt>
                <c:pt idx="10">
                  <c:v>342.13</c:v>
                </c:pt>
                <c:pt idx="11">
                  <c:v>360.71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Clearspeed CSX600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Sheet1!$A$2:$A$13</c:f>
              <c:numCache>
                <c:formatCode>General</c:formatCode>
                <c:ptCount val="12"/>
                <c:pt idx="0" formatCode="0">
                  <c:v>2006.0</c:v>
                </c:pt>
                <c:pt idx="2" formatCode="0">
                  <c:v>2007.0</c:v>
                </c:pt>
                <c:pt idx="4" formatCode="0">
                  <c:v>2008.0</c:v>
                </c:pt>
                <c:pt idx="6">
                  <c:v>2009.0</c:v>
                </c:pt>
                <c:pt idx="8">
                  <c:v>2010.0</c:v>
                </c:pt>
                <c:pt idx="10">
                  <c:v>2011.0</c:v>
                </c:pt>
              </c:numCache>
            </c:num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38.18</c:v>
                </c:pt>
                <c:pt idx="1">
                  <c:v>47.38</c:v>
                </c:pt>
                <c:pt idx="2">
                  <c:v>48.88</c:v>
                </c:pt>
                <c:pt idx="3">
                  <c:v>56.43</c:v>
                </c:pt>
                <c:pt idx="4">
                  <c:v>67.7</c:v>
                </c:pt>
                <c:pt idx="5">
                  <c:v>77.48</c:v>
                </c:pt>
                <c:pt idx="6">
                  <c:v>87.01</c:v>
                </c:pt>
                <c:pt idx="7">
                  <c:v>87.01</c:v>
                </c:pt>
                <c:pt idx="8">
                  <c:v>87.01</c:v>
                </c:pt>
                <c:pt idx="9">
                  <c:v>87.01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7713640"/>
        <c:axId val="678345672"/>
      </c:areaChart>
      <c:catAx>
        <c:axId val="49771364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678345672"/>
        <c:crossesAt val="0.001"/>
        <c:auto val="1"/>
        <c:lblAlgn val="ctr"/>
        <c:lblOffset val="100"/>
        <c:tickLblSkip val="2"/>
        <c:tickMarkSkip val="1"/>
        <c:noMultiLvlLbl val="0"/>
      </c:catAx>
      <c:valAx>
        <c:axId val="6783456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Total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Performance  [</a:t>
                </a:r>
                <a:r>
                  <a:rPr lang="en-US" dirty="0" err="1" smtClean="0"/>
                  <a:t>Tflop</a:t>
                </a:r>
                <a:r>
                  <a:rPr lang="en-US" dirty="0" smtClean="0"/>
                  <a:t>/s]</a:t>
                </a:r>
                <a:endParaRPr lang="en-US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4977136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4088494698865"/>
          <c:y val="0.10214806482523"/>
          <c:w val="0.243075252909591"/>
          <c:h val="0.44040244969378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3F9085-98B7-4AF9-982A-A5DA655247E7}" type="doc">
      <dgm:prSet loTypeId="urn:microsoft.com/office/officeart/2005/8/layout/radial4" loCatId="relationship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C656D58-7FAF-4573-A1FE-B22E25558EC7}">
      <dgm:prSet phldrT="[Text]"/>
      <dgm:spPr/>
      <dgm:t>
        <a:bodyPr/>
        <a:lstStyle/>
        <a:p>
          <a:r>
            <a:rPr lang="en-US" dirty="0" smtClean="0"/>
            <a:t>Heterogeneous Computing with Graphics Processors</a:t>
          </a:r>
          <a:endParaRPr lang="en-US" dirty="0"/>
        </a:p>
      </dgm:t>
    </dgm:pt>
    <dgm:pt modelId="{EE58E298-EC9E-4480-8D63-C998CD7FCC46}" type="parTrans" cxnId="{AC9C3011-4428-46BA-B0DE-DB9053ECB9B0}">
      <dgm:prSet/>
      <dgm:spPr/>
      <dgm:t>
        <a:bodyPr/>
        <a:lstStyle/>
        <a:p>
          <a:endParaRPr lang="en-US"/>
        </a:p>
      </dgm:t>
    </dgm:pt>
    <dgm:pt modelId="{B201E3ED-B3C2-4E56-B211-1119DF10ECB8}" type="sibTrans" cxnId="{AC9C3011-4428-46BA-B0DE-DB9053ECB9B0}">
      <dgm:prSet/>
      <dgm:spPr/>
      <dgm:t>
        <a:bodyPr/>
        <a:lstStyle/>
        <a:p>
          <a:endParaRPr lang="en-US"/>
        </a:p>
      </dgm:t>
    </dgm:pt>
    <dgm:pt modelId="{158EEBAA-F0E6-4AE0-A539-DA3D4D5C2F9A}">
      <dgm:prSet phldrT="[Text]"/>
      <dgm:spPr/>
      <dgm:t>
        <a:bodyPr/>
        <a:lstStyle/>
        <a:p>
          <a:r>
            <a:rPr lang="en-US" dirty="0" smtClean="0"/>
            <a:t>Leverage commodity</a:t>
          </a:r>
          <a:endParaRPr lang="en-US" dirty="0"/>
        </a:p>
      </dgm:t>
    </dgm:pt>
    <dgm:pt modelId="{829C4737-6D65-408C-A90A-3A68C608FE81}" type="parTrans" cxnId="{EEBB6BF6-2BD8-4E81-A4FD-486014953CAC}">
      <dgm:prSet/>
      <dgm:spPr/>
      <dgm:t>
        <a:bodyPr/>
        <a:lstStyle/>
        <a:p>
          <a:endParaRPr lang="en-US"/>
        </a:p>
      </dgm:t>
    </dgm:pt>
    <dgm:pt modelId="{5F57194C-B883-457F-81F8-3CE313B18224}" type="sibTrans" cxnId="{EEBB6BF6-2BD8-4E81-A4FD-486014953CAC}">
      <dgm:prSet/>
      <dgm:spPr/>
      <dgm:t>
        <a:bodyPr/>
        <a:lstStyle/>
        <a:p>
          <a:endParaRPr lang="en-US"/>
        </a:p>
      </dgm:t>
    </dgm:pt>
    <dgm:pt modelId="{BACE9A1D-B062-4A3B-9952-BFF032C04B37}">
      <dgm:prSet phldrT="[Text]"/>
      <dgm:spPr/>
      <dgm:t>
        <a:bodyPr/>
        <a:lstStyle/>
        <a:p>
          <a:r>
            <a:rPr lang="en-US" dirty="0" smtClean="0"/>
            <a:t>High Flop per Watt</a:t>
          </a:r>
          <a:endParaRPr lang="en-US" dirty="0"/>
        </a:p>
      </dgm:t>
    </dgm:pt>
    <dgm:pt modelId="{64A4C229-2742-4581-B250-974FABD4CFA5}" type="parTrans" cxnId="{E0CCE4C5-990F-4210-A646-52CD667DFC4D}">
      <dgm:prSet/>
      <dgm:spPr/>
      <dgm:t>
        <a:bodyPr/>
        <a:lstStyle/>
        <a:p>
          <a:endParaRPr lang="en-US"/>
        </a:p>
      </dgm:t>
    </dgm:pt>
    <dgm:pt modelId="{F009D370-206C-48E7-8BAC-1309BE4AFB06}" type="sibTrans" cxnId="{E0CCE4C5-990F-4210-A646-52CD667DFC4D}">
      <dgm:prSet/>
      <dgm:spPr/>
      <dgm:t>
        <a:bodyPr/>
        <a:lstStyle/>
        <a:p>
          <a:endParaRPr lang="en-US"/>
        </a:p>
      </dgm:t>
    </dgm:pt>
    <dgm:pt modelId="{13C52DD8-2D49-4FD9-91F4-3AA33F56ABF9}">
      <dgm:prSet phldrT="[Text]"/>
      <dgm:spPr/>
      <dgm:t>
        <a:bodyPr/>
        <a:lstStyle/>
        <a:p>
          <a:r>
            <a:rPr lang="en-US" dirty="0" smtClean="0"/>
            <a:t>Productivity </a:t>
          </a:r>
          <a:br>
            <a:rPr lang="en-US" dirty="0" smtClean="0"/>
          </a:br>
          <a:r>
            <a:rPr lang="en-US" dirty="0" smtClean="0"/>
            <a:t>CUDA</a:t>
          </a:r>
          <a:br>
            <a:rPr lang="en-US" dirty="0" smtClean="0"/>
          </a:br>
          <a:r>
            <a:rPr lang="en-US" dirty="0" smtClean="0"/>
            <a:t>OpenCL</a:t>
          </a:r>
          <a:endParaRPr lang="en-US" dirty="0"/>
        </a:p>
      </dgm:t>
    </dgm:pt>
    <dgm:pt modelId="{5A257042-001C-483F-B8E6-B52042ED2811}" type="parTrans" cxnId="{AB61439E-CB82-4C8D-959A-DB105013DC6C}">
      <dgm:prSet/>
      <dgm:spPr/>
      <dgm:t>
        <a:bodyPr/>
        <a:lstStyle/>
        <a:p>
          <a:endParaRPr lang="en-US"/>
        </a:p>
      </dgm:t>
    </dgm:pt>
    <dgm:pt modelId="{767E2362-09D4-484B-905D-6E7B58856AFA}" type="sibTrans" cxnId="{AB61439E-CB82-4C8D-959A-DB105013DC6C}">
      <dgm:prSet/>
      <dgm:spPr/>
      <dgm:t>
        <a:bodyPr/>
        <a:lstStyle/>
        <a:p>
          <a:endParaRPr lang="en-US"/>
        </a:p>
      </dgm:t>
    </dgm:pt>
    <dgm:pt modelId="{E12E9C43-280F-44AA-8BB0-224A96E5038B}">
      <dgm:prSet phldrT="[Text]"/>
      <dgm:spPr/>
      <dgm:t>
        <a:bodyPr/>
        <a:lstStyle/>
        <a:p>
          <a:r>
            <a:rPr lang="en-US" dirty="0" smtClean="0"/>
            <a:t>Reliability at Scale</a:t>
          </a:r>
          <a:endParaRPr lang="en-US" dirty="0"/>
        </a:p>
      </dgm:t>
    </dgm:pt>
    <dgm:pt modelId="{2AECA5D6-4B70-49E3-94F2-B45CF5EB0CC5}" type="parTrans" cxnId="{A763BC4B-B408-47C3-82F8-22F3FEFF563B}">
      <dgm:prSet/>
      <dgm:spPr/>
      <dgm:t>
        <a:bodyPr/>
        <a:lstStyle/>
        <a:p>
          <a:endParaRPr lang="en-US"/>
        </a:p>
      </dgm:t>
    </dgm:pt>
    <dgm:pt modelId="{C46E156A-02C2-4762-964A-0721C6C42BCC}" type="sibTrans" cxnId="{A763BC4B-B408-47C3-82F8-22F3FEFF563B}">
      <dgm:prSet/>
      <dgm:spPr/>
      <dgm:t>
        <a:bodyPr/>
        <a:lstStyle/>
        <a:p>
          <a:endParaRPr lang="en-US"/>
        </a:p>
      </dgm:t>
    </dgm:pt>
    <dgm:pt modelId="{A7D8A3D9-6A43-4D51-AA3F-0ADB82091A71}">
      <dgm:prSet phldrT="[Text]"/>
      <dgm:spPr/>
      <dgm:t>
        <a:bodyPr/>
        <a:lstStyle/>
        <a:p>
          <a:r>
            <a:rPr lang="en-US" dirty="0" smtClean="0"/>
            <a:t>High DP Flop Rate</a:t>
          </a:r>
          <a:endParaRPr lang="en-US" dirty="0"/>
        </a:p>
      </dgm:t>
    </dgm:pt>
    <dgm:pt modelId="{1B6C59AC-251B-4208-8CCD-375268578F0C}" type="parTrans" cxnId="{B9D26A81-2149-4833-9CD8-61712E0EEA8E}">
      <dgm:prSet/>
      <dgm:spPr/>
      <dgm:t>
        <a:bodyPr/>
        <a:lstStyle/>
        <a:p>
          <a:endParaRPr lang="en-US"/>
        </a:p>
      </dgm:t>
    </dgm:pt>
    <dgm:pt modelId="{B947AE13-56F9-4356-A9F6-3F9826617069}" type="sibTrans" cxnId="{B9D26A81-2149-4833-9CD8-61712E0EEA8E}">
      <dgm:prSet/>
      <dgm:spPr/>
      <dgm:t>
        <a:bodyPr/>
        <a:lstStyle/>
        <a:p>
          <a:endParaRPr lang="en-US"/>
        </a:p>
      </dgm:t>
    </dgm:pt>
    <dgm:pt modelId="{953D1663-ADA1-4025-82CB-5A2E51A00A8D}">
      <dgm:prSet phldrT="[Text]"/>
      <dgm:spPr/>
      <dgm:t>
        <a:bodyPr/>
        <a:lstStyle/>
        <a:p>
          <a:r>
            <a:rPr lang="en-US" dirty="0" smtClean="0"/>
            <a:t>Very High Memory Bandwidth</a:t>
          </a:r>
          <a:endParaRPr lang="en-US" dirty="0"/>
        </a:p>
      </dgm:t>
    </dgm:pt>
    <dgm:pt modelId="{D56DFAE5-80C9-4D80-95C1-48FBD11F697B}" type="parTrans" cxnId="{3E48E4F3-4374-4F1C-890E-A445F28D685A}">
      <dgm:prSet/>
      <dgm:spPr/>
      <dgm:t>
        <a:bodyPr/>
        <a:lstStyle/>
        <a:p>
          <a:endParaRPr lang="en-US"/>
        </a:p>
      </dgm:t>
    </dgm:pt>
    <dgm:pt modelId="{E07BC57E-B3E1-4FD9-8598-C5268D8110D9}" type="sibTrans" cxnId="{3E48E4F3-4374-4F1C-890E-A445F28D685A}">
      <dgm:prSet/>
      <dgm:spPr/>
      <dgm:t>
        <a:bodyPr/>
        <a:lstStyle/>
        <a:p>
          <a:endParaRPr lang="en-US"/>
        </a:p>
      </dgm:t>
    </dgm:pt>
    <dgm:pt modelId="{A8F78604-C419-4202-AAE6-8A3424FD7397}">
      <dgm:prSet phldrT="[Text]"/>
      <dgm:spPr/>
      <dgm:t>
        <a:bodyPr/>
        <a:lstStyle/>
        <a:p>
          <a:r>
            <a:rPr lang="en-US" dirty="0" smtClean="0"/>
            <a:t>High SP Flop Rate</a:t>
          </a:r>
          <a:endParaRPr lang="en-US" dirty="0"/>
        </a:p>
      </dgm:t>
    </dgm:pt>
    <dgm:pt modelId="{584970ED-0B4C-4A99-AEDB-CF897F34823B}" type="parTrans" cxnId="{D1443FBF-50FC-402D-B0D5-FC5AB303B1DA}">
      <dgm:prSet/>
      <dgm:spPr/>
      <dgm:t>
        <a:bodyPr/>
        <a:lstStyle/>
        <a:p>
          <a:endParaRPr lang="en-US"/>
        </a:p>
      </dgm:t>
    </dgm:pt>
    <dgm:pt modelId="{DEECF1BA-7DC0-4628-B72F-9EB329D29011}" type="sibTrans" cxnId="{D1443FBF-50FC-402D-B0D5-FC5AB303B1DA}">
      <dgm:prSet/>
      <dgm:spPr/>
      <dgm:t>
        <a:bodyPr/>
        <a:lstStyle/>
        <a:p>
          <a:endParaRPr lang="en-US"/>
        </a:p>
      </dgm:t>
    </dgm:pt>
    <dgm:pt modelId="{B8D447CF-F3E6-43E2-8403-4B9D09B03B63}" type="pres">
      <dgm:prSet presAssocID="{4F3F9085-98B7-4AF9-982A-A5DA655247E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9D7A2F-E6C1-4F8C-B6EA-CCA9A9B8246A}" type="pres">
      <dgm:prSet presAssocID="{1C656D58-7FAF-4573-A1FE-B22E25558EC7}" presName="centerShape" presStyleLbl="node0" presStyleIdx="0" presStyleCnt="1"/>
      <dgm:spPr/>
      <dgm:t>
        <a:bodyPr/>
        <a:lstStyle/>
        <a:p>
          <a:endParaRPr lang="en-US"/>
        </a:p>
      </dgm:t>
    </dgm:pt>
    <dgm:pt modelId="{90829CA1-0F0E-4DCD-B0AB-FEBE448FAC88}" type="pres">
      <dgm:prSet presAssocID="{829C4737-6D65-408C-A90A-3A68C608FE81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19203B8A-54C2-4422-85CB-51F68CCF5A12}" type="pres">
      <dgm:prSet presAssocID="{158EEBAA-F0E6-4AE0-A539-DA3D4D5C2F9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DEDA8-5487-4612-826D-694CD5C37930}" type="pres">
      <dgm:prSet presAssocID="{584970ED-0B4C-4A99-AEDB-CF897F34823B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577CBDCC-2D27-443A-A634-ED34CFAD0073}" type="pres">
      <dgm:prSet presAssocID="{A8F78604-C419-4202-AAE6-8A3424FD739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D4519-92E2-45B2-8CF8-D4DCC275B2C0}" type="pres">
      <dgm:prSet presAssocID="{D56DFAE5-80C9-4D80-95C1-48FBD11F697B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1A71E8BD-C275-4397-9881-0B3356F8BAF3}" type="pres">
      <dgm:prSet presAssocID="{953D1663-ADA1-4025-82CB-5A2E51A00A8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AA854-1C0E-4B7A-85F4-2F42A3A9D693}" type="pres">
      <dgm:prSet presAssocID="{64A4C229-2742-4581-B250-974FABD4CFA5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2A44A307-69C5-41C9-AB51-42B032F4A45D}" type="pres">
      <dgm:prSet presAssocID="{BACE9A1D-B062-4A3B-9952-BFF032C04B3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818EF-066D-41EC-BFAF-7F72E86415D7}" type="pres">
      <dgm:prSet presAssocID="{5A257042-001C-483F-B8E6-B52042ED2811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EEF23B63-864C-44A8-B5DB-A869E215D28E}" type="pres">
      <dgm:prSet presAssocID="{13C52DD8-2D49-4FD9-91F4-3AA33F56ABF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F5425-4A7F-4BAA-945E-1504B7E8AA5A}" type="pres">
      <dgm:prSet presAssocID="{2AECA5D6-4B70-49E3-94F2-B45CF5EB0CC5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64331311-F00D-4DC2-AAF0-4C8A5E56D420}" type="pres">
      <dgm:prSet presAssocID="{E12E9C43-280F-44AA-8BB0-224A96E5038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E5E93-B012-4684-B846-29656E63D25F}" type="pres">
      <dgm:prSet presAssocID="{1B6C59AC-251B-4208-8CCD-375268578F0C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3524AE19-B8CD-467F-9161-8029691875D3}" type="pres">
      <dgm:prSet presAssocID="{A7D8A3D9-6A43-4D51-AA3F-0ADB82091A7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5782DC-2A13-6A4B-8836-53F0E3AAA959}" type="presOf" srcId="{A8F78604-C419-4202-AAE6-8A3424FD7397}" destId="{577CBDCC-2D27-443A-A634-ED34CFAD0073}" srcOrd="0" destOrd="0" presId="urn:microsoft.com/office/officeart/2005/8/layout/radial4"/>
    <dgm:cxn modelId="{404619F1-D3C8-B445-BA87-53ED08E06C82}" type="presOf" srcId="{A7D8A3D9-6A43-4D51-AA3F-0ADB82091A71}" destId="{3524AE19-B8CD-467F-9161-8029691875D3}" srcOrd="0" destOrd="0" presId="urn:microsoft.com/office/officeart/2005/8/layout/radial4"/>
    <dgm:cxn modelId="{1BF15C81-0FD7-8149-986B-3DCD225F5D7D}" type="presOf" srcId="{1C656D58-7FAF-4573-A1FE-B22E25558EC7}" destId="{239D7A2F-E6C1-4F8C-B6EA-CCA9A9B8246A}" srcOrd="0" destOrd="0" presId="urn:microsoft.com/office/officeart/2005/8/layout/radial4"/>
    <dgm:cxn modelId="{A763BC4B-B408-47C3-82F8-22F3FEFF563B}" srcId="{1C656D58-7FAF-4573-A1FE-B22E25558EC7}" destId="{E12E9C43-280F-44AA-8BB0-224A96E5038B}" srcOrd="5" destOrd="0" parTransId="{2AECA5D6-4B70-49E3-94F2-B45CF5EB0CC5}" sibTransId="{C46E156A-02C2-4762-964A-0721C6C42BCC}"/>
    <dgm:cxn modelId="{CBF1133C-82FE-8545-9BA9-1A70F73BD838}" type="presOf" srcId="{2AECA5D6-4B70-49E3-94F2-B45CF5EB0CC5}" destId="{E9AF5425-4A7F-4BAA-945E-1504B7E8AA5A}" srcOrd="0" destOrd="0" presId="urn:microsoft.com/office/officeart/2005/8/layout/radial4"/>
    <dgm:cxn modelId="{B9D26A81-2149-4833-9CD8-61712E0EEA8E}" srcId="{1C656D58-7FAF-4573-A1FE-B22E25558EC7}" destId="{A7D8A3D9-6A43-4D51-AA3F-0ADB82091A71}" srcOrd="6" destOrd="0" parTransId="{1B6C59AC-251B-4208-8CCD-375268578F0C}" sibTransId="{B947AE13-56F9-4356-A9F6-3F9826617069}"/>
    <dgm:cxn modelId="{3E48E4F3-4374-4F1C-890E-A445F28D685A}" srcId="{1C656D58-7FAF-4573-A1FE-B22E25558EC7}" destId="{953D1663-ADA1-4025-82CB-5A2E51A00A8D}" srcOrd="2" destOrd="0" parTransId="{D56DFAE5-80C9-4D80-95C1-48FBD11F697B}" sibTransId="{E07BC57E-B3E1-4FD9-8598-C5268D8110D9}"/>
    <dgm:cxn modelId="{E0CCE4C5-990F-4210-A646-52CD667DFC4D}" srcId="{1C656D58-7FAF-4573-A1FE-B22E25558EC7}" destId="{BACE9A1D-B062-4A3B-9952-BFF032C04B37}" srcOrd="3" destOrd="0" parTransId="{64A4C229-2742-4581-B250-974FABD4CFA5}" sibTransId="{F009D370-206C-48E7-8BAC-1309BE4AFB06}"/>
    <dgm:cxn modelId="{D02DFD43-B06D-CA4A-AD31-18FEA98F6128}" type="presOf" srcId="{953D1663-ADA1-4025-82CB-5A2E51A00A8D}" destId="{1A71E8BD-C275-4397-9881-0B3356F8BAF3}" srcOrd="0" destOrd="0" presId="urn:microsoft.com/office/officeart/2005/8/layout/radial4"/>
    <dgm:cxn modelId="{CC5AFDCB-8DB8-0643-8C28-A0EA760BAD45}" type="presOf" srcId="{64A4C229-2742-4581-B250-974FABD4CFA5}" destId="{384AA854-1C0E-4B7A-85F4-2F42A3A9D693}" srcOrd="0" destOrd="0" presId="urn:microsoft.com/office/officeart/2005/8/layout/radial4"/>
    <dgm:cxn modelId="{830784B8-6A23-7947-858C-CE12F468AEE0}" type="presOf" srcId="{829C4737-6D65-408C-A90A-3A68C608FE81}" destId="{90829CA1-0F0E-4DCD-B0AB-FEBE448FAC88}" srcOrd="0" destOrd="0" presId="urn:microsoft.com/office/officeart/2005/8/layout/radial4"/>
    <dgm:cxn modelId="{89FD0D80-1EDB-1B4F-91DE-04D68AC7BAF6}" type="presOf" srcId="{4F3F9085-98B7-4AF9-982A-A5DA655247E7}" destId="{B8D447CF-F3E6-43E2-8403-4B9D09B03B63}" srcOrd="0" destOrd="0" presId="urn:microsoft.com/office/officeart/2005/8/layout/radial4"/>
    <dgm:cxn modelId="{9AD02696-C1BB-474D-AF6B-A1BCE3971C28}" type="presOf" srcId="{1B6C59AC-251B-4208-8CCD-375268578F0C}" destId="{E12E5E93-B012-4684-B846-29656E63D25F}" srcOrd="0" destOrd="0" presId="urn:microsoft.com/office/officeart/2005/8/layout/radial4"/>
    <dgm:cxn modelId="{345BF25B-C89A-AD4D-BDF1-C594649FB981}" type="presOf" srcId="{BACE9A1D-B062-4A3B-9952-BFF032C04B37}" destId="{2A44A307-69C5-41C9-AB51-42B032F4A45D}" srcOrd="0" destOrd="0" presId="urn:microsoft.com/office/officeart/2005/8/layout/radial4"/>
    <dgm:cxn modelId="{AC9C3011-4428-46BA-B0DE-DB9053ECB9B0}" srcId="{4F3F9085-98B7-4AF9-982A-A5DA655247E7}" destId="{1C656D58-7FAF-4573-A1FE-B22E25558EC7}" srcOrd="0" destOrd="0" parTransId="{EE58E298-EC9E-4480-8D63-C998CD7FCC46}" sibTransId="{B201E3ED-B3C2-4E56-B211-1119DF10ECB8}"/>
    <dgm:cxn modelId="{964793FB-DF1F-804B-A383-A319BD6B7C2A}" type="presOf" srcId="{E12E9C43-280F-44AA-8BB0-224A96E5038B}" destId="{64331311-F00D-4DC2-AAF0-4C8A5E56D420}" srcOrd="0" destOrd="0" presId="urn:microsoft.com/office/officeart/2005/8/layout/radial4"/>
    <dgm:cxn modelId="{871F5D37-6496-FC41-9259-731FA5EF02E4}" type="presOf" srcId="{584970ED-0B4C-4A99-AEDB-CF897F34823B}" destId="{52ADEDA8-5487-4612-826D-694CD5C37930}" srcOrd="0" destOrd="0" presId="urn:microsoft.com/office/officeart/2005/8/layout/radial4"/>
    <dgm:cxn modelId="{AB61439E-CB82-4C8D-959A-DB105013DC6C}" srcId="{1C656D58-7FAF-4573-A1FE-B22E25558EC7}" destId="{13C52DD8-2D49-4FD9-91F4-3AA33F56ABF9}" srcOrd="4" destOrd="0" parTransId="{5A257042-001C-483F-B8E6-B52042ED2811}" sibTransId="{767E2362-09D4-484B-905D-6E7B58856AFA}"/>
    <dgm:cxn modelId="{E3D3E457-F15A-6447-B201-9C1617C8E6C5}" type="presOf" srcId="{D56DFAE5-80C9-4D80-95C1-48FBD11F697B}" destId="{73CD4519-92E2-45B2-8CF8-D4DCC275B2C0}" srcOrd="0" destOrd="0" presId="urn:microsoft.com/office/officeart/2005/8/layout/radial4"/>
    <dgm:cxn modelId="{EEBB6BF6-2BD8-4E81-A4FD-486014953CAC}" srcId="{1C656D58-7FAF-4573-A1FE-B22E25558EC7}" destId="{158EEBAA-F0E6-4AE0-A539-DA3D4D5C2F9A}" srcOrd="0" destOrd="0" parTransId="{829C4737-6D65-408C-A90A-3A68C608FE81}" sibTransId="{5F57194C-B883-457F-81F8-3CE313B18224}"/>
    <dgm:cxn modelId="{BDED26A3-926C-8A42-832E-753845B749A7}" type="presOf" srcId="{13C52DD8-2D49-4FD9-91F4-3AA33F56ABF9}" destId="{EEF23B63-864C-44A8-B5DB-A869E215D28E}" srcOrd="0" destOrd="0" presId="urn:microsoft.com/office/officeart/2005/8/layout/radial4"/>
    <dgm:cxn modelId="{D1443FBF-50FC-402D-B0D5-FC5AB303B1DA}" srcId="{1C656D58-7FAF-4573-A1FE-B22E25558EC7}" destId="{A8F78604-C419-4202-AAE6-8A3424FD7397}" srcOrd="1" destOrd="0" parTransId="{584970ED-0B4C-4A99-AEDB-CF897F34823B}" sibTransId="{DEECF1BA-7DC0-4628-B72F-9EB329D29011}"/>
    <dgm:cxn modelId="{93434CC6-5FEC-9340-9902-C087E0AF04BE}" type="presOf" srcId="{158EEBAA-F0E6-4AE0-A539-DA3D4D5C2F9A}" destId="{19203B8A-54C2-4422-85CB-51F68CCF5A12}" srcOrd="0" destOrd="0" presId="urn:microsoft.com/office/officeart/2005/8/layout/radial4"/>
    <dgm:cxn modelId="{EFE5BB7A-B27E-5744-A836-AD687618C894}" type="presOf" srcId="{5A257042-001C-483F-B8E6-B52042ED2811}" destId="{E8C818EF-066D-41EC-BFAF-7F72E86415D7}" srcOrd="0" destOrd="0" presId="urn:microsoft.com/office/officeart/2005/8/layout/radial4"/>
    <dgm:cxn modelId="{120C1CEF-DC13-764D-AC07-53A6A72FE7B4}" type="presParOf" srcId="{B8D447CF-F3E6-43E2-8403-4B9D09B03B63}" destId="{239D7A2F-E6C1-4F8C-B6EA-CCA9A9B8246A}" srcOrd="0" destOrd="0" presId="urn:microsoft.com/office/officeart/2005/8/layout/radial4"/>
    <dgm:cxn modelId="{2E902E4B-0BDB-D347-9006-DD2D34ED88F8}" type="presParOf" srcId="{B8D447CF-F3E6-43E2-8403-4B9D09B03B63}" destId="{90829CA1-0F0E-4DCD-B0AB-FEBE448FAC88}" srcOrd="1" destOrd="0" presId="urn:microsoft.com/office/officeart/2005/8/layout/radial4"/>
    <dgm:cxn modelId="{CD5B7A85-5C8B-1F46-B504-5B08CA9E1AE7}" type="presParOf" srcId="{B8D447CF-F3E6-43E2-8403-4B9D09B03B63}" destId="{19203B8A-54C2-4422-85CB-51F68CCF5A12}" srcOrd="2" destOrd="0" presId="urn:microsoft.com/office/officeart/2005/8/layout/radial4"/>
    <dgm:cxn modelId="{0ED41F84-26F9-F141-9C1A-4F1F1561261C}" type="presParOf" srcId="{B8D447CF-F3E6-43E2-8403-4B9D09B03B63}" destId="{52ADEDA8-5487-4612-826D-694CD5C37930}" srcOrd="3" destOrd="0" presId="urn:microsoft.com/office/officeart/2005/8/layout/radial4"/>
    <dgm:cxn modelId="{0AFF7408-8671-6840-A8F0-42DAB283D043}" type="presParOf" srcId="{B8D447CF-F3E6-43E2-8403-4B9D09B03B63}" destId="{577CBDCC-2D27-443A-A634-ED34CFAD0073}" srcOrd="4" destOrd="0" presId="urn:microsoft.com/office/officeart/2005/8/layout/radial4"/>
    <dgm:cxn modelId="{5E0652DB-6B91-F140-984A-771F6819ED2D}" type="presParOf" srcId="{B8D447CF-F3E6-43E2-8403-4B9D09B03B63}" destId="{73CD4519-92E2-45B2-8CF8-D4DCC275B2C0}" srcOrd="5" destOrd="0" presId="urn:microsoft.com/office/officeart/2005/8/layout/radial4"/>
    <dgm:cxn modelId="{BB6140F2-5D44-704E-8E2F-1F14DCB9E160}" type="presParOf" srcId="{B8D447CF-F3E6-43E2-8403-4B9D09B03B63}" destId="{1A71E8BD-C275-4397-9881-0B3356F8BAF3}" srcOrd="6" destOrd="0" presId="urn:microsoft.com/office/officeart/2005/8/layout/radial4"/>
    <dgm:cxn modelId="{4D9A43F7-3089-F340-91F0-06416CBD85F4}" type="presParOf" srcId="{B8D447CF-F3E6-43E2-8403-4B9D09B03B63}" destId="{384AA854-1C0E-4B7A-85F4-2F42A3A9D693}" srcOrd="7" destOrd="0" presId="urn:microsoft.com/office/officeart/2005/8/layout/radial4"/>
    <dgm:cxn modelId="{A4AE3000-22BA-1541-B811-59DF9169F9D4}" type="presParOf" srcId="{B8D447CF-F3E6-43E2-8403-4B9D09B03B63}" destId="{2A44A307-69C5-41C9-AB51-42B032F4A45D}" srcOrd="8" destOrd="0" presId="urn:microsoft.com/office/officeart/2005/8/layout/radial4"/>
    <dgm:cxn modelId="{33827409-F3DD-0F45-BE12-B2EF99E74A17}" type="presParOf" srcId="{B8D447CF-F3E6-43E2-8403-4B9D09B03B63}" destId="{E8C818EF-066D-41EC-BFAF-7F72E86415D7}" srcOrd="9" destOrd="0" presId="urn:microsoft.com/office/officeart/2005/8/layout/radial4"/>
    <dgm:cxn modelId="{45E2A046-0AB3-904D-AC80-45AB180A4C4C}" type="presParOf" srcId="{B8D447CF-F3E6-43E2-8403-4B9D09B03B63}" destId="{EEF23B63-864C-44A8-B5DB-A869E215D28E}" srcOrd="10" destOrd="0" presId="urn:microsoft.com/office/officeart/2005/8/layout/radial4"/>
    <dgm:cxn modelId="{68E084B7-09AD-4D45-BDEC-2AC9E564DC30}" type="presParOf" srcId="{B8D447CF-F3E6-43E2-8403-4B9D09B03B63}" destId="{E9AF5425-4A7F-4BAA-945E-1504B7E8AA5A}" srcOrd="11" destOrd="0" presId="urn:microsoft.com/office/officeart/2005/8/layout/radial4"/>
    <dgm:cxn modelId="{9A627CF1-1668-F64D-94E9-E25C2B109A3C}" type="presParOf" srcId="{B8D447CF-F3E6-43E2-8403-4B9D09B03B63}" destId="{64331311-F00D-4DC2-AAF0-4C8A5E56D420}" srcOrd="12" destOrd="0" presId="urn:microsoft.com/office/officeart/2005/8/layout/radial4"/>
    <dgm:cxn modelId="{9EDD141F-D415-FA4A-804F-46056064A2C5}" type="presParOf" srcId="{B8D447CF-F3E6-43E2-8403-4B9D09B03B63}" destId="{E12E5E93-B012-4684-B846-29656E63D25F}" srcOrd="13" destOrd="0" presId="urn:microsoft.com/office/officeart/2005/8/layout/radial4"/>
    <dgm:cxn modelId="{1DEB4E6C-19F2-0948-B83B-F2FC52353C54}" type="presParOf" srcId="{B8D447CF-F3E6-43E2-8403-4B9D09B03B63}" destId="{3524AE19-B8CD-467F-9161-8029691875D3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D7A2F-E6C1-4F8C-B6EA-CCA9A9B8246A}">
      <dsp:nvSpPr>
        <dsp:cNvPr id="0" name=""/>
        <dsp:cNvSpPr/>
      </dsp:nvSpPr>
      <dsp:spPr>
        <a:xfrm>
          <a:off x="2636430" y="3130877"/>
          <a:ext cx="1737538" cy="17375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Heterogeneous Computing with Graphics Processors</a:t>
          </a:r>
          <a:endParaRPr lang="en-US" sz="1500" kern="1200" dirty="0"/>
        </a:p>
      </dsp:txBody>
      <dsp:txXfrm>
        <a:off x="2890887" y="3385334"/>
        <a:ext cx="1228624" cy="1228624"/>
      </dsp:txXfrm>
    </dsp:sp>
    <dsp:sp modelId="{90829CA1-0F0E-4DCD-B0AB-FEBE448FAC88}">
      <dsp:nvSpPr>
        <dsp:cNvPr id="0" name=""/>
        <dsp:cNvSpPr/>
      </dsp:nvSpPr>
      <dsp:spPr>
        <a:xfrm rot="10800000">
          <a:off x="610048" y="3752047"/>
          <a:ext cx="1914931" cy="49519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203B8A-54C2-4422-85CB-51F68CCF5A12}">
      <dsp:nvSpPr>
        <dsp:cNvPr id="0" name=""/>
        <dsp:cNvSpPr/>
      </dsp:nvSpPr>
      <dsp:spPr>
        <a:xfrm>
          <a:off x="1909" y="3513135"/>
          <a:ext cx="1216277" cy="973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Leverage commodity</a:t>
          </a:r>
          <a:endParaRPr lang="en-US" sz="1700" kern="1200" dirty="0"/>
        </a:p>
      </dsp:txBody>
      <dsp:txXfrm>
        <a:off x="30408" y="3541634"/>
        <a:ext cx="1159279" cy="916023"/>
      </dsp:txXfrm>
    </dsp:sp>
    <dsp:sp modelId="{52ADEDA8-5487-4612-826D-694CD5C37930}">
      <dsp:nvSpPr>
        <dsp:cNvPr id="0" name=""/>
        <dsp:cNvSpPr/>
      </dsp:nvSpPr>
      <dsp:spPr>
        <a:xfrm rot="12600000">
          <a:off x="869648" y="2783204"/>
          <a:ext cx="1914931" cy="49519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7CBDCC-2D27-443A-A634-ED34CFAD0073}">
      <dsp:nvSpPr>
        <dsp:cNvPr id="0" name=""/>
        <dsp:cNvSpPr/>
      </dsp:nvSpPr>
      <dsp:spPr>
        <a:xfrm>
          <a:off x="389786" y="2065559"/>
          <a:ext cx="1216277" cy="973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High SP Flop Rate</a:t>
          </a:r>
          <a:endParaRPr lang="en-US" sz="1700" kern="1200" dirty="0"/>
        </a:p>
      </dsp:txBody>
      <dsp:txXfrm>
        <a:off x="418285" y="2094058"/>
        <a:ext cx="1159279" cy="916023"/>
      </dsp:txXfrm>
    </dsp:sp>
    <dsp:sp modelId="{73CD4519-92E2-45B2-8CF8-D4DCC275B2C0}">
      <dsp:nvSpPr>
        <dsp:cNvPr id="0" name=""/>
        <dsp:cNvSpPr/>
      </dsp:nvSpPr>
      <dsp:spPr>
        <a:xfrm rot="14400000">
          <a:off x="1578891" y="2073962"/>
          <a:ext cx="1914931" cy="49519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71E8BD-C275-4397-9881-0B3356F8BAF3}">
      <dsp:nvSpPr>
        <dsp:cNvPr id="0" name=""/>
        <dsp:cNvSpPr/>
      </dsp:nvSpPr>
      <dsp:spPr>
        <a:xfrm>
          <a:off x="1449485" y="1005860"/>
          <a:ext cx="1216277" cy="973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Very High Memory Bandwidth</a:t>
          </a:r>
          <a:endParaRPr lang="en-US" sz="1700" kern="1200" dirty="0"/>
        </a:p>
      </dsp:txBody>
      <dsp:txXfrm>
        <a:off x="1477984" y="1034359"/>
        <a:ext cx="1159279" cy="916023"/>
      </dsp:txXfrm>
    </dsp:sp>
    <dsp:sp modelId="{384AA854-1C0E-4B7A-85F4-2F42A3A9D693}">
      <dsp:nvSpPr>
        <dsp:cNvPr id="0" name=""/>
        <dsp:cNvSpPr/>
      </dsp:nvSpPr>
      <dsp:spPr>
        <a:xfrm rot="16200000">
          <a:off x="2547734" y="1814361"/>
          <a:ext cx="1914931" cy="49519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44A307-69C5-41C9-AB51-42B032F4A45D}">
      <dsp:nvSpPr>
        <dsp:cNvPr id="0" name=""/>
        <dsp:cNvSpPr/>
      </dsp:nvSpPr>
      <dsp:spPr>
        <a:xfrm>
          <a:off x="2897061" y="617984"/>
          <a:ext cx="1216277" cy="973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High Flop per Watt</a:t>
          </a:r>
          <a:endParaRPr lang="en-US" sz="1700" kern="1200" dirty="0"/>
        </a:p>
      </dsp:txBody>
      <dsp:txXfrm>
        <a:off x="2925560" y="646483"/>
        <a:ext cx="1159279" cy="916023"/>
      </dsp:txXfrm>
    </dsp:sp>
    <dsp:sp modelId="{E8C818EF-066D-41EC-BFAF-7F72E86415D7}">
      <dsp:nvSpPr>
        <dsp:cNvPr id="0" name=""/>
        <dsp:cNvSpPr/>
      </dsp:nvSpPr>
      <dsp:spPr>
        <a:xfrm rot="18000000">
          <a:off x="3516577" y="2073962"/>
          <a:ext cx="1914931" cy="49519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F23B63-864C-44A8-B5DB-A869E215D28E}">
      <dsp:nvSpPr>
        <dsp:cNvPr id="0" name=""/>
        <dsp:cNvSpPr/>
      </dsp:nvSpPr>
      <dsp:spPr>
        <a:xfrm>
          <a:off x="4344637" y="1005860"/>
          <a:ext cx="1216277" cy="973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Productivity </a:t>
          </a:r>
          <a:br>
            <a:rPr lang="en-US" sz="1700" kern="1200" dirty="0" smtClean="0"/>
          </a:br>
          <a:r>
            <a:rPr lang="en-US" sz="1700" kern="1200" dirty="0" smtClean="0"/>
            <a:t>CUDA</a:t>
          </a:r>
          <a:br>
            <a:rPr lang="en-US" sz="1700" kern="1200" dirty="0" smtClean="0"/>
          </a:br>
          <a:r>
            <a:rPr lang="en-US" sz="1700" kern="1200" dirty="0" smtClean="0"/>
            <a:t>OpenCL</a:t>
          </a:r>
          <a:endParaRPr lang="en-US" sz="1700" kern="1200" dirty="0"/>
        </a:p>
      </dsp:txBody>
      <dsp:txXfrm>
        <a:off x="4373136" y="1034359"/>
        <a:ext cx="1159279" cy="916023"/>
      </dsp:txXfrm>
    </dsp:sp>
    <dsp:sp modelId="{E9AF5425-4A7F-4BAA-945E-1504B7E8AA5A}">
      <dsp:nvSpPr>
        <dsp:cNvPr id="0" name=""/>
        <dsp:cNvSpPr/>
      </dsp:nvSpPr>
      <dsp:spPr>
        <a:xfrm rot="19800000">
          <a:off x="4225819" y="2783204"/>
          <a:ext cx="1914931" cy="49519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331311-F00D-4DC2-AAF0-4C8A5E56D420}">
      <dsp:nvSpPr>
        <dsp:cNvPr id="0" name=""/>
        <dsp:cNvSpPr/>
      </dsp:nvSpPr>
      <dsp:spPr>
        <a:xfrm>
          <a:off x="5404336" y="2065559"/>
          <a:ext cx="1216277" cy="973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Reliability at Scale</a:t>
          </a:r>
          <a:endParaRPr lang="en-US" sz="1700" kern="1200" dirty="0"/>
        </a:p>
      </dsp:txBody>
      <dsp:txXfrm>
        <a:off x="5432835" y="2094058"/>
        <a:ext cx="1159279" cy="916023"/>
      </dsp:txXfrm>
    </dsp:sp>
    <dsp:sp modelId="{E12E5E93-B012-4684-B846-29656E63D25F}">
      <dsp:nvSpPr>
        <dsp:cNvPr id="0" name=""/>
        <dsp:cNvSpPr/>
      </dsp:nvSpPr>
      <dsp:spPr>
        <a:xfrm>
          <a:off x="4485420" y="3752047"/>
          <a:ext cx="1914931" cy="49519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24AE19-B8CD-467F-9161-8029691875D3}">
      <dsp:nvSpPr>
        <dsp:cNvPr id="0" name=""/>
        <dsp:cNvSpPr/>
      </dsp:nvSpPr>
      <dsp:spPr>
        <a:xfrm>
          <a:off x="5792213" y="3513135"/>
          <a:ext cx="1216277" cy="973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High DP Flop Rate</a:t>
          </a:r>
          <a:endParaRPr lang="en-US" sz="1700" kern="1200" dirty="0"/>
        </a:p>
      </dsp:txBody>
      <dsp:txXfrm>
        <a:off x="5820712" y="3541634"/>
        <a:ext cx="1159279" cy="916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0.14002</cdr:x>
      <cdr:y>0.80952</cdr:y>
    </cdr:from>
    <cdr:to>
      <cdr:x>0.25113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321" y="440749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42D06-FBC2-FB4E-97FC-BBF76BA5C779}" type="datetimeFigureOut">
              <a:rPr lang="en-US" smtClean="0"/>
              <a:t>11/20/11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7787F-E4A5-F94E-9711-2567E350D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5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4D593-1C55-4376-922C-DCB6089FA45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4D593-1C55-4376-922C-DCB6089FA45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mtClean="0"/>
              <a:t>Relevant GPU architectural features: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mtClean="0"/>
              <a:t>massively parallel thread processors – up to 512 of them, organized into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mtClean="0"/>
              <a:t>multiprocessors; physically, there are two groups of 16 thread processors in each of 1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mtClean="0"/>
              <a:t>or 2 or 4 or 8 or ... or 16 multiprocessors.  Logically, there are 32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mtClean="0"/>
              <a:t>thread processors in a group, called a warp.  There is another level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mtClean="0"/>
              <a:t>of parallelism, the multiprocessors support multithreading, so many threads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mtClean="0"/>
              <a:t>from the same thread block or from multiple thread blocks may alternate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mtClean="0"/>
              <a:t>execution on the multiprocessor.  Each multiprocessor issues one or two warp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mtClean="0"/>
              <a:t>instructions at a time.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en-US" smtClean="0"/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mtClean="0"/>
              <a:t>The user manages the parallelism on the GPU.  When you run a program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mtClean="0"/>
              <a:t>on the GPU, it runs in a grid of thread blocks.  The grid is spread over the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mtClean="0"/>
              <a:t>multiprocessors; the grid may be large, even huge.  A single thread block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mtClean="0"/>
              <a:t>is assigned to a single multiprocessor; the size of a thread block is limited,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mtClean="0"/>
              <a:t>at most 512 threads/block.  The threads in a thread block are executed in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mtClean="0"/>
              <a:t>groups of 32, called a warp.  The threads in a thread block may synchronize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mtClean="0"/>
              <a:t>with each other.  Threads across the grid may not.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en-US" smtClean="0"/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mtClean="0"/>
              <a:t>User also manages the memory hierarchy on the GPU, moving data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mtClean="0"/>
              <a:t>from the host to device memory, from variables in device memory to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mtClean="0"/>
              <a:t>varialbes in shared memory, or to variables that the user hopes will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mtClean="0"/>
              <a:t>get assigned to registers.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en-US" smtClean="0"/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mtClean="0"/>
              <a:t>Your program has two components: a host part, and the GPU part.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mtClean="0"/>
              <a:t>The host part is in control; the host program issues commands to the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mtClean="0"/>
              <a:t>GPU and may continue asynchronously (or not).  It may wait for completion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mtClean="0"/>
              <a:t>of the GPU part.  The host essentially issues commands to the GPU command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mtClean="0"/>
              <a:t>queue, and the GPU executes these in order.</a:t>
            </a:r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1321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1388"/>
            <a:r>
              <a:rPr lang="en-US" smtClean="0"/>
              <a:t>Advance GPU Programming Tutorial</a:t>
            </a:r>
          </a:p>
        </p:txBody>
      </p:sp>
      <p:sp>
        <p:nvSpPr>
          <p:cNvPr id="13210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1388"/>
            <a:r>
              <a:rPr lang="en-US" smtClean="0"/>
              <a:t>November 2011</a:t>
            </a:r>
          </a:p>
        </p:txBody>
      </p:sp>
      <p:sp>
        <p:nvSpPr>
          <p:cNvPr id="13210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41388"/>
            <a:r>
              <a:rPr lang="en-US" smtClean="0"/>
              <a:t>© Copyright 2011, The Portland Group, Inc. </a:t>
            </a:r>
          </a:p>
        </p:txBody>
      </p:sp>
      <p:sp>
        <p:nvSpPr>
          <p:cNvPr id="13210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518" y="8685944"/>
            <a:ext cx="2973482" cy="458056"/>
          </a:xfrm>
          <a:noFill/>
        </p:spPr>
        <p:txBody>
          <a:bodyPr lIns="91433" tIns="45717" rIns="91433" bIns="45717"/>
          <a:lstStyle/>
          <a:p>
            <a:fld id="{28AEB4CD-C0DC-47F8-BEBB-5F60A16C24F6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1388"/>
            <a:r>
              <a:rPr lang="en-US" smtClean="0"/>
              <a:t>Advance GPU Programming Tutorial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1388"/>
            <a:r>
              <a:rPr lang="en-US" smtClean="0"/>
              <a:t>November 2011</a:t>
            </a:r>
          </a:p>
        </p:txBody>
      </p:sp>
      <p:sp>
        <p:nvSpPr>
          <p:cNvPr id="1331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41388"/>
            <a:r>
              <a:rPr lang="en-US" smtClean="0"/>
              <a:t>© Copyright 2011, The Portland Group, Inc. </a:t>
            </a:r>
          </a:p>
        </p:txBody>
      </p:sp>
      <p:sp>
        <p:nvSpPr>
          <p:cNvPr id="1331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698" y="2433692"/>
            <a:ext cx="6406874" cy="33489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1388"/>
            <a:r>
              <a:rPr lang="en-US" smtClean="0"/>
              <a:t>Advance GPU Programming Tutorial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1388"/>
            <a:r>
              <a:rPr lang="en-US" smtClean="0"/>
              <a:t>November 2011</a:t>
            </a:r>
          </a:p>
        </p:txBody>
      </p:sp>
      <p:sp>
        <p:nvSpPr>
          <p:cNvPr id="134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41388"/>
            <a:r>
              <a:rPr lang="en-US" smtClean="0"/>
              <a:t>© Copyright 2011, The Portland Group, Inc. </a:t>
            </a:r>
          </a:p>
        </p:txBody>
      </p:sp>
      <p:sp>
        <p:nvSpPr>
          <p:cNvPr id="1341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698" y="2433692"/>
            <a:ext cx="6406874" cy="33489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1388"/>
            <a:r>
              <a:rPr lang="en-US" smtClean="0"/>
              <a:t>Advance GPU Programming Tutorial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1388"/>
            <a:r>
              <a:rPr lang="en-US" smtClean="0"/>
              <a:t>November 2011</a:t>
            </a:r>
          </a:p>
        </p:txBody>
      </p:sp>
      <p:sp>
        <p:nvSpPr>
          <p:cNvPr id="135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41388"/>
            <a:r>
              <a:rPr lang="en-US" smtClean="0"/>
              <a:t>© Copyright 2011, The Portland Group, Inc. </a:t>
            </a:r>
          </a:p>
        </p:txBody>
      </p:sp>
      <p:sp>
        <p:nvSpPr>
          <p:cNvPr id="1351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698" y="2433692"/>
            <a:ext cx="6406874" cy="33489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1388"/>
            <a:r>
              <a:rPr lang="en-US" smtClean="0"/>
              <a:t>Advance GPU Programming Tutorial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1388"/>
            <a:r>
              <a:rPr lang="en-US" smtClean="0"/>
              <a:t>November 2011</a:t>
            </a:r>
          </a:p>
        </p:txBody>
      </p:sp>
      <p:sp>
        <p:nvSpPr>
          <p:cNvPr id="136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41388"/>
            <a:r>
              <a:rPr lang="en-US" smtClean="0"/>
              <a:t>© Copyright 2011, The Portland Group, Inc. </a:t>
            </a:r>
          </a:p>
        </p:txBody>
      </p:sp>
      <p:sp>
        <p:nvSpPr>
          <p:cNvPr id="1361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698" y="2433692"/>
            <a:ext cx="6406874" cy="1517811"/>
          </a:xfrm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Compilers manage most of the ILP</a:t>
            </a:r>
          </a:p>
          <a:p>
            <a:pPr eaLnBrk="1" hangingPunct="1">
              <a:buFontTx/>
              <a:buNone/>
            </a:pPr>
            <a:r>
              <a:rPr lang="en-US" smtClean="0"/>
              <a:t>	users can help, or at least not hinder</a:t>
            </a:r>
          </a:p>
          <a:p>
            <a:pPr eaLnBrk="1" hangingPunct="1">
              <a:buFontTx/>
              <a:buNone/>
            </a:pPr>
            <a:r>
              <a:rPr lang="en-US" smtClean="0"/>
              <a:t>large-scale parallelism is a topic for another forum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Let’s focus on thread-level parallelism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1388"/>
            <a:r>
              <a:rPr lang="en-US" smtClean="0"/>
              <a:t>Advance GPU Programming Tutorial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1388"/>
            <a:r>
              <a:rPr lang="en-US" smtClean="0"/>
              <a:t>November 2011</a:t>
            </a:r>
          </a:p>
        </p:txBody>
      </p:sp>
      <p:sp>
        <p:nvSpPr>
          <p:cNvPr id="137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41388"/>
            <a:r>
              <a:rPr lang="en-US" smtClean="0"/>
              <a:t>© Copyright 2011, The Portland Group, Inc. </a:t>
            </a:r>
          </a:p>
        </p:txBody>
      </p:sp>
      <p:sp>
        <p:nvSpPr>
          <p:cNvPr id="1372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698" y="2433692"/>
            <a:ext cx="6406874" cy="1517811"/>
          </a:xfrm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Compilers manage most of the ILP</a:t>
            </a:r>
          </a:p>
          <a:p>
            <a:pPr eaLnBrk="1" hangingPunct="1">
              <a:buFontTx/>
              <a:buNone/>
            </a:pPr>
            <a:r>
              <a:rPr lang="en-US" smtClean="0"/>
              <a:t>	users can help, or at least not hinder</a:t>
            </a:r>
          </a:p>
          <a:p>
            <a:pPr eaLnBrk="1" hangingPunct="1">
              <a:buFontTx/>
              <a:buNone/>
            </a:pPr>
            <a:r>
              <a:rPr lang="en-US" smtClean="0"/>
              <a:t>large-scale parallelism is a topic for another forum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Let’s focus on thread-level parallelism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0D87-7BDB-AD42-BDC9-D0F4F22AD24A}" type="datetimeFigureOut">
              <a:rPr lang="en-US" smtClean="0"/>
              <a:t>11/20/11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DAC-0E44-774B-B893-270276655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3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0D87-7BDB-AD42-BDC9-D0F4F22AD24A}" type="datetimeFigureOut">
              <a:rPr lang="en-US" smtClean="0"/>
              <a:t>11/20/11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DAC-0E44-774B-B893-270276655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0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0D87-7BDB-AD42-BDC9-D0F4F22AD24A}" type="datetimeFigureOut">
              <a:rPr lang="en-US" smtClean="0"/>
              <a:t>11/20/11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DAC-0E44-774B-B893-270276655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0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0D87-7BDB-AD42-BDC9-D0F4F22AD24A}" type="datetimeFigureOut">
              <a:rPr lang="en-US" smtClean="0"/>
              <a:t>11/20/11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DAC-0E44-774B-B893-270276655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7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0D87-7BDB-AD42-BDC9-D0F4F22AD24A}" type="datetimeFigureOut">
              <a:rPr lang="en-US" smtClean="0"/>
              <a:t>11/20/11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DAC-0E44-774B-B893-270276655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7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0D87-7BDB-AD42-BDC9-D0F4F22AD24A}" type="datetimeFigureOut">
              <a:rPr lang="en-US" smtClean="0"/>
              <a:t>11/20/11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DAC-0E44-774B-B893-270276655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6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0D87-7BDB-AD42-BDC9-D0F4F22AD24A}" type="datetimeFigureOut">
              <a:rPr lang="en-US" smtClean="0"/>
              <a:t>11/20/11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DAC-0E44-774B-B893-270276655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0D87-7BDB-AD42-BDC9-D0F4F22AD24A}" type="datetimeFigureOut">
              <a:rPr lang="en-US" smtClean="0"/>
              <a:t>11/20/11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DAC-0E44-774B-B893-270276655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5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0D87-7BDB-AD42-BDC9-D0F4F22AD24A}" type="datetimeFigureOut">
              <a:rPr lang="en-US" smtClean="0"/>
              <a:t>11/20/11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DAC-0E44-774B-B893-270276655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2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0D87-7BDB-AD42-BDC9-D0F4F22AD24A}" type="datetimeFigureOut">
              <a:rPr lang="en-US" smtClean="0"/>
              <a:t>11/20/11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DAC-0E44-774B-B893-270276655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0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0D87-7BDB-AD42-BDC9-D0F4F22AD24A}" type="datetimeFigureOut">
              <a:rPr lang="en-US" smtClean="0"/>
              <a:t>11/20/11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DAC-0E44-774B-B893-270276655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30D87-7BDB-AD42-BDC9-D0F4F22AD24A}" type="datetimeFigureOut">
              <a:rPr lang="en-US" smtClean="0"/>
              <a:t>11/20/11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DAC-0E44-774B-B893-270276655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6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6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Hardware Trends in HPC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Report from SC2011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0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232"/>
            <a:ext cx="8229600" cy="1143000"/>
          </a:xfrm>
        </p:spPr>
        <p:txBody>
          <a:bodyPr/>
          <a:lstStyle/>
          <a:p>
            <a:r>
              <a:rPr lang="en-US" dirty="0" smtClean="0"/>
              <a:t>More Cores: Cache </a:t>
            </a:r>
            <a:r>
              <a:rPr lang="en-US" dirty="0" smtClean="0"/>
              <a:t>Hierarchy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39A89-D6FF-4AFC-9284-D1B46DF8874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Content Placeholder 5" descr="chap01-processor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4" r="-6654"/>
          <a:stretch>
            <a:fillRect/>
          </a:stretch>
        </p:blipFill>
        <p:spPr>
          <a:xfrm>
            <a:off x="156805" y="1237654"/>
            <a:ext cx="8844794" cy="5118696"/>
          </a:xfrm>
        </p:spPr>
      </p:pic>
    </p:spTree>
    <p:extLst>
      <p:ext uri="{BB962C8B-B14F-4D97-AF65-F5344CB8AC3E}">
        <p14:creationId xmlns:p14="http://schemas.microsoft.com/office/powerpoint/2010/main" val="420705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p01-SIMDwidth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 b="6628"/>
          <a:stretch/>
        </p:blipFill>
        <p:spPr>
          <a:xfrm>
            <a:off x="1313421" y="1303599"/>
            <a:ext cx="6491757" cy="45348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338" y="15562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Vector</a:t>
            </a:r>
            <a:r>
              <a:rPr lang="en-US" dirty="0" smtClean="0"/>
              <a:t> </a:t>
            </a:r>
            <a:r>
              <a:rPr lang="en-US" dirty="0" smtClean="0"/>
              <a:t>Parallelism: Register Width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97752" y="3921526"/>
            <a:ext cx="4432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Parallelism growth:</a:t>
            </a:r>
          </a:p>
          <a:p>
            <a:r>
              <a:rPr lang="en-US" dirty="0" smtClean="0"/>
              <a:t>Width of registers has also been</a:t>
            </a:r>
          </a:p>
          <a:p>
            <a:r>
              <a:rPr lang="en-US" dirty="0"/>
              <a:t>g</a:t>
            </a:r>
            <a:r>
              <a:rPr lang="en-US" dirty="0" smtClean="0"/>
              <a:t>rowing dramatically over time.</a:t>
            </a:r>
          </a:p>
          <a:p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8505825" y="6553200"/>
            <a:ext cx="501650" cy="258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82B8D0C6-965C-41F4-AB5B-740D69AA43C8}" type="slidenum">
              <a:rPr lang="en-US" sz="1000" smtClean="0">
                <a:solidFill>
                  <a:schemeClr val="bg1"/>
                </a:solidFill>
              </a:rPr>
              <a:pPr eaLnBrk="1" hangingPunct="1"/>
              <a:t>11</a:t>
            </a:fld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338" y="6091535"/>
            <a:ext cx="80914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Vector Instruction sets e.g.: SSE4.x, AVX, FMA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919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10"/>
            <a:ext cx="8229600" cy="1143000"/>
          </a:xfrm>
        </p:spPr>
        <p:txBody>
          <a:bodyPr/>
          <a:lstStyle/>
          <a:p>
            <a:r>
              <a:rPr lang="en-US" dirty="0" smtClean="0"/>
              <a:t>Typical System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39A89-D6FF-4AFC-9284-D1B46DF8874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Content Placeholder 5" descr="chap01-system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61" r="-7861"/>
          <a:stretch>
            <a:fillRect/>
          </a:stretch>
        </p:blipFill>
        <p:spPr>
          <a:xfrm>
            <a:off x="0" y="1075413"/>
            <a:ext cx="8829854" cy="5110050"/>
          </a:xfrm>
        </p:spPr>
      </p:pic>
      <p:sp>
        <p:nvSpPr>
          <p:cNvPr id="3" name="TextBox 2"/>
          <p:cNvSpPr txBox="1"/>
          <p:nvPr/>
        </p:nvSpPr>
        <p:spPr>
          <a:xfrm>
            <a:off x="5773604" y="1462054"/>
            <a:ext cx="3056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Cache hierarchy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NUMA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2691" y="6226491"/>
            <a:ext cx="57102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Heterogeneous (GPU) computing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195" y="4597140"/>
            <a:ext cx="767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MPI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1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3" y="1377950"/>
            <a:ext cx="8237537" cy="4978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Compute: Parallelism</a:t>
            </a:r>
          </a:p>
          <a:p>
            <a:pPr marL="0" indent="0">
              <a:buNone/>
            </a:pPr>
            <a:r>
              <a:rPr lang="en-US" dirty="0" smtClean="0"/>
              <a:t>What mechanisms do processors provide for using parallelism?</a:t>
            </a:r>
          </a:p>
          <a:p>
            <a:pPr lvl="1"/>
            <a:r>
              <a:rPr lang="en-US" dirty="0" smtClean="0"/>
              <a:t>Implicit: instruction pipelines, superscalar issues</a:t>
            </a:r>
          </a:p>
          <a:p>
            <a:pPr lvl="1"/>
            <a:r>
              <a:rPr lang="en-US" dirty="0" smtClean="0"/>
              <a:t>Explicit: cores, </a:t>
            </a:r>
            <a:r>
              <a:rPr lang="en-US" dirty="0" err="1" smtClean="0"/>
              <a:t>hyperthreads</a:t>
            </a:r>
            <a:r>
              <a:rPr lang="en-US" dirty="0" smtClean="0"/>
              <a:t>, vector units</a:t>
            </a:r>
          </a:p>
          <a:p>
            <a:r>
              <a:rPr lang="en-US" i="1" dirty="0" smtClean="0"/>
              <a:t>How to map potential parallelism to actual parallelism?</a:t>
            </a:r>
          </a:p>
          <a:p>
            <a:pPr marL="0" indent="0">
              <a:buNone/>
            </a:pPr>
            <a:r>
              <a:rPr lang="en-US" b="1" dirty="0" smtClean="0"/>
              <a:t>Data: Locality</a:t>
            </a:r>
          </a:p>
          <a:p>
            <a:pPr marL="0" indent="0">
              <a:buNone/>
            </a:pPr>
            <a:r>
              <a:rPr lang="en-US" dirty="0" smtClean="0"/>
              <a:t>How is data managed and accessed, and what are the performance implications?</a:t>
            </a:r>
          </a:p>
          <a:p>
            <a:pPr lvl="1"/>
            <a:r>
              <a:rPr lang="en-US" dirty="0" smtClean="0"/>
              <a:t>Cache behavior, conflicts, sharing, coherency, (false) sharing; alignments with cache lines, pages, vector </a:t>
            </a:r>
            <a:r>
              <a:rPr lang="en-US" dirty="0" smtClean="0"/>
              <a:t>lanes</a:t>
            </a:r>
          </a:p>
          <a:p>
            <a:pPr lvl="1"/>
            <a:r>
              <a:rPr lang="en-US" dirty="0" smtClean="0"/>
              <a:t>NUMA</a:t>
            </a:r>
            <a:endParaRPr lang="en-US" dirty="0" smtClean="0"/>
          </a:p>
          <a:p>
            <a:r>
              <a:rPr lang="en-US" i="1" dirty="0" smtClean="0"/>
              <a:t>How to design algorithms that have good data locality?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39A89-D6FF-4AFC-9284-D1B46DF8874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5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Heterogeneous Computing</a:t>
            </a:r>
            <a:br>
              <a:rPr lang="en-US" sz="3200" dirty="0" smtClean="0"/>
            </a:br>
            <a:r>
              <a:rPr lang="en-US" sz="3200" dirty="0" smtClean="0"/>
              <a:t>the </a:t>
            </a:r>
            <a:r>
              <a:rPr lang="en-US" sz="3200" dirty="0" smtClean="0"/>
              <a:t>GPU Rationale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61375" y="76200"/>
            <a:ext cx="606425" cy="152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3156C6-99B0-4888-AFC5-836B7C9C39FF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66386032"/>
              </p:ext>
            </p:extLst>
          </p:nvPr>
        </p:nvGraphicFramePr>
        <p:xfrm>
          <a:off x="990600" y="1371600"/>
          <a:ext cx="7010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292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capacity comparisons</a:t>
            </a:r>
            <a:endParaRPr lang="en-US" dirty="0"/>
          </a:p>
        </p:txBody>
      </p:sp>
      <p:pic>
        <p:nvPicPr>
          <p:cNvPr id="3" name="Picture 2" descr="pg32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62" y="1037240"/>
            <a:ext cx="2473036" cy="32004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4" name="Picture 3" descr="pg32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762" y="1288300"/>
            <a:ext cx="3200400" cy="32004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5" name="Picture 4" descr="pg33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84" y="3509033"/>
            <a:ext cx="3200400" cy="32004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314141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TOP500:</a:t>
            </a:r>
            <a:r>
              <a:rPr lang="en-US" dirty="0" smtClean="0"/>
              <a:t> </a:t>
            </a:r>
            <a:r>
              <a:rPr lang="en-US" dirty="0" smtClean="0"/>
              <a:t>Accelerators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1219200"/>
          <a:ext cx="864399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66583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Abstracted x64</a:t>
            </a:r>
            <a:r>
              <a:rPr lang="en-US" dirty="0" smtClean="0"/>
              <a:t>+ </a:t>
            </a:r>
            <a:r>
              <a:rPr lang="en-US" dirty="0" err="1" smtClean="0"/>
              <a:t>Nvidia</a:t>
            </a:r>
            <a:r>
              <a:rPr lang="en-US" dirty="0" smtClean="0"/>
              <a:t> Fermi </a:t>
            </a:r>
            <a:r>
              <a:rPr lang="en-US" sz="2800" dirty="0" smtClean="0"/>
              <a:t>Architecture</a:t>
            </a:r>
            <a:endParaRPr lang="en-US" dirty="0"/>
          </a:p>
        </p:txBody>
      </p:sp>
      <p:pic>
        <p:nvPicPr>
          <p:cNvPr id="26628" name="Picture 4" descr="Fermi-Block-Diagram-Sep1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150" y="1458562"/>
            <a:ext cx="69977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25CD11-AA74-46E5-88DF-F08AE804914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8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GPU Architecture Features</a:t>
            </a:r>
          </a:p>
        </p:txBody>
      </p:sp>
      <p:sp>
        <p:nvSpPr>
          <p:cNvPr id="27651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smtClean="0"/>
              <a:t>Optimized for high degree of regular parallelism</a:t>
            </a:r>
          </a:p>
          <a:p>
            <a:pPr eaLnBrk="1" hangingPunct="1"/>
            <a:r>
              <a:rPr lang="en-US" smtClean="0"/>
              <a:t>Classically optimized for low precision</a:t>
            </a:r>
          </a:p>
          <a:p>
            <a:pPr lvl="1" eaLnBrk="1" hangingPunct="1"/>
            <a:r>
              <a:rPr lang="en-US" smtClean="0"/>
              <a:t>Fermi supports double precision at ½ single precision bandwidth</a:t>
            </a:r>
          </a:p>
          <a:p>
            <a:pPr eaLnBrk="1" hangingPunct="1"/>
            <a:r>
              <a:rPr lang="en-US" smtClean="0"/>
              <a:t>High bandwidth memory (Fermi supports ECC)</a:t>
            </a:r>
          </a:p>
          <a:p>
            <a:pPr eaLnBrk="1" hangingPunct="1"/>
            <a:r>
              <a:rPr lang="en-US" smtClean="0"/>
              <a:t>Highly multithreaded (slack parallelism)</a:t>
            </a:r>
          </a:p>
          <a:p>
            <a:pPr eaLnBrk="1" hangingPunct="1"/>
            <a:r>
              <a:rPr lang="en-US" smtClean="0"/>
              <a:t>Hardware thread scheduling</a:t>
            </a:r>
          </a:p>
          <a:p>
            <a:pPr eaLnBrk="1" hangingPunct="1"/>
            <a:r>
              <a:rPr lang="en-US" smtClean="0"/>
              <a:t>Non-coherent software-managed data caches</a:t>
            </a:r>
          </a:p>
          <a:p>
            <a:pPr lvl="1" eaLnBrk="1" hangingPunct="1"/>
            <a:r>
              <a:rPr lang="en-US" smtClean="0"/>
              <a:t>Fermi has two-level hardware data cache</a:t>
            </a:r>
          </a:p>
          <a:p>
            <a:pPr eaLnBrk="1" hangingPunct="1"/>
            <a:r>
              <a:rPr lang="en-US" smtClean="0"/>
              <a:t>No multiprocessor memory model guarantees</a:t>
            </a:r>
          </a:p>
          <a:p>
            <a:pPr lvl="1" eaLnBrk="1" hangingPunct="1"/>
            <a:r>
              <a:rPr lang="en-US" smtClean="0"/>
              <a:t>some guarantees with fence operations</a:t>
            </a:r>
          </a:p>
          <a:p>
            <a:pPr eaLnBrk="1" hangingPunct="1"/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F3D36-23C8-40D0-9FF1-75FA5C18290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77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Tesla-10 Features Summary</a:t>
            </a:r>
          </a:p>
        </p:txBody>
      </p:sp>
      <p:sp>
        <p:nvSpPr>
          <p:cNvPr id="28675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/>
              <a:t>Massively parallel thread processors</a:t>
            </a:r>
          </a:p>
          <a:p>
            <a:pPr lvl="1" eaLnBrk="1" hangingPunct="1"/>
            <a:r>
              <a:rPr lang="en-US" smtClean="0"/>
              <a:t>Organized into multiprocessors </a:t>
            </a:r>
          </a:p>
          <a:p>
            <a:pPr lvl="2" eaLnBrk="1" hangingPunct="1"/>
            <a:r>
              <a:rPr lang="en-US" smtClean="0"/>
              <a:t>up to 30, see deviceQuery or pgaccelinfo</a:t>
            </a:r>
          </a:p>
          <a:p>
            <a:pPr lvl="1" eaLnBrk="1" hangingPunct="1"/>
            <a:r>
              <a:rPr lang="en-US" smtClean="0"/>
              <a:t>Physically: 8 thread processors per multiprocessor</a:t>
            </a:r>
          </a:p>
          <a:p>
            <a:pPr lvl="1" eaLnBrk="1" hangingPunct="1"/>
            <a:r>
              <a:rPr lang="en-US" smtClean="0"/>
              <a:t>ISA: 32 threads per warp</a:t>
            </a:r>
          </a:p>
          <a:p>
            <a:pPr lvl="1" eaLnBrk="1" hangingPunct="1"/>
            <a:r>
              <a:rPr lang="en-US" smtClean="0"/>
              <a:t>Logically: Thread block is quasi-SIMD</a:t>
            </a:r>
          </a:p>
          <a:p>
            <a:pPr eaLnBrk="1" hangingPunct="1"/>
            <a:r>
              <a:rPr lang="en-US" smtClean="0"/>
              <a:t>Memory hierarchy</a:t>
            </a:r>
          </a:p>
          <a:p>
            <a:pPr lvl="1" eaLnBrk="1" hangingPunct="1"/>
            <a:r>
              <a:rPr lang="en-US" smtClean="0"/>
              <a:t>host memory, device memory, constant memory, shared memory, register</a:t>
            </a:r>
          </a:p>
          <a:p>
            <a:pPr eaLnBrk="1" hangingPunct="1"/>
            <a:r>
              <a:rPr lang="en-US" smtClean="0"/>
              <a:t>Queue of operations (kernels) on device</a:t>
            </a:r>
          </a:p>
          <a:p>
            <a:pPr eaLnBrk="1" hangingPunct="1"/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F3D36-23C8-40D0-9FF1-75FA5C18290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62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100"/>
            <a:ext cx="8229600" cy="520807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hese slides were extracted from tutorials and technical presentations at SC2011. Copyrights retained by the original authors.</a:t>
            </a:r>
          </a:p>
          <a:p>
            <a:r>
              <a:rPr lang="en-US" dirty="0" smtClean="0"/>
              <a:t>Michael McCool, Arch Robinson and James </a:t>
            </a:r>
            <a:r>
              <a:rPr lang="en-US" dirty="0" err="1" smtClean="0"/>
              <a:t>Reinders</a:t>
            </a:r>
            <a:r>
              <a:rPr lang="en-US" dirty="0"/>
              <a:t> </a:t>
            </a:r>
            <a:r>
              <a:rPr lang="en-US" dirty="0" smtClean="0"/>
              <a:t>from Intel Software to appear in the book “</a:t>
            </a:r>
            <a:r>
              <a:rPr lang="en-US" i="1" dirty="0" smtClean="0"/>
              <a:t>Structured Parallel Programming Using Intel</a:t>
            </a:r>
            <a:r>
              <a:rPr lang="en-US" i="1" baseline="30000" dirty="0" smtClean="0"/>
              <a:t>®</a:t>
            </a:r>
            <a:r>
              <a:rPr lang="en-US" i="1" dirty="0" smtClean="0"/>
              <a:t> Parallel Building Blocks”.</a:t>
            </a:r>
          </a:p>
          <a:p>
            <a:r>
              <a:rPr lang="en-US" dirty="0" smtClean="0"/>
              <a:t>Michael Wolfe, Portland Group</a:t>
            </a:r>
          </a:p>
          <a:p>
            <a:r>
              <a:rPr lang="en-US" dirty="0" smtClean="0"/>
              <a:t>Jeffrey Vetter, Georgia Tech and ORNL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81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Fermi </a:t>
            </a:r>
            <a:r>
              <a:rPr lang="en-US" sz="2800" smtClean="0"/>
              <a:t>(Tesla-20)</a:t>
            </a:r>
            <a:r>
              <a:rPr lang="en-US" smtClean="0"/>
              <a:t> Features Summary</a:t>
            </a:r>
          </a:p>
        </p:txBody>
      </p:sp>
      <p:sp>
        <p:nvSpPr>
          <p:cNvPr id="29699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smtClean="0"/>
              <a:t>Massively parallel thread processors</a:t>
            </a:r>
          </a:p>
          <a:p>
            <a:pPr lvl="1" eaLnBrk="1" hangingPunct="1"/>
            <a:r>
              <a:rPr lang="en-US" smtClean="0"/>
              <a:t>Organized into multiprocessors </a:t>
            </a:r>
          </a:p>
          <a:p>
            <a:pPr lvl="2" eaLnBrk="1" hangingPunct="1"/>
            <a:r>
              <a:rPr lang="en-US" smtClean="0"/>
              <a:t>up to 16, see deviceQuery or pgaccelinfo</a:t>
            </a:r>
          </a:p>
          <a:p>
            <a:pPr lvl="1" eaLnBrk="1" hangingPunct="1"/>
            <a:r>
              <a:rPr lang="en-US" smtClean="0"/>
              <a:t>Physically: two groups of 16 thread processors per multiprocessor</a:t>
            </a:r>
          </a:p>
          <a:p>
            <a:pPr lvl="1" eaLnBrk="1" hangingPunct="1"/>
            <a:r>
              <a:rPr lang="en-US" smtClean="0"/>
              <a:t>ISA: still 32 threads per warp, dual issue for 32-bit code</a:t>
            </a:r>
          </a:p>
          <a:p>
            <a:pPr eaLnBrk="1" hangingPunct="1"/>
            <a:r>
              <a:rPr lang="en-US" smtClean="0"/>
              <a:t>Memory hierarchy</a:t>
            </a:r>
          </a:p>
          <a:p>
            <a:pPr lvl="1" eaLnBrk="1" hangingPunct="1"/>
            <a:r>
              <a:rPr lang="en-US" smtClean="0"/>
              <a:t>host memory, device memory (two level hardware cache), constant memory, (configurable) shared memory, register</a:t>
            </a:r>
          </a:p>
          <a:p>
            <a:pPr eaLnBrk="1" hangingPunct="1"/>
            <a:r>
              <a:rPr lang="en-US" smtClean="0"/>
              <a:t>Queue of operations (kernels) on device</a:t>
            </a:r>
          </a:p>
          <a:p>
            <a:pPr eaLnBrk="1" hangingPunct="1"/>
            <a:r>
              <a:rPr lang="en-US" smtClean="0"/>
              <a:t>ECC memory protection (supported, not default)</a:t>
            </a:r>
          </a:p>
          <a:p>
            <a:pPr eaLnBrk="1" hangingPunct="1"/>
            <a:r>
              <a:rPr lang="en-US" smtClean="0"/>
              <a:t>Much improved double precision performance</a:t>
            </a:r>
          </a:p>
          <a:p>
            <a:pPr eaLnBrk="1" hangingPunct="1"/>
            <a:r>
              <a:rPr lang="en-US" smtClean="0"/>
              <a:t>Hardware 32-bit integer multiply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F3D36-23C8-40D0-9FF1-75FA5C18290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2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Parallel Programming on CPUs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88963" y="1741488"/>
            <a:ext cx="8229600" cy="386556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/>
              <a:t>Instruction level parallelism (ILP)</a:t>
            </a:r>
          </a:p>
          <a:p>
            <a:pPr lvl="1" eaLnBrk="1" hangingPunct="1"/>
            <a:r>
              <a:rPr lang="en-US" dirty="0" smtClean="0"/>
              <a:t>Loop unrolling, instruction scheduling</a:t>
            </a:r>
          </a:p>
          <a:p>
            <a:pPr eaLnBrk="1" hangingPunct="1"/>
            <a:r>
              <a:rPr lang="en-US" dirty="0" smtClean="0"/>
              <a:t>Vector parallelism</a:t>
            </a:r>
          </a:p>
          <a:p>
            <a:pPr lvl="1" eaLnBrk="1" hangingPunct="1"/>
            <a:r>
              <a:rPr lang="en-US" dirty="0" err="1" smtClean="0"/>
              <a:t>Vectorized</a:t>
            </a:r>
            <a:r>
              <a:rPr lang="en-US" dirty="0" smtClean="0"/>
              <a:t> loops (or vector </a:t>
            </a:r>
            <a:r>
              <a:rPr lang="en-US" dirty="0" err="1" smtClean="0"/>
              <a:t>intrinsics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Thread level / Multiprocessor / multicore parallelism</a:t>
            </a:r>
          </a:p>
          <a:p>
            <a:pPr lvl="1" eaLnBrk="1" hangingPunct="1"/>
            <a:r>
              <a:rPr lang="en-US" dirty="0" smtClean="0"/>
              <a:t>Parallel loops, parallel tasks</a:t>
            </a:r>
          </a:p>
          <a:p>
            <a:pPr lvl="1" eaLnBrk="1" hangingPunct="1"/>
            <a:r>
              <a:rPr lang="en-US" dirty="0" err="1" smtClean="0"/>
              <a:t>Posix</a:t>
            </a:r>
            <a:r>
              <a:rPr lang="en-US" dirty="0" smtClean="0"/>
              <a:t> threads, </a:t>
            </a:r>
            <a:r>
              <a:rPr lang="en-US" dirty="0" err="1" smtClean="0"/>
              <a:t>OpenMP</a:t>
            </a:r>
            <a:r>
              <a:rPr lang="en-US" dirty="0" smtClean="0"/>
              <a:t>, </a:t>
            </a:r>
            <a:r>
              <a:rPr lang="en-US" dirty="0" err="1" smtClean="0"/>
              <a:t>Cilk</a:t>
            </a:r>
            <a:r>
              <a:rPr lang="en-US" dirty="0" smtClean="0"/>
              <a:t>, TBB, .....</a:t>
            </a:r>
          </a:p>
          <a:p>
            <a:pPr eaLnBrk="1" hangingPunct="1"/>
            <a:r>
              <a:rPr lang="en-US" dirty="0" smtClean="0"/>
              <a:t>Large scale cluster / multicomputer parallelism</a:t>
            </a:r>
          </a:p>
          <a:p>
            <a:pPr lvl="1" eaLnBrk="1" hangingPunct="1"/>
            <a:r>
              <a:rPr lang="en-US" dirty="0" smtClean="0"/>
              <a:t>MPI (&amp; HPF, co-array Fortran, UPC, Titanium, X10, Fortress, Chapel)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F3D36-23C8-40D0-9FF1-75FA5C18290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6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Parallel Programming on GPUs</a:t>
            </a: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88963" y="1741488"/>
            <a:ext cx="8229600" cy="3865562"/>
          </a:xfrm>
        </p:spPr>
        <p:txBody>
          <a:bodyPr/>
          <a:lstStyle/>
          <a:p>
            <a:pPr eaLnBrk="1" hangingPunct="1"/>
            <a:r>
              <a:rPr lang="en-US" smtClean="0"/>
              <a:t>Instruction level parallelism (ILP)</a:t>
            </a:r>
          </a:p>
          <a:p>
            <a:pPr lvl="1" eaLnBrk="1" hangingPunct="1"/>
            <a:r>
              <a:rPr lang="en-US" smtClean="0"/>
              <a:t>Loop unrolling, instruction scheduling</a:t>
            </a:r>
          </a:p>
          <a:p>
            <a:pPr eaLnBrk="1" hangingPunct="1"/>
            <a:r>
              <a:rPr lang="en-US" smtClean="0"/>
              <a:t>Vector parallelism</a:t>
            </a:r>
          </a:p>
          <a:p>
            <a:pPr lvl="1" eaLnBrk="1" hangingPunct="1"/>
            <a:r>
              <a:rPr lang="en-US" smtClean="0"/>
              <a:t>CUDA Thread Blocks, OpenCL Work Groups</a:t>
            </a:r>
          </a:p>
          <a:p>
            <a:pPr eaLnBrk="1" hangingPunct="1"/>
            <a:r>
              <a:rPr lang="en-US" smtClean="0"/>
              <a:t>Thread level / Multiprocessor / multicore parallelism</a:t>
            </a:r>
          </a:p>
          <a:p>
            <a:pPr lvl="1" eaLnBrk="1" hangingPunct="1"/>
            <a:r>
              <a:rPr lang="en-US" smtClean="0"/>
              <a:t>CUDA Grid, OpenCL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F3D36-23C8-40D0-9FF1-75FA5C18290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7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881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Hardware Evolution: </a:t>
            </a:r>
            <a:r>
              <a:rPr lang="en-US" sz="3600" dirty="0" smtClean="0"/>
              <a:t>Transistors on a </a:t>
            </a:r>
            <a:r>
              <a:rPr lang="en-US" sz="3600" dirty="0" smtClean="0"/>
              <a:t>Chip</a:t>
            </a:r>
            <a:endParaRPr lang="en-US" sz="3600" dirty="0"/>
          </a:p>
        </p:txBody>
      </p:sp>
      <p:pic>
        <p:nvPicPr>
          <p:cNvPr id="2" name="Picture 1" descr="chap01-ChartTransisto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023792"/>
            <a:ext cx="8026629" cy="4992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8018" y="4388373"/>
            <a:ext cx="39959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Moore’s Law continues:</a:t>
            </a:r>
          </a:p>
          <a:p>
            <a:r>
              <a:rPr lang="en-US" dirty="0" smtClean="0"/>
              <a:t>Doubling of transistor density</a:t>
            </a:r>
          </a:p>
          <a:p>
            <a:r>
              <a:rPr lang="en-US" dirty="0" smtClean="0"/>
              <a:t>every two years</a:t>
            </a:r>
          </a:p>
          <a:p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8505825" y="6553200"/>
            <a:ext cx="501650" cy="258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82B8D0C6-965C-41F4-AB5B-740D69AA43C8}" type="slidenum">
              <a:rPr lang="en-US" sz="1000" smtClean="0">
                <a:solidFill>
                  <a:schemeClr val="bg1"/>
                </a:solidFill>
              </a:rPr>
              <a:pPr eaLnBrk="1" hangingPunct="1"/>
              <a:t>3</a:t>
            </a:fld>
            <a:endParaRPr lang="en-US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4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8810"/>
            <a:ext cx="8229600" cy="1143000"/>
          </a:xfrm>
        </p:spPr>
        <p:txBody>
          <a:bodyPr/>
          <a:lstStyle/>
          <a:p>
            <a:r>
              <a:rPr lang="en-US" dirty="0" smtClean="0"/>
              <a:t>Hardware Evolution: Clock Rate</a:t>
            </a:r>
            <a:endParaRPr lang="en-US" dirty="0"/>
          </a:p>
        </p:txBody>
      </p:sp>
      <p:pic>
        <p:nvPicPr>
          <p:cNvPr id="2" name="Picture 1" descr="chap01-ChartClock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8" y="859937"/>
            <a:ext cx="7763681" cy="51890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1528" y="3996221"/>
            <a:ext cx="35429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Clock rate plateau:</a:t>
            </a:r>
          </a:p>
          <a:p>
            <a:r>
              <a:rPr lang="en-US" dirty="0" smtClean="0"/>
              <a:t>Since about 2004, clock </a:t>
            </a:r>
          </a:p>
          <a:p>
            <a:r>
              <a:rPr lang="en-US" dirty="0" smtClean="0"/>
              <a:t>rate growth has been flat.</a:t>
            </a:r>
          </a:p>
          <a:p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8505825" y="6553200"/>
            <a:ext cx="501650" cy="258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82B8D0C6-965C-41F4-AB5B-740D69AA43C8}" type="slidenum">
              <a:rPr lang="en-US" sz="1000" smtClean="0">
                <a:solidFill>
                  <a:schemeClr val="bg1"/>
                </a:solidFill>
              </a:rPr>
              <a:pPr eaLnBrk="1" hangingPunct="1"/>
              <a:t>4</a:t>
            </a:fld>
            <a:endParaRPr lang="en-US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8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417638"/>
            <a:ext cx="8237537" cy="50296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dirty="0"/>
              <a:t>T</a:t>
            </a:r>
            <a:r>
              <a:rPr lang="en-US" b="1" i="1" dirty="0" smtClean="0"/>
              <a:t>here are limits to “automatic” improvement of scalar performance: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The Power Wall: </a:t>
            </a:r>
            <a:r>
              <a:rPr lang="en-US" dirty="0" smtClean="0"/>
              <a:t>Clock frequency cannot be increased without exceeding air cooling.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The Memory Wall:</a:t>
            </a:r>
            <a:r>
              <a:rPr lang="en-US" dirty="0" smtClean="0"/>
              <a:t> Access to data is a limiting factor.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The ILP Wall: </a:t>
            </a:r>
            <a:r>
              <a:rPr lang="en-US" dirty="0" smtClean="0"/>
              <a:t>All the existing instruction-level parallelism (ILP) is already being used.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447675" indent="-447675">
              <a:buNone/>
            </a:pPr>
            <a:r>
              <a:rPr lang="en-US" sz="2800" b="1" dirty="0" smtClean="0">
                <a:sym typeface="Wingdings"/>
              </a:rPr>
              <a:t> </a:t>
            </a:r>
            <a:r>
              <a:rPr lang="en-US" sz="2800" b="1" dirty="0" smtClean="0"/>
              <a:t>Conclusion:</a:t>
            </a:r>
            <a:r>
              <a:rPr lang="en-US" sz="2800" dirty="0" smtClean="0"/>
              <a:t> Explicit parallel mechanisms and explicit parallel programming are </a:t>
            </a:r>
            <a:r>
              <a:rPr lang="en-US" sz="2800" i="1" dirty="0" smtClean="0"/>
              <a:t>required</a:t>
            </a:r>
            <a:r>
              <a:rPr lang="en-US" sz="2800" dirty="0" smtClean="0"/>
              <a:t> for performance scaling.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Evolution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8505825" y="6553200"/>
            <a:ext cx="501650" cy="258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82B8D0C6-965C-41F4-AB5B-740D69AA43C8}" type="slidenum">
              <a:rPr lang="en-US" sz="1000" smtClean="0">
                <a:solidFill>
                  <a:schemeClr val="bg1"/>
                </a:solidFill>
              </a:rPr>
              <a:pPr eaLnBrk="1" hangingPunct="1"/>
              <a:t>5</a:t>
            </a:fld>
            <a:endParaRPr lang="en-US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1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p01-ChartCoresThrea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743185"/>
            <a:ext cx="7733750" cy="481001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Hardware Parallelism: Cores and Threads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4637" y="3286612"/>
            <a:ext cx="472391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Parallelism growth:</a:t>
            </a:r>
          </a:p>
          <a:p>
            <a:r>
              <a:rPr lang="en-US" dirty="0" smtClean="0"/>
              <a:t>Number of hardware threads </a:t>
            </a:r>
          </a:p>
          <a:p>
            <a:r>
              <a:rPr lang="en-US" dirty="0" smtClean="0"/>
              <a:t>(cores and </a:t>
            </a:r>
            <a:r>
              <a:rPr lang="en-US" dirty="0" err="1" smtClean="0"/>
              <a:t>hyperthreads</a:t>
            </a:r>
            <a:r>
              <a:rPr lang="en-US" dirty="0" smtClean="0"/>
              <a:t>) has been</a:t>
            </a:r>
          </a:p>
          <a:p>
            <a:r>
              <a:rPr lang="en-US" dirty="0"/>
              <a:t>g</a:t>
            </a:r>
            <a:r>
              <a:rPr lang="en-US" dirty="0" smtClean="0"/>
              <a:t>rowing dramatically since 2002.</a:t>
            </a:r>
          </a:p>
          <a:p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8505825" y="6553200"/>
            <a:ext cx="501650" cy="258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82B8D0C6-965C-41F4-AB5B-740D69AA43C8}" type="slidenum">
              <a:rPr lang="en-US" sz="1000" smtClean="0">
                <a:solidFill>
                  <a:schemeClr val="bg1"/>
                </a:solidFill>
              </a:rPr>
              <a:pPr eaLnBrk="1" hangingPunct="1"/>
              <a:t>6</a:t>
            </a:fld>
            <a:endParaRPr lang="en-US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68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346"/>
            <a:ext cx="8229600" cy="818212"/>
          </a:xfrm>
        </p:spPr>
        <p:txBody>
          <a:bodyPr/>
          <a:lstStyle/>
          <a:p>
            <a:r>
              <a:rPr lang="en-US" dirty="0" smtClean="0"/>
              <a:t>Intel Sandy Bridge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39A89-D6FF-4AFC-9284-D1B46DF8874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63966" y="5634316"/>
            <a:ext cx="59906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Intel Sandy Bridge:  </a:t>
            </a:r>
            <a:r>
              <a:rPr lang="en-US" sz="2800" dirty="0"/>
              <a:t>8</a:t>
            </a:r>
            <a:r>
              <a:rPr lang="en-US" sz="2800" dirty="0" smtClean="0"/>
              <a:t> cores / 16 threads</a:t>
            </a:r>
          </a:p>
          <a:p>
            <a:r>
              <a:rPr lang="en-US" sz="2800" dirty="0" smtClean="0"/>
              <a:t>AMD </a:t>
            </a:r>
            <a:r>
              <a:rPr lang="en-US" sz="2800" dirty="0" err="1" smtClean="0"/>
              <a:t>Interlagos</a:t>
            </a:r>
            <a:r>
              <a:rPr lang="en-US" sz="2800" dirty="0" smtClean="0"/>
              <a:t>:  8 cores / 16 threads</a:t>
            </a:r>
            <a:endParaRPr lang="en-US" sz="2800" dirty="0"/>
          </a:p>
        </p:txBody>
      </p:sp>
      <p:pic>
        <p:nvPicPr>
          <p:cNvPr id="9" name="Content Placeholder 8" descr="Core_I7_LGA_2011_Di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5" b="18975"/>
          <a:stretch>
            <a:fillRect/>
          </a:stretch>
        </p:blipFill>
        <p:spPr>
          <a:xfrm>
            <a:off x="649161" y="856558"/>
            <a:ext cx="7545273" cy="4149610"/>
          </a:xfrm>
        </p:spPr>
      </p:pic>
      <p:sp>
        <p:nvSpPr>
          <p:cNvPr id="10" name="TextBox 9"/>
          <p:cNvSpPr txBox="1"/>
          <p:nvPr/>
        </p:nvSpPr>
        <p:spPr>
          <a:xfrm>
            <a:off x="649161" y="5006168"/>
            <a:ext cx="4232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Photo: desktop die with two cores disabled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91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TOP500: Cores </a:t>
            </a:r>
            <a:r>
              <a:rPr lang="en-US" dirty="0" smtClean="0"/>
              <a:t>per Socket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17257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TOP500: Cores </a:t>
            </a:r>
            <a:r>
              <a:rPr lang="en-US" dirty="0" smtClean="0"/>
              <a:t>per Socket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286726"/>
              </p:ext>
            </p:extLst>
          </p:nvPr>
        </p:nvGraphicFramePr>
        <p:xfrm>
          <a:off x="457200" y="12192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32326" y="5650468"/>
            <a:ext cx="183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 systems total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951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1231</Words>
  <Application>Microsoft Macintosh PowerPoint</Application>
  <PresentationFormat>On-screen Show (4:3)</PresentationFormat>
  <Paragraphs>196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Hardware Trends in HPC</vt:lpstr>
      <vt:lpstr>Credits</vt:lpstr>
      <vt:lpstr>Hardware Evolution: Transistors on a Chip</vt:lpstr>
      <vt:lpstr>Hardware Evolution: Clock Rate</vt:lpstr>
      <vt:lpstr>Hardware Evolution</vt:lpstr>
      <vt:lpstr>Hardware Parallelism: Cores and Threads</vt:lpstr>
      <vt:lpstr>Intel Sandy Bridge</vt:lpstr>
      <vt:lpstr>TOP500: Cores per Socket</vt:lpstr>
      <vt:lpstr>TOP500: Cores per Socket</vt:lpstr>
      <vt:lpstr>More Cores: Cache Hierarchy</vt:lpstr>
      <vt:lpstr>Vector Parallelism: Register Width</vt:lpstr>
      <vt:lpstr>Typical System Architecture</vt:lpstr>
      <vt:lpstr>Key Factors</vt:lpstr>
      <vt:lpstr>Heterogeneous Computing the GPU Rationale</vt:lpstr>
      <vt:lpstr>GPU capacity comparisons</vt:lpstr>
      <vt:lpstr>TOP500: Accelerators</vt:lpstr>
      <vt:lpstr>Abstracted x64+ Nvidia Fermi Architecture</vt:lpstr>
      <vt:lpstr>GPU Architecture Features</vt:lpstr>
      <vt:lpstr>Tesla-10 Features Summary</vt:lpstr>
      <vt:lpstr>Fermi (Tesla-20) Features Summary</vt:lpstr>
      <vt:lpstr>Parallel Programming on CPUs</vt:lpstr>
      <vt:lpstr>Parallel Programming on GPUs</vt:lpstr>
    </vt:vector>
  </TitlesOfParts>
  <Company>Fermi National Accelerator Labratory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Trends in HPC</dc:title>
  <dc:creator>James Simone</dc:creator>
  <cp:lastModifiedBy>James Simone</cp:lastModifiedBy>
  <cp:revision>27</cp:revision>
  <dcterms:created xsi:type="dcterms:W3CDTF">2011-11-21T01:59:30Z</dcterms:created>
  <dcterms:modified xsi:type="dcterms:W3CDTF">2011-11-21T05:54:34Z</dcterms:modified>
</cp:coreProperties>
</file>