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269" r:id="rId3"/>
    <p:sldId id="261" r:id="rId4"/>
    <p:sldId id="284" r:id="rId5"/>
    <p:sldId id="271" r:id="rId6"/>
    <p:sldId id="274" r:id="rId7"/>
    <p:sldId id="283" r:id="rId8"/>
    <p:sldId id="272" r:id="rId9"/>
    <p:sldId id="273" r:id="rId10"/>
    <p:sldId id="28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D3ED17-3B17-479A-AEA4-7CB34AA8665C}" type="datetimeFigureOut">
              <a:rPr lang="en-US" smtClean="0"/>
              <a:pPr/>
              <a:t>11/15/2011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EF115-7676-433C-838D-28D799C1EB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test system, 4 SFP</a:t>
            </a:r>
            <a:r>
              <a:rPr lang="en-US" baseline="0" dirty="0" smtClean="0"/>
              <a:t> transceivers will provide the continuous wave power as inputs to the modulators (MZMs). The signal modulation is provided by MZM drivers driven by an FPGA and possibly amplifiers at 10 </a:t>
            </a:r>
            <a:r>
              <a:rPr lang="en-US" baseline="0" dirty="0" err="1" smtClean="0"/>
              <a:t>Gbps</a:t>
            </a:r>
            <a:r>
              <a:rPr lang="en-US" baseline="0" dirty="0" smtClean="0"/>
              <a:t>. The 4 modulated optical wavelengths will be multiplexed (by the CWDM </a:t>
            </a:r>
            <a:r>
              <a:rPr lang="en-US" baseline="0" dirty="0" err="1" smtClean="0"/>
              <a:t>Mux</a:t>
            </a:r>
            <a:r>
              <a:rPr lang="en-US" baseline="0" dirty="0" smtClean="0"/>
              <a:t>) on to one single mode fiber (SMF) with an aggregate date rate of 40 </a:t>
            </a:r>
            <a:r>
              <a:rPr lang="en-US" baseline="0" dirty="0" err="1" smtClean="0"/>
              <a:t>Gbps</a:t>
            </a:r>
            <a:r>
              <a:rPr lang="en-US" baseline="0" dirty="0" smtClean="0"/>
              <a:t>. The received optical signal will then be </a:t>
            </a:r>
            <a:r>
              <a:rPr lang="en-US" baseline="0" dirty="0" err="1" smtClean="0"/>
              <a:t>demultiplexed</a:t>
            </a:r>
            <a:r>
              <a:rPr lang="en-US" baseline="0" dirty="0" smtClean="0"/>
              <a:t> into 4 optical streams each at 10 </a:t>
            </a:r>
            <a:r>
              <a:rPr lang="en-US" baseline="0" dirty="0" err="1" smtClean="0"/>
              <a:t>Gbps</a:t>
            </a:r>
            <a:r>
              <a:rPr lang="en-US" baseline="0" dirty="0" smtClean="0"/>
              <a:t> with separate wavelengths and delivered to 4 SFP receiver channels. The electrical output of these receivers can then be returned to the FPGA inputs to complete the loop for BERT testing at an aggregate bit rate of 40 </a:t>
            </a:r>
            <a:r>
              <a:rPr lang="en-US" baseline="0" dirty="0" err="1" smtClean="0"/>
              <a:t>Gbps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9505698-32CB-491C-97D2-5F37B74318A2}"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test system, 4 SFP</a:t>
            </a:r>
            <a:r>
              <a:rPr lang="en-US" baseline="0" dirty="0" smtClean="0"/>
              <a:t> transceivers will again provide the continuous wave power as inputs to the modulators (MZMs). The signal modulation is provided by MZM drivers driven by an FPGA and possibly amplifiers at 10 </a:t>
            </a:r>
            <a:r>
              <a:rPr lang="en-US" baseline="0" dirty="0" err="1" smtClean="0"/>
              <a:t>Gbps</a:t>
            </a:r>
            <a:r>
              <a:rPr lang="en-US" baseline="0" dirty="0" smtClean="0"/>
              <a:t>. The 4 modulated optical wavelengths will be multiplexed (by the CWDM </a:t>
            </a:r>
            <a:r>
              <a:rPr lang="en-US" baseline="0" dirty="0" err="1" smtClean="0"/>
              <a:t>Mux</a:t>
            </a:r>
            <a:r>
              <a:rPr lang="en-US" baseline="0" dirty="0" smtClean="0"/>
              <a:t>) on to one single mode fiber (SMF) with an aggregate date rate of 40 </a:t>
            </a:r>
            <a:r>
              <a:rPr lang="en-US" baseline="0" dirty="0" err="1" smtClean="0"/>
              <a:t>Gbps</a:t>
            </a:r>
            <a:r>
              <a:rPr lang="en-US" baseline="0" dirty="0" smtClean="0"/>
              <a:t>. The received optical signal will then be </a:t>
            </a:r>
            <a:r>
              <a:rPr lang="en-US" baseline="0" dirty="0" err="1" smtClean="0"/>
              <a:t>demultiplexed</a:t>
            </a:r>
            <a:r>
              <a:rPr lang="en-US" baseline="0" dirty="0" smtClean="0"/>
              <a:t> into 4 optical streams each at 10 </a:t>
            </a:r>
            <a:r>
              <a:rPr lang="en-US" baseline="0" dirty="0" err="1" smtClean="0"/>
              <a:t>Gbps</a:t>
            </a:r>
            <a:r>
              <a:rPr lang="en-US" baseline="0" dirty="0" smtClean="0"/>
              <a:t> with separate wavelengths. However, instead of using the SFP receivers, an array receiver (such as the </a:t>
            </a:r>
            <a:r>
              <a:rPr lang="en-US" baseline="0" dirty="0" err="1" smtClean="0"/>
              <a:t>Avago</a:t>
            </a:r>
            <a:r>
              <a:rPr lang="en-US" baseline="0" dirty="0" smtClean="0"/>
              <a:t> </a:t>
            </a:r>
            <a:r>
              <a:rPr lang="en-US" baseline="0" dirty="0" err="1" smtClean="0"/>
              <a:t>MiniPod</a:t>
            </a:r>
            <a:r>
              <a:rPr lang="en-US" baseline="0" dirty="0" smtClean="0"/>
              <a:t> Rx) can be used (the performance may depend on the response of the pin diodes at these wavelengths). The electrical output of </a:t>
            </a:r>
            <a:r>
              <a:rPr lang="en-US" baseline="0" smtClean="0"/>
              <a:t>these array receivers </a:t>
            </a:r>
            <a:r>
              <a:rPr lang="en-US" baseline="0" dirty="0" smtClean="0"/>
              <a:t>can then be returned to the FPGA inputs to complete the loop for BERT testing at an aggregate bit rate of 40 </a:t>
            </a:r>
            <a:r>
              <a:rPr lang="en-US" baseline="0" dirty="0" err="1" smtClean="0"/>
              <a:t>Gbps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C9505698-32CB-491C-97D2-5F37B74318A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9BD874-581B-40EF-BED8-AB7FADE8802D}" type="datetime1">
              <a:rPr lang="en-US" smtClean="0"/>
              <a:pPr/>
              <a:t>11/15/2011</a:t>
            </a:fld>
            <a:endParaRPr lang="en-US"/>
          </a:p>
        </p:txBody>
      </p:sp>
      <p:sp>
        <p:nvSpPr>
          <p:cNvPr id="5" name="Footer Placeholder 4"/>
          <p:cNvSpPr>
            <a:spLocks noGrp="1"/>
          </p:cNvSpPr>
          <p:nvPr>
            <p:ph type="ftr" sz="quarter" idx="11"/>
          </p:nvPr>
        </p:nvSpPr>
        <p:spPr/>
        <p:txBody>
          <a:bodyPr/>
          <a:lstStyle/>
          <a:p>
            <a:r>
              <a:rPr lang="en-US" smtClean="0"/>
              <a:t>ANL/FNAL/UC Optical Links Oct. 25 2011</a:t>
            </a:r>
            <a:endParaRPr lang="en-US"/>
          </a:p>
        </p:txBody>
      </p:sp>
      <p:sp>
        <p:nvSpPr>
          <p:cNvPr id="6" name="Slide Number Placeholder 5"/>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E6ACA-548F-4D9B-9360-98FDF5D5A904}" type="datetime1">
              <a:rPr lang="en-US" smtClean="0"/>
              <a:pPr/>
              <a:t>11/15/2011</a:t>
            </a:fld>
            <a:endParaRPr lang="en-US"/>
          </a:p>
        </p:txBody>
      </p:sp>
      <p:sp>
        <p:nvSpPr>
          <p:cNvPr id="5" name="Footer Placeholder 4"/>
          <p:cNvSpPr>
            <a:spLocks noGrp="1"/>
          </p:cNvSpPr>
          <p:nvPr>
            <p:ph type="ftr" sz="quarter" idx="11"/>
          </p:nvPr>
        </p:nvSpPr>
        <p:spPr/>
        <p:txBody>
          <a:bodyPr/>
          <a:lstStyle/>
          <a:p>
            <a:r>
              <a:rPr lang="en-US" smtClean="0"/>
              <a:t>ANL/FNAL/UC Optical Links Oct. 25 2011</a:t>
            </a:r>
            <a:endParaRPr lang="en-US"/>
          </a:p>
        </p:txBody>
      </p:sp>
      <p:sp>
        <p:nvSpPr>
          <p:cNvPr id="6" name="Slide Number Placeholder 5"/>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E43AC-E812-474F-9598-DDB976CD28E2}" type="datetime1">
              <a:rPr lang="en-US" smtClean="0"/>
              <a:pPr/>
              <a:t>11/15/2011</a:t>
            </a:fld>
            <a:endParaRPr lang="en-US"/>
          </a:p>
        </p:txBody>
      </p:sp>
      <p:sp>
        <p:nvSpPr>
          <p:cNvPr id="5" name="Footer Placeholder 4"/>
          <p:cNvSpPr>
            <a:spLocks noGrp="1"/>
          </p:cNvSpPr>
          <p:nvPr>
            <p:ph type="ftr" sz="quarter" idx="11"/>
          </p:nvPr>
        </p:nvSpPr>
        <p:spPr/>
        <p:txBody>
          <a:bodyPr/>
          <a:lstStyle/>
          <a:p>
            <a:r>
              <a:rPr lang="en-US" smtClean="0"/>
              <a:t>ANL/FNAL/UC Optical Links Oct. 25 2011</a:t>
            </a:r>
            <a:endParaRPr lang="en-US"/>
          </a:p>
        </p:txBody>
      </p:sp>
      <p:sp>
        <p:nvSpPr>
          <p:cNvPr id="6" name="Slide Number Placeholder 5"/>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DE0D3-A4F6-4BC7-8524-B6431E8FA10D}" type="datetime1">
              <a:rPr lang="en-US" smtClean="0"/>
              <a:pPr/>
              <a:t>11/15/2011</a:t>
            </a:fld>
            <a:endParaRPr lang="en-US"/>
          </a:p>
        </p:txBody>
      </p:sp>
      <p:sp>
        <p:nvSpPr>
          <p:cNvPr id="5" name="Footer Placeholder 4"/>
          <p:cNvSpPr>
            <a:spLocks noGrp="1"/>
          </p:cNvSpPr>
          <p:nvPr>
            <p:ph type="ftr" sz="quarter" idx="11"/>
          </p:nvPr>
        </p:nvSpPr>
        <p:spPr/>
        <p:txBody>
          <a:bodyPr/>
          <a:lstStyle/>
          <a:p>
            <a:r>
              <a:rPr lang="en-US" smtClean="0"/>
              <a:t>ANL/FNAL/UC Optical Links Oct. 25 2011</a:t>
            </a:r>
            <a:endParaRPr lang="en-US"/>
          </a:p>
        </p:txBody>
      </p:sp>
      <p:sp>
        <p:nvSpPr>
          <p:cNvPr id="6" name="Slide Number Placeholder 5"/>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F2098-28D1-4027-B8B7-77401B480B60}" type="datetime1">
              <a:rPr lang="en-US" smtClean="0"/>
              <a:pPr/>
              <a:t>11/15/2011</a:t>
            </a:fld>
            <a:endParaRPr lang="en-US"/>
          </a:p>
        </p:txBody>
      </p:sp>
      <p:sp>
        <p:nvSpPr>
          <p:cNvPr id="5" name="Footer Placeholder 4"/>
          <p:cNvSpPr>
            <a:spLocks noGrp="1"/>
          </p:cNvSpPr>
          <p:nvPr>
            <p:ph type="ftr" sz="quarter" idx="11"/>
          </p:nvPr>
        </p:nvSpPr>
        <p:spPr/>
        <p:txBody>
          <a:bodyPr/>
          <a:lstStyle/>
          <a:p>
            <a:r>
              <a:rPr lang="en-US" smtClean="0"/>
              <a:t>ANL/FNAL/UC Optical Links Oct. 25 2011</a:t>
            </a:r>
            <a:endParaRPr lang="en-US"/>
          </a:p>
        </p:txBody>
      </p:sp>
      <p:sp>
        <p:nvSpPr>
          <p:cNvPr id="6" name="Slide Number Placeholder 5"/>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3B3B17-45E8-44B8-B81D-798F357F6046}" type="datetime1">
              <a:rPr lang="en-US" smtClean="0"/>
              <a:pPr/>
              <a:t>11/15/2011</a:t>
            </a:fld>
            <a:endParaRPr lang="en-US"/>
          </a:p>
        </p:txBody>
      </p:sp>
      <p:sp>
        <p:nvSpPr>
          <p:cNvPr id="6" name="Footer Placeholder 5"/>
          <p:cNvSpPr>
            <a:spLocks noGrp="1"/>
          </p:cNvSpPr>
          <p:nvPr>
            <p:ph type="ftr" sz="quarter" idx="11"/>
          </p:nvPr>
        </p:nvSpPr>
        <p:spPr/>
        <p:txBody>
          <a:bodyPr/>
          <a:lstStyle/>
          <a:p>
            <a:r>
              <a:rPr lang="en-US" smtClean="0"/>
              <a:t>ANL/FNAL/UC Optical Links Oct. 25 2011</a:t>
            </a:r>
            <a:endParaRPr lang="en-US"/>
          </a:p>
        </p:txBody>
      </p:sp>
      <p:sp>
        <p:nvSpPr>
          <p:cNvPr id="7" name="Slide Number Placeholder 6"/>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D02B55-0E38-49DF-A8BA-3EC658FA1049}" type="datetime1">
              <a:rPr lang="en-US" smtClean="0"/>
              <a:pPr/>
              <a:t>11/15/2011</a:t>
            </a:fld>
            <a:endParaRPr lang="en-US"/>
          </a:p>
        </p:txBody>
      </p:sp>
      <p:sp>
        <p:nvSpPr>
          <p:cNvPr id="8" name="Footer Placeholder 7"/>
          <p:cNvSpPr>
            <a:spLocks noGrp="1"/>
          </p:cNvSpPr>
          <p:nvPr>
            <p:ph type="ftr" sz="quarter" idx="11"/>
          </p:nvPr>
        </p:nvSpPr>
        <p:spPr/>
        <p:txBody>
          <a:bodyPr/>
          <a:lstStyle/>
          <a:p>
            <a:r>
              <a:rPr lang="en-US" smtClean="0"/>
              <a:t>ANL/FNAL/UC Optical Links Oct. 25 2011</a:t>
            </a:r>
            <a:endParaRPr lang="en-US"/>
          </a:p>
        </p:txBody>
      </p:sp>
      <p:sp>
        <p:nvSpPr>
          <p:cNvPr id="9" name="Slide Number Placeholder 8"/>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39A5A-C6BC-4E05-9368-201DA3AA123C}" type="datetime1">
              <a:rPr lang="en-US" smtClean="0"/>
              <a:pPr/>
              <a:t>11/15/2011</a:t>
            </a:fld>
            <a:endParaRPr lang="en-US"/>
          </a:p>
        </p:txBody>
      </p:sp>
      <p:sp>
        <p:nvSpPr>
          <p:cNvPr id="4" name="Footer Placeholder 3"/>
          <p:cNvSpPr>
            <a:spLocks noGrp="1"/>
          </p:cNvSpPr>
          <p:nvPr>
            <p:ph type="ftr" sz="quarter" idx="11"/>
          </p:nvPr>
        </p:nvSpPr>
        <p:spPr/>
        <p:txBody>
          <a:bodyPr/>
          <a:lstStyle/>
          <a:p>
            <a:r>
              <a:rPr lang="en-US" smtClean="0"/>
              <a:t>ANL/FNAL/UC Optical Links Oct. 25 2011</a:t>
            </a:r>
            <a:endParaRPr lang="en-US"/>
          </a:p>
        </p:txBody>
      </p:sp>
      <p:sp>
        <p:nvSpPr>
          <p:cNvPr id="5" name="Slide Number Placeholder 4"/>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67076-2734-4A73-8C29-6F6FA0263977}" type="datetime1">
              <a:rPr lang="en-US" smtClean="0"/>
              <a:pPr/>
              <a:t>11/15/2011</a:t>
            </a:fld>
            <a:endParaRPr lang="en-US"/>
          </a:p>
        </p:txBody>
      </p:sp>
      <p:sp>
        <p:nvSpPr>
          <p:cNvPr id="3" name="Footer Placeholder 2"/>
          <p:cNvSpPr>
            <a:spLocks noGrp="1"/>
          </p:cNvSpPr>
          <p:nvPr>
            <p:ph type="ftr" sz="quarter" idx="11"/>
          </p:nvPr>
        </p:nvSpPr>
        <p:spPr/>
        <p:txBody>
          <a:bodyPr/>
          <a:lstStyle/>
          <a:p>
            <a:r>
              <a:rPr lang="en-US" dirty="0" smtClean="0"/>
              <a:t>ANL/FNAL/UC Optical Links</a:t>
            </a:r>
          </a:p>
          <a:p>
            <a:r>
              <a:rPr lang="en-US" dirty="0" smtClean="0"/>
              <a:t>Oct. 25 2011</a:t>
            </a:r>
            <a:endParaRPr lang="en-US" dirty="0"/>
          </a:p>
        </p:txBody>
      </p:sp>
      <p:sp>
        <p:nvSpPr>
          <p:cNvPr id="4" name="Slide Number Placeholder 3"/>
          <p:cNvSpPr>
            <a:spLocks noGrp="1"/>
          </p:cNvSpPr>
          <p:nvPr>
            <p:ph type="sldNum" sz="quarter" idx="12"/>
          </p:nvPr>
        </p:nvSpPr>
        <p:spPr/>
        <p:txBody>
          <a:bodyPr/>
          <a:lstStyle/>
          <a:p>
            <a:fld id="{A551C9A1-5882-4A94-9015-71E9B6448A5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9A79F-5D6B-4850-81FA-2D71603C6117}" type="datetime1">
              <a:rPr lang="en-US" smtClean="0"/>
              <a:pPr/>
              <a:t>11/15/2011</a:t>
            </a:fld>
            <a:endParaRPr lang="en-US"/>
          </a:p>
        </p:txBody>
      </p:sp>
      <p:sp>
        <p:nvSpPr>
          <p:cNvPr id="6" name="Footer Placeholder 5"/>
          <p:cNvSpPr>
            <a:spLocks noGrp="1"/>
          </p:cNvSpPr>
          <p:nvPr>
            <p:ph type="ftr" sz="quarter" idx="11"/>
          </p:nvPr>
        </p:nvSpPr>
        <p:spPr/>
        <p:txBody>
          <a:bodyPr/>
          <a:lstStyle/>
          <a:p>
            <a:r>
              <a:rPr lang="en-US" dirty="0" smtClean="0"/>
              <a:t>ANL/FNAL/UC Optical Links</a:t>
            </a:r>
          </a:p>
          <a:p>
            <a:r>
              <a:rPr lang="en-US" dirty="0" smtClean="0"/>
              <a:t>Oct. 25 2011</a:t>
            </a:r>
            <a:endParaRPr lang="en-US" dirty="0"/>
          </a:p>
        </p:txBody>
      </p:sp>
      <p:sp>
        <p:nvSpPr>
          <p:cNvPr id="7" name="Slide Number Placeholder 6"/>
          <p:cNvSpPr>
            <a:spLocks noGrp="1"/>
          </p:cNvSpPr>
          <p:nvPr>
            <p:ph type="sldNum" sz="quarter" idx="12"/>
          </p:nvPr>
        </p:nvSpPr>
        <p:spPr/>
        <p:txBody>
          <a:bodyPr/>
          <a:lstStyle/>
          <a:p>
            <a:fld id="{B752612E-6782-4EB2-8336-30BAC1B44F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12D1B-5EFF-4B5D-AF8A-3BABEE6EE24B}" type="datetime1">
              <a:rPr lang="en-US" smtClean="0"/>
              <a:pPr/>
              <a:t>11/15/2011</a:t>
            </a:fld>
            <a:endParaRPr lang="en-US"/>
          </a:p>
        </p:txBody>
      </p:sp>
      <p:sp>
        <p:nvSpPr>
          <p:cNvPr id="6" name="Footer Placeholder 5"/>
          <p:cNvSpPr>
            <a:spLocks noGrp="1"/>
          </p:cNvSpPr>
          <p:nvPr>
            <p:ph type="ftr" sz="quarter" idx="11"/>
          </p:nvPr>
        </p:nvSpPr>
        <p:spPr/>
        <p:txBody>
          <a:bodyPr/>
          <a:lstStyle/>
          <a:p>
            <a:r>
              <a:rPr lang="en-US" smtClean="0"/>
              <a:t>ANL/FNAL/UC Optical Links Oct. 25 2011</a:t>
            </a:r>
            <a:endParaRPr lang="en-US"/>
          </a:p>
        </p:txBody>
      </p:sp>
      <p:sp>
        <p:nvSpPr>
          <p:cNvPr id="7" name="Slide Number Placeholder 6"/>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11031-A96D-4A0A-9239-0DF37F61F4A7}" type="datetime1">
              <a:rPr lang="en-US" smtClean="0"/>
              <a:pPr/>
              <a:t>11/15/2011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ANL/FNAL/UC Optical Links Oct. 25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1C9A1-5882-4A94-9015-71E9B6448A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752600"/>
            <a:ext cx="7474867" cy="3293209"/>
          </a:xfrm>
          <a:prstGeom prst="rect">
            <a:avLst/>
          </a:prstGeom>
          <a:noFill/>
        </p:spPr>
        <p:txBody>
          <a:bodyPr wrap="none" rtlCol="0">
            <a:spAutoFit/>
          </a:bodyPr>
          <a:lstStyle/>
          <a:p>
            <a:pPr algn="ctr"/>
            <a:r>
              <a:rPr lang="en-US" sz="3200" dirty="0" smtClean="0"/>
              <a:t>Optical Communications for Future Trackers</a:t>
            </a:r>
          </a:p>
          <a:p>
            <a:pPr algn="ctr"/>
            <a:endParaRPr lang="en-US" sz="3200" dirty="0" smtClean="0"/>
          </a:p>
          <a:p>
            <a:pPr algn="ctr"/>
            <a:r>
              <a:rPr lang="en-US" sz="2400" dirty="0" smtClean="0"/>
              <a:t>ANL/FNAL/UC/VWS Meeting</a:t>
            </a:r>
          </a:p>
          <a:p>
            <a:pPr algn="ctr"/>
            <a:r>
              <a:rPr lang="en-US" sz="2400" dirty="0" smtClean="0"/>
              <a:t>Nov. , 2011</a:t>
            </a:r>
          </a:p>
          <a:p>
            <a:pPr algn="ctr"/>
            <a:endParaRPr lang="en-US" sz="2400" dirty="0" smtClean="0"/>
          </a:p>
          <a:p>
            <a:pPr algn="ctr"/>
            <a:r>
              <a:rPr lang="en-US" sz="2400" dirty="0" smtClean="0"/>
              <a:t>Alan Prosser</a:t>
            </a:r>
          </a:p>
          <a:p>
            <a:pPr algn="ctr"/>
            <a:r>
              <a:rPr lang="en-US" sz="2400" dirty="0" smtClean="0"/>
              <a:t>CD/ESE</a:t>
            </a:r>
          </a:p>
          <a:p>
            <a:pPr algn="ctr"/>
            <a:r>
              <a:rPr lang="en-US" sz="2400" dirty="0" smtClean="0"/>
              <a:t>Fermilab</a:t>
            </a:r>
          </a:p>
        </p:txBody>
      </p:sp>
      <p:sp>
        <p:nvSpPr>
          <p:cNvPr id="3" name="Slide Number Placeholder 2"/>
          <p:cNvSpPr>
            <a:spLocks noGrp="1"/>
          </p:cNvSpPr>
          <p:nvPr>
            <p:ph type="sldNum" sz="quarter" idx="12"/>
          </p:nvPr>
        </p:nvSpPr>
        <p:spPr/>
        <p:txBody>
          <a:bodyPr/>
          <a:lstStyle/>
          <a:p>
            <a:fld id="{A551C9A1-5882-4A94-9015-71E9B6448A52}"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51C9A1-5882-4A94-9015-71E9B6448A52}" type="slidenum">
              <a:rPr lang="en-US" smtClean="0"/>
              <a:pPr/>
              <a:t>10</a:t>
            </a:fld>
            <a:endParaRPr lang="en-US" dirty="0"/>
          </a:p>
        </p:txBody>
      </p:sp>
      <p:sp>
        <p:nvSpPr>
          <p:cNvPr id="3" name="TextBox 2"/>
          <p:cNvSpPr txBox="1"/>
          <p:nvPr/>
        </p:nvSpPr>
        <p:spPr>
          <a:xfrm>
            <a:off x="2971800" y="2438400"/>
            <a:ext cx="1235403" cy="369332"/>
          </a:xfrm>
          <a:prstGeom prst="rect">
            <a:avLst/>
          </a:prstGeom>
          <a:noFill/>
        </p:spPr>
        <p:txBody>
          <a:bodyPr wrap="none" rtlCol="0">
            <a:spAutoFit/>
          </a:bodyPr>
          <a:lstStyle/>
          <a:p>
            <a:r>
              <a:rPr lang="en-US" dirty="0" smtClean="0"/>
              <a:t>Extra </a:t>
            </a:r>
            <a:r>
              <a:rPr lang="en-US" dirty="0" smtClean="0"/>
              <a:t>slides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0"/>
            <a:ext cx="7474867" cy="954107"/>
          </a:xfrm>
          <a:prstGeom prst="rect">
            <a:avLst/>
          </a:prstGeom>
          <a:noFill/>
        </p:spPr>
        <p:txBody>
          <a:bodyPr wrap="none" rtlCol="0">
            <a:spAutoFit/>
          </a:bodyPr>
          <a:lstStyle/>
          <a:p>
            <a:pPr algn="ctr"/>
            <a:r>
              <a:rPr lang="en-US" sz="3200" dirty="0" smtClean="0"/>
              <a:t>Optical Communications for Future Trackers</a:t>
            </a:r>
          </a:p>
          <a:p>
            <a:pPr algn="ctr"/>
            <a:r>
              <a:rPr lang="en-US" sz="2400" dirty="0" smtClean="0"/>
              <a:t>Motivation</a:t>
            </a:r>
            <a:endParaRPr lang="en-US" sz="2400" dirty="0"/>
          </a:p>
        </p:txBody>
      </p:sp>
      <p:sp>
        <p:nvSpPr>
          <p:cNvPr id="5" name="TextBox 4"/>
          <p:cNvSpPr txBox="1"/>
          <p:nvPr/>
        </p:nvSpPr>
        <p:spPr>
          <a:xfrm>
            <a:off x="838200" y="1828800"/>
            <a:ext cx="7633756" cy="3693319"/>
          </a:xfrm>
          <a:prstGeom prst="rect">
            <a:avLst/>
          </a:prstGeom>
          <a:noFill/>
        </p:spPr>
        <p:txBody>
          <a:bodyPr wrap="none" rtlCol="0">
            <a:spAutoFit/>
          </a:bodyPr>
          <a:lstStyle/>
          <a:p>
            <a:r>
              <a:rPr lang="en-US" dirty="0" smtClean="0"/>
              <a:t>Future trackers will require more on-detector communications bandwidth than </a:t>
            </a:r>
          </a:p>
          <a:p>
            <a:r>
              <a:rPr lang="en-US" dirty="0" smtClean="0"/>
              <a:t>  is conveniently available from current optical transceivers (even arrays)</a:t>
            </a:r>
          </a:p>
          <a:p>
            <a:endParaRPr lang="en-US" dirty="0" smtClean="0"/>
          </a:p>
          <a:p>
            <a:r>
              <a:rPr lang="en-US" dirty="0" smtClean="0"/>
              <a:t>Increase in on-detector bandwidth requirements must be provided within</a:t>
            </a:r>
          </a:p>
          <a:p>
            <a:r>
              <a:rPr lang="en-US" dirty="0" smtClean="0"/>
              <a:t>  thermal and mass budgets</a:t>
            </a:r>
          </a:p>
          <a:p>
            <a:endParaRPr lang="en-US" dirty="0" smtClean="0"/>
          </a:p>
          <a:p>
            <a:r>
              <a:rPr lang="en-US" dirty="0" smtClean="0"/>
              <a:t>Past issues with VCSEL reliability indicate that a new approach NOT based upon</a:t>
            </a:r>
          </a:p>
          <a:p>
            <a:r>
              <a:rPr lang="en-US" dirty="0" smtClean="0"/>
              <a:t>  on-detector laser sources may be favorable</a:t>
            </a:r>
          </a:p>
          <a:p>
            <a:endParaRPr lang="en-US" dirty="0" smtClean="0"/>
          </a:p>
          <a:p>
            <a:r>
              <a:rPr lang="en-US" dirty="0" smtClean="0"/>
              <a:t>Proposed Solution: A 40 </a:t>
            </a:r>
            <a:r>
              <a:rPr lang="en-US" dirty="0" err="1" smtClean="0"/>
              <a:t>Gbps</a:t>
            </a:r>
            <a:r>
              <a:rPr lang="en-US" dirty="0" smtClean="0"/>
              <a:t> (per </a:t>
            </a:r>
            <a:r>
              <a:rPr lang="en-US" dirty="0" smtClean="0"/>
              <a:t>single mode fiber</a:t>
            </a:r>
            <a:r>
              <a:rPr lang="en-US" dirty="0" smtClean="0"/>
              <a:t>) link combining:</a:t>
            </a:r>
          </a:p>
          <a:p>
            <a:endParaRPr lang="en-US" dirty="0" smtClean="0"/>
          </a:p>
          <a:p>
            <a:r>
              <a:rPr lang="en-US" dirty="0" smtClean="0"/>
              <a:t>	1. </a:t>
            </a:r>
            <a:r>
              <a:rPr lang="en-US" dirty="0" err="1" smtClean="0"/>
              <a:t>Rad</a:t>
            </a:r>
            <a:r>
              <a:rPr lang="en-US" dirty="0" smtClean="0"/>
              <a:t> hard optical modulator device technology</a:t>
            </a:r>
          </a:p>
          <a:p>
            <a:r>
              <a:rPr lang="en-US" dirty="0" smtClean="0"/>
              <a:t>	2. Coarse Wavelength Division Multiplexing</a:t>
            </a:r>
          </a:p>
        </p:txBody>
      </p:sp>
      <p:sp>
        <p:nvSpPr>
          <p:cNvPr id="6" name="Slide Number Placeholder 5"/>
          <p:cNvSpPr>
            <a:spLocks noGrp="1"/>
          </p:cNvSpPr>
          <p:nvPr>
            <p:ph type="sldNum" sz="quarter" idx="12"/>
          </p:nvPr>
        </p:nvSpPr>
        <p:spPr/>
        <p:txBody>
          <a:bodyPr/>
          <a:lstStyle/>
          <a:p>
            <a:fld id="{A551C9A1-5882-4A94-9015-71E9B6448A52}"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19200" y="1143000"/>
            <a:ext cx="6705600" cy="4591528"/>
          </a:xfrm>
          <a:prstGeom prst="rect">
            <a:avLst/>
          </a:prstGeom>
          <a:noFill/>
          <a:ln w="9525">
            <a:noFill/>
            <a:miter lim="800000"/>
            <a:headEnd/>
            <a:tailEnd/>
          </a:ln>
        </p:spPr>
      </p:pic>
      <p:sp>
        <p:nvSpPr>
          <p:cNvPr id="3" name="TextBox 2"/>
          <p:cNvSpPr txBox="1"/>
          <p:nvPr/>
        </p:nvSpPr>
        <p:spPr>
          <a:xfrm>
            <a:off x="0" y="6550223"/>
            <a:ext cx="5558381" cy="307777"/>
          </a:xfrm>
          <a:prstGeom prst="rect">
            <a:avLst/>
          </a:prstGeom>
          <a:noFill/>
        </p:spPr>
        <p:txBody>
          <a:bodyPr wrap="none" rtlCol="0">
            <a:spAutoFit/>
          </a:bodyPr>
          <a:lstStyle/>
          <a:p>
            <a:r>
              <a:rPr lang="en-US" sz="1400" b="1" i="1" dirty="0" smtClean="0"/>
              <a:t>Source: “Track Trigger System”, Marvin Johnson, April 2010 presentation</a:t>
            </a:r>
            <a:endParaRPr lang="en-US" sz="1400" b="1" i="1" dirty="0"/>
          </a:p>
        </p:txBody>
      </p:sp>
      <p:sp>
        <p:nvSpPr>
          <p:cNvPr id="4" name="Rectangle 3"/>
          <p:cNvSpPr/>
          <p:nvPr/>
        </p:nvSpPr>
        <p:spPr>
          <a:xfrm>
            <a:off x="1981200" y="4953000"/>
            <a:ext cx="2895600" cy="68580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800" y="3886200"/>
            <a:ext cx="2667000" cy="45720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0"/>
            <a:ext cx="7474867" cy="954107"/>
          </a:xfrm>
          <a:prstGeom prst="rect">
            <a:avLst/>
          </a:prstGeom>
          <a:noFill/>
        </p:spPr>
        <p:txBody>
          <a:bodyPr wrap="none" rtlCol="0">
            <a:spAutoFit/>
          </a:bodyPr>
          <a:lstStyle/>
          <a:p>
            <a:pPr algn="ctr"/>
            <a:r>
              <a:rPr lang="en-US" sz="3200" dirty="0" smtClean="0"/>
              <a:t>Optical Communications for Future Trackers</a:t>
            </a:r>
          </a:p>
          <a:p>
            <a:pPr algn="ctr"/>
            <a:r>
              <a:rPr lang="en-US" sz="2400" dirty="0" smtClean="0"/>
              <a:t>Track Trigger Architecture – An Example</a:t>
            </a:r>
            <a:endParaRPr lang="en-US" sz="2400" dirty="0"/>
          </a:p>
        </p:txBody>
      </p:sp>
      <p:sp>
        <p:nvSpPr>
          <p:cNvPr id="8" name="TextBox 7"/>
          <p:cNvSpPr txBox="1"/>
          <p:nvPr/>
        </p:nvSpPr>
        <p:spPr>
          <a:xfrm>
            <a:off x="304800" y="5791200"/>
            <a:ext cx="6711774" cy="584775"/>
          </a:xfrm>
          <a:prstGeom prst="rect">
            <a:avLst/>
          </a:prstGeom>
          <a:noFill/>
        </p:spPr>
        <p:txBody>
          <a:bodyPr wrap="none" rtlCol="0">
            <a:spAutoFit/>
          </a:bodyPr>
          <a:lstStyle/>
          <a:p>
            <a:r>
              <a:rPr lang="en-US" sz="1600" dirty="0" smtClean="0">
                <a:solidFill>
                  <a:srgbClr val="0000FF"/>
                </a:solidFill>
              </a:rPr>
              <a:t>Aggregate Bandwidth/sector = 576 </a:t>
            </a:r>
            <a:r>
              <a:rPr lang="en-US" sz="1600" dirty="0" err="1" smtClean="0">
                <a:solidFill>
                  <a:srgbClr val="0000FF"/>
                </a:solidFill>
              </a:rPr>
              <a:t>Gbps</a:t>
            </a:r>
            <a:r>
              <a:rPr lang="en-US" sz="1600" dirty="0" smtClean="0">
                <a:solidFill>
                  <a:srgbClr val="0000FF"/>
                </a:solidFill>
              </a:rPr>
              <a:t>/sector</a:t>
            </a:r>
          </a:p>
          <a:p>
            <a:r>
              <a:rPr lang="en-US" sz="1600" dirty="0" smtClean="0">
                <a:solidFill>
                  <a:srgbClr val="0000FF"/>
                </a:solidFill>
              </a:rPr>
              <a:t>Assuming 10 </a:t>
            </a:r>
            <a:r>
              <a:rPr lang="en-US" sz="1600" dirty="0" err="1" smtClean="0">
                <a:solidFill>
                  <a:srgbClr val="0000FF"/>
                </a:solidFill>
              </a:rPr>
              <a:t>Gbps</a:t>
            </a:r>
            <a:r>
              <a:rPr lang="en-US" sz="1600" dirty="0" smtClean="0">
                <a:solidFill>
                  <a:srgbClr val="0000FF"/>
                </a:solidFill>
              </a:rPr>
              <a:t> links: 58 optical transmitters/sector (too big, too much heat)</a:t>
            </a:r>
          </a:p>
        </p:txBody>
      </p:sp>
      <p:sp>
        <p:nvSpPr>
          <p:cNvPr id="9" name="Rectangle 8"/>
          <p:cNvSpPr/>
          <p:nvPr/>
        </p:nvSpPr>
        <p:spPr>
          <a:xfrm>
            <a:off x="228600" y="5791200"/>
            <a:ext cx="8229600" cy="76200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A551C9A1-5882-4A94-9015-71E9B6448A52}"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51C9A1-5882-4A94-9015-71E9B6448A52}" type="slidenum">
              <a:rPr lang="en-US" smtClean="0"/>
              <a:pPr/>
              <a:t>4</a:t>
            </a:fld>
            <a:endParaRPr lang="en-US" dirty="0"/>
          </a:p>
        </p:txBody>
      </p:sp>
      <p:sp>
        <p:nvSpPr>
          <p:cNvPr id="3" name="TextBox 2"/>
          <p:cNvSpPr txBox="1"/>
          <p:nvPr/>
        </p:nvSpPr>
        <p:spPr>
          <a:xfrm>
            <a:off x="1066800" y="0"/>
            <a:ext cx="7474867" cy="954107"/>
          </a:xfrm>
          <a:prstGeom prst="rect">
            <a:avLst/>
          </a:prstGeom>
          <a:noFill/>
        </p:spPr>
        <p:txBody>
          <a:bodyPr wrap="none" rtlCol="0">
            <a:spAutoFit/>
          </a:bodyPr>
          <a:lstStyle/>
          <a:p>
            <a:pPr algn="ctr"/>
            <a:r>
              <a:rPr lang="en-US" sz="3200" dirty="0" smtClean="0"/>
              <a:t>Optical Communications for Future Trackers</a:t>
            </a:r>
          </a:p>
          <a:p>
            <a:pPr algn="ctr"/>
            <a:r>
              <a:rPr lang="en-US" sz="2400" dirty="0" smtClean="0"/>
              <a:t>Evolution of Versatile Link for ATLAS/CMS</a:t>
            </a:r>
            <a:endParaRPr lang="en-US" sz="2400" dirty="0"/>
          </a:p>
        </p:txBody>
      </p:sp>
      <p:sp>
        <p:nvSpPr>
          <p:cNvPr id="4" name="TextBox 3"/>
          <p:cNvSpPr txBox="1"/>
          <p:nvPr/>
        </p:nvSpPr>
        <p:spPr>
          <a:xfrm>
            <a:off x="838200" y="1828800"/>
            <a:ext cx="7512569" cy="3693319"/>
          </a:xfrm>
          <a:prstGeom prst="rect">
            <a:avLst/>
          </a:prstGeom>
          <a:noFill/>
        </p:spPr>
        <p:txBody>
          <a:bodyPr wrap="none" rtlCol="0">
            <a:spAutoFit/>
          </a:bodyPr>
          <a:lstStyle/>
          <a:p>
            <a:r>
              <a:rPr lang="en-US" dirty="0" smtClean="0"/>
              <a:t>Phase III R&amp;D targeting:</a:t>
            </a:r>
          </a:p>
          <a:p>
            <a:endParaRPr lang="en-US" dirty="0" smtClean="0"/>
          </a:p>
          <a:p>
            <a:r>
              <a:rPr lang="en-US" dirty="0" smtClean="0"/>
              <a:t>	1. Low Power </a:t>
            </a:r>
            <a:r>
              <a:rPr lang="en-US" dirty="0" err="1" smtClean="0"/>
              <a:t>GigaBit</a:t>
            </a:r>
            <a:r>
              <a:rPr lang="en-US" dirty="0" smtClean="0"/>
              <a:t> Transceiver (LP-GBT)</a:t>
            </a:r>
          </a:p>
          <a:p>
            <a:r>
              <a:rPr lang="en-US" dirty="0" smtClean="0"/>
              <a:t>	</a:t>
            </a:r>
            <a:r>
              <a:rPr lang="en-US" dirty="0" smtClean="0"/>
              <a:t>2. Small Footprint Versatile Link Transceiver (SF-VL)</a:t>
            </a:r>
          </a:p>
          <a:p>
            <a:endParaRPr lang="en-US" dirty="0" smtClean="0"/>
          </a:p>
          <a:p>
            <a:r>
              <a:rPr lang="en-US" dirty="0" smtClean="0"/>
              <a:t>The characteristics of links based on these components would be:</a:t>
            </a:r>
            <a:endParaRPr lang="en-US" dirty="0" smtClean="0"/>
          </a:p>
          <a:p>
            <a:endParaRPr lang="en-US" dirty="0" smtClean="0"/>
          </a:p>
          <a:p>
            <a:r>
              <a:rPr lang="en-US" dirty="0" smtClean="0"/>
              <a:t>	</a:t>
            </a:r>
            <a:r>
              <a:rPr lang="en-US" dirty="0" smtClean="0"/>
              <a:t>1. Low power laser driver for a 5 </a:t>
            </a:r>
            <a:r>
              <a:rPr lang="en-US" dirty="0" err="1" smtClean="0"/>
              <a:t>Gbps</a:t>
            </a:r>
            <a:r>
              <a:rPr lang="en-US" dirty="0" smtClean="0"/>
              <a:t> VCSEL-based transceiver </a:t>
            </a:r>
          </a:p>
          <a:p>
            <a:r>
              <a:rPr lang="en-US" dirty="0" smtClean="0"/>
              <a:t>	</a:t>
            </a:r>
            <a:r>
              <a:rPr lang="en-US" dirty="0" smtClean="0"/>
              <a:t>    for tracker applications</a:t>
            </a:r>
          </a:p>
          <a:p>
            <a:r>
              <a:rPr lang="en-US" dirty="0" smtClean="0"/>
              <a:t>	</a:t>
            </a:r>
            <a:r>
              <a:rPr lang="en-US" dirty="0" smtClean="0"/>
              <a:t>2. 10 </a:t>
            </a:r>
            <a:r>
              <a:rPr lang="en-US" dirty="0" err="1" smtClean="0"/>
              <a:t>Gbps</a:t>
            </a:r>
            <a:r>
              <a:rPr lang="en-US" dirty="0" smtClean="0"/>
              <a:t> optical engine (VCSEL array) and package for calorimeter</a:t>
            </a:r>
          </a:p>
          <a:p>
            <a:r>
              <a:rPr lang="en-US" dirty="0" smtClean="0"/>
              <a:t>	</a:t>
            </a:r>
            <a:r>
              <a:rPr lang="en-US" dirty="0" smtClean="0"/>
              <a:t>    applications</a:t>
            </a:r>
          </a:p>
          <a:p>
            <a:endParaRPr lang="en-US" dirty="0" smtClean="0"/>
          </a:p>
          <a:p>
            <a:r>
              <a:rPr lang="en-US" dirty="0" smtClean="0"/>
              <a:t>We propose to take the next step with a </a:t>
            </a:r>
            <a:r>
              <a:rPr lang="en-US" i="1" u="sng" dirty="0" smtClean="0"/>
              <a:t>Modulator Based Array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2438400" y="838200"/>
            <a:ext cx="4191000" cy="2771775"/>
            <a:chOff x="2286000" y="1752600"/>
            <a:chExt cx="4000500" cy="2390775"/>
          </a:xfrm>
        </p:grpSpPr>
        <p:pic>
          <p:nvPicPr>
            <p:cNvPr id="3" name="Picture 14"/>
            <p:cNvPicPr>
              <a:picLocks noChangeAspect="1" noChangeArrowheads="1"/>
            </p:cNvPicPr>
            <p:nvPr/>
          </p:nvPicPr>
          <p:blipFill>
            <a:blip r:embed="rId2" cstate="print"/>
            <a:srcRect/>
            <a:stretch>
              <a:fillRect/>
            </a:stretch>
          </p:blipFill>
          <p:spPr bwMode="auto">
            <a:xfrm>
              <a:off x="2286000" y="1752600"/>
              <a:ext cx="4000500" cy="2390775"/>
            </a:xfrm>
            <a:prstGeom prst="rect">
              <a:avLst/>
            </a:prstGeom>
            <a:noFill/>
            <a:ln w="9525">
              <a:noFill/>
              <a:miter lim="800000"/>
              <a:headEnd/>
              <a:tailEnd/>
            </a:ln>
          </p:spPr>
        </p:pic>
        <p:sp>
          <p:nvSpPr>
            <p:cNvPr id="4" name="Line 2"/>
            <p:cNvSpPr>
              <a:spLocks noChangeShapeType="1"/>
            </p:cNvSpPr>
            <p:nvPr/>
          </p:nvSpPr>
          <p:spPr bwMode="auto">
            <a:xfrm flipV="1">
              <a:off x="3200400" y="2562225"/>
              <a:ext cx="438150" cy="74295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 name="Line 3"/>
            <p:cNvSpPr>
              <a:spLocks noChangeShapeType="1"/>
            </p:cNvSpPr>
            <p:nvPr/>
          </p:nvSpPr>
          <p:spPr bwMode="auto">
            <a:xfrm flipV="1">
              <a:off x="3867150" y="3257550"/>
              <a:ext cx="828675" cy="17145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 name="Line 4"/>
            <p:cNvSpPr>
              <a:spLocks noChangeShapeType="1"/>
            </p:cNvSpPr>
            <p:nvPr/>
          </p:nvSpPr>
          <p:spPr bwMode="auto">
            <a:xfrm flipH="1">
              <a:off x="4381500" y="2371725"/>
              <a:ext cx="495300" cy="37147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 name="Text Box 5"/>
            <p:cNvSpPr txBox="1">
              <a:spLocks noChangeArrowheads="1"/>
            </p:cNvSpPr>
            <p:nvPr/>
          </p:nvSpPr>
          <p:spPr bwMode="auto">
            <a:xfrm>
              <a:off x="4838700" y="2124075"/>
              <a:ext cx="1085850" cy="40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Phase Control</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V</a:t>
              </a:r>
              <a:r>
                <a:rPr kumimoji="0" lang="en-US" sz="1000" b="1" i="0" u="none" strike="noStrike" cap="none" normalizeH="0" baseline="-25000" smtClean="0">
                  <a:ln>
                    <a:noFill/>
                  </a:ln>
                  <a:solidFill>
                    <a:schemeClr val="tx1"/>
                  </a:solidFill>
                  <a:effectLst/>
                  <a:latin typeface="Arial" pitchFamily="34" charset="0"/>
                  <a:cs typeface="Arial" pitchFamily="34" charset="0"/>
                </a:rPr>
                <a:t>mod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6"/>
            <p:cNvSpPr txBox="1">
              <a:spLocks noChangeArrowheads="1"/>
            </p:cNvSpPr>
            <p:nvPr/>
          </p:nvSpPr>
          <p:spPr bwMode="auto">
            <a:xfrm>
              <a:off x="2533650" y="3305175"/>
              <a:ext cx="1362075"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3dB Optical Splitter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7"/>
            <p:cNvSpPr txBox="1">
              <a:spLocks noChangeArrowheads="1"/>
            </p:cNvSpPr>
            <p:nvPr/>
          </p:nvSpPr>
          <p:spPr bwMode="auto">
            <a:xfrm>
              <a:off x="5181600" y="2514600"/>
              <a:ext cx="876300" cy="40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10-40Gbps Data Rate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2524125" y="3790950"/>
              <a:ext cx="121920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InP substrate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2324100" y="2724150"/>
              <a:ext cx="990600" cy="390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Input Fiber: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CW laser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Line 10"/>
            <p:cNvSpPr>
              <a:spLocks noChangeShapeType="1"/>
            </p:cNvSpPr>
            <p:nvPr/>
          </p:nvSpPr>
          <p:spPr bwMode="auto">
            <a:xfrm flipV="1">
              <a:off x="2695575" y="2171700"/>
              <a:ext cx="381000" cy="60007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 name="Text Box 11"/>
            <p:cNvSpPr txBox="1">
              <a:spLocks noChangeArrowheads="1"/>
            </p:cNvSpPr>
            <p:nvPr/>
          </p:nvSpPr>
          <p:spPr bwMode="auto">
            <a:xfrm>
              <a:off x="3962400" y="3657600"/>
              <a:ext cx="1400175" cy="40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Output Fiber: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10-40Gbps signal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Line 12"/>
            <p:cNvSpPr>
              <a:spLocks noChangeShapeType="1"/>
            </p:cNvSpPr>
            <p:nvPr/>
          </p:nvSpPr>
          <p:spPr bwMode="auto">
            <a:xfrm flipV="1">
              <a:off x="4991100" y="3543300"/>
              <a:ext cx="400050" cy="31432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flipV="1">
              <a:off x="3429000" y="3505200"/>
              <a:ext cx="885825" cy="37147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16" name="Content Placeholder 2"/>
          <p:cNvSpPr txBox="1">
            <a:spLocks/>
          </p:cNvSpPr>
          <p:nvPr/>
        </p:nvSpPr>
        <p:spPr bwMode="auto">
          <a:xfrm>
            <a:off x="2819400" y="3657600"/>
            <a:ext cx="3352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1600" dirty="0" err="1" smtClean="0"/>
              <a:t>Rad</a:t>
            </a:r>
            <a:r>
              <a:rPr lang="en-US" sz="1600" dirty="0" smtClean="0"/>
              <a:t> Hard Mach </a:t>
            </a:r>
            <a:r>
              <a:rPr lang="en-US" sz="1600" dirty="0" err="1" smtClean="0"/>
              <a:t>Zehnder</a:t>
            </a:r>
            <a:r>
              <a:rPr lang="en-US" sz="1600" dirty="0" smtClean="0"/>
              <a:t> Modulator</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Box 16"/>
          <p:cNvSpPr txBox="1"/>
          <p:nvPr/>
        </p:nvSpPr>
        <p:spPr>
          <a:xfrm>
            <a:off x="1752600" y="0"/>
            <a:ext cx="5744266" cy="1077218"/>
          </a:xfrm>
          <a:prstGeom prst="rect">
            <a:avLst/>
          </a:prstGeom>
          <a:noFill/>
        </p:spPr>
        <p:txBody>
          <a:bodyPr wrap="none" rtlCol="0">
            <a:spAutoFit/>
          </a:bodyPr>
          <a:lstStyle/>
          <a:p>
            <a:pPr algn="ctr"/>
            <a:r>
              <a:rPr lang="en-US" sz="3200" dirty="0" smtClean="0"/>
              <a:t>Mach-</a:t>
            </a:r>
            <a:r>
              <a:rPr lang="en-US" sz="3200" dirty="0" err="1" smtClean="0"/>
              <a:t>Zehnder</a:t>
            </a:r>
            <a:r>
              <a:rPr lang="en-US" sz="3200" dirty="0" smtClean="0"/>
              <a:t> Modulator (MZM)</a:t>
            </a:r>
          </a:p>
          <a:p>
            <a:pPr algn="ctr"/>
            <a:endParaRPr lang="en-US" sz="3200" dirty="0"/>
          </a:p>
        </p:txBody>
      </p:sp>
      <p:sp>
        <p:nvSpPr>
          <p:cNvPr id="18" name="TextBox 17"/>
          <p:cNvSpPr txBox="1"/>
          <p:nvPr/>
        </p:nvSpPr>
        <p:spPr>
          <a:xfrm>
            <a:off x="304800" y="4343400"/>
            <a:ext cx="8274829" cy="2554545"/>
          </a:xfrm>
          <a:prstGeom prst="rect">
            <a:avLst/>
          </a:prstGeom>
          <a:noFill/>
        </p:spPr>
        <p:txBody>
          <a:bodyPr wrap="none" rtlCol="0">
            <a:spAutoFit/>
          </a:bodyPr>
          <a:lstStyle/>
          <a:p>
            <a:r>
              <a:rPr lang="en-US" sz="1600" dirty="0" smtClean="0"/>
              <a:t>Intensity modulation achieved through phase shift of optical wave along one leg of </a:t>
            </a:r>
          </a:p>
          <a:p>
            <a:r>
              <a:rPr lang="en-US" sz="1600" dirty="0" smtClean="0"/>
              <a:t>  interferometer (phase control electrode)</a:t>
            </a:r>
          </a:p>
          <a:p>
            <a:endParaRPr lang="en-US" sz="1600" dirty="0" smtClean="0"/>
          </a:p>
          <a:p>
            <a:r>
              <a:rPr lang="en-US" sz="1600" dirty="0" smtClean="0"/>
              <a:t>Input laser operates as a continuous wave source </a:t>
            </a:r>
            <a:r>
              <a:rPr lang="en-US" sz="1600" u="sng" dirty="0" smtClean="0"/>
              <a:t>located off detector</a:t>
            </a:r>
            <a:r>
              <a:rPr lang="en-US" sz="1600" dirty="0" smtClean="0"/>
              <a:t> (reduced detector </a:t>
            </a:r>
          </a:p>
          <a:p>
            <a:r>
              <a:rPr lang="en-US" sz="1600" dirty="0" smtClean="0"/>
              <a:t>  thermal load)</a:t>
            </a:r>
          </a:p>
          <a:p>
            <a:endParaRPr lang="en-US" sz="1600" dirty="0" smtClean="0"/>
          </a:p>
          <a:p>
            <a:r>
              <a:rPr lang="en-US" sz="1600" dirty="0" smtClean="0"/>
              <a:t>Compact </a:t>
            </a:r>
            <a:r>
              <a:rPr lang="en-US" sz="1600" dirty="0" err="1" smtClean="0"/>
              <a:t>rad</a:t>
            </a:r>
            <a:r>
              <a:rPr lang="en-US" sz="1600" dirty="0" smtClean="0"/>
              <a:t> hard assembly needed (current COTS devices are rather large)</a:t>
            </a:r>
          </a:p>
          <a:p>
            <a:endParaRPr lang="en-US" sz="1600" dirty="0" smtClean="0"/>
          </a:p>
          <a:p>
            <a:r>
              <a:rPr lang="en-US" sz="1600" dirty="0" smtClean="0"/>
              <a:t>High data rates achievable (10 </a:t>
            </a:r>
            <a:r>
              <a:rPr lang="en-US" sz="1600" dirty="0" err="1" smtClean="0"/>
              <a:t>Gbps</a:t>
            </a:r>
            <a:r>
              <a:rPr lang="en-US" sz="1600" dirty="0" smtClean="0"/>
              <a:t> – 40 </a:t>
            </a:r>
            <a:r>
              <a:rPr lang="en-US" sz="1600" dirty="0" err="1" smtClean="0"/>
              <a:t>Gbps</a:t>
            </a:r>
            <a:r>
              <a:rPr lang="en-US" sz="1600" dirty="0" smtClean="0"/>
              <a:t> in current devices) with minimal power dissipation</a:t>
            </a:r>
          </a:p>
          <a:p>
            <a:endParaRPr lang="en-US" sz="1600" dirty="0" smtClean="0"/>
          </a:p>
        </p:txBody>
      </p:sp>
      <p:sp>
        <p:nvSpPr>
          <p:cNvPr id="19" name="Slide Number Placeholder 1"/>
          <p:cNvSpPr>
            <a:spLocks noGrp="1"/>
          </p:cNvSpPr>
          <p:nvPr>
            <p:ph type="sldNum" sz="quarter" idx="12"/>
          </p:nvPr>
        </p:nvSpPr>
        <p:spPr>
          <a:xfrm>
            <a:off x="6553200" y="6356350"/>
            <a:ext cx="2133600" cy="365125"/>
          </a:xfrm>
        </p:spPr>
        <p:txBody>
          <a:bodyPr/>
          <a:lstStyle/>
          <a:p>
            <a:fld id="{A551C9A1-5882-4A94-9015-71E9B6448A52}"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p:cNvPicPr>
            <a:picLocks noChangeAspect="1" noChangeArrowheads="1"/>
          </p:cNvPicPr>
          <p:nvPr/>
        </p:nvPicPr>
        <p:blipFill>
          <a:blip r:embed="rId2" cstate="print"/>
          <a:srcRect/>
          <a:stretch>
            <a:fillRect/>
          </a:stretch>
        </p:blipFill>
        <p:spPr bwMode="auto">
          <a:xfrm>
            <a:off x="1905000" y="914400"/>
            <a:ext cx="1066800" cy="705543"/>
          </a:xfrm>
          <a:prstGeom prst="rect">
            <a:avLst/>
          </a:prstGeom>
          <a:noFill/>
          <a:ln w="9525">
            <a:noFill/>
            <a:miter lim="800000"/>
            <a:headEnd/>
            <a:tailEnd/>
          </a:ln>
        </p:spPr>
      </p:pic>
      <p:sp>
        <p:nvSpPr>
          <p:cNvPr id="16" name="Content Placeholder 2"/>
          <p:cNvSpPr txBox="1">
            <a:spLocks/>
          </p:cNvSpPr>
          <p:nvPr/>
        </p:nvSpPr>
        <p:spPr bwMode="auto">
          <a:xfrm>
            <a:off x="990600" y="38862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1600" dirty="0" smtClean="0"/>
              <a:t>MZM x 4 (40 sq mm target)</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Box 16"/>
          <p:cNvSpPr txBox="1"/>
          <p:nvPr/>
        </p:nvSpPr>
        <p:spPr>
          <a:xfrm>
            <a:off x="2286000" y="0"/>
            <a:ext cx="4528805" cy="1077218"/>
          </a:xfrm>
          <a:prstGeom prst="rect">
            <a:avLst/>
          </a:prstGeom>
          <a:noFill/>
        </p:spPr>
        <p:txBody>
          <a:bodyPr wrap="none" rtlCol="0">
            <a:spAutoFit/>
          </a:bodyPr>
          <a:lstStyle/>
          <a:p>
            <a:pPr algn="ctr"/>
            <a:r>
              <a:rPr lang="en-US" sz="3200" dirty="0" smtClean="0"/>
              <a:t>CWDM Modulator System</a:t>
            </a:r>
          </a:p>
          <a:p>
            <a:pPr algn="ctr"/>
            <a:endParaRPr lang="en-US" sz="3200" dirty="0"/>
          </a:p>
        </p:txBody>
      </p:sp>
      <p:sp>
        <p:nvSpPr>
          <p:cNvPr id="18" name="TextBox 17"/>
          <p:cNvSpPr txBox="1"/>
          <p:nvPr/>
        </p:nvSpPr>
        <p:spPr>
          <a:xfrm>
            <a:off x="304800" y="4343400"/>
            <a:ext cx="8035405" cy="2554545"/>
          </a:xfrm>
          <a:prstGeom prst="rect">
            <a:avLst/>
          </a:prstGeom>
          <a:noFill/>
        </p:spPr>
        <p:txBody>
          <a:bodyPr wrap="none" rtlCol="0">
            <a:spAutoFit/>
          </a:bodyPr>
          <a:lstStyle/>
          <a:p>
            <a:r>
              <a:rPr lang="en-US" sz="1600" dirty="0" smtClean="0"/>
              <a:t>40 </a:t>
            </a:r>
            <a:r>
              <a:rPr lang="en-US" sz="1600" dirty="0" err="1" smtClean="0"/>
              <a:t>Gbps</a:t>
            </a:r>
            <a:r>
              <a:rPr lang="en-US" sz="1600" dirty="0" smtClean="0"/>
              <a:t> line rates are a challenge (design, testing, costs)</a:t>
            </a:r>
          </a:p>
          <a:p>
            <a:endParaRPr lang="en-US" sz="1600" dirty="0" smtClean="0"/>
          </a:p>
          <a:p>
            <a:r>
              <a:rPr lang="en-US" sz="1600" dirty="0" smtClean="0"/>
              <a:t>Solution – Combine MZ Modulators (4) with Coarse Wavelength Division Multiplexing (CWDM)</a:t>
            </a:r>
          </a:p>
          <a:p>
            <a:endParaRPr lang="en-US" sz="1600" dirty="0" smtClean="0"/>
          </a:p>
          <a:p>
            <a:r>
              <a:rPr lang="en-US" sz="1600" dirty="0" smtClean="0"/>
              <a:t>10 </a:t>
            </a:r>
            <a:r>
              <a:rPr lang="en-US" sz="1600" dirty="0" err="1" smtClean="0"/>
              <a:t>Gbps</a:t>
            </a:r>
            <a:r>
              <a:rPr lang="en-US" sz="1600" dirty="0" smtClean="0"/>
              <a:t> line rates can be tested with our current equipment</a:t>
            </a:r>
          </a:p>
          <a:p>
            <a:endParaRPr lang="en-US" sz="1600" dirty="0" smtClean="0"/>
          </a:p>
          <a:p>
            <a:r>
              <a:rPr lang="en-US" sz="1600" dirty="0" smtClean="0"/>
              <a:t>Use of multiple line wavelengths and modulators reduces single point of failure issues</a:t>
            </a:r>
          </a:p>
          <a:p>
            <a:endParaRPr lang="en-US" sz="1600" dirty="0" smtClean="0"/>
          </a:p>
          <a:p>
            <a:r>
              <a:rPr lang="en-US" sz="1600" dirty="0" smtClean="0"/>
              <a:t>Wavelength implicitly encodes address of data source</a:t>
            </a:r>
          </a:p>
          <a:p>
            <a:endParaRPr lang="en-US" sz="1600" dirty="0" smtClean="0"/>
          </a:p>
        </p:txBody>
      </p:sp>
      <p:sp>
        <p:nvSpPr>
          <p:cNvPr id="19" name="Content Placeholder 2"/>
          <p:cNvSpPr txBox="1">
            <a:spLocks/>
          </p:cNvSpPr>
          <p:nvPr/>
        </p:nvSpPr>
        <p:spPr bwMode="auto">
          <a:xfrm>
            <a:off x="4419600" y="18288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lang="en-US" sz="1600" dirty="0" smtClean="0"/>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20" name="Picture 14"/>
          <p:cNvPicPr>
            <a:picLocks noChangeAspect="1" noChangeArrowheads="1"/>
          </p:cNvPicPr>
          <p:nvPr/>
        </p:nvPicPr>
        <p:blipFill>
          <a:blip r:embed="rId2" cstate="print"/>
          <a:srcRect/>
          <a:stretch>
            <a:fillRect/>
          </a:stretch>
        </p:blipFill>
        <p:spPr bwMode="auto">
          <a:xfrm>
            <a:off x="1905000" y="1676400"/>
            <a:ext cx="1066800" cy="705543"/>
          </a:xfrm>
          <a:prstGeom prst="rect">
            <a:avLst/>
          </a:prstGeom>
          <a:noFill/>
          <a:ln w="9525">
            <a:noFill/>
            <a:miter lim="800000"/>
            <a:headEnd/>
            <a:tailEnd/>
          </a:ln>
        </p:spPr>
      </p:pic>
      <p:pic>
        <p:nvPicPr>
          <p:cNvPr id="21" name="Picture 14"/>
          <p:cNvPicPr>
            <a:picLocks noChangeAspect="1" noChangeArrowheads="1"/>
          </p:cNvPicPr>
          <p:nvPr/>
        </p:nvPicPr>
        <p:blipFill>
          <a:blip r:embed="rId2" cstate="print"/>
          <a:srcRect/>
          <a:stretch>
            <a:fillRect/>
          </a:stretch>
        </p:blipFill>
        <p:spPr bwMode="auto">
          <a:xfrm>
            <a:off x="1905000" y="2438400"/>
            <a:ext cx="1066800" cy="705543"/>
          </a:xfrm>
          <a:prstGeom prst="rect">
            <a:avLst/>
          </a:prstGeom>
          <a:noFill/>
          <a:ln w="9525">
            <a:noFill/>
            <a:miter lim="800000"/>
            <a:headEnd/>
            <a:tailEnd/>
          </a:ln>
        </p:spPr>
      </p:pic>
      <p:pic>
        <p:nvPicPr>
          <p:cNvPr id="22" name="Picture 14"/>
          <p:cNvPicPr>
            <a:picLocks noChangeAspect="1" noChangeArrowheads="1"/>
          </p:cNvPicPr>
          <p:nvPr/>
        </p:nvPicPr>
        <p:blipFill>
          <a:blip r:embed="rId2" cstate="print"/>
          <a:srcRect/>
          <a:stretch>
            <a:fillRect/>
          </a:stretch>
        </p:blipFill>
        <p:spPr bwMode="auto">
          <a:xfrm>
            <a:off x="1905000" y="3200400"/>
            <a:ext cx="1066800" cy="705543"/>
          </a:xfrm>
          <a:prstGeom prst="rect">
            <a:avLst/>
          </a:prstGeom>
          <a:noFill/>
          <a:ln w="9525">
            <a:noFill/>
            <a:miter lim="800000"/>
            <a:headEnd/>
            <a:tailEnd/>
          </a:ln>
        </p:spPr>
      </p:pic>
      <p:pic>
        <p:nvPicPr>
          <p:cNvPr id="23" name="Picture 22" descr="IMG_1803.JPG"/>
          <p:cNvPicPr>
            <a:picLocks noChangeAspect="1"/>
          </p:cNvPicPr>
          <p:nvPr/>
        </p:nvPicPr>
        <p:blipFill>
          <a:blip r:embed="rId3" cstate="print"/>
          <a:stretch>
            <a:fillRect/>
          </a:stretch>
        </p:blipFill>
        <p:spPr>
          <a:xfrm>
            <a:off x="5257800" y="1143000"/>
            <a:ext cx="3454400" cy="2590800"/>
          </a:xfrm>
          <a:prstGeom prst="rect">
            <a:avLst/>
          </a:prstGeom>
        </p:spPr>
      </p:pic>
      <p:sp>
        <p:nvSpPr>
          <p:cNvPr id="24" name="Content Placeholder 2"/>
          <p:cNvSpPr txBox="1">
            <a:spLocks/>
          </p:cNvSpPr>
          <p:nvPr/>
        </p:nvSpPr>
        <p:spPr bwMode="auto">
          <a:xfrm>
            <a:off x="3962400" y="1981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44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4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4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Content Placeholder 2"/>
          <p:cNvSpPr txBox="1">
            <a:spLocks/>
          </p:cNvSpPr>
          <p:nvPr/>
        </p:nvSpPr>
        <p:spPr bwMode="auto">
          <a:xfrm>
            <a:off x="5867400" y="381000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1600" dirty="0" smtClean="0"/>
              <a:t>COTS CWDM Components</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Slide Number Placeholder 1"/>
          <p:cNvSpPr>
            <a:spLocks noGrp="1"/>
          </p:cNvSpPr>
          <p:nvPr>
            <p:ph type="sldNum" sz="quarter" idx="12"/>
          </p:nvPr>
        </p:nvSpPr>
        <p:spPr>
          <a:xfrm>
            <a:off x="6553200" y="6356350"/>
            <a:ext cx="2133600" cy="365125"/>
          </a:xfrm>
        </p:spPr>
        <p:txBody>
          <a:bodyPr/>
          <a:lstStyle/>
          <a:p>
            <a:fld id="{A551C9A1-5882-4A94-9015-71E9B6448A5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51C9A1-5882-4A94-9015-71E9B6448A52}" type="slidenum">
              <a:rPr lang="en-US" smtClean="0"/>
              <a:pPr/>
              <a:t>7</a:t>
            </a:fld>
            <a:endParaRPr lang="en-US" dirty="0"/>
          </a:p>
        </p:txBody>
      </p:sp>
      <p:sp>
        <p:nvSpPr>
          <p:cNvPr id="4" name="TextBox 3"/>
          <p:cNvSpPr txBox="1"/>
          <p:nvPr/>
        </p:nvSpPr>
        <p:spPr>
          <a:xfrm>
            <a:off x="1604899" y="0"/>
            <a:ext cx="5955156" cy="954107"/>
          </a:xfrm>
          <a:prstGeom prst="rect">
            <a:avLst/>
          </a:prstGeom>
          <a:noFill/>
        </p:spPr>
        <p:txBody>
          <a:bodyPr wrap="none" rtlCol="0">
            <a:spAutoFit/>
          </a:bodyPr>
          <a:lstStyle/>
          <a:p>
            <a:pPr algn="ctr"/>
            <a:r>
              <a:rPr lang="en-US" sz="3200" dirty="0" smtClean="0"/>
              <a:t>Colla</a:t>
            </a:r>
            <a:r>
              <a:rPr lang="en-US" sz="3200" dirty="0" smtClean="0"/>
              <a:t>borators, Tasks, Contributions</a:t>
            </a:r>
          </a:p>
          <a:p>
            <a:pPr algn="ctr"/>
            <a:r>
              <a:rPr lang="en-US" sz="2400" dirty="0" smtClean="0"/>
              <a:t>Proof of Concept (Test System)</a:t>
            </a:r>
            <a:endParaRPr lang="en-US" sz="2400" dirty="0" smtClean="0"/>
          </a:p>
        </p:txBody>
      </p:sp>
      <p:sp>
        <p:nvSpPr>
          <p:cNvPr id="5" name="TextBox 4"/>
          <p:cNvSpPr txBox="1"/>
          <p:nvPr/>
        </p:nvSpPr>
        <p:spPr>
          <a:xfrm>
            <a:off x="838200" y="1066800"/>
            <a:ext cx="5490542" cy="5755422"/>
          </a:xfrm>
          <a:prstGeom prst="rect">
            <a:avLst/>
          </a:prstGeom>
          <a:noFill/>
        </p:spPr>
        <p:txBody>
          <a:bodyPr wrap="none" rtlCol="0">
            <a:spAutoFit/>
          </a:bodyPr>
          <a:lstStyle/>
          <a:p>
            <a:r>
              <a:rPr lang="en-US" sz="1600" dirty="0" smtClean="0"/>
              <a:t>Collaborators:</a:t>
            </a:r>
          </a:p>
          <a:p>
            <a:endParaRPr lang="en-US" sz="1600" dirty="0" smtClean="0"/>
          </a:p>
          <a:p>
            <a:r>
              <a:rPr lang="en-US" sz="1600" dirty="0" smtClean="0"/>
              <a:t>	Argonne National Laboratory (</a:t>
            </a:r>
            <a:r>
              <a:rPr lang="en-US" sz="1600" dirty="0" smtClean="0">
                <a:solidFill>
                  <a:srgbClr val="FF0000"/>
                </a:solidFill>
              </a:rPr>
              <a:t>organization</a:t>
            </a:r>
            <a:r>
              <a:rPr lang="en-US" sz="1600" dirty="0" smtClean="0"/>
              <a:t>)</a:t>
            </a:r>
          </a:p>
          <a:p>
            <a:endParaRPr lang="en-US" sz="1600" dirty="0" smtClean="0"/>
          </a:p>
          <a:p>
            <a:r>
              <a:rPr lang="en-US" sz="1600" dirty="0" smtClean="0"/>
              <a:t>	Fermi National Accelerator Laboratory (</a:t>
            </a:r>
            <a:r>
              <a:rPr lang="en-US" sz="1600" dirty="0" smtClean="0">
                <a:solidFill>
                  <a:srgbClr val="FF0000"/>
                </a:solidFill>
              </a:rPr>
              <a:t>organization</a:t>
            </a:r>
            <a:r>
              <a:rPr lang="en-US" sz="1600" dirty="0" smtClean="0"/>
              <a:t>)</a:t>
            </a:r>
          </a:p>
          <a:p>
            <a:endParaRPr lang="en-US" sz="1600" dirty="0" smtClean="0"/>
          </a:p>
          <a:p>
            <a:r>
              <a:rPr lang="en-US" sz="1600" dirty="0" smtClean="0"/>
              <a:t>	University of Chicago (</a:t>
            </a:r>
            <a:r>
              <a:rPr lang="en-US" sz="1600" dirty="0" smtClean="0">
                <a:solidFill>
                  <a:srgbClr val="FF0000"/>
                </a:solidFill>
              </a:rPr>
              <a:t>organization</a:t>
            </a:r>
            <a:r>
              <a:rPr lang="en-US" sz="1600" dirty="0" smtClean="0"/>
              <a:t>)</a:t>
            </a:r>
          </a:p>
          <a:p>
            <a:endParaRPr lang="en-US" sz="1600" dirty="0" smtClean="0"/>
          </a:p>
          <a:p>
            <a:r>
              <a:rPr lang="en-US" sz="1600" dirty="0" smtClean="0"/>
              <a:t>	Vega Wave Systems (Commercial partner)</a:t>
            </a:r>
          </a:p>
          <a:p>
            <a:endParaRPr lang="en-US" sz="1600" dirty="0" smtClean="0"/>
          </a:p>
          <a:p>
            <a:endParaRPr lang="en-US" sz="1600" dirty="0" smtClean="0"/>
          </a:p>
          <a:p>
            <a:r>
              <a:rPr lang="en-US" sz="1600" dirty="0" smtClean="0"/>
              <a:t>Tasks:</a:t>
            </a:r>
          </a:p>
          <a:p>
            <a:endParaRPr lang="en-US" sz="1600" dirty="0" smtClean="0"/>
          </a:p>
          <a:p>
            <a:r>
              <a:rPr lang="en-US" sz="1600" dirty="0" smtClean="0"/>
              <a:t>	Test System Design and Assembly (</a:t>
            </a:r>
            <a:r>
              <a:rPr lang="en-US" sz="1600" dirty="0" smtClean="0">
                <a:solidFill>
                  <a:srgbClr val="FF0000"/>
                </a:solidFill>
              </a:rPr>
              <a:t>Partner</a:t>
            </a:r>
            <a:r>
              <a:rPr lang="en-US" sz="1600" dirty="0" smtClean="0"/>
              <a:t>)</a:t>
            </a:r>
          </a:p>
          <a:p>
            <a:endParaRPr lang="en-US" sz="1600" dirty="0" smtClean="0"/>
          </a:p>
          <a:p>
            <a:r>
              <a:rPr lang="en-US" sz="1600" dirty="0" smtClean="0"/>
              <a:t>	Lab Performance Testing (</a:t>
            </a:r>
            <a:r>
              <a:rPr lang="en-US" sz="1600" dirty="0" smtClean="0">
                <a:solidFill>
                  <a:srgbClr val="FF0000"/>
                </a:solidFill>
              </a:rPr>
              <a:t>Partner</a:t>
            </a:r>
            <a:r>
              <a:rPr lang="en-US" sz="1600" dirty="0" smtClean="0"/>
              <a:t>)</a:t>
            </a:r>
          </a:p>
          <a:p>
            <a:endParaRPr lang="en-US" sz="1600" dirty="0" smtClean="0"/>
          </a:p>
          <a:p>
            <a:r>
              <a:rPr lang="en-US" sz="1600" dirty="0" smtClean="0"/>
              <a:t>	Radiation Testing (</a:t>
            </a:r>
            <a:r>
              <a:rPr lang="en-US" sz="1600" dirty="0" smtClean="0">
                <a:solidFill>
                  <a:srgbClr val="FF0000"/>
                </a:solidFill>
              </a:rPr>
              <a:t>Partner</a:t>
            </a:r>
            <a:r>
              <a:rPr lang="en-US" sz="1600" dirty="0" smtClean="0"/>
              <a:t>)</a:t>
            </a:r>
          </a:p>
          <a:p>
            <a:endParaRPr lang="en-US" sz="1600" dirty="0" smtClean="0"/>
          </a:p>
          <a:p>
            <a:r>
              <a:rPr lang="en-US" sz="1600" dirty="0" smtClean="0"/>
              <a:t>	Documentation of Results and Presentation (All)</a:t>
            </a:r>
            <a:endParaRPr lang="en-US" sz="1600" dirty="0" smtClean="0"/>
          </a:p>
          <a:p>
            <a:endParaRPr lang="en-US" sz="1600" dirty="0" smtClean="0"/>
          </a:p>
          <a:p>
            <a:r>
              <a:rPr lang="en-US" sz="1600" dirty="0" smtClean="0"/>
              <a:t>	</a:t>
            </a:r>
            <a:endParaRPr lang="en-US" sz="1600" dirty="0" smtClean="0"/>
          </a:p>
          <a:p>
            <a:endParaRPr lang="en-US" sz="16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57400" y="12954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57400" y="19812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57400" y="26670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57400" y="33528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81400" y="1295400"/>
            <a:ext cx="914400" cy="228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34000" y="1295400"/>
            <a:ext cx="914400" cy="228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 y="12954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 y="19812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1000" y="26670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1000" y="33528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934200" y="12954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34200" y="19812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934200" y="26670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934200" y="33528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7200" y="1295400"/>
            <a:ext cx="737702" cy="276999"/>
          </a:xfrm>
          <a:prstGeom prst="rect">
            <a:avLst/>
          </a:prstGeom>
          <a:noFill/>
        </p:spPr>
        <p:txBody>
          <a:bodyPr wrap="none" rtlCol="0">
            <a:spAutoFit/>
          </a:bodyPr>
          <a:lstStyle/>
          <a:p>
            <a:r>
              <a:rPr lang="en-US" sz="1200" dirty="0" smtClean="0"/>
              <a:t>1470 nm</a:t>
            </a:r>
            <a:endParaRPr lang="en-US" sz="1200" dirty="0"/>
          </a:p>
        </p:txBody>
      </p:sp>
      <p:sp>
        <p:nvSpPr>
          <p:cNvPr id="29" name="TextBox 28"/>
          <p:cNvSpPr txBox="1"/>
          <p:nvPr/>
        </p:nvSpPr>
        <p:spPr>
          <a:xfrm>
            <a:off x="457200" y="1981200"/>
            <a:ext cx="737702" cy="276999"/>
          </a:xfrm>
          <a:prstGeom prst="rect">
            <a:avLst/>
          </a:prstGeom>
          <a:noFill/>
        </p:spPr>
        <p:txBody>
          <a:bodyPr wrap="none" rtlCol="0">
            <a:spAutoFit/>
          </a:bodyPr>
          <a:lstStyle/>
          <a:p>
            <a:r>
              <a:rPr lang="en-US" sz="1200" dirty="0" smtClean="0"/>
              <a:t>1490 nm</a:t>
            </a:r>
            <a:endParaRPr lang="en-US" sz="1200" dirty="0"/>
          </a:p>
        </p:txBody>
      </p:sp>
      <p:sp>
        <p:nvSpPr>
          <p:cNvPr id="30" name="TextBox 29"/>
          <p:cNvSpPr txBox="1"/>
          <p:nvPr/>
        </p:nvSpPr>
        <p:spPr>
          <a:xfrm>
            <a:off x="457200" y="2667000"/>
            <a:ext cx="737702" cy="276999"/>
          </a:xfrm>
          <a:prstGeom prst="rect">
            <a:avLst/>
          </a:prstGeom>
          <a:noFill/>
        </p:spPr>
        <p:txBody>
          <a:bodyPr wrap="none" rtlCol="0">
            <a:spAutoFit/>
          </a:bodyPr>
          <a:lstStyle/>
          <a:p>
            <a:r>
              <a:rPr lang="en-US" sz="1200" dirty="0" smtClean="0"/>
              <a:t>1510 nm</a:t>
            </a:r>
            <a:endParaRPr lang="en-US" sz="1200" dirty="0"/>
          </a:p>
        </p:txBody>
      </p:sp>
      <p:sp>
        <p:nvSpPr>
          <p:cNvPr id="31" name="TextBox 30"/>
          <p:cNvSpPr txBox="1"/>
          <p:nvPr/>
        </p:nvSpPr>
        <p:spPr>
          <a:xfrm>
            <a:off x="457200" y="3352800"/>
            <a:ext cx="737702" cy="276999"/>
          </a:xfrm>
          <a:prstGeom prst="rect">
            <a:avLst/>
          </a:prstGeom>
          <a:noFill/>
        </p:spPr>
        <p:txBody>
          <a:bodyPr wrap="none" rtlCol="0">
            <a:spAutoFit/>
          </a:bodyPr>
          <a:lstStyle/>
          <a:p>
            <a:r>
              <a:rPr lang="en-US" sz="1200" dirty="0" smtClean="0"/>
              <a:t>1530 nm</a:t>
            </a:r>
            <a:endParaRPr lang="en-US" sz="1200" dirty="0"/>
          </a:p>
        </p:txBody>
      </p:sp>
      <p:sp>
        <p:nvSpPr>
          <p:cNvPr id="32" name="TextBox 31"/>
          <p:cNvSpPr txBox="1"/>
          <p:nvPr/>
        </p:nvSpPr>
        <p:spPr>
          <a:xfrm>
            <a:off x="457200" y="914400"/>
            <a:ext cx="670055" cy="276999"/>
          </a:xfrm>
          <a:prstGeom prst="rect">
            <a:avLst/>
          </a:prstGeom>
          <a:noFill/>
        </p:spPr>
        <p:txBody>
          <a:bodyPr wrap="none" rtlCol="0">
            <a:spAutoFit/>
          </a:bodyPr>
          <a:lstStyle/>
          <a:p>
            <a:r>
              <a:rPr lang="en-US" sz="1200" dirty="0" smtClean="0"/>
              <a:t>SFP (</a:t>
            </a:r>
            <a:r>
              <a:rPr lang="en-US" sz="1200" dirty="0" err="1" smtClean="0"/>
              <a:t>Tx</a:t>
            </a:r>
            <a:r>
              <a:rPr lang="en-US" sz="1200" dirty="0" smtClean="0"/>
              <a:t>)</a:t>
            </a:r>
            <a:endParaRPr lang="en-US" sz="1200" dirty="0"/>
          </a:p>
        </p:txBody>
      </p:sp>
      <p:sp>
        <p:nvSpPr>
          <p:cNvPr id="33" name="TextBox 32"/>
          <p:cNvSpPr txBox="1"/>
          <p:nvPr/>
        </p:nvSpPr>
        <p:spPr>
          <a:xfrm>
            <a:off x="2057400" y="3352800"/>
            <a:ext cx="878959" cy="276999"/>
          </a:xfrm>
          <a:prstGeom prst="rect">
            <a:avLst/>
          </a:prstGeom>
          <a:noFill/>
        </p:spPr>
        <p:txBody>
          <a:bodyPr wrap="none" rtlCol="0">
            <a:spAutoFit/>
          </a:bodyPr>
          <a:lstStyle/>
          <a:p>
            <a:r>
              <a:rPr lang="en-US" sz="1200" dirty="0" smtClean="0"/>
              <a:t>COTS MZM</a:t>
            </a:r>
            <a:endParaRPr lang="en-US" sz="1200" dirty="0"/>
          </a:p>
        </p:txBody>
      </p:sp>
      <p:sp>
        <p:nvSpPr>
          <p:cNvPr id="34" name="TextBox 33"/>
          <p:cNvSpPr txBox="1"/>
          <p:nvPr/>
        </p:nvSpPr>
        <p:spPr>
          <a:xfrm>
            <a:off x="2057400" y="2667000"/>
            <a:ext cx="878959" cy="276999"/>
          </a:xfrm>
          <a:prstGeom prst="rect">
            <a:avLst/>
          </a:prstGeom>
          <a:noFill/>
        </p:spPr>
        <p:txBody>
          <a:bodyPr wrap="none" rtlCol="0">
            <a:spAutoFit/>
          </a:bodyPr>
          <a:lstStyle/>
          <a:p>
            <a:r>
              <a:rPr lang="en-US" sz="1200" dirty="0" smtClean="0"/>
              <a:t>COTS MZM</a:t>
            </a:r>
            <a:endParaRPr lang="en-US" sz="1200" dirty="0"/>
          </a:p>
        </p:txBody>
      </p:sp>
      <p:sp>
        <p:nvSpPr>
          <p:cNvPr id="35" name="TextBox 34"/>
          <p:cNvSpPr txBox="1"/>
          <p:nvPr/>
        </p:nvSpPr>
        <p:spPr>
          <a:xfrm>
            <a:off x="2057400" y="1981200"/>
            <a:ext cx="878959" cy="276999"/>
          </a:xfrm>
          <a:prstGeom prst="rect">
            <a:avLst/>
          </a:prstGeom>
          <a:noFill/>
        </p:spPr>
        <p:txBody>
          <a:bodyPr wrap="none" rtlCol="0">
            <a:spAutoFit/>
          </a:bodyPr>
          <a:lstStyle/>
          <a:p>
            <a:r>
              <a:rPr lang="en-US" sz="1200" dirty="0" smtClean="0"/>
              <a:t>COTS MZM</a:t>
            </a:r>
            <a:endParaRPr lang="en-US" sz="1200" dirty="0"/>
          </a:p>
        </p:txBody>
      </p:sp>
      <p:sp>
        <p:nvSpPr>
          <p:cNvPr id="36" name="TextBox 35"/>
          <p:cNvSpPr txBox="1"/>
          <p:nvPr/>
        </p:nvSpPr>
        <p:spPr>
          <a:xfrm>
            <a:off x="2057400" y="1295400"/>
            <a:ext cx="878959" cy="276999"/>
          </a:xfrm>
          <a:prstGeom prst="rect">
            <a:avLst/>
          </a:prstGeom>
          <a:noFill/>
        </p:spPr>
        <p:txBody>
          <a:bodyPr wrap="none" rtlCol="0">
            <a:spAutoFit/>
          </a:bodyPr>
          <a:lstStyle/>
          <a:p>
            <a:r>
              <a:rPr lang="en-US" sz="1200" dirty="0" smtClean="0"/>
              <a:t>COTS MZM</a:t>
            </a:r>
            <a:endParaRPr lang="en-US" sz="1200" dirty="0"/>
          </a:p>
        </p:txBody>
      </p:sp>
      <p:sp>
        <p:nvSpPr>
          <p:cNvPr id="37" name="TextBox 36"/>
          <p:cNvSpPr txBox="1"/>
          <p:nvPr/>
        </p:nvSpPr>
        <p:spPr>
          <a:xfrm>
            <a:off x="3733800" y="2209800"/>
            <a:ext cx="628698" cy="461665"/>
          </a:xfrm>
          <a:prstGeom prst="rect">
            <a:avLst/>
          </a:prstGeom>
          <a:noFill/>
        </p:spPr>
        <p:txBody>
          <a:bodyPr wrap="none" rtlCol="0">
            <a:spAutoFit/>
          </a:bodyPr>
          <a:lstStyle/>
          <a:p>
            <a:pPr algn="ctr"/>
            <a:r>
              <a:rPr lang="en-US" sz="1200" dirty="0" smtClean="0"/>
              <a:t>CWDM</a:t>
            </a:r>
          </a:p>
          <a:p>
            <a:pPr algn="ctr"/>
            <a:r>
              <a:rPr lang="en-US" sz="1200" dirty="0" err="1" smtClean="0"/>
              <a:t>Mux</a:t>
            </a:r>
            <a:endParaRPr lang="en-US" sz="1200" dirty="0"/>
          </a:p>
        </p:txBody>
      </p:sp>
      <p:sp>
        <p:nvSpPr>
          <p:cNvPr id="38" name="TextBox 37"/>
          <p:cNvSpPr txBox="1"/>
          <p:nvPr/>
        </p:nvSpPr>
        <p:spPr>
          <a:xfrm>
            <a:off x="5486400" y="2209800"/>
            <a:ext cx="635110" cy="461665"/>
          </a:xfrm>
          <a:prstGeom prst="rect">
            <a:avLst/>
          </a:prstGeom>
          <a:noFill/>
        </p:spPr>
        <p:txBody>
          <a:bodyPr wrap="none" rtlCol="0">
            <a:spAutoFit/>
          </a:bodyPr>
          <a:lstStyle/>
          <a:p>
            <a:pPr algn="ctr"/>
            <a:r>
              <a:rPr lang="en-US" sz="1200" dirty="0" smtClean="0"/>
              <a:t>CWDM</a:t>
            </a:r>
          </a:p>
          <a:p>
            <a:pPr algn="ctr"/>
            <a:r>
              <a:rPr lang="en-US" sz="1200" dirty="0" err="1" smtClean="0"/>
              <a:t>DeMux</a:t>
            </a:r>
            <a:endParaRPr lang="en-US" sz="1200" dirty="0"/>
          </a:p>
        </p:txBody>
      </p:sp>
      <p:cxnSp>
        <p:nvCxnSpPr>
          <p:cNvPr id="45" name="Straight Connector 44"/>
          <p:cNvCxnSpPr/>
          <p:nvPr/>
        </p:nvCxnSpPr>
        <p:spPr>
          <a:xfrm>
            <a:off x="1219200" y="13716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19200" y="2057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219200" y="27432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34290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95600" y="20574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95600" y="27432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895600" y="13716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895600" y="34290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495800" y="23622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248400" y="20574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248400" y="27432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248400" y="13716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48400" y="34290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934200" y="1295400"/>
            <a:ext cx="737702" cy="276999"/>
          </a:xfrm>
          <a:prstGeom prst="rect">
            <a:avLst/>
          </a:prstGeom>
          <a:noFill/>
        </p:spPr>
        <p:txBody>
          <a:bodyPr wrap="none" rtlCol="0">
            <a:spAutoFit/>
          </a:bodyPr>
          <a:lstStyle/>
          <a:p>
            <a:r>
              <a:rPr lang="en-US" sz="1200" dirty="0" smtClean="0"/>
              <a:t>1470 nm</a:t>
            </a:r>
            <a:endParaRPr lang="en-US" sz="1200" dirty="0"/>
          </a:p>
        </p:txBody>
      </p:sp>
      <p:sp>
        <p:nvSpPr>
          <p:cNvPr id="63" name="TextBox 62"/>
          <p:cNvSpPr txBox="1"/>
          <p:nvPr/>
        </p:nvSpPr>
        <p:spPr>
          <a:xfrm>
            <a:off x="6934200" y="1981200"/>
            <a:ext cx="737702" cy="276999"/>
          </a:xfrm>
          <a:prstGeom prst="rect">
            <a:avLst/>
          </a:prstGeom>
          <a:noFill/>
        </p:spPr>
        <p:txBody>
          <a:bodyPr wrap="none" rtlCol="0">
            <a:spAutoFit/>
          </a:bodyPr>
          <a:lstStyle/>
          <a:p>
            <a:r>
              <a:rPr lang="en-US" sz="1200" dirty="0" smtClean="0"/>
              <a:t>1490 nm</a:t>
            </a:r>
            <a:endParaRPr lang="en-US" sz="1200" dirty="0"/>
          </a:p>
        </p:txBody>
      </p:sp>
      <p:sp>
        <p:nvSpPr>
          <p:cNvPr id="64" name="TextBox 63"/>
          <p:cNvSpPr txBox="1"/>
          <p:nvPr/>
        </p:nvSpPr>
        <p:spPr>
          <a:xfrm>
            <a:off x="6934200" y="2667000"/>
            <a:ext cx="737702" cy="276999"/>
          </a:xfrm>
          <a:prstGeom prst="rect">
            <a:avLst/>
          </a:prstGeom>
          <a:noFill/>
        </p:spPr>
        <p:txBody>
          <a:bodyPr wrap="none" rtlCol="0">
            <a:spAutoFit/>
          </a:bodyPr>
          <a:lstStyle/>
          <a:p>
            <a:r>
              <a:rPr lang="en-US" sz="1200" dirty="0" smtClean="0"/>
              <a:t>1510 nm</a:t>
            </a:r>
            <a:endParaRPr lang="en-US" sz="1200" dirty="0"/>
          </a:p>
        </p:txBody>
      </p:sp>
      <p:sp>
        <p:nvSpPr>
          <p:cNvPr id="65" name="TextBox 64"/>
          <p:cNvSpPr txBox="1"/>
          <p:nvPr/>
        </p:nvSpPr>
        <p:spPr>
          <a:xfrm>
            <a:off x="6934200" y="3352800"/>
            <a:ext cx="737702" cy="276999"/>
          </a:xfrm>
          <a:prstGeom prst="rect">
            <a:avLst/>
          </a:prstGeom>
          <a:noFill/>
        </p:spPr>
        <p:txBody>
          <a:bodyPr wrap="none" rtlCol="0">
            <a:spAutoFit/>
          </a:bodyPr>
          <a:lstStyle/>
          <a:p>
            <a:r>
              <a:rPr lang="en-US" sz="1200" dirty="0" smtClean="0"/>
              <a:t>1530 nm</a:t>
            </a:r>
            <a:endParaRPr lang="en-US" sz="1200" dirty="0"/>
          </a:p>
        </p:txBody>
      </p:sp>
      <p:sp>
        <p:nvSpPr>
          <p:cNvPr id="66" name="TextBox 65"/>
          <p:cNvSpPr txBox="1"/>
          <p:nvPr/>
        </p:nvSpPr>
        <p:spPr>
          <a:xfrm>
            <a:off x="7010400" y="914400"/>
            <a:ext cx="684803" cy="276999"/>
          </a:xfrm>
          <a:prstGeom prst="rect">
            <a:avLst/>
          </a:prstGeom>
          <a:noFill/>
        </p:spPr>
        <p:txBody>
          <a:bodyPr wrap="none" rtlCol="0">
            <a:spAutoFit/>
          </a:bodyPr>
          <a:lstStyle/>
          <a:p>
            <a:r>
              <a:rPr lang="en-US" sz="1200" dirty="0" smtClean="0"/>
              <a:t>SFP (</a:t>
            </a:r>
            <a:r>
              <a:rPr lang="en-US" sz="1200" dirty="0"/>
              <a:t>R</a:t>
            </a:r>
            <a:r>
              <a:rPr lang="en-US" sz="1200" dirty="0" smtClean="0"/>
              <a:t>x)</a:t>
            </a:r>
            <a:endParaRPr lang="en-US" sz="1200" dirty="0"/>
          </a:p>
        </p:txBody>
      </p:sp>
      <p:cxnSp>
        <p:nvCxnSpPr>
          <p:cNvPr id="68" name="Straight Arrow Connector 67"/>
          <p:cNvCxnSpPr/>
          <p:nvPr/>
        </p:nvCxnSpPr>
        <p:spPr>
          <a:xfrm flipV="1">
            <a:off x="2209800" y="15240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2209800" y="22098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2209800" y="28956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2209800" y="35814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371600" y="1600200"/>
            <a:ext cx="856132" cy="276999"/>
          </a:xfrm>
          <a:prstGeom prst="rect">
            <a:avLst/>
          </a:prstGeom>
          <a:noFill/>
        </p:spPr>
        <p:txBody>
          <a:bodyPr wrap="none" rtlCol="0">
            <a:spAutoFit/>
          </a:bodyPr>
          <a:lstStyle/>
          <a:p>
            <a:r>
              <a:rPr lang="en-US" sz="1200" dirty="0" smtClean="0"/>
              <a:t>Driver_Tx0</a:t>
            </a:r>
            <a:endParaRPr lang="en-US" sz="1200" dirty="0"/>
          </a:p>
        </p:txBody>
      </p:sp>
      <p:sp>
        <p:nvSpPr>
          <p:cNvPr id="75" name="TextBox 74"/>
          <p:cNvSpPr txBox="1"/>
          <p:nvPr/>
        </p:nvSpPr>
        <p:spPr>
          <a:xfrm>
            <a:off x="1371600" y="2286000"/>
            <a:ext cx="856132" cy="276999"/>
          </a:xfrm>
          <a:prstGeom prst="rect">
            <a:avLst/>
          </a:prstGeom>
          <a:noFill/>
        </p:spPr>
        <p:txBody>
          <a:bodyPr wrap="none" rtlCol="0">
            <a:spAutoFit/>
          </a:bodyPr>
          <a:lstStyle/>
          <a:p>
            <a:r>
              <a:rPr lang="en-US" sz="1200" dirty="0" smtClean="0"/>
              <a:t>Driver_Tx1</a:t>
            </a:r>
            <a:endParaRPr lang="en-US" sz="1200" dirty="0"/>
          </a:p>
        </p:txBody>
      </p:sp>
      <p:sp>
        <p:nvSpPr>
          <p:cNvPr id="76" name="TextBox 75"/>
          <p:cNvSpPr txBox="1"/>
          <p:nvPr/>
        </p:nvSpPr>
        <p:spPr>
          <a:xfrm>
            <a:off x="1371600" y="2971800"/>
            <a:ext cx="856132" cy="276999"/>
          </a:xfrm>
          <a:prstGeom prst="rect">
            <a:avLst/>
          </a:prstGeom>
          <a:noFill/>
        </p:spPr>
        <p:txBody>
          <a:bodyPr wrap="none" rtlCol="0">
            <a:spAutoFit/>
          </a:bodyPr>
          <a:lstStyle/>
          <a:p>
            <a:r>
              <a:rPr lang="en-US" sz="1200" dirty="0" smtClean="0"/>
              <a:t>Driver_Tx2</a:t>
            </a:r>
            <a:endParaRPr lang="en-US" sz="1200" dirty="0"/>
          </a:p>
        </p:txBody>
      </p:sp>
      <p:sp>
        <p:nvSpPr>
          <p:cNvPr id="77" name="TextBox 76"/>
          <p:cNvSpPr txBox="1"/>
          <p:nvPr/>
        </p:nvSpPr>
        <p:spPr>
          <a:xfrm>
            <a:off x="1371600" y="3657600"/>
            <a:ext cx="856132" cy="276999"/>
          </a:xfrm>
          <a:prstGeom prst="rect">
            <a:avLst/>
          </a:prstGeom>
          <a:noFill/>
        </p:spPr>
        <p:txBody>
          <a:bodyPr wrap="none" rtlCol="0">
            <a:spAutoFit/>
          </a:bodyPr>
          <a:lstStyle/>
          <a:p>
            <a:r>
              <a:rPr lang="en-US" sz="1200" dirty="0" smtClean="0"/>
              <a:t>Driver_Tx3</a:t>
            </a:r>
            <a:endParaRPr lang="en-US" sz="1200" dirty="0"/>
          </a:p>
        </p:txBody>
      </p:sp>
      <p:sp>
        <p:nvSpPr>
          <p:cNvPr id="78" name="TextBox 77"/>
          <p:cNvSpPr txBox="1"/>
          <p:nvPr/>
        </p:nvSpPr>
        <p:spPr>
          <a:xfrm>
            <a:off x="1447800" y="12192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79" name="TextBox 78"/>
          <p:cNvSpPr txBox="1"/>
          <p:nvPr/>
        </p:nvSpPr>
        <p:spPr>
          <a:xfrm>
            <a:off x="1447800" y="19050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0" name="TextBox 79"/>
          <p:cNvSpPr txBox="1"/>
          <p:nvPr/>
        </p:nvSpPr>
        <p:spPr>
          <a:xfrm>
            <a:off x="1447800" y="2590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1" name="TextBox 80"/>
          <p:cNvSpPr txBox="1"/>
          <p:nvPr/>
        </p:nvSpPr>
        <p:spPr>
          <a:xfrm>
            <a:off x="1447800" y="32766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2" name="TextBox 81"/>
          <p:cNvSpPr txBox="1"/>
          <p:nvPr/>
        </p:nvSpPr>
        <p:spPr>
          <a:xfrm>
            <a:off x="3048000" y="12192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3" name="TextBox 82"/>
          <p:cNvSpPr txBox="1"/>
          <p:nvPr/>
        </p:nvSpPr>
        <p:spPr>
          <a:xfrm>
            <a:off x="3048000" y="19050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4" name="TextBox 83"/>
          <p:cNvSpPr txBox="1"/>
          <p:nvPr/>
        </p:nvSpPr>
        <p:spPr>
          <a:xfrm>
            <a:off x="3048000" y="2590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5" name="TextBox 84"/>
          <p:cNvSpPr txBox="1"/>
          <p:nvPr/>
        </p:nvSpPr>
        <p:spPr>
          <a:xfrm>
            <a:off x="3048000" y="32766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6" name="TextBox 85"/>
          <p:cNvSpPr txBox="1"/>
          <p:nvPr/>
        </p:nvSpPr>
        <p:spPr>
          <a:xfrm>
            <a:off x="4648200" y="2209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7" name="TextBox 86"/>
          <p:cNvSpPr txBox="1"/>
          <p:nvPr/>
        </p:nvSpPr>
        <p:spPr>
          <a:xfrm>
            <a:off x="6400800" y="12192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8" name="TextBox 87"/>
          <p:cNvSpPr txBox="1"/>
          <p:nvPr/>
        </p:nvSpPr>
        <p:spPr>
          <a:xfrm>
            <a:off x="6400800" y="19050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9" name="TextBox 88"/>
          <p:cNvSpPr txBox="1"/>
          <p:nvPr/>
        </p:nvSpPr>
        <p:spPr>
          <a:xfrm>
            <a:off x="6400800" y="2590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90" name="TextBox 89"/>
          <p:cNvSpPr txBox="1"/>
          <p:nvPr/>
        </p:nvSpPr>
        <p:spPr>
          <a:xfrm>
            <a:off x="6400800" y="32766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91" name="Rectangle 90"/>
          <p:cNvSpPr/>
          <p:nvPr/>
        </p:nvSpPr>
        <p:spPr>
          <a:xfrm>
            <a:off x="4724400" y="4648200"/>
            <a:ext cx="1371600" cy="1447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5181600" y="5257800"/>
            <a:ext cx="522900" cy="276999"/>
          </a:xfrm>
          <a:prstGeom prst="rect">
            <a:avLst/>
          </a:prstGeom>
          <a:noFill/>
        </p:spPr>
        <p:txBody>
          <a:bodyPr wrap="none" rtlCol="0">
            <a:spAutoFit/>
          </a:bodyPr>
          <a:lstStyle/>
          <a:p>
            <a:pPr algn="ctr"/>
            <a:r>
              <a:rPr lang="en-US" sz="1200" dirty="0" smtClean="0"/>
              <a:t>FPGA</a:t>
            </a:r>
            <a:endParaRPr lang="en-US" sz="1200" dirty="0"/>
          </a:p>
        </p:txBody>
      </p:sp>
      <p:sp>
        <p:nvSpPr>
          <p:cNvPr id="98" name="Rectangle 97"/>
          <p:cNvSpPr/>
          <p:nvPr/>
        </p:nvSpPr>
        <p:spPr>
          <a:xfrm>
            <a:off x="2133600" y="4648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2133600" y="4648200"/>
            <a:ext cx="1114408" cy="246221"/>
          </a:xfrm>
          <a:prstGeom prst="rect">
            <a:avLst/>
          </a:prstGeom>
          <a:noFill/>
        </p:spPr>
        <p:txBody>
          <a:bodyPr wrap="none" rtlCol="0">
            <a:spAutoFit/>
          </a:bodyPr>
          <a:lstStyle/>
          <a:p>
            <a:r>
              <a:rPr lang="en-US" sz="1000" dirty="0" smtClean="0"/>
              <a:t>COTS MZM Driver</a:t>
            </a:r>
            <a:endParaRPr lang="en-US" sz="1000" dirty="0"/>
          </a:p>
        </p:txBody>
      </p:sp>
      <p:cxnSp>
        <p:nvCxnSpPr>
          <p:cNvPr id="104" name="Straight Connector 103"/>
          <p:cNvCxnSpPr/>
          <p:nvPr/>
        </p:nvCxnSpPr>
        <p:spPr>
          <a:xfrm>
            <a:off x="7772400" y="13716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7924800" y="1219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06" name="Straight Connector 105"/>
          <p:cNvCxnSpPr/>
          <p:nvPr/>
        </p:nvCxnSpPr>
        <p:spPr>
          <a:xfrm>
            <a:off x="7772400" y="20574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924800" y="19050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08" name="Straight Connector 107"/>
          <p:cNvCxnSpPr/>
          <p:nvPr/>
        </p:nvCxnSpPr>
        <p:spPr>
          <a:xfrm>
            <a:off x="7772400" y="27432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924800" y="25908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10" name="Straight Connector 109"/>
          <p:cNvCxnSpPr/>
          <p:nvPr/>
        </p:nvCxnSpPr>
        <p:spPr>
          <a:xfrm>
            <a:off x="7772400" y="34290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924800" y="3276600"/>
            <a:ext cx="453970" cy="246221"/>
          </a:xfrm>
          <a:prstGeom prst="rect">
            <a:avLst/>
          </a:prstGeom>
          <a:noFill/>
        </p:spPr>
        <p:txBody>
          <a:bodyPr wrap="none" rtlCol="0">
            <a:spAutoFit/>
          </a:bodyPr>
          <a:lstStyle/>
          <a:p>
            <a:r>
              <a:rPr lang="en-US" sz="1000" b="1" i="1" dirty="0" smtClean="0"/>
              <a:t>LVDS</a:t>
            </a:r>
            <a:endParaRPr lang="en-US" sz="1000" b="1" i="1" dirty="0"/>
          </a:p>
        </p:txBody>
      </p:sp>
      <p:sp>
        <p:nvSpPr>
          <p:cNvPr id="112" name="TextBox 111"/>
          <p:cNvSpPr txBox="1"/>
          <p:nvPr/>
        </p:nvSpPr>
        <p:spPr>
          <a:xfrm>
            <a:off x="8534400" y="1219200"/>
            <a:ext cx="413896" cy="276999"/>
          </a:xfrm>
          <a:prstGeom prst="rect">
            <a:avLst/>
          </a:prstGeom>
          <a:noFill/>
        </p:spPr>
        <p:txBody>
          <a:bodyPr wrap="none" rtlCol="0">
            <a:spAutoFit/>
          </a:bodyPr>
          <a:lstStyle/>
          <a:p>
            <a:r>
              <a:rPr lang="en-US" sz="1200" dirty="0" smtClean="0"/>
              <a:t>Rx0</a:t>
            </a:r>
            <a:endParaRPr lang="en-US" sz="1200" dirty="0"/>
          </a:p>
        </p:txBody>
      </p:sp>
      <p:sp>
        <p:nvSpPr>
          <p:cNvPr id="113" name="TextBox 112"/>
          <p:cNvSpPr txBox="1"/>
          <p:nvPr/>
        </p:nvSpPr>
        <p:spPr>
          <a:xfrm>
            <a:off x="8534400" y="1905000"/>
            <a:ext cx="413896" cy="276999"/>
          </a:xfrm>
          <a:prstGeom prst="rect">
            <a:avLst/>
          </a:prstGeom>
          <a:noFill/>
        </p:spPr>
        <p:txBody>
          <a:bodyPr wrap="none" rtlCol="0">
            <a:spAutoFit/>
          </a:bodyPr>
          <a:lstStyle/>
          <a:p>
            <a:r>
              <a:rPr lang="en-US" sz="1200" dirty="0" smtClean="0"/>
              <a:t>Rx1</a:t>
            </a:r>
            <a:endParaRPr lang="en-US" sz="1200" dirty="0"/>
          </a:p>
        </p:txBody>
      </p:sp>
      <p:sp>
        <p:nvSpPr>
          <p:cNvPr id="114" name="TextBox 113"/>
          <p:cNvSpPr txBox="1"/>
          <p:nvPr/>
        </p:nvSpPr>
        <p:spPr>
          <a:xfrm>
            <a:off x="8534400" y="2590800"/>
            <a:ext cx="413896" cy="276999"/>
          </a:xfrm>
          <a:prstGeom prst="rect">
            <a:avLst/>
          </a:prstGeom>
          <a:noFill/>
        </p:spPr>
        <p:txBody>
          <a:bodyPr wrap="none" rtlCol="0">
            <a:spAutoFit/>
          </a:bodyPr>
          <a:lstStyle/>
          <a:p>
            <a:r>
              <a:rPr lang="en-US" sz="1200" dirty="0" smtClean="0"/>
              <a:t>Rx2</a:t>
            </a:r>
            <a:endParaRPr lang="en-US" sz="1200" dirty="0"/>
          </a:p>
        </p:txBody>
      </p:sp>
      <p:sp>
        <p:nvSpPr>
          <p:cNvPr id="115" name="TextBox 114"/>
          <p:cNvSpPr txBox="1"/>
          <p:nvPr/>
        </p:nvSpPr>
        <p:spPr>
          <a:xfrm>
            <a:off x="8534400" y="3276600"/>
            <a:ext cx="413896" cy="276999"/>
          </a:xfrm>
          <a:prstGeom prst="rect">
            <a:avLst/>
          </a:prstGeom>
          <a:noFill/>
        </p:spPr>
        <p:txBody>
          <a:bodyPr wrap="none" rtlCol="0">
            <a:spAutoFit/>
          </a:bodyPr>
          <a:lstStyle/>
          <a:p>
            <a:r>
              <a:rPr lang="en-US" sz="1200" dirty="0" smtClean="0"/>
              <a:t>Rx3</a:t>
            </a:r>
            <a:endParaRPr lang="en-US" sz="1200" dirty="0"/>
          </a:p>
        </p:txBody>
      </p:sp>
      <p:cxnSp>
        <p:nvCxnSpPr>
          <p:cNvPr id="116" name="Straight Connector 115"/>
          <p:cNvCxnSpPr/>
          <p:nvPr/>
        </p:nvCxnSpPr>
        <p:spPr>
          <a:xfrm>
            <a:off x="6096000" y="4800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248400" y="4648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18" name="Straight Connector 117"/>
          <p:cNvCxnSpPr/>
          <p:nvPr/>
        </p:nvCxnSpPr>
        <p:spPr>
          <a:xfrm>
            <a:off x="6096000" y="5181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248400" y="5029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20" name="Straight Connector 119"/>
          <p:cNvCxnSpPr/>
          <p:nvPr/>
        </p:nvCxnSpPr>
        <p:spPr>
          <a:xfrm>
            <a:off x="6096000" y="56388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248400" y="54864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22" name="Straight Connector 121"/>
          <p:cNvCxnSpPr/>
          <p:nvPr/>
        </p:nvCxnSpPr>
        <p:spPr>
          <a:xfrm>
            <a:off x="6096000" y="60198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248400" y="5867400"/>
            <a:ext cx="453970" cy="246221"/>
          </a:xfrm>
          <a:prstGeom prst="rect">
            <a:avLst/>
          </a:prstGeom>
          <a:noFill/>
        </p:spPr>
        <p:txBody>
          <a:bodyPr wrap="none" rtlCol="0">
            <a:spAutoFit/>
          </a:bodyPr>
          <a:lstStyle/>
          <a:p>
            <a:r>
              <a:rPr lang="en-US" sz="1000" b="1" i="1" dirty="0" smtClean="0"/>
              <a:t>LVDS</a:t>
            </a:r>
            <a:endParaRPr lang="en-US" sz="1000" b="1" i="1" dirty="0"/>
          </a:p>
        </p:txBody>
      </p:sp>
      <p:sp>
        <p:nvSpPr>
          <p:cNvPr id="124" name="TextBox 123"/>
          <p:cNvSpPr txBox="1"/>
          <p:nvPr/>
        </p:nvSpPr>
        <p:spPr>
          <a:xfrm>
            <a:off x="6858000" y="4648200"/>
            <a:ext cx="413896" cy="276999"/>
          </a:xfrm>
          <a:prstGeom prst="rect">
            <a:avLst/>
          </a:prstGeom>
          <a:noFill/>
        </p:spPr>
        <p:txBody>
          <a:bodyPr wrap="none" rtlCol="0">
            <a:spAutoFit/>
          </a:bodyPr>
          <a:lstStyle/>
          <a:p>
            <a:r>
              <a:rPr lang="en-US" sz="1200" dirty="0" smtClean="0"/>
              <a:t>Rx0</a:t>
            </a:r>
            <a:endParaRPr lang="en-US" sz="1200" dirty="0"/>
          </a:p>
        </p:txBody>
      </p:sp>
      <p:sp>
        <p:nvSpPr>
          <p:cNvPr id="125" name="TextBox 124"/>
          <p:cNvSpPr txBox="1"/>
          <p:nvPr/>
        </p:nvSpPr>
        <p:spPr>
          <a:xfrm>
            <a:off x="6858000" y="5029200"/>
            <a:ext cx="413896" cy="276999"/>
          </a:xfrm>
          <a:prstGeom prst="rect">
            <a:avLst/>
          </a:prstGeom>
          <a:noFill/>
        </p:spPr>
        <p:txBody>
          <a:bodyPr wrap="none" rtlCol="0">
            <a:spAutoFit/>
          </a:bodyPr>
          <a:lstStyle/>
          <a:p>
            <a:r>
              <a:rPr lang="en-US" sz="1200" dirty="0" smtClean="0"/>
              <a:t>Rx1</a:t>
            </a:r>
            <a:endParaRPr lang="en-US" sz="1200" dirty="0"/>
          </a:p>
        </p:txBody>
      </p:sp>
      <p:sp>
        <p:nvSpPr>
          <p:cNvPr id="126" name="TextBox 125"/>
          <p:cNvSpPr txBox="1"/>
          <p:nvPr/>
        </p:nvSpPr>
        <p:spPr>
          <a:xfrm>
            <a:off x="6858000" y="5486400"/>
            <a:ext cx="413896" cy="276999"/>
          </a:xfrm>
          <a:prstGeom prst="rect">
            <a:avLst/>
          </a:prstGeom>
          <a:noFill/>
        </p:spPr>
        <p:txBody>
          <a:bodyPr wrap="none" rtlCol="0">
            <a:spAutoFit/>
          </a:bodyPr>
          <a:lstStyle/>
          <a:p>
            <a:r>
              <a:rPr lang="en-US" sz="1200" dirty="0" smtClean="0"/>
              <a:t>Rx2</a:t>
            </a:r>
            <a:endParaRPr lang="en-US" sz="1200" dirty="0"/>
          </a:p>
        </p:txBody>
      </p:sp>
      <p:sp>
        <p:nvSpPr>
          <p:cNvPr id="127" name="TextBox 126"/>
          <p:cNvSpPr txBox="1"/>
          <p:nvPr/>
        </p:nvSpPr>
        <p:spPr>
          <a:xfrm>
            <a:off x="6858000" y="5867400"/>
            <a:ext cx="413896" cy="276999"/>
          </a:xfrm>
          <a:prstGeom prst="rect">
            <a:avLst/>
          </a:prstGeom>
          <a:noFill/>
        </p:spPr>
        <p:txBody>
          <a:bodyPr wrap="none" rtlCol="0">
            <a:spAutoFit/>
          </a:bodyPr>
          <a:lstStyle/>
          <a:p>
            <a:r>
              <a:rPr lang="en-US" sz="1200" dirty="0" smtClean="0"/>
              <a:t>Rx3</a:t>
            </a:r>
            <a:endParaRPr lang="en-US" sz="1200" dirty="0"/>
          </a:p>
        </p:txBody>
      </p:sp>
      <p:cxnSp>
        <p:nvCxnSpPr>
          <p:cNvPr id="128" name="Straight Connector 127"/>
          <p:cNvCxnSpPr/>
          <p:nvPr/>
        </p:nvCxnSpPr>
        <p:spPr>
          <a:xfrm>
            <a:off x="3276600" y="4800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038600" y="4648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30" name="Straight Connector 129"/>
          <p:cNvCxnSpPr/>
          <p:nvPr/>
        </p:nvCxnSpPr>
        <p:spPr>
          <a:xfrm>
            <a:off x="3276600" y="5181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4038600" y="5029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32" name="Straight Connector 131"/>
          <p:cNvCxnSpPr/>
          <p:nvPr/>
        </p:nvCxnSpPr>
        <p:spPr>
          <a:xfrm>
            <a:off x="3276600" y="5562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4038600" y="5410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34" name="Straight Connector 133"/>
          <p:cNvCxnSpPr/>
          <p:nvPr/>
        </p:nvCxnSpPr>
        <p:spPr>
          <a:xfrm>
            <a:off x="3276600" y="5943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4038600" y="5791200"/>
            <a:ext cx="453970" cy="246221"/>
          </a:xfrm>
          <a:prstGeom prst="rect">
            <a:avLst/>
          </a:prstGeom>
          <a:noFill/>
        </p:spPr>
        <p:txBody>
          <a:bodyPr wrap="none" rtlCol="0">
            <a:spAutoFit/>
          </a:bodyPr>
          <a:lstStyle/>
          <a:p>
            <a:r>
              <a:rPr lang="en-US" sz="1000" b="1" i="1" dirty="0" smtClean="0"/>
              <a:t>LVDS</a:t>
            </a:r>
            <a:endParaRPr lang="en-US" sz="1000" b="1" i="1" dirty="0"/>
          </a:p>
        </p:txBody>
      </p:sp>
      <p:sp>
        <p:nvSpPr>
          <p:cNvPr id="136" name="TextBox 135"/>
          <p:cNvSpPr txBox="1"/>
          <p:nvPr/>
        </p:nvSpPr>
        <p:spPr>
          <a:xfrm>
            <a:off x="3352800" y="4572000"/>
            <a:ext cx="399148" cy="276999"/>
          </a:xfrm>
          <a:prstGeom prst="rect">
            <a:avLst/>
          </a:prstGeom>
          <a:noFill/>
        </p:spPr>
        <p:txBody>
          <a:bodyPr wrap="none" rtlCol="0">
            <a:spAutoFit/>
          </a:bodyPr>
          <a:lstStyle/>
          <a:p>
            <a:r>
              <a:rPr lang="en-US" sz="1200" dirty="0"/>
              <a:t>T</a:t>
            </a:r>
            <a:r>
              <a:rPr lang="en-US" sz="1200" dirty="0" smtClean="0"/>
              <a:t>x0</a:t>
            </a:r>
            <a:endParaRPr lang="en-US" sz="1200" dirty="0"/>
          </a:p>
        </p:txBody>
      </p:sp>
      <p:sp>
        <p:nvSpPr>
          <p:cNvPr id="137" name="TextBox 136"/>
          <p:cNvSpPr txBox="1"/>
          <p:nvPr/>
        </p:nvSpPr>
        <p:spPr>
          <a:xfrm>
            <a:off x="3352800" y="4953000"/>
            <a:ext cx="399148" cy="276999"/>
          </a:xfrm>
          <a:prstGeom prst="rect">
            <a:avLst/>
          </a:prstGeom>
          <a:noFill/>
        </p:spPr>
        <p:txBody>
          <a:bodyPr wrap="none" rtlCol="0">
            <a:spAutoFit/>
          </a:bodyPr>
          <a:lstStyle/>
          <a:p>
            <a:r>
              <a:rPr lang="en-US" sz="1200" dirty="0"/>
              <a:t>T</a:t>
            </a:r>
            <a:r>
              <a:rPr lang="en-US" sz="1200" dirty="0" smtClean="0"/>
              <a:t>x1</a:t>
            </a:r>
            <a:endParaRPr lang="en-US" sz="1200" dirty="0"/>
          </a:p>
        </p:txBody>
      </p:sp>
      <p:sp>
        <p:nvSpPr>
          <p:cNvPr id="138" name="TextBox 137"/>
          <p:cNvSpPr txBox="1"/>
          <p:nvPr/>
        </p:nvSpPr>
        <p:spPr>
          <a:xfrm>
            <a:off x="3352800" y="5334000"/>
            <a:ext cx="399148" cy="276999"/>
          </a:xfrm>
          <a:prstGeom prst="rect">
            <a:avLst/>
          </a:prstGeom>
          <a:noFill/>
        </p:spPr>
        <p:txBody>
          <a:bodyPr wrap="none" rtlCol="0">
            <a:spAutoFit/>
          </a:bodyPr>
          <a:lstStyle/>
          <a:p>
            <a:r>
              <a:rPr lang="en-US" sz="1200" dirty="0"/>
              <a:t>T</a:t>
            </a:r>
            <a:r>
              <a:rPr lang="en-US" sz="1200" dirty="0" smtClean="0"/>
              <a:t>x2</a:t>
            </a:r>
            <a:endParaRPr lang="en-US" sz="1200" dirty="0"/>
          </a:p>
        </p:txBody>
      </p:sp>
      <p:sp>
        <p:nvSpPr>
          <p:cNvPr id="139" name="TextBox 138"/>
          <p:cNvSpPr txBox="1"/>
          <p:nvPr/>
        </p:nvSpPr>
        <p:spPr>
          <a:xfrm>
            <a:off x="3352800" y="5715000"/>
            <a:ext cx="399148" cy="276999"/>
          </a:xfrm>
          <a:prstGeom prst="rect">
            <a:avLst/>
          </a:prstGeom>
          <a:noFill/>
        </p:spPr>
        <p:txBody>
          <a:bodyPr wrap="none" rtlCol="0">
            <a:spAutoFit/>
          </a:bodyPr>
          <a:lstStyle/>
          <a:p>
            <a:r>
              <a:rPr lang="en-US" sz="1200" dirty="0"/>
              <a:t>T</a:t>
            </a:r>
            <a:r>
              <a:rPr lang="en-US" sz="1200" dirty="0" smtClean="0"/>
              <a:t>x3</a:t>
            </a:r>
            <a:endParaRPr lang="en-US" sz="1200" dirty="0"/>
          </a:p>
        </p:txBody>
      </p:sp>
      <p:sp>
        <p:nvSpPr>
          <p:cNvPr id="148" name="TextBox 147"/>
          <p:cNvSpPr txBox="1"/>
          <p:nvPr/>
        </p:nvSpPr>
        <p:spPr>
          <a:xfrm>
            <a:off x="1295400" y="4495800"/>
            <a:ext cx="856132" cy="276999"/>
          </a:xfrm>
          <a:prstGeom prst="rect">
            <a:avLst/>
          </a:prstGeom>
          <a:noFill/>
        </p:spPr>
        <p:txBody>
          <a:bodyPr wrap="none" rtlCol="0">
            <a:spAutoFit/>
          </a:bodyPr>
          <a:lstStyle/>
          <a:p>
            <a:r>
              <a:rPr lang="en-US" sz="1200" dirty="0" smtClean="0"/>
              <a:t>Driver_Tx0</a:t>
            </a:r>
            <a:endParaRPr lang="en-US" sz="1200" dirty="0"/>
          </a:p>
        </p:txBody>
      </p:sp>
      <p:cxnSp>
        <p:nvCxnSpPr>
          <p:cNvPr id="153" name="Straight Connector 152"/>
          <p:cNvCxnSpPr/>
          <p:nvPr/>
        </p:nvCxnSpPr>
        <p:spPr>
          <a:xfrm>
            <a:off x="1295400" y="4800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1295400" y="4876800"/>
            <a:ext cx="856132" cy="276999"/>
          </a:xfrm>
          <a:prstGeom prst="rect">
            <a:avLst/>
          </a:prstGeom>
          <a:noFill/>
        </p:spPr>
        <p:txBody>
          <a:bodyPr wrap="none" rtlCol="0">
            <a:spAutoFit/>
          </a:bodyPr>
          <a:lstStyle/>
          <a:p>
            <a:r>
              <a:rPr lang="en-US" sz="1200" dirty="0" smtClean="0"/>
              <a:t>Driver_Tx1</a:t>
            </a:r>
            <a:endParaRPr lang="en-US" sz="1200" dirty="0"/>
          </a:p>
        </p:txBody>
      </p:sp>
      <p:cxnSp>
        <p:nvCxnSpPr>
          <p:cNvPr id="155" name="Straight Connector 154"/>
          <p:cNvCxnSpPr/>
          <p:nvPr/>
        </p:nvCxnSpPr>
        <p:spPr>
          <a:xfrm>
            <a:off x="1295400" y="5181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1295400" y="5257800"/>
            <a:ext cx="856132" cy="276999"/>
          </a:xfrm>
          <a:prstGeom prst="rect">
            <a:avLst/>
          </a:prstGeom>
          <a:noFill/>
        </p:spPr>
        <p:txBody>
          <a:bodyPr wrap="none" rtlCol="0">
            <a:spAutoFit/>
          </a:bodyPr>
          <a:lstStyle/>
          <a:p>
            <a:r>
              <a:rPr lang="en-US" sz="1200" dirty="0" smtClean="0"/>
              <a:t>Driver_Tx2</a:t>
            </a:r>
            <a:endParaRPr lang="en-US" sz="1200" dirty="0"/>
          </a:p>
        </p:txBody>
      </p:sp>
      <p:cxnSp>
        <p:nvCxnSpPr>
          <p:cNvPr id="159" name="Straight Connector 158"/>
          <p:cNvCxnSpPr/>
          <p:nvPr/>
        </p:nvCxnSpPr>
        <p:spPr>
          <a:xfrm>
            <a:off x="1295400" y="5562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1295400" y="5638800"/>
            <a:ext cx="856132" cy="276999"/>
          </a:xfrm>
          <a:prstGeom prst="rect">
            <a:avLst/>
          </a:prstGeom>
          <a:noFill/>
        </p:spPr>
        <p:txBody>
          <a:bodyPr wrap="none" rtlCol="0">
            <a:spAutoFit/>
          </a:bodyPr>
          <a:lstStyle/>
          <a:p>
            <a:r>
              <a:rPr lang="en-US" sz="1200" dirty="0" smtClean="0"/>
              <a:t>Driver_Tx3</a:t>
            </a:r>
            <a:endParaRPr lang="en-US" sz="1200" dirty="0"/>
          </a:p>
        </p:txBody>
      </p:sp>
      <p:cxnSp>
        <p:nvCxnSpPr>
          <p:cNvPr id="161" name="Straight Connector 160"/>
          <p:cNvCxnSpPr/>
          <p:nvPr/>
        </p:nvCxnSpPr>
        <p:spPr>
          <a:xfrm>
            <a:off x="1295400" y="5943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2133600" y="5029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2133600" y="5029200"/>
            <a:ext cx="1114408" cy="246221"/>
          </a:xfrm>
          <a:prstGeom prst="rect">
            <a:avLst/>
          </a:prstGeom>
          <a:noFill/>
        </p:spPr>
        <p:txBody>
          <a:bodyPr wrap="none" rtlCol="0">
            <a:spAutoFit/>
          </a:bodyPr>
          <a:lstStyle/>
          <a:p>
            <a:r>
              <a:rPr lang="en-US" sz="1000" dirty="0" smtClean="0"/>
              <a:t>COTS MZM Driver</a:t>
            </a:r>
            <a:endParaRPr lang="en-US" sz="1000" dirty="0"/>
          </a:p>
        </p:txBody>
      </p:sp>
      <p:sp>
        <p:nvSpPr>
          <p:cNvPr id="165" name="Rectangle 164"/>
          <p:cNvSpPr/>
          <p:nvPr/>
        </p:nvSpPr>
        <p:spPr>
          <a:xfrm>
            <a:off x="2133600" y="5410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2133600" y="5410200"/>
            <a:ext cx="1114408" cy="246221"/>
          </a:xfrm>
          <a:prstGeom prst="rect">
            <a:avLst/>
          </a:prstGeom>
          <a:noFill/>
        </p:spPr>
        <p:txBody>
          <a:bodyPr wrap="none" rtlCol="0">
            <a:spAutoFit/>
          </a:bodyPr>
          <a:lstStyle/>
          <a:p>
            <a:r>
              <a:rPr lang="en-US" sz="1000" dirty="0" smtClean="0"/>
              <a:t>COTS MZM Driver</a:t>
            </a:r>
            <a:endParaRPr lang="en-US" sz="1000" dirty="0"/>
          </a:p>
        </p:txBody>
      </p:sp>
      <p:sp>
        <p:nvSpPr>
          <p:cNvPr id="167" name="Rectangle 166"/>
          <p:cNvSpPr/>
          <p:nvPr/>
        </p:nvSpPr>
        <p:spPr>
          <a:xfrm>
            <a:off x="2133600" y="5791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2133600" y="5791200"/>
            <a:ext cx="1114408" cy="246221"/>
          </a:xfrm>
          <a:prstGeom prst="rect">
            <a:avLst/>
          </a:prstGeom>
          <a:noFill/>
        </p:spPr>
        <p:txBody>
          <a:bodyPr wrap="none" rtlCol="0">
            <a:spAutoFit/>
          </a:bodyPr>
          <a:lstStyle/>
          <a:p>
            <a:r>
              <a:rPr lang="en-US" sz="1000" dirty="0" smtClean="0"/>
              <a:t>COTS MZM Driver</a:t>
            </a:r>
            <a:endParaRPr lang="en-US" sz="1000" dirty="0"/>
          </a:p>
        </p:txBody>
      </p:sp>
      <p:sp>
        <p:nvSpPr>
          <p:cNvPr id="169" name="Rectangle 168"/>
          <p:cNvSpPr/>
          <p:nvPr/>
        </p:nvSpPr>
        <p:spPr>
          <a:xfrm>
            <a:off x="1981200" y="1066800"/>
            <a:ext cx="1066800" cy="2895600"/>
          </a:xfrm>
          <a:prstGeom prst="rect">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057400" y="4343400"/>
            <a:ext cx="1371600" cy="2057400"/>
          </a:xfrm>
          <a:prstGeom prst="rect">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1219200" y="13716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3" name="TextBox 172"/>
          <p:cNvSpPr txBox="1"/>
          <p:nvPr/>
        </p:nvSpPr>
        <p:spPr>
          <a:xfrm>
            <a:off x="1219200" y="20574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4" name="TextBox 173"/>
          <p:cNvSpPr txBox="1"/>
          <p:nvPr/>
        </p:nvSpPr>
        <p:spPr>
          <a:xfrm>
            <a:off x="1219200" y="27432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5" name="TextBox 174"/>
          <p:cNvSpPr txBox="1"/>
          <p:nvPr/>
        </p:nvSpPr>
        <p:spPr>
          <a:xfrm>
            <a:off x="1219200" y="34290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6" name="TextBox 175"/>
          <p:cNvSpPr txBox="1"/>
          <p:nvPr/>
        </p:nvSpPr>
        <p:spPr>
          <a:xfrm>
            <a:off x="6324600" y="13716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77" name="TextBox 176"/>
          <p:cNvSpPr txBox="1"/>
          <p:nvPr/>
        </p:nvSpPr>
        <p:spPr>
          <a:xfrm>
            <a:off x="6324600" y="20574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78" name="TextBox 177"/>
          <p:cNvSpPr txBox="1"/>
          <p:nvPr/>
        </p:nvSpPr>
        <p:spPr>
          <a:xfrm>
            <a:off x="6324600" y="27432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79" name="TextBox 178"/>
          <p:cNvSpPr txBox="1"/>
          <p:nvPr/>
        </p:nvSpPr>
        <p:spPr>
          <a:xfrm>
            <a:off x="6324600" y="34290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0" name="TextBox 179"/>
          <p:cNvSpPr txBox="1"/>
          <p:nvPr/>
        </p:nvSpPr>
        <p:spPr>
          <a:xfrm>
            <a:off x="4572000" y="2362200"/>
            <a:ext cx="612668" cy="246221"/>
          </a:xfrm>
          <a:prstGeom prst="rect">
            <a:avLst/>
          </a:prstGeom>
          <a:noFill/>
        </p:spPr>
        <p:txBody>
          <a:bodyPr wrap="none" rtlCol="0">
            <a:spAutoFit/>
          </a:bodyPr>
          <a:lstStyle/>
          <a:p>
            <a:r>
              <a:rPr lang="en-US" sz="1000" b="1" i="1" dirty="0">
                <a:solidFill>
                  <a:srgbClr val="0000FF"/>
                </a:solidFill>
              </a:rPr>
              <a:t>4</a:t>
            </a:r>
            <a:r>
              <a:rPr lang="en-US" sz="1000" b="1" i="1" dirty="0" smtClean="0">
                <a:solidFill>
                  <a:srgbClr val="0000FF"/>
                </a:solidFill>
              </a:rPr>
              <a:t>0 </a:t>
            </a:r>
            <a:r>
              <a:rPr lang="en-US" sz="1000" b="1" i="1" dirty="0" err="1" smtClean="0">
                <a:solidFill>
                  <a:srgbClr val="0000FF"/>
                </a:solidFill>
              </a:rPr>
              <a:t>Gbps</a:t>
            </a:r>
            <a:endParaRPr lang="en-US" sz="1000" b="1" i="1" dirty="0">
              <a:solidFill>
                <a:srgbClr val="0000FF"/>
              </a:solidFill>
            </a:endParaRPr>
          </a:p>
        </p:txBody>
      </p:sp>
      <p:sp>
        <p:nvSpPr>
          <p:cNvPr id="181" name="TextBox 180"/>
          <p:cNvSpPr txBox="1"/>
          <p:nvPr/>
        </p:nvSpPr>
        <p:spPr>
          <a:xfrm>
            <a:off x="2971800" y="13716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2" name="TextBox 181"/>
          <p:cNvSpPr txBox="1"/>
          <p:nvPr/>
        </p:nvSpPr>
        <p:spPr>
          <a:xfrm>
            <a:off x="2971800" y="20574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3" name="TextBox 182"/>
          <p:cNvSpPr txBox="1"/>
          <p:nvPr/>
        </p:nvSpPr>
        <p:spPr>
          <a:xfrm>
            <a:off x="2971800" y="27432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4" name="TextBox 183"/>
          <p:cNvSpPr txBox="1"/>
          <p:nvPr/>
        </p:nvSpPr>
        <p:spPr>
          <a:xfrm>
            <a:off x="2971800" y="34290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5" name="TextBox 184"/>
          <p:cNvSpPr txBox="1"/>
          <p:nvPr/>
        </p:nvSpPr>
        <p:spPr>
          <a:xfrm>
            <a:off x="7924800" y="1371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6" name="TextBox 185"/>
          <p:cNvSpPr txBox="1"/>
          <p:nvPr/>
        </p:nvSpPr>
        <p:spPr>
          <a:xfrm>
            <a:off x="7924800" y="20574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7" name="TextBox 186"/>
          <p:cNvSpPr txBox="1"/>
          <p:nvPr/>
        </p:nvSpPr>
        <p:spPr>
          <a:xfrm>
            <a:off x="7924800" y="27432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8" name="TextBox 187"/>
          <p:cNvSpPr txBox="1"/>
          <p:nvPr/>
        </p:nvSpPr>
        <p:spPr>
          <a:xfrm>
            <a:off x="7924800" y="34290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9" name="TextBox 188"/>
          <p:cNvSpPr txBox="1"/>
          <p:nvPr/>
        </p:nvSpPr>
        <p:spPr>
          <a:xfrm>
            <a:off x="4038600" y="4800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90" name="TextBox 189"/>
          <p:cNvSpPr txBox="1"/>
          <p:nvPr/>
        </p:nvSpPr>
        <p:spPr>
          <a:xfrm>
            <a:off x="4038600" y="5181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91" name="TextBox 190"/>
          <p:cNvSpPr txBox="1"/>
          <p:nvPr/>
        </p:nvSpPr>
        <p:spPr>
          <a:xfrm>
            <a:off x="4038600" y="5562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92" name="TextBox 191"/>
          <p:cNvSpPr txBox="1"/>
          <p:nvPr/>
        </p:nvSpPr>
        <p:spPr>
          <a:xfrm>
            <a:off x="4038600" y="5943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93" name="TextBox 192"/>
          <p:cNvSpPr txBox="1"/>
          <p:nvPr/>
        </p:nvSpPr>
        <p:spPr>
          <a:xfrm>
            <a:off x="685801" y="0"/>
            <a:ext cx="7793351" cy="954107"/>
          </a:xfrm>
          <a:prstGeom prst="rect">
            <a:avLst/>
          </a:prstGeom>
          <a:noFill/>
        </p:spPr>
        <p:txBody>
          <a:bodyPr wrap="none" rtlCol="0">
            <a:spAutoFit/>
          </a:bodyPr>
          <a:lstStyle/>
          <a:p>
            <a:pPr algn="ctr"/>
            <a:r>
              <a:rPr lang="en-US" sz="3200" dirty="0" smtClean="0"/>
              <a:t>Mach-</a:t>
            </a:r>
            <a:r>
              <a:rPr lang="en-US" sz="3200" dirty="0" err="1" smtClean="0"/>
              <a:t>Zehnder</a:t>
            </a:r>
            <a:r>
              <a:rPr lang="en-US" sz="3200" dirty="0" smtClean="0"/>
              <a:t> </a:t>
            </a:r>
            <a:r>
              <a:rPr lang="en-US" sz="3200" dirty="0" smtClean="0"/>
              <a:t>CWDM Demonstration System</a:t>
            </a:r>
          </a:p>
          <a:p>
            <a:pPr algn="ctr"/>
            <a:r>
              <a:rPr lang="en-US" sz="2400" dirty="0" smtClean="0"/>
              <a:t>All Single Channel Devices</a:t>
            </a:r>
            <a:endParaRPr lang="en-US" sz="2400" dirty="0"/>
          </a:p>
        </p:txBody>
      </p:sp>
      <p:sp>
        <p:nvSpPr>
          <p:cNvPr id="144" name="TextBox 143"/>
          <p:cNvSpPr txBox="1"/>
          <p:nvPr/>
        </p:nvSpPr>
        <p:spPr>
          <a:xfrm>
            <a:off x="3962400" y="3962400"/>
            <a:ext cx="3315523" cy="307777"/>
          </a:xfrm>
          <a:prstGeom prst="rect">
            <a:avLst/>
          </a:prstGeom>
          <a:noFill/>
        </p:spPr>
        <p:txBody>
          <a:bodyPr wrap="none" rtlCol="0">
            <a:spAutoFit/>
          </a:bodyPr>
          <a:lstStyle/>
          <a:p>
            <a:r>
              <a:rPr lang="en-US" sz="1400" dirty="0" smtClean="0"/>
              <a:t>Devices that need to be obtained for demo</a:t>
            </a:r>
            <a:endParaRPr lang="en-US" sz="1400" dirty="0"/>
          </a:p>
        </p:txBody>
      </p:sp>
      <p:cxnSp>
        <p:nvCxnSpPr>
          <p:cNvPr id="145" name="Straight Connector 144"/>
          <p:cNvCxnSpPr/>
          <p:nvPr/>
        </p:nvCxnSpPr>
        <p:spPr>
          <a:xfrm flipH="1" flipV="1">
            <a:off x="3048000" y="3810000"/>
            <a:ext cx="914400" cy="15240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3429000" y="4191000"/>
            <a:ext cx="533400" cy="15240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Slide Number Placeholder 1"/>
          <p:cNvSpPr>
            <a:spLocks noGrp="1"/>
          </p:cNvSpPr>
          <p:nvPr>
            <p:ph type="sldNum" sz="quarter" idx="12"/>
          </p:nvPr>
        </p:nvSpPr>
        <p:spPr>
          <a:xfrm>
            <a:off x="6553200" y="6356350"/>
            <a:ext cx="2133600" cy="365125"/>
          </a:xfrm>
        </p:spPr>
        <p:txBody>
          <a:bodyPr/>
          <a:lstStyle/>
          <a:p>
            <a:fld id="{A551C9A1-5882-4A94-9015-71E9B6448A5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57400" y="12954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57400" y="19812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57400" y="26670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57400" y="33528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81400" y="1295400"/>
            <a:ext cx="914400" cy="228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34000" y="1295400"/>
            <a:ext cx="914400" cy="228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 y="12954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 y="19812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1000" y="26670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1000" y="33528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934200" y="1295400"/>
            <a:ext cx="838200" cy="228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7200" y="1295400"/>
            <a:ext cx="737702" cy="276999"/>
          </a:xfrm>
          <a:prstGeom prst="rect">
            <a:avLst/>
          </a:prstGeom>
          <a:noFill/>
        </p:spPr>
        <p:txBody>
          <a:bodyPr wrap="none" rtlCol="0">
            <a:spAutoFit/>
          </a:bodyPr>
          <a:lstStyle/>
          <a:p>
            <a:r>
              <a:rPr lang="en-US" sz="1200" dirty="0" smtClean="0"/>
              <a:t>1470 nm</a:t>
            </a:r>
            <a:endParaRPr lang="en-US" sz="1200" dirty="0"/>
          </a:p>
        </p:txBody>
      </p:sp>
      <p:sp>
        <p:nvSpPr>
          <p:cNvPr id="29" name="TextBox 28"/>
          <p:cNvSpPr txBox="1"/>
          <p:nvPr/>
        </p:nvSpPr>
        <p:spPr>
          <a:xfrm>
            <a:off x="457200" y="1981200"/>
            <a:ext cx="737702" cy="276999"/>
          </a:xfrm>
          <a:prstGeom prst="rect">
            <a:avLst/>
          </a:prstGeom>
          <a:noFill/>
        </p:spPr>
        <p:txBody>
          <a:bodyPr wrap="none" rtlCol="0">
            <a:spAutoFit/>
          </a:bodyPr>
          <a:lstStyle/>
          <a:p>
            <a:r>
              <a:rPr lang="en-US" sz="1200" dirty="0" smtClean="0"/>
              <a:t>1490 nm</a:t>
            </a:r>
            <a:endParaRPr lang="en-US" sz="1200" dirty="0"/>
          </a:p>
        </p:txBody>
      </p:sp>
      <p:sp>
        <p:nvSpPr>
          <p:cNvPr id="30" name="TextBox 29"/>
          <p:cNvSpPr txBox="1"/>
          <p:nvPr/>
        </p:nvSpPr>
        <p:spPr>
          <a:xfrm>
            <a:off x="457200" y="2667000"/>
            <a:ext cx="737702" cy="276999"/>
          </a:xfrm>
          <a:prstGeom prst="rect">
            <a:avLst/>
          </a:prstGeom>
          <a:noFill/>
        </p:spPr>
        <p:txBody>
          <a:bodyPr wrap="none" rtlCol="0">
            <a:spAutoFit/>
          </a:bodyPr>
          <a:lstStyle/>
          <a:p>
            <a:r>
              <a:rPr lang="en-US" sz="1200" dirty="0" smtClean="0"/>
              <a:t>1510 nm</a:t>
            </a:r>
            <a:endParaRPr lang="en-US" sz="1200" dirty="0"/>
          </a:p>
        </p:txBody>
      </p:sp>
      <p:sp>
        <p:nvSpPr>
          <p:cNvPr id="31" name="TextBox 30"/>
          <p:cNvSpPr txBox="1"/>
          <p:nvPr/>
        </p:nvSpPr>
        <p:spPr>
          <a:xfrm>
            <a:off x="457200" y="3352800"/>
            <a:ext cx="737702" cy="276999"/>
          </a:xfrm>
          <a:prstGeom prst="rect">
            <a:avLst/>
          </a:prstGeom>
          <a:noFill/>
        </p:spPr>
        <p:txBody>
          <a:bodyPr wrap="none" rtlCol="0">
            <a:spAutoFit/>
          </a:bodyPr>
          <a:lstStyle/>
          <a:p>
            <a:r>
              <a:rPr lang="en-US" sz="1200" dirty="0" smtClean="0"/>
              <a:t>1530 nm</a:t>
            </a:r>
            <a:endParaRPr lang="en-US" sz="1200" dirty="0"/>
          </a:p>
        </p:txBody>
      </p:sp>
      <p:sp>
        <p:nvSpPr>
          <p:cNvPr id="32" name="TextBox 31"/>
          <p:cNvSpPr txBox="1"/>
          <p:nvPr/>
        </p:nvSpPr>
        <p:spPr>
          <a:xfrm>
            <a:off x="457200" y="914400"/>
            <a:ext cx="670055" cy="276999"/>
          </a:xfrm>
          <a:prstGeom prst="rect">
            <a:avLst/>
          </a:prstGeom>
          <a:noFill/>
        </p:spPr>
        <p:txBody>
          <a:bodyPr wrap="none" rtlCol="0">
            <a:spAutoFit/>
          </a:bodyPr>
          <a:lstStyle/>
          <a:p>
            <a:r>
              <a:rPr lang="en-US" sz="1200" dirty="0" smtClean="0"/>
              <a:t>SFP (</a:t>
            </a:r>
            <a:r>
              <a:rPr lang="en-US" sz="1200" dirty="0" err="1" smtClean="0"/>
              <a:t>Tx</a:t>
            </a:r>
            <a:r>
              <a:rPr lang="en-US" sz="1200" dirty="0" smtClean="0"/>
              <a:t>)</a:t>
            </a:r>
            <a:endParaRPr lang="en-US" sz="1200" dirty="0"/>
          </a:p>
        </p:txBody>
      </p:sp>
      <p:sp>
        <p:nvSpPr>
          <p:cNvPr id="33" name="TextBox 32"/>
          <p:cNvSpPr txBox="1"/>
          <p:nvPr/>
        </p:nvSpPr>
        <p:spPr>
          <a:xfrm>
            <a:off x="2057400" y="3352800"/>
            <a:ext cx="878959" cy="276999"/>
          </a:xfrm>
          <a:prstGeom prst="rect">
            <a:avLst/>
          </a:prstGeom>
          <a:noFill/>
        </p:spPr>
        <p:txBody>
          <a:bodyPr wrap="none" rtlCol="0">
            <a:spAutoFit/>
          </a:bodyPr>
          <a:lstStyle/>
          <a:p>
            <a:r>
              <a:rPr lang="en-US" sz="1200" dirty="0" smtClean="0"/>
              <a:t>COTS MZM</a:t>
            </a:r>
            <a:endParaRPr lang="en-US" sz="1200" dirty="0"/>
          </a:p>
        </p:txBody>
      </p:sp>
      <p:sp>
        <p:nvSpPr>
          <p:cNvPr id="34" name="TextBox 33"/>
          <p:cNvSpPr txBox="1"/>
          <p:nvPr/>
        </p:nvSpPr>
        <p:spPr>
          <a:xfrm>
            <a:off x="2057400" y="2667000"/>
            <a:ext cx="878959" cy="276999"/>
          </a:xfrm>
          <a:prstGeom prst="rect">
            <a:avLst/>
          </a:prstGeom>
          <a:noFill/>
        </p:spPr>
        <p:txBody>
          <a:bodyPr wrap="none" rtlCol="0">
            <a:spAutoFit/>
          </a:bodyPr>
          <a:lstStyle/>
          <a:p>
            <a:r>
              <a:rPr lang="en-US" sz="1200" dirty="0" smtClean="0"/>
              <a:t>COTS MZM</a:t>
            </a:r>
            <a:endParaRPr lang="en-US" sz="1200" dirty="0"/>
          </a:p>
        </p:txBody>
      </p:sp>
      <p:sp>
        <p:nvSpPr>
          <p:cNvPr id="35" name="TextBox 34"/>
          <p:cNvSpPr txBox="1"/>
          <p:nvPr/>
        </p:nvSpPr>
        <p:spPr>
          <a:xfrm>
            <a:off x="2057400" y="1981200"/>
            <a:ext cx="878959" cy="276999"/>
          </a:xfrm>
          <a:prstGeom prst="rect">
            <a:avLst/>
          </a:prstGeom>
          <a:noFill/>
        </p:spPr>
        <p:txBody>
          <a:bodyPr wrap="none" rtlCol="0">
            <a:spAutoFit/>
          </a:bodyPr>
          <a:lstStyle/>
          <a:p>
            <a:r>
              <a:rPr lang="en-US" sz="1200" dirty="0" smtClean="0"/>
              <a:t>COTS MZM</a:t>
            </a:r>
            <a:endParaRPr lang="en-US" sz="1200" dirty="0"/>
          </a:p>
        </p:txBody>
      </p:sp>
      <p:sp>
        <p:nvSpPr>
          <p:cNvPr id="36" name="TextBox 35"/>
          <p:cNvSpPr txBox="1"/>
          <p:nvPr/>
        </p:nvSpPr>
        <p:spPr>
          <a:xfrm>
            <a:off x="2057400" y="1295400"/>
            <a:ext cx="878959" cy="276999"/>
          </a:xfrm>
          <a:prstGeom prst="rect">
            <a:avLst/>
          </a:prstGeom>
          <a:noFill/>
        </p:spPr>
        <p:txBody>
          <a:bodyPr wrap="none" rtlCol="0">
            <a:spAutoFit/>
          </a:bodyPr>
          <a:lstStyle/>
          <a:p>
            <a:r>
              <a:rPr lang="en-US" sz="1200" dirty="0" smtClean="0"/>
              <a:t>COTS MZM</a:t>
            </a:r>
            <a:endParaRPr lang="en-US" sz="1200" dirty="0"/>
          </a:p>
        </p:txBody>
      </p:sp>
      <p:sp>
        <p:nvSpPr>
          <p:cNvPr id="37" name="TextBox 36"/>
          <p:cNvSpPr txBox="1"/>
          <p:nvPr/>
        </p:nvSpPr>
        <p:spPr>
          <a:xfrm>
            <a:off x="3733800" y="2209800"/>
            <a:ext cx="628698" cy="461665"/>
          </a:xfrm>
          <a:prstGeom prst="rect">
            <a:avLst/>
          </a:prstGeom>
          <a:noFill/>
        </p:spPr>
        <p:txBody>
          <a:bodyPr wrap="none" rtlCol="0">
            <a:spAutoFit/>
          </a:bodyPr>
          <a:lstStyle/>
          <a:p>
            <a:pPr algn="ctr"/>
            <a:r>
              <a:rPr lang="en-US" sz="1200" dirty="0" smtClean="0"/>
              <a:t>CWDM</a:t>
            </a:r>
          </a:p>
          <a:p>
            <a:pPr algn="ctr"/>
            <a:r>
              <a:rPr lang="en-US" sz="1200" dirty="0" err="1" smtClean="0"/>
              <a:t>Mux</a:t>
            </a:r>
            <a:endParaRPr lang="en-US" sz="1200" dirty="0"/>
          </a:p>
        </p:txBody>
      </p:sp>
      <p:sp>
        <p:nvSpPr>
          <p:cNvPr id="38" name="TextBox 37"/>
          <p:cNvSpPr txBox="1"/>
          <p:nvPr/>
        </p:nvSpPr>
        <p:spPr>
          <a:xfrm>
            <a:off x="5486400" y="2209800"/>
            <a:ext cx="635110" cy="461665"/>
          </a:xfrm>
          <a:prstGeom prst="rect">
            <a:avLst/>
          </a:prstGeom>
          <a:noFill/>
        </p:spPr>
        <p:txBody>
          <a:bodyPr wrap="none" rtlCol="0">
            <a:spAutoFit/>
          </a:bodyPr>
          <a:lstStyle/>
          <a:p>
            <a:pPr algn="ctr"/>
            <a:r>
              <a:rPr lang="en-US" sz="1200" dirty="0" smtClean="0"/>
              <a:t>CWDM</a:t>
            </a:r>
          </a:p>
          <a:p>
            <a:pPr algn="ctr"/>
            <a:r>
              <a:rPr lang="en-US" sz="1200" dirty="0" err="1" smtClean="0"/>
              <a:t>DeMux</a:t>
            </a:r>
            <a:endParaRPr lang="en-US" sz="1200" dirty="0"/>
          </a:p>
        </p:txBody>
      </p:sp>
      <p:cxnSp>
        <p:nvCxnSpPr>
          <p:cNvPr id="45" name="Straight Connector 44"/>
          <p:cNvCxnSpPr/>
          <p:nvPr/>
        </p:nvCxnSpPr>
        <p:spPr>
          <a:xfrm>
            <a:off x="1219200" y="13716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19200" y="2057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219200" y="27432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34290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95600" y="20574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95600" y="27432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895600" y="13716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895600" y="34290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495800" y="23622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248400" y="20574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248400" y="27432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248400" y="13716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48400" y="34290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934200" y="1295400"/>
            <a:ext cx="737702" cy="276999"/>
          </a:xfrm>
          <a:prstGeom prst="rect">
            <a:avLst/>
          </a:prstGeom>
          <a:noFill/>
        </p:spPr>
        <p:txBody>
          <a:bodyPr wrap="none" rtlCol="0">
            <a:spAutoFit/>
          </a:bodyPr>
          <a:lstStyle/>
          <a:p>
            <a:r>
              <a:rPr lang="en-US" sz="1200" dirty="0" smtClean="0"/>
              <a:t>1470 nm</a:t>
            </a:r>
            <a:endParaRPr lang="en-US" sz="1200" dirty="0"/>
          </a:p>
        </p:txBody>
      </p:sp>
      <p:sp>
        <p:nvSpPr>
          <p:cNvPr id="63" name="TextBox 62"/>
          <p:cNvSpPr txBox="1"/>
          <p:nvPr/>
        </p:nvSpPr>
        <p:spPr>
          <a:xfrm>
            <a:off x="6934200" y="1981200"/>
            <a:ext cx="737702" cy="276999"/>
          </a:xfrm>
          <a:prstGeom prst="rect">
            <a:avLst/>
          </a:prstGeom>
          <a:noFill/>
        </p:spPr>
        <p:txBody>
          <a:bodyPr wrap="none" rtlCol="0">
            <a:spAutoFit/>
          </a:bodyPr>
          <a:lstStyle/>
          <a:p>
            <a:r>
              <a:rPr lang="en-US" sz="1200" dirty="0" smtClean="0"/>
              <a:t>1490 nm</a:t>
            </a:r>
            <a:endParaRPr lang="en-US" sz="1200" dirty="0"/>
          </a:p>
        </p:txBody>
      </p:sp>
      <p:sp>
        <p:nvSpPr>
          <p:cNvPr id="64" name="TextBox 63"/>
          <p:cNvSpPr txBox="1"/>
          <p:nvPr/>
        </p:nvSpPr>
        <p:spPr>
          <a:xfrm>
            <a:off x="6934200" y="2667000"/>
            <a:ext cx="737702" cy="276999"/>
          </a:xfrm>
          <a:prstGeom prst="rect">
            <a:avLst/>
          </a:prstGeom>
          <a:noFill/>
        </p:spPr>
        <p:txBody>
          <a:bodyPr wrap="none" rtlCol="0">
            <a:spAutoFit/>
          </a:bodyPr>
          <a:lstStyle/>
          <a:p>
            <a:r>
              <a:rPr lang="en-US" sz="1200" dirty="0" smtClean="0"/>
              <a:t>1510 nm</a:t>
            </a:r>
            <a:endParaRPr lang="en-US" sz="1200" dirty="0"/>
          </a:p>
        </p:txBody>
      </p:sp>
      <p:sp>
        <p:nvSpPr>
          <p:cNvPr id="65" name="TextBox 64"/>
          <p:cNvSpPr txBox="1"/>
          <p:nvPr/>
        </p:nvSpPr>
        <p:spPr>
          <a:xfrm>
            <a:off x="6934200" y="3352800"/>
            <a:ext cx="737702" cy="276999"/>
          </a:xfrm>
          <a:prstGeom prst="rect">
            <a:avLst/>
          </a:prstGeom>
          <a:noFill/>
        </p:spPr>
        <p:txBody>
          <a:bodyPr wrap="none" rtlCol="0">
            <a:spAutoFit/>
          </a:bodyPr>
          <a:lstStyle/>
          <a:p>
            <a:r>
              <a:rPr lang="en-US" sz="1200" dirty="0" smtClean="0"/>
              <a:t>1530 nm</a:t>
            </a:r>
            <a:endParaRPr lang="en-US" sz="1200" dirty="0"/>
          </a:p>
        </p:txBody>
      </p:sp>
      <p:sp>
        <p:nvSpPr>
          <p:cNvPr id="66" name="TextBox 65"/>
          <p:cNvSpPr txBox="1"/>
          <p:nvPr/>
        </p:nvSpPr>
        <p:spPr>
          <a:xfrm>
            <a:off x="7010400" y="914400"/>
            <a:ext cx="702821" cy="276999"/>
          </a:xfrm>
          <a:prstGeom prst="rect">
            <a:avLst/>
          </a:prstGeom>
          <a:noFill/>
        </p:spPr>
        <p:txBody>
          <a:bodyPr wrap="none" rtlCol="0">
            <a:spAutoFit/>
          </a:bodyPr>
          <a:lstStyle/>
          <a:p>
            <a:r>
              <a:rPr lang="en-US" sz="1200" dirty="0" smtClean="0"/>
              <a:t>Array Rx</a:t>
            </a:r>
            <a:endParaRPr lang="en-US" sz="1200" dirty="0"/>
          </a:p>
        </p:txBody>
      </p:sp>
      <p:cxnSp>
        <p:nvCxnSpPr>
          <p:cNvPr id="68" name="Straight Arrow Connector 67"/>
          <p:cNvCxnSpPr/>
          <p:nvPr/>
        </p:nvCxnSpPr>
        <p:spPr>
          <a:xfrm flipV="1">
            <a:off x="2209800" y="15240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2209800" y="22098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2209800" y="28956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2209800" y="35814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371600" y="1600200"/>
            <a:ext cx="856132" cy="276999"/>
          </a:xfrm>
          <a:prstGeom prst="rect">
            <a:avLst/>
          </a:prstGeom>
          <a:noFill/>
        </p:spPr>
        <p:txBody>
          <a:bodyPr wrap="none" rtlCol="0">
            <a:spAutoFit/>
          </a:bodyPr>
          <a:lstStyle/>
          <a:p>
            <a:r>
              <a:rPr lang="en-US" sz="1200" dirty="0" smtClean="0"/>
              <a:t>Driver_Tx0</a:t>
            </a:r>
            <a:endParaRPr lang="en-US" sz="1200" dirty="0"/>
          </a:p>
        </p:txBody>
      </p:sp>
      <p:sp>
        <p:nvSpPr>
          <p:cNvPr id="75" name="TextBox 74"/>
          <p:cNvSpPr txBox="1"/>
          <p:nvPr/>
        </p:nvSpPr>
        <p:spPr>
          <a:xfrm>
            <a:off x="1371600" y="2286000"/>
            <a:ext cx="856132" cy="276999"/>
          </a:xfrm>
          <a:prstGeom prst="rect">
            <a:avLst/>
          </a:prstGeom>
          <a:noFill/>
        </p:spPr>
        <p:txBody>
          <a:bodyPr wrap="none" rtlCol="0">
            <a:spAutoFit/>
          </a:bodyPr>
          <a:lstStyle/>
          <a:p>
            <a:r>
              <a:rPr lang="en-US" sz="1200" dirty="0" smtClean="0"/>
              <a:t>Driver_Tx1</a:t>
            </a:r>
            <a:endParaRPr lang="en-US" sz="1200" dirty="0"/>
          </a:p>
        </p:txBody>
      </p:sp>
      <p:sp>
        <p:nvSpPr>
          <p:cNvPr id="76" name="TextBox 75"/>
          <p:cNvSpPr txBox="1"/>
          <p:nvPr/>
        </p:nvSpPr>
        <p:spPr>
          <a:xfrm>
            <a:off x="1371600" y="2971800"/>
            <a:ext cx="856132" cy="276999"/>
          </a:xfrm>
          <a:prstGeom prst="rect">
            <a:avLst/>
          </a:prstGeom>
          <a:noFill/>
        </p:spPr>
        <p:txBody>
          <a:bodyPr wrap="none" rtlCol="0">
            <a:spAutoFit/>
          </a:bodyPr>
          <a:lstStyle/>
          <a:p>
            <a:r>
              <a:rPr lang="en-US" sz="1200" dirty="0" smtClean="0"/>
              <a:t>Driver_Tx2</a:t>
            </a:r>
            <a:endParaRPr lang="en-US" sz="1200" dirty="0"/>
          </a:p>
        </p:txBody>
      </p:sp>
      <p:sp>
        <p:nvSpPr>
          <p:cNvPr id="77" name="TextBox 76"/>
          <p:cNvSpPr txBox="1"/>
          <p:nvPr/>
        </p:nvSpPr>
        <p:spPr>
          <a:xfrm>
            <a:off x="1371600" y="3657600"/>
            <a:ext cx="856132" cy="276999"/>
          </a:xfrm>
          <a:prstGeom prst="rect">
            <a:avLst/>
          </a:prstGeom>
          <a:noFill/>
        </p:spPr>
        <p:txBody>
          <a:bodyPr wrap="none" rtlCol="0">
            <a:spAutoFit/>
          </a:bodyPr>
          <a:lstStyle/>
          <a:p>
            <a:r>
              <a:rPr lang="en-US" sz="1200" dirty="0" smtClean="0"/>
              <a:t>Driver_Tx3</a:t>
            </a:r>
            <a:endParaRPr lang="en-US" sz="1200" dirty="0"/>
          </a:p>
        </p:txBody>
      </p:sp>
      <p:sp>
        <p:nvSpPr>
          <p:cNvPr id="78" name="TextBox 77"/>
          <p:cNvSpPr txBox="1"/>
          <p:nvPr/>
        </p:nvSpPr>
        <p:spPr>
          <a:xfrm>
            <a:off x="1447800" y="12192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79" name="TextBox 78"/>
          <p:cNvSpPr txBox="1"/>
          <p:nvPr/>
        </p:nvSpPr>
        <p:spPr>
          <a:xfrm>
            <a:off x="1447800" y="19050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0" name="TextBox 79"/>
          <p:cNvSpPr txBox="1"/>
          <p:nvPr/>
        </p:nvSpPr>
        <p:spPr>
          <a:xfrm>
            <a:off x="1447800" y="2590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1" name="TextBox 80"/>
          <p:cNvSpPr txBox="1"/>
          <p:nvPr/>
        </p:nvSpPr>
        <p:spPr>
          <a:xfrm>
            <a:off x="1447800" y="32766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2" name="TextBox 81"/>
          <p:cNvSpPr txBox="1"/>
          <p:nvPr/>
        </p:nvSpPr>
        <p:spPr>
          <a:xfrm>
            <a:off x="3048000" y="12192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3" name="TextBox 82"/>
          <p:cNvSpPr txBox="1"/>
          <p:nvPr/>
        </p:nvSpPr>
        <p:spPr>
          <a:xfrm>
            <a:off x="3048000" y="19050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4" name="TextBox 83"/>
          <p:cNvSpPr txBox="1"/>
          <p:nvPr/>
        </p:nvSpPr>
        <p:spPr>
          <a:xfrm>
            <a:off x="3048000" y="2590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5" name="TextBox 84"/>
          <p:cNvSpPr txBox="1"/>
          <p:nvPr/>
        </p:nvSpPr>
        <p:spPr>
          <a:xfrm>
            <a:off x="3048000" y="32766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6" name="TextBox 85"/>
          <p:cNvSpPr txBox="1"/>
          <p:nvPr/>
        </p:nvSpPr>
        <p:spPr>
          <a:xfrm>
            <a:off x="4648200" y="2209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7" name="TextBox 86"/>
          <p:cNvSpPr txBox="1"/>
          <p:nvPr/>
        </p:nvSpPr>
        <p:spPr>
          <a:xfrm>
            <a:off x="6400800" y="12192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8" name="TextBox 87"/>
          <p:cNvSpPr txBox="1"/>
          <p:nvPr/>
        </p:nvSpPr>
        <p:spPr>
          <a:xfrm>
            <a:off x="6400800" y="19050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9" name="TextBox 88"/>
          <p:cNvSpPr txBox="1"/>
          <p:nvPr/>
        </p:nvSpPr>
        <p:spPr>
          <a:xfrm>
            <a:off x="6400800" y="2590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90" name="TextBox 89"/>
          <p:cNvSpPr txBox="1"/>
          <p:nvPr/>
        </p:nvSpPr>
        <p:spPr>
          <a:xfrm>
            <a:off x="6400800" y="32766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91" name="Rectangle 90"/>
          <p:cNvSpPr/>
          <p:nvPr/>
        </p:nvSpPr>
        <p:spPr>
          <a:xfrm>
            <a:off x="4724400" y="4648200"/>
            <a:ext cx="1371600" cy="1447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5181600" y="5257800"/>
            <a:ext cx="522900" cy="276999"/>
          </a:xfrm>
          <a:prstGeom prst="rect">
            <a:avLst/>
          </a:prstGeom>
          <a:noFill/>
        </p:spPr>
        <p:txBody>
          <a:bodyPr wrap="none" rtlCol="0">
            <a:spAutoFit/>
          </a:bodyPr>
          <a:lstStyle/>
          <a:p>
            <a:pPr algn="ctr"/>
            <a:r>
              <a:rPr lang="en-US" sz="1200" dirty="0" smtClean="0"/>
              <a:t>FPGA</a:t>
            </a:r>
            <a:endParaRPr lang="en-US" sz="1200" dirty="0"/>
          </a:p>
        </p:txBody>
      </p:sp>
      <p:sp>
        <p:nvSpPr>
          <p:cNvPr id="98" name="Rectangle 97"/>
          <p:cNvSpPr/>
          <p:nvPr/>
        </p:nvSpPr>
        <p:spPr>
          <a:xfrm>
            <a:off x="2133600" y="4648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2133600" y="4648200"/>
            <a:ext cx="1114408" cy="246221"/>
          </a:xfrm>
          <a:prstGeom prst="rect">
            <a:avLst/>
          </a:prstGeom>
          <a:noFill/>
        </p:spPr>
        <p:txBody>
          <a:bodyPr wrap="none" rtlCol="0">
            <a:spAutoFit/>
          </a:bodyPr>
          <a:lstStyle/>
          <a:p>
            <a:r>
              <a:rPr lang="en-US" sz="1000" dirty="0" smtClean="0"/>
              <a:t>COTS MZM Driver</a:t>
            </a:r>
            <a:endParaRPr lang="en-US" sz="1000" dirty="0"/>
          </a:p>
        </p:txBody>
      </p:sp>
      <p:cxnSp>
        <p:nvCxnSpPr>
          <p:cNvPr id="104" name="Straight Connector 103"/>
          <p:cNvCxnSpPr/>
          <p:nvPr/>
        </p:nvCxnSpPr>
        <p:spPr>
          <a:xfrm>
            <a:off x="7772400" y="13716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7924800" y="1219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06" name="Straight Connector 105"/>
          <p:cNvCxnSpPr/>
          <p:nvPr/>
        </p:nvCxnSpPr>
        <p:spPr>
          <a:xfrm>
            <a:off x="7772400" y="20574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924800" y="19050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08" name="Straight Connector 107"/>
          <p:cNvCxnSpPr/>
          <p:nvPr/>
        </p:nvCxnSpPr>
        <p:spPr>
          <a:xfrm>
            <a:off x="7772400" y="27432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924800" y="25908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10" name="Straight Connector 109"/>
          <p:cNvCxnSpPr/>
          <p:nvPr/>
        </p:nvCxnSpPr>
        <p:spPr>
          <a:xfrm>
            <a:off x="7772400" y="34290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924800" y="3276600"/>
            <a:ext cx="453970" cy="246221"/>
          </a:xfrm>
          <a:prstGeom prst="rect">
            <a:avLst/>
          </a:prstGeom>
          <a:noFill/>
        </p:spPr>
        <p:txBody>
          <a:bodyPr wrap="none" rtlCol="0">
            <a:spAutoFit/>
          </a:bodyPr>
          <a:lstStyle/>
          <a:p>
            <a:r>
              <a:rPr lang="en-US" sz="1000" b="1" i="1" dirty="0" smtClean="0"/>
              <a:t>LVDS</a:t>
            </a:r>
            <a:endParaRPr lang="en-US" sz="1000" b="1" i="1" dirty="0"/>
          </a:p>
        </p:txBody>
      </p:sp>
      <p:sp>
        <p:nvSpPr>
          <p:cNvPr id="112" name="TextBox 111"/>
          <p:cNvSpPr txBox="1"/>
          <p:nvPr/>
        </p:nvSpPr>
        <p:spPr>
          <a:xfrm>
            <a:off x="8534400" y="1219200"/>
            <a:ext cx="413896" cy="276999"/>
          </a:xfrm>
          <a:prstGeom prst="rect">
            <a:avLst/>
          </a:prstGeom>
          <a:noFill/>
        </p:spPr>
        <p:txBody>
          <a:bodyPr wrap="none" rtlCol="0">
            <a:spAutoFit/>
          </a:bodyPr>
          <a:lstStyle/>
          <a:p>
            <a:r>
              <a:rPr lang="en-US" sz="1200" dirty="0" smtClean="0"/>
              <a:t>Rx0</a:t>
            </a:r>
            <a:endParaRPr lang="en-US" sz="1200" dirty="0"/>
          </a:p>
        </p:txBody>
      </p:sp>
      <p:sp>
        <p:nvSpPr>
          <p:cNvPr id="113" name="TextBox 112"/>
          <p:cNvSpPr txBox="1"/>
          <p:nvPr/>
        </p:nvSpPr>
        <p:spPr>
          <a:xfrm>
            <a:off x="8534400" y="1905000"/>
            <a:ext cx="413896" cy="276999"/>
          </a:xfrm>
          <a:prstGeom prst="rect">
            <a:avLst/>
          </a:prstGeom>
          <a:noFill/>
        </p:spPr>
        <p:txBody>
          <a:bodyPr wrap="none" rtlCol="0">
            <a:spAutoFit/>
          </a:bodyPr>
          <a:lstStyle/>
          <a:p>
            <a:r>
              <a:rPr lang="en-US" sz="1200" dirty="0" smtClean="0"/>
              <a:t>Rx1</a:t>
            </a:r>
            <a:endParaRPr lang="en-US" sz="1200" dirty="0"/>
          </a:p>
        </p:txBody>
      </p:sp>
      <p:sp>
        <p:nvSpPr>
          <p:cNvPr id="114" name="TextBox 113"/>
          <p:cNvSpPr txBox="1"/>
          <p:nvPr/>
        </p:nvSpPr>
        <p:spPr>
          <a:xfrm>
            <a:off x="8534400" y="2590800"/>
            <a:ext cx="413896" cy="276999"/>
          </a:xfrm>
          <a:prstGeom prst="rect">
            <a:avLst/>
          </a:prstGeom>
          <a:noFill/>
        </p:spPr>
        <p:txBody>
          <a:bodyPr wrap="none" rtlCol="0">
            <a:spAutoFit/>
          </a:bodyPr>
          <a:lstStyle/>
          <a:p>
            <a:r>
              <a:rPr lang="en-US" sz="1200" dirty="0" smtClean="0"/>
              <a:t>Rx2</a:t>
            </a:r>
            <a:endParaRPr lang="en-US" sz="1200" dirty="0"/>
          </a:p>
        </p:txBody>
      </p:sp>
      <p:sp>
        <p:nvSpPr>
          <p:cNvPr id="115" name="TextBox 114"/>
          <p:cNvSpPr txBox="1"/>
          <p:nvPr/>
        </p:nvSpPr>
        <p:spPr>
          <a:xfrm>
            <a:off x="8534400" y="3276600"/>
            <a:ext cx="413896" cy="276999"/>
          </a:xfrm>
          <a:prstGeom prst="rect">
            <a:avLst/>
          </a:prstGeom>
          <a:noFill/>
        </p:spPr>
        <p:txBody>
          <a:bodyPr wrap="none" rtlCol="0">
            <a:spAutoFit/>
          </a:bodyPr>
          <a:lstStyle/>
          <a:p>
            <a:r>
              <a:rPr lang="en-US" sz="1200" dirty="0" smtClean="0"/>
              <a:t>Rx3</a:t>
            </a:r>
            <a:endParaRPr lang="en-US" sz="1200" dirty="0"/>
          </a:p>
        </p:txBody>
      </p:sp>
      <p:cxnSp>
        <p:nvCxnSpPr>
          <p:cNvPr id="116" name="Straight Connector 115"/>
          <p:cNvCxnSpPr/>
          <p:nvPr/>
        </p:nvCxnSpPr>
        <p:spPr>
          <a:xfrm>
            <a:off x="6096000" y="4800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248400" y="4648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18" name="Straight Connector 117"/>
          <p:cNvCxnSpPr/>
          <p:nvPr/>
        </p:nvCxnSpPr>
        <p:spPr>
          <a:xfrm>
            <a:off x="6096000" y="5181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248400" y="5029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20" name="Straight Connector 119"/>
          <p:cNvCxnSpPr/>
          <p:nvPr/>
        </p:nvCxnSpPr>
        <p:spPr>
          <a:xfrm>
            <a:off x="6096000" y="56388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248400" y="54864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22" name="Straight Connector 121"/>
          <p:cNvCxnSpPr/>
          <p:nvPr/>
        </p:nvCxnSpPr>
        <p:spPr>
          <a:xfrm>
            <a:off x="6096000" y="60198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248400" y="5867400"/>
            <a:ext cx="453970" cy="246221"/>
          </a:xfrm>
          <a:prstGeom prst="rect">
            <a:avLst/>
          </a:prstGeom>
          <a:noFill/>
        </p:spPr>
        <p:txBody>
          <a:bodyPr wrap="none" rtlCol="0">
            <a:spAutoFit/>
          </a:bodyPr>
          <a:lstStyle/>
          <a:p>
            <a:r>
              <a:rPr lang="en-US" sz="1000" b="1" i="1" dirty="0" smtClean="0"/>
              <a:t>LVDS</a:t>
            </a:r>
            <a:endParaRPr lang="en-US" sz="1000" b="1" i="1" dirty="0"/>
          </a:p>
        </p:txBody>
      </p:sp>
      <p:sp>
        <p:nvSpPr>
          <p:cNvPr id="124" name="TextBox 123"/>
          <p:cNvSpPr txBox="1"/>
          <p:nvPr/>
        </p:nvSpPr>
        <p:spPr>
          <a:xfrm>
            <a:off x="6858000" y="4648200"/>
            <a:ext cx="413896" cy="276999"/>
          </a:xfrm>
          <a:prstGeom prst="rect">
            <a:avLst/>
          </a:prstGeom>
          <a:noFill/>
        </p:spPr>
        <p:txBody>
          <a:bodyPr wrap="none" rtlCol="0">
            <a:spAutoFit/>
          </a:bodyPr>
          <a:lstStyle/>
          <a:p>
            <a:r>
              <a:rPr lang="en-US" sz="1200" dirty="0" smtClean="0"/>
              <a:t>Rx0</a:t>
            </a:r>
            <a:endParaRPr lang="en-US" sz="1200" dirty="0"/>
          </a:p>
        </p:txBody>
      </p:sp>
      <p:sp>
        <p:nvSpPr>
          <p:cNvPr id="125" name="TextBox 124"/>
          <p:cNvSpPr txBox="1"/>
          <p:nvPr/>
        </p:nvSpPr>
        <p:spPr>
          <a:xfrm>
            <a:off x="6858000" y="5029200"/>
            <a:ext cx="413896" cy="276999"/>
          </a:xfrm>
          <a:prstGeom prst="rect">
            <a:avLst/>
          </a:prstGeom>
          <a:noFill/>
        </p:spPr>
        <p:txBody>
          <a:bodyPr wrap="none" rtlCol="0">
            <a:spAutoFit/>
          </a:bodyPr>
          <a:lstStyle/>
          <a:p>
            <a:r>
              <a:rPr lang="en-US" sz="1200" dirty="0" smtClean="0"/>
              <a:t>Rx1</a:t>
            </a:r>
            <a:endParaRPr lang="en-US" sz="1200" dirty="0"/>
          </a:p>
        </p:txBody>
      </p:sp>
      <p:sp>
        <p:nvSpPr>
          <p:cNvPr id="126" name="TextBox 125"/>
          <p:cNvSpPr txBox="1"/>
          <p:nvPr/>
        </p:nvSpPr>
        <p:spPr>
          <a:xfrm>
            <a:off x="6858000" y="5486400"/>
            <a:ext cx="413896" cy="276999"/>
          </a:xfrm>
          <a:prstGeom prst="rect">
            <a:avLst/>
          </a:prstGeom>
          <a:noFill/>
        </p:spPr>
        <p:txBody>
          <a:bodyPr wrap="none" rtlCol="0">
            <a:spAutoFit/>
          </a:bodyPr>
          <a:lstStyle/>
          <a:p>
            <a:r>
              <a:rPr lang="en-US" sz="1200" dirty="0" smtClean="0"/>
              <a:t>Rx2</a:t>
            </a:r>
            <a:endParaRPr lang="en-US" sz="1200" dirty="0"/>
          </a:p>
        </p:txBody>
      </p:sp>
      <p:sp>
        <p:nvSpPr>
          <p:cNvPr id="127" name="TextBox 126"/>
          <p:cNvSpPr txBox="1"/>
          <p:nvPr/>
        </p:nvSpPr>
        <p:spPr>
          <a:xfrm>
            <a:off x="6858000" y="5867400"/>
            <a:ext cx="413896" cy="276999"/>
          </a:xfrm>
          <a:prstGeom prst="rect">
            <a:avLst/>
          </a:prstGeom>
          <a:noFill/>
        </p:spPr>
        <p:txBody>
          <a:bodyPr wrap="none" rtlCol="0">
            <a:spAutoFit/>
          </a:bodyPr>
          <a:lstStyle/>
          <a:p>
            <a:r>
              <a:rPr lang="en-US" sz="1200" dirty="0" smtClean="0"/>
              <a:t>Rx3</a:t>
            </a:r>
            <a:endParaRPr lang="en-US" sz="1200" dirty="0"/>
          </a:p>
        </p:txBody>
      </p:sp>
      <p:cxnSp>
        <p:nvCxnSpPr>
          <p:cNvPr id="128" name="Straight Connector 127"/>
          <p:cNvCxnSpPr/>
          <p:nvPr/>
        </p:nvCxnSpPr>
        <p:spPr>
          <a:xfrm>
            <a:off x="3276600" y="4800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038600" y="4648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30" name="Straight Connector 129"/>
          <p:cNvCxnSpPr/>
          <p:nvPr/>
        </p:nvCxnSpPr>
        <p:spPr>
          <a:xfrm>
            <a:off x="3276600" y="5181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4038600" y="5029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32" name="Straight Connector 131"/>
          <p:cNvCxnSpPr/>
          <p:nvPr/>
        </p:nvCxnSpPr>
        <p:spPr>
          <a:xfrm>
            <a:off x="3276600" y="5562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4038600" y="5410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34" name="Straight Connector 133"/>
          <p:cNvCxnSpPr/>
          <p:nvPr/>
        </p:nvCxnSpPr>
        <p:spPr>
          <a:xfrm>
            <a:off x="3276600" y="5943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4038600" y="5791200"/>
            <a:ext cx="453970" cy="246221"/>
          </a:xfrm>
          <a:prstGeom prst="rect">
            <a:avLst/>
          </a:prstGeom>
          <a:noFill/>
        </p:spPr>
        <p:txBody>
          <a:bodyPr wrap="none" rtlCol="0">
            <a:spAutoFit/>
          </a:bodyPr>
          <a:lstStyle/>
          <a:p>
            <a:r>
              <a:rPr lang="en-US" sz="1000" b="1" i="1" dirty="0" smtClean="0"/>
              <a:t>LVDS</a:t>
            </a:r>
            <a:endParaRPr lang="en-US" sz="1000" b="1" i="1" dirty="0"/>
          </a:p>
        </p:txBody>
      </p:sp>
      <p:sp>
        <p:nvSpPr>
          <p:cNvPr id="136" name="TextBox 135"/>
          <p:cNvSpPr txBox="1"/>
          <p:nvPr/>
        </p:nvSpPr>
        <p:spPr>
          <a:xfrm>
            <a:off x="3352800" y="4572000"/>
            <a:ext cx="399148" cy="276999"/>
          </a:xfrm>
          <a:prstGeom prst="rect">
            <a:avLst/>
          </a:prstGeom>
          <a:noFill/>
        </p:spPr>
        <p:txBody>
          <a:bodyPr wrap="none" rtlCol="0">
            <a:spAutoFit/>
          </a:bodyPr>
          <a:lstStyle/>
          <a:p>
            <a:r>
              <a:rPr lang="en-US" sz="1200" dirty="0"/>
              <a:t>T</a:t>
            </a:r>
            <a:r>
              <a:rPr lang="en-US" sz="1200" dirty="0" smtClean="0"/>
              <a:t>x0</a:t>
            </a:r>
            <a:endParaRPr lang="en-US" sz="1200" dirty="0"/>
          </a:p>
        </p:txBody>
      </p:sp>
      <p:sp>
        <p:nvSpPr>
          <p:cNvPr id="137" name="TextBox 136"/>
          <p:cNvSpPr txBox="1"/>
          <p:nvPr/>
        </p:nvSpPr>
        <p:spPr>
          <a:xfrm>
            <a:off x="3352800" y="4953000"/>
            <a:ext cx="399148" cy="276999"/>
          </a:xfrm>
          <a:prstGeom prst="rect">
            <a:avLst/>
          </a:prstGeom>
          <a:noFill/>
        </p:spPr>
        <p:txBody>
          <a:bodyPr wrap="none" rtlCol="0">
            <a:spAutoFit/>
          </a:bodyPr>
          <a:lstStyle/>
          <a:p>
            <a:r>
              <a:rPr lang="en-US" sz="1200" dirty="0"/>
              <a:t>T</a:t>
            </a:r>
            <a:r>
              <a:rPr lang="en-US" sz="1200" dirty="0" smtClean="0"/>
              <a:t>x1</a:t>
            </a:r>
            <a:endParaRPr lang="en-US" sz="1200" dirty="0"/>
          </a:p>
        </p:txBody>
      </p:sp>
      <p:sp>
        <p:nvSpPr>
          <p:cNvPr id="138" name="TextBox 137"/>
          <p:cNvSpPr txBox="1"/>
          <p:nvPr/>
        </p:nvSpPr>
        <p:spPr>
          <a:xfrm>
            <a:off x="3352800" y="5334000"/>
            <a:ext cx="399148" cy="276999"/>
          </a:xfrm>
          <a:prstGeom prst="rect">
            <a:avLst/>
          </a:prstGeom>
          <a:noFill/>
        </p:spPr>
        <p:txBody>
          <a:bodyPr wrap="none" rtlCol="0">
            <a:spAutoFit/>
          </a:bodyPr>
          <a:lstStyle/>
          <a:p>
            <a:r>
              <a:rPr lang="en-US" sz="1200" dirty="0"/>
              <a:t>T</a:t>
            </a:r>
            <a:r>
              <a:rPr lang="en-US" sz="1200" dirty="0" smtClean="0"/>
              <a:t>x2</a:t>
            </a:r>
            <a:endParaRPr lang="en-US" sz="1200" dirty="0"/>
          </a:p>
        </p:txBody>
      </p:sp>
      <p:sp>
        <p:nvSpPr>
          <p:cNvPr id="139" name="TextBox 138"/>
          <p:cNvSpPr txBox="1"/>
          <p:nvPr/>
        </p:nvSpPr>
        <p:spPr>
          <a:xfrm>
            <a:off x="3352800" y="5715000"/>
            <a:ext cx="399148" cy="276999"/>
          </a:xfrm>
          <a:prstGeom prst="rect">
            <a:avLst/>
          </a:prstGeom>
          <a:noFill/>
        </p:spPr>
        <p:txBody>
          <a:bodyPr wrap="none" rtlCol="0">
            <a:spAutoFit/>
          </a:bodyPr>
          <a:lstStyle/>
          <a:p>
            <a:r>
              <a:rPr lang="en-US" sz="1200" dirty="0"/>
              <a:t>T</a:t>
            </a:r>
            <a:r>
              <a:rPr lang="en-US" sz="1200" dirty="0" smtClean="0"/>
              <a:t>x3</a:t>
            </a:r>
            <a:endParaRPr lang="en-US" sz="1200" dirty="0"/>
          </a:p>
        </p:txBody>
      </p:sp>
      <p:sp>
        <p:nvSpPr>
          <p:cNvPr id="148" name="TextBox 147"/>
          <p:cNvSpPr txBox="1"/>
          <p:nvPr/>
        </p:nvSpPr>
        <p:spPr>
          <a:xfrm>
            <a:off x="1295400" y="4495800"/>
            <a:ext cx="856132" cy="276999"/>
          </a:xfrm>
          <a:prstGeom prst="rect">
            <a:avLst/>
          </a:prstGeom>
          <a:noFill/>
        </p:spPr>
        <p:txBody>
          <a:bodyPr wrap="none" rtlCol="0">
            <a:spAutoFit/>
          </a:bodyPr>
          <a:lstStyle/>
          <a:p>
            <a:r>
              <a:rPr lang="en-US" sz="1200" dirty="0" smtClean="0"/>
              <a:t>Driver_Tx0</a:t>
            </a:r>
            <a:endParaRPr lang="en-US" sz="1200" dirty="0"/>
          </a:p>
        </p:txBody>
      </p:sp>
      <p:cxnSp>
        <p:nvCxnSpPr>
          <p:cNvPr id="153" name="Straight Connector 152"/>
          <p:cNvCxnSpPr/>
          <p:nvPr/>
        </p:nvCxnSpPr>
        <p:spPr>
          <a:xfrm>
            <a:off x="1295400" y="4800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1295400" y="4876800"/>
            <a:ext cx="856132" cy="276999"/>
          </a:xfrm>
          <a:prstGeom prst="rect">
            <a:avLst/>
          </a:prstGeom>
          <a:noFill/>
        </p:spPr>
        <p:txBody>
          <a:bodyPr wrap="none" rtlCol="0">
            <a:spAutoFit/>
          </a:bodyPr>
          <a:lstStyle/>
          <a:p>
            <a:r>
              <a:rPr lang="en-US" sz="1200" dirty="0" smtClean="0"/>
              <a:t>Driver_Tx1</a:t>
            </a:r>
            <a:endParaRPr lang="en-US" sz="1200" dirty="0"/>
          </a:p>
        </p:txBody>
      </p:sp>
      <p:cxnSp>
        <p:nvCxnSpPr>
          <p:cNvPr id="155" name="Straight Connector 154"/>
          <p:cNvCxnSpPr/>
          <p:nvPr/>
        </p:nvCxnSpPr>
        <p:spPr>
          <a:xfrm>
            <a:off x="1295400" y="5181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1295400" y="5257800"/>
            <a:ext cx="856132" cy="276999"/>
          </a:xfrm>
          <a:prstGeom prst="rect">
            <a:avLst/>
          </a:prstGeom>
          <a:noFill/>
        </p:spPr>
        <p:txBody>
          <a:bodyPr wrap="none" rtlCol="0">
            <a:spAutoFit/>
          </a:bodyPr>
          <a:lstStyle/>
          <a:p>
            <a:r>
              <a:rPr lang="en-US" sz="1200" dirty="0" smtClean="0"/>
              <a:t>Driver_Tx2</a:t>
            </a:r>
            <a:endParaRPr lang="en-US" sz="1200" dirty="0"/>
          </a:p>
        </p:txBody>
      </p:sp>
      <p:cxnSp>
        <p:nvCxnSpPr>
          <p:cNvPr id="159" name="Straight Connector 158"/>
          <p:cNvCxnSpPr/>
          <p:nvPr/>
        </p:nvCxnSpPr>
        <p:spPr>
          <a:xfrm>
            <a:off x="1295400" y="5562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1295400" y="5638800"/>
            <a:ext cx="856132" cy="276999"/>
          </a:xfrm>
          <a:prstGeom prst="rect">
            <a:avLst/>
          </a:prstGeom>
          <a:noFill/>
        </p:spPr>
        <p:txBody>
          <a:bodyPr wrap="none" rtlCol="0">
            <a:spAutoFit/>
          </a:bodyPr>
          <a:lstStyle/>
          <a:p>
            <a:r>
              <a:rPr lang="en-US" sz="1200" dirty="0" smtClean="0"/>
              <a:t>Driver_Tx3</a:t>
            </a:r>
            <a:endParaRPr lang="en-US" sz="1200" dirty="0"/>
          </a:p>
        </p:txBody>
      </p:sp>
      <p:cxnSp>
        <p:nvCxnSpPr>
          <p:cNvPr id="161" name="Straight Connector 160"/>
          <p:cNvCxnSpPr/>
          <p:nvPr/>
        </p:nvCxnSpPr>
        <p:spPr>
          <a:xfrm>
            <a:off x="1295400" y="5943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2133600" y="5029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2133600" y="5029200"/>
            <a:ext cx="1114408" cy="246221"/>
          </a:xfrm>
          <a:prstGeom prst="rect">
            <a:avLst/>
          </a:prstGeom>
          <a:noFill/>
        </p:spPr>
        <p:txBody>
          <a:bodyPr wrap="none" rtlCol="0">
            <a:spAutoFit/>
          </a:bodyPr>
          <a:lstStyle/>
          <a:p>
            <a:r>
              <a:rPr lang="en-US" sz="1000" dirty="0" smtClean="0"/>
              <a:t>COTS MZM Driver</a:t>
            </a:r>
            <a:endParaRPr lang="en-US" sz="1000" dirty="0"/>
          </a:p>
        </p:txBody>
      </p:sp>
      <p:sp>
        <p:nvSpPr>
          <p:cNvPr id="165" name="Rectangle 164"/>
          <p:cNvSpPr/>
          <p:nvPr/>
        </p:nvSpPr>
        <p:spPr>
          <a:xfrm>
            <a:off x="2133600" y="5410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2133600" y="5410200"/>
            <a:ext cx="1114408" cy="246221"/>
          </a:xfrm>
          <a:prstGeom prst="rect">
            <a:avLst/>
          </a:prstGeom>
          <a:noFill/>
        </p:spPr>
        <p:txBody>
          <a:bodyPr wrap="none" rtlCol="0">
            <a:spAutoFit/>
          </a:bodyPr>
          <a:lstStyle/>
          <a:p>
            <a:r>
              <a:rPr lang="en-US" sz="1000" dirty="0" smtClean="0"/>
              <a:t>COTS MZM Driver</a:t>
            </a:r>
            <a:endParaRPr lang="en-US" sz="1000" dirty="0"/>
          </a:p>
        </p:txBody>
      </p:sp>
      <p:sp>
        <p:nvSpPr>
          <p:cNvPr id="167" name="Rectangle 166"/>
          <p:cNvSpPr/>
          <p:nvPr/>
        </p:nvSpPr>
        <p:spPr>
          <a:xfrm>
            <a:off x="2133600" y="5791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2133600" y="5791200"/>
            <a:ext cx="1114408" cy="246221"/>
          </a:xfrm>
          <a:prstGeom prst="rect">
            <a:avLst/>
          </a:prstGeom>
          <a:noFill/>
        </p:spPr>
        <p:txBody>
          <a:bodyPr wrap="none" rtlCol="0">
            <a:spAutoFit/>
          </a:bodyPr>
          <a:lstStyle/>
          <a:p>
            <a:r>
              <a:rPr lang="en-US" sz="1000" dirty="0" smtClean="0"/>
              <a:t>COTS MZM Driver</a:t>
            </a:r>
            <a:endParaRPr lang="en-US" sz="1000" dirty="0"/>
          </a:p>
        </p:txBody>
      </p:sp>
      <p:sp>
        <p:nvSpPr>
          <p:cNvPr id="169" name="Rectangle 168"/>
          <p:cNvSpPr/>
          <p:nvPr/>
        </p:nvSpPr>
        <p:spPr>
          <a:xfrm>
            <a:off x="1981200" y="1066800"/>
            <a:ext cx="1066800" cy="2895600"/>
          </a:xfrm>
          <a:prstGeom prst="rect">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057400" y="4343400"/>
            <a:ext cx="1371600" cy="2057400"/>
          </a:xfrm>
          <a:prstGeom prst="rect">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1219200" y="13716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3" name="TextBox 172"/>
          <p:cNvSpPr txBox="1"/>
          <p:nvPr/>
        </p:nvSpPr>
        <p:spPr>
          <a:xfrm>
            <a:off x="1219200" y="20574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4" name="TextBox 173"/>
          <p:cNvSpPr txBox="1"/>
          <p:nvPr/>
        </p:nvSpPr>
        <p:spPr>
          <a:xfrm>
            <a:off x="1219200" y="27432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5" name="TextBox 174"/>
          <p:cNvSpPr txBox="1"/>
          <p:nvPr/>
        </p:nvSpPr>
        <p:spPr>
          <a:xfrm>
            <a:off x="1219200" y="34290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6" name="TextBox 175"/>
          <p:cNvSpPr txBox="1"/>
          <p:nvPr/>
        </p:nvSpPr>
        <p:spPr>
          <a:xfrm>
            <a:off x="6324600" y="13716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77" name="TextBox 176"/>
          <p:cNvSpPr txBox="1"/>
          <p:nvPr/>
        </p:nvSpPr>
        <p:spPr>
          <a:xfrm>
            <a:off x="6324600" y="20574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78" name="TextBox 177"/>
          <p:cNvSpPr txBox="1"/>
          <p:nvPr/>
        </p:nvSpPr>
        <p:spPr>
          <a:xfrm>
            <a:off x="6324600" y="27432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79" name="TextBox 178"/>
          <p:cNvSpPr txBox="1"/>
          <p:nvPr/>
        </p:nvSpPr>
        <p:spPr>
          <a:xfrm>
            <a:off x="6324600" y="34290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0" name="TextBox 179"/>
          <p:cNvSpPr txBox="1"/>
          <p:nvPr/>
        </p:nvSpPr>
        <p:spPr>
          <a:xfrm>
            <a:off x="4572000" y="2362200"/>
            <a:ext cx="612668" cy="246221"/>
          </a:xfrm>
          <a:prstGeom prst="rect">
            <a:avLst/>
          </a:prstGeom>
          <a:noFill/>
        </p:spPr>
        <p:txBody>
          <a:bodyPr wrap="none" rtlCol="0">
            <a:spAutoFit/>
          </a:bodyPr>
          <a:lstStyle/>
          <a:p>
            <a:r>
              <a:rPr lang="en-US" sz="1000" b="1" i="1" dirty="0">
                <a:solidFill>
                  <a:srgbClr val="0000FF"/>
                </a:solidFill>
              </a:rPr>
              <a:t>4</a:t>
            </a:r>
            <a:r>
              <a:rPr lang="en-US" sz="1000" b="1" i="1" dirty="0" smtClean="0">
                <a:solidFill>
                  <a:srgbClr val="0000FF"/>
                </a:solidFill>
              </a:rPr>
              <a:t>0 </a:t>
            </a:r>
            <a:r>
              <a:rPr lang="en-US" sz="1000" b="1" i="1" dirty="0" err="1" smtClean="0">
                <a:solidFill>
                  <a:srgbClr val="0000FF"/>
                </a:solidFill>
              </a:rPr>
              <a:t>Gbps</a:t>
            </a:r>
            <a:endParaRPr lang="en-US" sz="1000" b="1" i="1" dirty="0">
              <a:solidFill>
                <a:srgbClr val="0000FF"/>
              </a:solidFill>
            </a:endParaRPr>
          </a:p>
        </p:txBody>
      </p:sp>
      <p:sp>
        <p:nvSpPr>
          <p:cNvPr id="181" name="TextBox 180"/>
          <p:cNvSpPr txBox="1"/>
          <p:nvPr/>
        </p:nvSpPr>
        <p:spPr>
          <a:xfrm>
            <a:off x="2971800" y="13716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2" name="TextBox 181"/>
          <p:cNvSpPr txBox="1"/>
          <p:nvPr/>
        </p:nvSpPr>
        <p:spPr>
          <a:xfrm>
            <a:off x="2971800" y="20574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3" name="TextBox 182"/>
          <p:cNvSpPr txBox="1"/>
          <p:nvPr/>
        </p:nvSpPr>
        <p:spPr>
          <a:xfrm>
            <a:off x="2971800" y="27432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4" name="TextBox 183"/>
          <p:cNvSpPr txBox="1"/>
          <p:nvPr/>
        </p:nvSpPr>
        <p:spPr>
          <a:xfrm>
            <a:off x="2971800" y="34290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5" name="TextBox 184"/>
          <p:cNvSpPr txBox="1"/>
          <p:nvPr/>
        </p:nvSpPr>
        <p:spPr>
          <a:xfrm>
            <a:off x="7924800" y="1371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6" name="TextBox 185"/>
          <p:cNvSpPr txBox="1"/>
          <p:nvPr/>
        </p:nvSpPr>
        <p:spPr>
          <a:xfrm>
            <a:off x="7924800" y="20574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7" name="TextBox 186"/>
          <p:cNvSpPr txBox="1"/>
          <p:nvPr/>
        </p:nvSpPr>
        <p:spPr>
          <a:xfrm>
            <a:off x="7924800" y="27432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8" name="TextBox 187"/>
          <p:cNvSpPr txBox="1"/>
          <p:nvPr/>
        </p:nvSpPr>
        <p:spPr>
          <a:xfrm>
            <a:off x="7924800" y="34290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9" name="TextBox 188"/>
          <p:cNvSpPr txBox="1"/>
          <p:nvPr/>
        </p:nvSpPr>
        <p:spPr>
          <a:xfrm>
            <a:off x="4038600" y="4800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90" name="TextBox 189"/>
          <p:cNvSpPr txBox="1"/>
          <p:nvPr/>
        </p:nvSpPr>
        <p:spPr>
          <a:xfrm>
            <a:off x="4038600" y="5181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91" name="TextBox 190"/>
          <p:cNvSpPr txBox="1"/>
          <p:nvPr/>
        </p:nvSpPr>
        <p:spPr>
          <a:xfrm>
            <a:off x="4038600" y="5562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92" name="TextBox 191"/>
          <p:cNvSpPr txBox="1"/>
          <p:nvPr/>
        </p:nvSpPr>
        <p:spPr>
          <a:xfrm>
            <a:off x="4038600" y="5943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43" name="TextBox 142"/>
          <p:cNvSpPr txBox="1"/>
          <p:nvPr/>
        </p:nvSpPr>
        <p:spPr>
          <a:xfrm>
            <a:off x="685800" y="0"/>
            <a:ext cx="7793351" cy="954107"/>
          </a:xfrm>
          <a:prstGeom prst="rect">
            <a:avLst/>
          </a:prstGeom>
          <a:noFill/>
        </p:spPr>
        <p:txBody>
          <a:bodyPr wrap="none" rtlCol="0">
            <a:spAutoFit/>
          </a:bodyPr>
          <a:lstStyle/>
          <a:p>
            <a:pPr algn="ctr"/>
            <a:r>
              <a:rPr lang="en-US" sz="3200" dirty="0" smtClean="0"/>
              <a:t>Mach-</a:t>
            </a:r>
            <a:r>
              <a:rPr lang="en-US" sz="3200" dirty="0" err="1" smtClean="0"/>
              <a:t>Zehnder</a:t>
            </a:r>
            <a:r>
              <a:rPr lang="en-US" sz="3200" dirty="0" smtClean="0"/>
              <a:t> CWDM Demonstration System</a:t>
            </a:r>
          </a:p>
          <a:p>
            <a:pPr algn="ctr"/>
            <a:r>
              <a:rPr lang="en-US" sz="2400" dirty="0" smtClean="0"/>
              <a:t>Single Channel and Array Devices</a:t>
            </a:r>
            <a:endParaRPr lang="en-US" sz="2400" dirty="0"/>
          </a:p>
        </p:txBody>
      </p:sp>
      <p:sp>
        <p:nvSpPr>
          <p:cNvPr id="141" name="TextBox 140"/>
          <p:cNvSpPr txBox="1"/>
          <p:nvPr/>
        </p:nvSpPr>
        <p:spPr>
          <a:xfrm>
            <a:off x="3962400" y="3962400"/>
            <a:ext cx="3315523" cy="307777"/>
          </a:xfrm>
          <a:prstGeom prst="rect">
            <a:avLst/>
          </a:prstGeom>
          <a:noFill/>
        </p:spPr>
        <p:txBody>
          <a:bodyPr wrap="none" rtlCol="0">
            <a:spAutoFit/>
          </a:bodyPr>
          <a:lstStyle/>
          <a:p>
            <a:r>
              <a:rPr lang="en-US" sz="1400" dirty="0" smtClean="0"/>
              <a:t>Devices that need to be obtained for demo</a:t>
            </a:r>
            <a:endParaRPr lang="en-US" sz="1400" dirty="0"/>
          </a:p>
        </p:txBody>
      </p:sp>
      <p:cxnSp>
        <p:nvCxnSpPr>
          <p:cNvPr id="142" name="Straight Connector 141"/>
          <p:cNvCxnSpPr/>
          <p:nvPr/>
        </p:nvCxnSpPr>
        <p:spPr>
          <a:xfrm flipH="1" flipV="1">
            <a:off x="3048000" y="3810000"/>
            <a:ext cx="914400" cy="15240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3429000" y="4191000"/>
            <a:ext cx="533400" cy="15240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Slide Number Placeholder 1"/>
          <p:cNvSpPr>
            <a:spLocks noGrp="1"/>
          </p:cNvSpPr>
          <p:nvPr>
            <p:ph type="sldNum" sz="quarter" idx="12"/>
          </p:nvPr>
        </p:nvSpPr>
        <p:spPr>
          <a:xfrm>
            <a:off x="6553200" y="6356350"/>
            <a:ext cx="2133600" cy="365125"/>
          </a:xfrm>
        </p:spPr>
        <p:txBody>
          <a:bodyPr/>
          <a:lstStyle/>
          <a:p>
            <a:fld id="{A551C9A1-5882-4A94-9015-71E9B6448A52}"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946</Words>
  <Application>Microsoft Office PowerPoint</Application>
  <PresentationFormat>On-screen Show (4:3)</PresentationFormat>
  <Paragraphs>305</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Fermi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 G. Prosser</dc:creator>
  <cp:lastModifiedBy>Alan G. Prosser</cp:lastModifiedBy>
  <cp:revision>56</cp:revision>
  <dcterms:created xsi:type="dcterms:W3CDTF">2011-10-21T15:02:26Z</dcterms:created>
  <dcterms:modified xsi:type="dcterms:W3CDTF">2011-11-15T17:24:14Z</dcterms:modified>
</cp:coreProperties>
</file>