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89C679-76D6-4EAE-88F2-7778350B4B2D}">
  <a:tblStyle styleId="{0389C679-76D6-4EAE-88F2-7778350B4B2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38e0203aa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38e0203aa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8bdc571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38bdc571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38bdc5712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38bdc5712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38e0203aa0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38e0203aa0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8b82214b7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38b82214b7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38e0203aa0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38e0203aa0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38e0203aa0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38e0203aa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38e0203aa0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38e0203aa0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394e1f044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394e1f044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394e1f044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394e1f044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38b82214b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38b82214b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394e1f044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394e1f044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394e1f044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394e1f044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394e1f044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394e1f044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394e1f044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394e1f044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394e1f044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394e1f044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394e1f044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394e1f044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39591a39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39591a39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38b82214b7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38b82214b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1d63fdc10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1d63fdc10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38b82214b7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38b82214b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38b82214b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38b82214b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23b8f7d7d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23b8f7d7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23b8f7d7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23b8f7d7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23b8f7d7d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23b8f7d7d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23b8f7d7d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23b8f7d7d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23b8f7d7d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23b8f7d7d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23b8f7d7d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23b8f7d7d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23b8f7d7d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23b8f7d7d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38cfc4a2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38cfc4a2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38b82214b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38b82214b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38b82214b7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38b82214b7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8b82214b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8b82214b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38b82214b7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38b82214b7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8b82214b7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38b82214b7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900"/>
              <a:t>Energy Spread Compensation In BTL</a:t>
            </a:r>
            <a:endParaRPr sz="3900"/>
          </a:p>
        </p:txBody>
      </p:sp>
      <p:sp>
        <p:nvSpPr>
          <p:cNvPr id="55" name="Google Shape;55;p13"/>
          <p:cNvSpPr txBox="1"/>
          <p:nvPr>
            <p:ph idx="1" type="subTitle"/>
          </p:nvPr>
        </p:nvSpPr>
        <p:spPr>
          <a:xfrm>
            <a:off x="311700" y="2834125"/>
            <a:ext cx="8520600" cy="1116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Eduard Pozdeyev, Jean-</a:t>
            </a:r>
            <a:r>
              <a:rPr lang="en"/>
              <a:t>Francois</a:t>
            </a:r>
            <a:r>
              <a:rPr lang="en"/>
              <a:t> Ostiguy</a:t>
            </a:r>
            <a:endParaRPr/>
          </a:p>
          <a:p>
            <a:pPr indent="0" lvl="0" marL="0" rtl="0" algn="ctr">
              <a:spcBef>
                <a:spcPts val="0"/>
              </a:spcBef>
              <a:spcAft>
                <a:spcPts val="0"/>
              </a:spcAft>
              <a:buNone/>
            </a:pPr>
            <a:r>
              <a:rPr lang="en" sz="2032"/>
              <a:t>April 10, 2021</a:t>
            </a:r>
            <a:endParaRPr sz="2032"/>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Actual Baseline (Dec 2019), With SC, No buncher</a:t>
            </a:r>
            <a:endParaRPr/>
          </a:p>
        </p:txBody>
      </p:sp>
      <p:sp>
        <p:nvSpPr>
          <p:cNvPr id="130" name="Google Shape;13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1" name="Google Shape;131;p22"/>
          <p:cNvPicPr preferRelativeResize="0"/>
          <p:nvPr/>
        </p:nvPicPr>
        <p:blipFill>
          <a:blip r:embed="rId3">
            <a:alphaModFix/>
          </a:blip>
          <a:stretch>
            <a:fillRect/>
          </a:stretch>
        </p:blipFill>
        <p:spPr>
          <a:xfrm>
            <a:off x="311700" y="1017725"/>
            <a:ext cx="6126479" cy="3512515"/>
          </a:xfrm>
          <a:prstGeom prst="rect">
            <a:avLst/>
          </a:prstGeom>
          <a:noFill/>
          <a:ln>
            <a:noFill/>
          </a:ln>
        </p:spPr>
      </p:pic>
      <p:sp>
        <p:nvSpPr>
          <p:cNvPr id="132" name="Google Shape;132;p22"/>
          <p:cNvSpPr txBox="1"/>
          <p:nvPr/>
        </p:nvSpPr>
        <p:spPr>
          <a:xfrm>
            <a:off x="6438175" y="2038275"/>
            <a:ext cx="2018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Momentum spread nearly </a:t>
            </a:r>
            <a:r>
              <a:rPr lang="en" sz="1000"/>
              <a:t>doubles</a:t>
            </a:r>
            <a:r>
              <a:rPr lang="en" sz="1000"/>
              <a:t> to 4.3e-4 (rms)</a:t>
            </a:r>
            <a:endParaRPr sz="1000"/>
          </a:p>
        </p:txBody>
      </p:sp>
      <p:sp>
        <p:nvSpPr>
          <p:cNvPr id="133" name="Google Shape;133;p22"/>
          <p:cNvSpPr txBox="1"/>
          <p:nvPr/>
        </p:nvSpPr>
        <p:spPr>
          <a:xfrm>
            <a:off x="7042950" y="1017725"/>
            <a:ext cx="197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0" lvl="0" marL="0" rtl="0" algn="l">
              <a:spcBef>
                <a:spcPts val="0"/>
              </a:spcBef>
              <a:spcAft>
                <a:spcPts val="0"/>
              </a:spcAft>
              <a:buNone/>
            </a:pPr>
            <a:r>
              <a:rPr lang="en" sz="1000">
                <a:solidFill>
                  <a:srgbClr val="FF0000"/>
                </a:solidFill>
              </a:rPr>
              <a:t>This is expected beam dynamics if the energy spread is not compensated</a:t>
            </a:r>
            <a:endParaRPr sz="10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Actual Baseline: with SC, No Buncher</a:t>
            </a:r>
            <a:r>
              <a:rPr lang="en"/>
              <a:t>: Off-energy Injection</a:t>
            </a:r>
            <a:endParaRPr/>
          </a:p>
          <a:p>
            <a:pPr indent="0" lvl="0" marL="0" rtl="0" algn="l">
              <a:spcBef>
                <a:spcPts val="0"/>
              </a:spcBef>
              <a:spcAft>
                <a:spcPts val="0"/>
              </a:spcAft>
              <a:buNone/>
            </a:pPr>
            <a:r>
              <a:t/>
            </a:r>
            <a:endParaRPr/>
          </a:p>
        </p:txBody>
      </p:sp>
      <p:pic>
        <p:nvPicPr>
          <p:cNvPr id="139" name="Google Shape;139;p23"/>
          <p:cNvPicPr preferRelativeResize="0"/>
          <p:nvPr/>
        </p:nvPicPr>
        <p:blipFill>
          <a:blip r:embed="rId3">
            <a:alphaModFix/>
          </a:blip>
          <a:stretch>
            <a:fillRect/>
          </a:stretch>
        </p:blipFill>
        <p:spPr>
          <a:xfrm>
            <a:off x="457200" y="1097280"/>
            <a:ext cx="3200400" cy="2400301"/>
          </a:xfrm>
          <a:prstGeom prst="rect">
            <a:avLst/>
          </a:prstGeom>
          <a:noFill/>
          <a:ln>
            <a:noFill/>
          </a:ln>
        </p:spPr>
      </p:pic>
      <p:pic>
        <p:nvPicPr>
          <p:cNvPr id="140" name="Google Shape;140;p23"/>
          <p:cNvPicPr preferRelativeResize="0"/>
          <p:nvPr/>
        </p:nvPicPr>
        <p:blipFill>
          <a:blip r:embed="rId4">
            <a:alphaModFix/>
          </a:blip>
          <a:stretch>
            <a:fillRect/>
          </a:stretch>
        </p:blipFill>
        <p:spPr>
          <a:xfrm>
            <a:off x="3931920" y="1097280"/>
            <a:ext cx="3200400" cy="2325624"/>
          </a:xfrm>
          <a:prstGeom prst="rect">
            <a:avLst/>
          </a:prstGeom>
          <a:noFill/>
          <a:ln>
            <a:noFill/>
          </a:ln>
        </p:spPr>
      </p:pic>
      <p:sp>
        <p:nvSpPr>
          <p:cNvPr id="141" name="Google Shape;141;p23"/>
          <p:cNvSpPr txBox="1"/>
          <p:nvPr/>
        </p:nvSpPr>
        <p:spPr>
          <a:xfrm>
            <a:off x="457200" y="3570425"/>
            <a:ext cx="54984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t>Linac beam parameters:</a:t>
            </a:r>
            <a:r>
              <a:rPr lang="en" sz="1000"/>
              <a:t> </a:t>
            </a:r>
            <a:r>
              <a:rPr lang="en" sz="1000"/>
              <a:t>std(p) = 4.3319e-04, 1.5e-4 std(dp/p) from </a:t>
            </a:r>
            <a:r>
              <a:rPr lang="en" sz="1000"/>
              <a:t>jitter</a:t>
            </a:r>
            <a:endParaRPr sz="1000"/>
          </a:p>
          <a:p>
            <a:pPr indent="0" lvl="0" marL="0" rtl="0" algn="l">
              <a:spcBef>
                <a:spcPts val="0"/>
              </a:spcBef>
              <a:spcAft>
                <a:spcPts val="0"/>
              </a:spcAft>
              <a:buNone/>
            </a:pPr>
            <a:r>
              <a:rPr b="1" lang="en" sz="1000"/>
              <a:t>Injection parameters:</a:t>
            </a:r>
            <a:r>
              <a:rPr lang="en" sz="1000"/>
              <a:t> off energy = 7e-4, one gate -0.55pi - 0.55, dp ripple = 1.5e-4</a:t>
            </a:r>
            <a:endParaRPr sz="1000"/>
          </a:p>
          <a:p>
            <a:pPr indent="0" lvl="0" marL="0" rtl="0" algn="l">
              <a:spcBef>
                <a:spcPts val="0"/>
              </a:spcBef>
              <a:spcAft>
                <a:spcPts val="0"/>
              </a:spcAft>
              <a:buNone/>
            </a:pPr>
            <a:r>
              <a:rPr b="1" lang="en" sz="1000"/>
              <a:t>Simulated results: </a:t>
            </a:r>
            <a:endParaRPr b="1" sz="1000"/>
          </a:p>
          <a:p>
            <a:pPr indent="0" lvl="0" marL="0" rtl="0" algn="l">
              <a:spcBef>
                <a:spcPts val="0"/>
              </a:spcBef>
              <a:spcAft>
                <a:spcPts val="0"/>
              </a:spcAft>
              <a:buNone/>
            </a:pPr>
            <a:r>
              <a:rPr lang="en" sz="1000"/>
              <a:t>area of separatrix is 0.076627</a:t>
            </a:r>
            <a:endParaRPr sz="1000"/>
          </a:p>
          <a:p>
            <a:pPr indent="0" lvl="0" marL="0" rtl="0" algn="l">
              <a:spcBef>
                <a:spcPts val="0"/>
              </a:spcBef>
              <a:spcAft>
                <a:spcPts val="0"/>
              </a:spcAft>
              <a:buNone/>
            </a:pPr>
            <a:r>
              <a:rPr lang="en" sz="1000"/>
              <a:t>area of the 99.9% of particles is 0.074723, the ratio to the separatrix area is 0.975161</a:t>
            </a:r>
            <a:endParaRPr sz="1000"/>
          </a:p>
          <a:p>
            <a:pPr indent="0" lvl="0" marL="0" rtl="0" algn="l">
              <a:spcBef>
                <a:spcPts val="0"/>
              </a:spcBef>
              <a:spcAft>
                <a:spcPts val="0"/>
              </a:spcAft>
              <a:buNone/>
            </a:pPr>
            <a:r>
              <a:rPr lang="en" sz="1000"/>
              <a:t>phase std 0.975658, energy std 1.082379</a:t>
            </a:r>
            <a:endParaRPr sz="1000"/>
          </a:p>
          <a:p>
            <a:pPr indent="0" lvl="0" marL="0" rtl="0" algn="l">
              <a:spcBef>
                <a:spcPts val="0"/>
              </a:spcBef>
              <a:spcAft>
                <a:spcPts val="0"/>
              </a:spcAft>
              <a:buNone/>
            </a:pPr>
            <a:r>
              <a:rPr lang="en" sz="1000"/>
              <a:t>lost particles 33930 out of 5410001 injected, ratio is 0.006272</a:t>
            </a:r>
            <a:endParaRPr sz="1000"/>
          </a:p>
          <a:p>
            <a:pPr indent="0" lvl="0" marL="0" rtl="0" algn="l">
              <a:spcBef>
                <a:spcPts val="0"/>
              </a:spcBef>
              <a:spcAft>
                <a:spcPts val="0"/>
              </a:spcAft>
              <a:buNone/>
            </a:pPr>
            <a:r>
              <a:rPr lang="en" sz="1000"/>
              <a:t>bunching factor 2.238816</a:t>
            </a:r>
            <a:endParaRPr/>
          </a:p>
        </p:txBody>
      </p:sp>
      <p:sp>
        <p:nvSpPr>
          <p:cNvPr id="142" name="Google Shape;14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3" name="Google Shape;143;p23"/>
          <p:cNvSpPr txBox="1"/>
          <p:nvPr/>
        </p:nvSpPr>
        <p:spPr>
          <a:xfrm>
            <a:off x="7042950" y="1017725"/>
            <a:ext cx="197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0" lvl="0" marL="0" rtl="0" algn="l">
              <a:spcBef>
                <a:spcPts val="0"/>
              </a:spcBef>
              <a:spcAft>
                <a:spcPts val="0"/>
              </a:spcAft>
              <a:buNone/>
            </a:pPr>
            <a:r>
              <a:rPr lang="en" sz="1000">
                <a:solidFill>
                  <a:srgbClr val="FF0000"/>
                </a:solidFill>
              </a:rPr>
              <a:t>The bucket is full, leaving no margin between the beam distribution and separatrix</a:t>
            </a:r>
            <a:endParaRPr sz="10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Actual </a:t>
            </a:r>
            <a:r>
              <a:rPr lang="en"/>
              <a:t>Baseline : with SC, no buncher, on-energy injection</a:t>
            </a:r>
            <a:endParaRPr/>
          </a:p>
          <a:p>
            <a:pPr indent="0" lvl="0" marL="0" rtl="0" algn="l">
              <a:spcBef>
                <a:spcPts val="0"/>
              </a:spcBef>
              <a:spcAft>
                <a:spcPts val="0"/>
              </a:spcAft>
              <a:buNone/>
            </a:pPr>
            <a:r>
              <a:t/>
            </a:r>
            <a:endParaRPr/>
          </a:p>
        </p:txBody>
      </p:sp>
      <p:sp>
        <p:nvSpPr>
          <p:cNvPr id="149" name="Google Shape;149;p24"/>
          <p:cNvSpPr txBox="1"/>
          <p:nvPr/>
        </p:nvSpPr>
        <p:spPr>
          <a:xfrm>
            <a:off x="457200" y="3513350"/>
            <a:ext cx="6232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rPr>
              <a:t>Linac beam parameters:</a:t>
            </a:r>
            <a:r>
              <a:rPr lang="en" sz="1000">
                <a:solidFill>
                  <a:schemeClr val="dk1"/>
                </a:solidFill>
              </a:rPr>
              <a:t> std(p) = 4.3319e-04, 1.5e-4 std(dp/p) from jitter</a:t>
            </a:r>
            <a:endParaRPr sz="1000"/>
          </a:p>
          <a:p>
            <a:pPr indent="0" lvl="0" marL="0" rtl="0" algn="l">
              <a:spcBef>
                <a:spcPts val="0"/>
              </a:spcBef>
              <a:spcAft>
                <a:spcPts val="0"/>
              </a:spcAft>
              <a:buNone/>
            </a:pPr>
            <a:r>
              <a:rPr b="1" lang="en" sz="1000"/>
              <a:t>Injection parameters: </a:t>
            </a:r>
            <a:r>
              <a:rPr lang="en" sz="1000">
                <a:solidFill>
                  <a:schemeClr val="dk1"/>
                </a:solidFill>
              </a:rPr>
              <a:t>on energy, dp/p_inj = 0.0, dp ripple = 1.5e-4, </a:t>
            </a:r>
            <a:endParaRPr sz="1000">
              <a:solidFill>
                <a:schemeClr val="dk1"/>
              </a:solidFill>
            </a:endParaRPr>
          </a:p>
          <a:p>
            <a:pPr indent="0" lvl="0" marL="0" rtl="0" algn="l">
              <a:spcBef>
                <a:spcPts val="0"/>
              </a:spcBef>
              <a:spcAft>
                <a:spcPts val="0"/>
              </a:spcAft>
              <a:buNone/>
            </a:pPr>
            <a:r>
              <a:rPr lang="en" sz="1000">
                <a:solidFill>
                  <a:schemeClr val="dk1"/>
                </a:solidFill>
              </a:rPr>
              <a:t>two gates -0.65Pi - -0.1Pi and 0.1Pi - 0.65Pi,</a:t>
            </a:r>
            <a:endParaRPr sz="1000"/>
          </a:p>
          <a:p>
            <a:pPr indent="0" lvl="0" marL="0" rtl="0" algn="l">
              <a:spcBef>
                <a:spcPts val="0"/>
              </a:spcBef>
              <a:spcAft>
                <a:spcPts val="0"/>
              </a:spcAft>
              <a:buNone/>
            </a:pPr>
            <a:r>
              <a:rPr b="1" lang="en" sz="1000"/>
              <a:t>Simulated Results: </a:t>
            </a:r>
            <a:endParaRPr b="1" sz="1000"/>
          </a:p>
          <a:p>
            <a:pPr indent="0" lvl="0" marL="0" rtl="0" algn="l">
              <a:spcBef>
                <a:spcPts val="0"/>
              </a:spcBef>
              <a:spcAft>
                <a:spcPts val="0"/>
              </a:spcAft>
              <a:buNone/>
            </a:pPr>
            <a:r>
              <a:rPr lang="en" sz="1000"/>
              <a:t>area of separatrix is 0.076627</a:t>
            </a:r>
            <a:endParaRPr sz="1000"/>
          </a:p>
          <a:p>
            <a:pPr indent="0" lvl="0" marL="0" rtl="0" algn="l">
              <a:spcBef>
                <a:spcPts val="0"/>
              </a:spcBef>
              <a:spcAft>
                <a:spcPts val="0"/>
              </a:spcAft>
              <a:buNone/>
            </a:pPr>
            <a:r>
              <a:rPr lang="en" sz="1000"/>
              <a:t>area of the 99.9 % of particles is 0.067121, the ratio to the separatrix area is 0.875959</a:t>
            </a:r>
            <a:endParaRPr sz="1000"/>
          </a:p>
          <a:p>
            <a:pPr indent="0" lvl="0" marL="0" rtl="0" algn="l">
              <a:spcBef>
                <a:spcPts val="0"/>
              </a:spcBef>
              <a:spcAft>
                <a:spcPts val="0"/>
              </a:spcAft>
              <a:buNone/>
            </a:pPr>
            <a:r>
              <a:rPr lang="en" sz="1000"/>
              <a:t>phase std 0.991292, energy std 1.109542</a:t>
            </a:r>
            <a:endParaRPr sz="1000"/>
          </a:p>
          <a:p>
            <a:pPr indent="0" lvl="0" marL="0" rtl="0" algn="l">
              <a:spcBef>
                <a:spcPts val="0"/>
              </a:spcBef>
              <a:spcAft>
                <a:spcPts val="0"/>
              </a:spcAft>
              <a:buNone/>
            </a:pPr>
            <a:r>
              <a:rPr lang="en" sz="1000"/>
              <a:t>lost particles 520 out of 5420001 injected, ratio is 0.000096</a:t>
            </a:r>
            <a:endParaRPr sz="1000"/>
          </a:p>
          <a:p>
            <a:pPr indent="0" lvl="0" marL="0" rtl="0" algn="l">
              <a:spcBef>
                <a:spcPts val="0"/>
              </a:spcBef>
              <a:spcAft>
                <a:spcPts val="0"/>
              </a:spcAft>
              <a:buNone/>
            </a:pPr>
            <a:r>
              <a:rPr lang="en" sz="1000"/>
              <a:t>bunching factor 2.302359</a:t>
            </a:r>
            <a:endParaRPr sz="1000"/>
          </a:p>
        </p:txBody>
      </p:sp>
      <p:pic>
        <p:nvPicPr>
          <p:cNvPr id="150" name="Google Shape;150;p24"/>
          <p:cNvPicPr preferRelativeResize="0"/>
          <p:nvPr/>
        </p:nvPicPr>
        <p:blipFill>
          <a:blip r:embed="rId3">
            <a:alphaModFix/>
          </a:blip>
          <a:stretch>
            <a:fillRect/>
          </a:stretch>
        </p:blipFill>
        <p:spPr>
          <a:xfrm>
            <a:off x="457200" y="1097280"/>
            <a:ext cx="3200400" cy="2400301"/>
          </a:xfrm>
          <a:prstGeom prst="rect">
            <a:avLst/>
          </a:prstGeom>
          <a:noFill/>
          <a:ln>
            <a:noFill/>
          </a:ln>
        </p:spPr>
      </p:pic>
      <p:pic>
        <p:nvPicPr>
          <p:cNvPr id="151" name="Google Shape;151;p24"/>
          <p:cNvPicPr preferRelativeResize="0"/>
          <p:nvPr/>
        </p:nvPicPr>
        <p:blipFill>
          <a:blip r:embed="rId4">
            <a:alphaModFix/>
          </a:blip>
          <a:stretch>
            <a:fillRect/>
          </a:stretch>
        </p:blipFill>
        <p:spPr>
          <a:xfrm>
            <a:off x="3931920" y="1097280"/>
            <a:ext cx="3200400" cy="2325624"/>
          </a:xfrm>
          <a:prstGeom prst="rect">
            <a:avLst/>
          </a:prstGeom>
          <a:noFill/>
          <a:ln>
            <a:noFill/>
          </a:ln>
        </p:spPr>
      </p:pic>
      <p:sp>
        <p:nvSpPr>
          <p:cNvPr id="152" name="Google Shape;15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3" name="Google Shape;153;p24"/>
          <p:cNvSpPr txBox="1"/>
          <p:nvPr/>
        </p:nvSpPr>
        <p:spPr>
          <a:xfrm>
            <a:off x="7042950" y="1017725"/>
            <a:ext cx="1978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0" lvl="0" marL="0" rtl="0" algn="l">
              <a:spcBef>
                <a:spcPts val="0"/>
              </a:spcBef>
              <a:spcAft>
                <a:spcPts val="0"/>
              </a:spcAft>
              <a:buNone/>
            </a:pPr>
            <a:r>
              <a:rPr lang="en" sz="1000">
                <a:solidFill>
                  <a:srgbClr val="FF0000"/>
                </a:solidFill>
              </a:rPr>
              <a:t>The bucket is nearly full, leaving little margin between the beam distribution and separatrix</a:t>
            </a:r>
            <a:endParaRPr sz="10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With SC and</a:t>
            </a:r>
            <a:endParaRPr/>
          </a:p>
          <a:p>
            <a:pPr indent="0" lvl="0" marL="0" rtl="0" algn="ctr">
              <a:spcBef>
                <a:spcPts val="0"/>
              </a:spcBef>
              <a:spcAft>
                <a:spcPts val="0"/>
              </a:spcAft>
              <a:buNone/>
            </a:pPr>
            <a:r>
              <a:rPr lang="en"/>
              <a:t>Buncher at 185 m </a:t>
            </a:r>
            <a:endParaRPr/>
          </a:p>
          <a:p>
            <a:pPr indent="0" lvl="0" marL="0" rtl="0" algn="ctr">
              <a:spcBef>
                <a:spcPts val="0"/>
              </a:spcBef>
              <a:spcAft>
                <a:spcPts val="0"/>
              </a:spcAft>
              <a:buNone/>
            </a:pPr>
            <a:r>
              <a:rPr lang="en"/>
              <a:t>(Location 1, middle of BTL), </a:t>
            </a:r>
            <a:endParaRPr/>
          </a:p>
          <a:p>
            <a:pPr indent="0" lvl="0" marL="0" rtl="0" algn="ctr">
              <a:spcBef>
                <a:spcPts val="0"/>
              </a:spcBef>
              <a:spcAft>
                <a:spcPts val="0"/>
              </a:spcAft>
              <a:buNone/>
            </a:pPr>
            <a:r>
              <a:rPr lang="en"/>
              <a:t>F=650 MHz,V=2 MV </a:t>
            </a:r>
            <a:endParaRPr/>
          </a:p>
        </p:txBody>
      </p:sp>
      <p:sp>
        <p:nvSpPr>
          <p:cNvPr id="159" name="Google Shape;15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With SC, 650 MHz Buncher at 185 m, 2 MV</a:t>
            </a:r>
            <a:endParaRPr/>
          </a:p>
        </p:txBody>
      </p:sp>
      <p:sp>
        <p:nvSpPr>
          <p:cNvPr id="165" name="Google Shape;16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6" name="Google Shape;166;p26"/>
          <p:cNvPicPr preferRelativeResize="0"/>
          <p:nvPr/>
        </p:nvPicPr>
        <p:blipFill>
          <a:blip r:embed="rId3">
            <a:alphaModFix/>
          </a:blip>
          <a:stretch>
            <a:fillRect/>
          </a:stretch>
        </p:blipFill>
        <p:spPr>
          <a:xfrm>
            <a:off x="311700" y="1017725"/>
            <a:ext cx="6244000" cy="3190125"/>
          </a:xfrm>
          <a:prstGeom prst="rect">
            <a:avLst/>
          </a:prstGeom>
          <a:noFill/>
          <a:ln>
            <a:noFill/>
          </a:ln>
        </p:spPr>
      </p:pic>
      <p:sp>
        <p:nvSpPr>
          <p:cNvPr id="167" name="Google Shape;167;p26"/>
          <p:cNvSpPr txBox="1"/>
          <p:nvPr/>
        </p:nvSpPr>
        <p:spPr>
          <a:xfrm>
            <a:off x="6782225" y="1965500"/>
            <a:ext cx="2275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Momentum spread compensated by the buncher. The spread is reduced from 4.3e-4 to 3.4e-5.</a:t>
            </a:r>
            <a:endParaRPr sz="1000"/>
          </a:p>
        </p:txBody>
      </p:sp>
      <p:sp>
        <p:nvSpPr>
          <p:cNvPr id="168" name="Google Shape;168;p26"/>
          <p:cNvSpPr txBox="1"/>
          <p:nvPr/>
        </p:nvSpPr>
        <p:spPr>
          <a:xfrm>
            <a:off x="6802175" y="911850"/>
            <a:ext cx="2275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0" lvl="0" marL="0" rtl="0" algn="l">
              <a:spcBef>
                <a:spcPts val="0"/>
              </a:spcBef>
              <a:spcAft>
                <a:spcPts val="0"/>
              </a:spcAft>
              <a:buNone/>
            </a:pPr>
            <a:r>
              <a:rPr lang="en" sz="1000">
                <a:solidFill>
                  <a:srgbClr val="FF0000"/>
                </a:solidFill>
              </a:rPr>
              <a:t>The buncher </a:t>
            </a:r>
            <a:r>
              <a:rPr lang="en" sz="1000">
                <a:solidFill>
                  <a:srgbClr val="FF0000"/>
                </a:solidFill>
              </a:rPr>
              <a:t>suppresses</a:t>
            </a:r>
            <a:r>
              <a:rPr lang="en" sz="1000">
                <a:solidFill>
                  <a:srgbClr val="FF0000"/>
                </a:solidFill>
              </a:rPr>
              <a:t> the energy spread very effectively. The energy spread is suppressed by an order of </a:t>
            </a:r>
            <a:r>
              <a:rPr lang="en" sz="1000">
                <a:solidFill>
                  <a:srgbClr val="FF0000"/>
                </a:solidFill>
              </a:rPr>
              <a:t>magnitude</a:t>
            </a:r>
            <a:r>
              <a:rPr lang="en" sz="1000">
                <a:solidFill>
                  <a:srgbClr val="FF0000"/>
                </a:solidFill>
              </a:rPr>
              <a:t>.</a:t>
            </a:r>
            <a:endParaRPr sz="10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Buncher Compensates Energy/M</a:t>
            </a:r>
            <a:r>
              <a:rPr lang="en"/>
              <a:t>omentum</a:t>
            </a:r>
            <a:r>
              <a:rPr lang="en"/>
              <a:t> Jitter As Well</a:t>
            </a:r>
            <a:endParaRPr/>
          </a:p>
        </p:txBody>
      </p:sp>
      <p:sp>
        <p:nvSpPr>
          <p:cNvPr id="174" name="Google Shape;174;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5" name="Google Shape;175;p27"/>
          <p:cNvPicPr preferRelativeResize="0"/>
          <p:nvPr/>
        </p:nvPicPr>
        <p:blipFill>
          <a:blip r:embed="rId3">
            <a:alphaModFix/>
          </a:blip>
          <a:stretch>
            <a:fillRect/>
          </a:stretch>
        </p:blipFill>
        <p:spPr>
          <a:xfrm>
            <a:off x="370725" y="991250"/>
            <a:ext cx="6579619" cy="3820977"/>
          </a:xfrm>
          <a:prstGeom prst="rect">
            <a:avLst/>
          </a:prstGeom>
          <a:noFill/>
          <a:ln>
            <a:noFill/>
          </a:ln>
        </p:spPr>
      </p:pic>
      <p:cxnSp>
        <p:nvCxnSpPr>
          <p:cNvPr id="176" name="Google Shape;176;p27"/>
          <p:cNvCxnSpPr>
            <a:stCxn id="177" idx="1"/>
          </p:cNvCxnSpPr>
          <p:nvPr/>
        </p:nvCxnSpPr>
        <p:spPr>
          <a:xfrm flipH="1">
            <a:off x="3473625" y="3190650"/>
            <a:ext cx="469800" cy="349200"/>
          </a:xfrm>
          <a:prstGeom prst="straightConnector1">
            <a:avLst/>
          </a:prstGeom>
          <a:noFill/>
          <a:ln cap="flat" cmpd="sng" w="9525">
            <a:solidFill>
              <a:schemeClr val="dk2"/>
            </a:solidFill>
            <a:prstDash val="solid"/>
            <a:round/>
            <a:headEnd len="med" w="med" type="none"/>
            <a:tailEnd len="med" w="med" type="triangle"/>
          </a:ln>
        </p:spPr>
      </p:cxnSp>
      <p:sp>
        <p:nvSpPr>
          <p:cNvPr id="177" name="Google Shape;177;p27"/>
          <p:cNvSpPr txBox="1"/>
          <p:nvPr/>
        </p:nvSpPr>
        <p:spPr>
          <a:xfrm>
            <a:off x="3943425" y="2944350"/>
            <a:ext cx="228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Momentum spread and jitter </a:t>
            </a:r>
            <a:endParaRPr sz="1000"/>
          </a:p>
          <a:p>
            <a:pPr indent="0" lvl="0" marL="0" rtl="0" algn="l">
              <a:spcBef>
                <a:spcPts val="0"/>
              </a:spcBef>
              <a:spcAft>
                <a:spcPts val="0"/>
              </a:spcAft>
              <a:buNone/>
            </a:pPr>
            <a:r>
              <a:rPr lang="en" sz="1000"/>
              <a:t>are compensated by the buncher</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With SC, 650 MHz Buncher at 185m, Off Energy Injection</a:t>
            </a:r>
            <a:endParaRPr/>
          </a:p>
        </p:txBody>
      </p:sp>
      <p:sp>
        <p:nvSpPr>
          <p:cNvPr id="183" name="Google Shape;18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28"/>
          <p:cNvPicPr preferRelativeResize="0"/>
          <p:nvPr/>
        </p:nvPicPr>
        <p:blipFill>
          <a:blip r:embed="rId3">
            <a:alphaModFix/>
          </a:blip>
          <a:stretch>
            <a:fillRect/>
          </a:stretch>
        </p:blipFill>
        <p:spPr>
          <a:xfrm>
            <a:off x="457200" y="1097280"/>
            <a:ext cx="3200400" cy="2400301"/>
          </a:xfrm>
          <a:prstGeom prst="rect">
            <a:avLst/>
          </a:prstGeom>
          <a:noFill/>
          <a:ln>
            <a:noFill/>
          </a:ln>
        </p:spPr>
      </p:pic>
      <p:pic>
        <p:nvPicPr>
          <p:cNvPr id="185" name="Google Shape;185;p28"/>
          <p:cNvPicPr preferRelativeResize="0"/>
          <p:nvPr/>
        </p:nvPicPr>
        <p:blipFill>
          <a:blip r:embed="rId4">
            <a:alphaModFix/>
          </a:blip>
          <a:stretch>
            <a:fillRect/>
          </a:stretch>
        </p:blipFill>
        <p:spPr>
          <a:xfrm>
            <a:off x="3931920" y="1097280"/>
            <a:ext cx="3200400" cy="2325624"/>
          </a:xfrm>
          <a:prstGeom prst="rect">
            <a:avLst/>
          </a:prstGeom>
          <a:noFill/>
          <a:ln>
            <a:noFill/>
          </a:ln>
        </p:spPr>
      </p:pic>
      <p:sp>
        <p:nvSpPr>
          <p:cNvPr id="186" name="Google Shape;186;p28"/>
          <p:cNvSpPr txBox="1"/>
          <p:nvPr/>
        </p:nvSpPr>
        <p:spPr>
          <a:xfrm>
            <a:off x="457200" y="3511296"/>
            <a:ext cx="60534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rPr>
              <a:t>Linac beam parameters:</a:t>
            </a:r>
            <a:r>
              <a:rPr lang="en" sz="1000">
                <a:solidFill>
                  <a:schemeClr val="dk1"/>
                </a:solidFill>
              </a:rPr>
              <a:t> std(p) = </a:t>
            </a:r>
            <a:r>
              <a:rPr lang="en" sz="1000">
                <a:solidFill>
                  <a:schemeClr val="dk1"/>
                </a:solidFill>
              </a:rPr>
              <a:t>3.3875e-05</a:t>
            </a:r>
            <a:r>
              <a:rPr lang="en" sz="1000">
                <a:solidFill>
                  <a:schemeClr val="dk1"/>
                </a:solidFill>
              </a:rPr>
              <a:t>, 0.0 std(dp/p) from jitter</a:t>
            </a:r>
            <a:endParaRPr sz="1000">
              <a:solidFill>
                <a:schemeClr val="dk1"/>
              </a:solidFill>
            </a:endParaRPr>
          </a:p>
          <a:p>
            <a:pPr indent="0" lvl="0" marL="0" rtl="0" algn="l">
              <a:spcBef>
                <a:spcPts val="0"/>
              </a:spcBef>
              <a:spcAft>
                <a:spcPts val="0"/>
              </a:spcAft>
              <a:buNone/>
            </a:pPr>
            <a:r>
              <a:rPr b="1" lang="en" sz="1000">
                <a:solidFill>
                  <a:schemeClr val="dk1"/>
                </a:solidFill>
              </a:rPr>
              <a:t>Injection parameters: </a:t>
            </a:r>
            <a:r>
              <a:rPr lang="en" sz="1000">
                <a:solidFill>
                  <a:schemeClr val="dk1"/>
                </a:solidFill>
              </a:rPr>
              <a:t>off energy, dp/p_inj = 7e-4, dp ripple = 0.0, </a:t>
            </a:r>
            <a:r>
              <a:rPr lang="en" sz="1000">
                <a:solidFill>
                  <a:schemeClr val="dk1"/>
                </a:solidFill>
              </a:rPr>
              <a:t>one gate -0.55pi - 0.55pi</a:t>
            </a:r>
            <a:endParaRPr sz="1000">
              <a:solidFill>
                <a:schemeClr val="dk1"/>
              </a:solidFill>
            </a:endParaRPr>
          </a:p>
          <a:p>
            <a:pPr indent="0" lvl="0" marL="0" rtl="0" algn="l">
              <a:spcBef>
                <a:spcPts val="0"/>
              </a:spcBef>
              <a:spcAft>
                <a:spcPts val="0"/>
              </a:spcAft>
              <a:buNone/>
            </a:pPr>
            <a:r>
              <a:rPr b="1" lang="en" sz="1000">
                <a:solidFill>
                  <a:schemeClr val="dk1"/>
                </a:solidFill>
              </a:rPr>
              <a:t>Simulated Results: </a:t>
            </a:r>
            <a:endParaRPr b="1" sz="1000">
              <a:solidFill>
                <a:schemeClr val="dk1"/>
              </a:solidFill>
            </a:endParaRPr>
          </a:p>
          <a:p>
            <a:pPr indent="0" lvl="0" marL="0" rtl="0" algn="l">
              <a:spcBef>
                <a:spcPts val="0"/>
              </a:spcBef>
              <a:spcAft>
                <a:spcPts val="0"/>
              </a:spcAft>
              <a:buNone/>
            </a:pPr>
            <a:r>
              <a:rPr lang="en" sz="1000">
                <a:solidFill>
                  <a:schemeClr val="dk1"/>
                </a:solidFill>
              </a:rPr>
              <a:t>area of separatrix is 0.076627</a:t>
            </a:r>
            <a:endParaRPr sz="1000">
              <a:solidFill>
                <a:schemeClr val="dk1"/>
              </a:solidFill>
            </a:endParaRPr>
          </a:p>
          <a:p>
            <a:pPr indent="0" lvl="0" marL="0" rtl="0" algn="l">
              <a:spcBef>
                <a:spcPts val="0"/>
              </a:spcBef>
              <a:spcAft>
                <a:spcPts val="0"/>
              </a:spcAft>
              <a:buNone/>
            </a:pPr>
            <a:r>
              <a:rPr lang="en" sz="1000">
                <a:solidFill>
                  <a:schemeClr val="dk1"/>
                </a:solidFill>
              </a:rPr>
              <a:t>area of the 99.9% percent of particle is 0.048451, the ratio to the separatrix area is 0.632313</a:t>
            </a:r>
            <a:endParaRPr sz="1000">
              <a:solidFill>
                <a:schemeClr val="dk1"/>
              </a:solidFill>
            </a:endParaRPr>
          </a:p>
          <a:p>
            <a:pPr indent="0" lvl="0" marL="0" rtl="0" algn="l">
              <a:spcBef>
                <a:spcPts val="0"/>
              </a:spcBef>
              <a:spcAft>
                <a:spcPts val="0"/>
              </a:spcAft>
              <a:buNone/>
            </a:pPr>
            <a:r>
              <a:rPr lang="en" sz="1000">
                <a:solidFill>
                  <a:schemeClr val="dk1"/>
                </a:solidFill>
              </a:rPr>
              <a:t>phase std 0.879742, energy std 1.033700</a:t>
            </a:r>
            <a:endParaRPr sz="1000">
              <a:solidFill>
                <a:schemeClr val="dk1"/>
              </a:solidFill>
            </a:endParaRPr>
          </a:p>
          <a:p>
            <a:pPr indent="0" lvl="0" marL="0" rtl="0" algn="l">
              <a:spcBef>
                <a:spcPts val="0"/>
              </a:spcBef>
              <a:spcAft>
                <a:spcPts val="0"/>
              </a:spcAft>
              <a:buNone/>
            </a:pPr>
            <a:r>
              <a:rPr lang="en" sz="1000">
                <a:solidFill>
                  <a:schemeClr val="dk1"/>
                </a:solidFill>
              </a:rPr>
              <a:t>lost particles 0 out of 5410001 injected, ratio is 0.000000</a:t>
            </a:r>
            <a:endParaRPr sz="1000">
              <a:solidFill>
                <a:schemeClr val="dk1"/>
              </a:solidFill>
            </a:endParaRPr>
          </a:p>
          <a:p>
            <a:pPr indent="0" lvl="0" marL="0" rtl="0" algn="l">
              <a:spcBef>
                <a:spcPts val="0"/>
              </a:spcBef>
              <a:spcAft>
                <a:spcPts val="0"/>
              </a:spcAft>
              <a:buNone/>
            </a:pPr>
            <a:r>
              <a:rPr lang="en" sz="1000">
                <a:solidFill>
                  <a:schemeClr val="dk1"/>
                </a:solidFill>
              </a:rPr>
              <a:t>bunching factor 3.193759</a:t>
            </a:r>
            <a:endParaRPr sz="1000">
              <a:solidFill>
                <a:schemeClr val="dk1"/>
              </a:solidFill>
            </a:endParaRPr>
          </a:p>
        </p:txBody>
      </p:sp>
      <p:sp>
        <p:nvSpPr>
          <p:cNvPr id="187" name="Google Shape;187;p28"/>
          <p:cNvSpPr txBox="1"/>
          <p:nvPr/>
        </p:nvSpPr>
        <p:spPr>
          <a:xfrm>
            <a:off x="7103775" y="1341150"/>
            <a:ext cx="19641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292100" lvl="0" marL="457200" rtl="0" algn="l">
              <a:spcBef>
                <a:spcPts val="0"/>
              </a:spcBef>
              <a:spcAft>
                <a:spcPts val="0"/>
              </a:spcAft>
              <a:buClr>
                <a:srgbClr val="FF0000"/>
              </a:buClr>
              <a:buSzPts val="1000"/>
              <a:buAutoNum type="arabicPeriod"/>
            </a:pPr>
            <a:r>
              <a:rPr lang="en" sz="1000">
                <a:solidFill>
                  <a:srgbClr val="FF0000"/>
                </a:solidFill>
              </a:rPr>
              <a:t>Reduced energy spread leaves margin between the beam distribution and searatrix</a:t>
            </a:r>
            <a:endParaRPr sz="1000">
              <a:solidFill>
                <a:srgbClr val="FF0000"/>
              </a:solidFill>
            </a:endParaRPr>
          </a:p>
          <a:p>
            <a:pPr indent="-292100" lvl="0" marL="457200" rtl="0" algn="l">
              <a:spcBef>
                <a:spcPts val="0"/>
              </a:spcBef>
              <a:spcAft>
                <a:spcPts val="0"/>
              </a:spcAft>
              <a:buClr>
                <a:srgbClr val="FF0000"/>
              </a:buClr>
              <a:buSzPts val="1000"/>
              <a:buAutoNum type="arabicPeriod"/>
            </a:pPr>
            <a:r>
              <a:rPr lang="en" sz="1000">
                <a:solidFill>
                  <a:srgbClr val="FF0000"/>
                </a:solidFill>
              </a:rPr>
              <a:t>The off-energy injection scheme (CDR design) of the beam with a small energy spread can produce sharp charge density peaks near the central hole.</a:t>
            </a:r>
            <a:endParaRPr sz="10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With SC, 650 MHz Buncher at 185m, On Energy Injection</a:t>
            </a:r>
            <a:endParaRPr/>
          </a:p>
          <a:p>
            <a:pPr indent="0" lvl="0" marL="0" rtl="0" algn="l">
              <a:spcBef>
                <a:spcPts val="0"/>
              </a:spcBef>
              <a:spcAft>
                <a:spcPts val="0"/>
              </a:spcAft>
              <a:buNone/>
            </a:pPr>
            <a:r>
              <a:t/>
            </a:r>
            <a:endParaRPr/>
          </a:p>
        </p:txBody>
      </p:sp>
      <p:sp>
        <p:nvSpPr>
          <p:cNvPr id="193" name="Google Shape;19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p29"/>
          <p:cNvSpPr txBox="1"/>
          <p:nvPr/>
        </p:nvSpPr>
        <p:spPr>
          <a:xfrm>
            <a:off x="457200" y="3511296"/>
            <a:ext cx="6053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rPr>
              <a:t>Linac beam parameters:</a:t>
            </a:r>
            <a:r>
              <a:rPr lang="en" sz="1000">
                <a:solidFill>
                  <a:schemeClr val="dk1"/>
                </a:solidFill>
              </a:rPr>
              <a:t> std(p) = 3.3875e-05, 0.0 std(dp/p) from jitter</a:t>
            </a:r>
            <a:endParaRPr sz="1000">
              <a:solidFill>
                <a:schemeClr val="dk1"/>
              </a:solidFill>
            </a:endParaRPr>
          </a:p>
          <a:p>
            <a:pPr indent="0" lvl="0" marL="0" rtl="0" algn="l">
              <a:spcBef>
                <a:spcPts val="0"/>
              </a:spcBef>
              <a:spcAft>
                <a:spcPts val="0"/>
              </a:spcAft>
              <a:buNone/>
            </a:pPr>
            <a:r>
              <a:rPr b="1" lang="en" sz="1000">
                <a:solidFill>
                  <a:schemeClr val="dk1"/>
                </a:solidFill>
              </a:rPr>
              <a:t>Injection parameters: </a:t>
            </a:r>
            <a:r>
              <a:rPr lang="en" sz="1000">
                <a:solidFill>
                  <a:schemeClr val="dk1"/>
                </a:solidFill>
              </a:rPr>
              <a:t>on energy, dp/p_inj = 0.0, dp ripple = 0.0</a:t>
            </a:r>
            <a:endParaRPr sz="1000">
              <a:solidFill>
                <a:schemeClr val="dk1"/>
              </a:solidFill>
            </a:endParaRPr>
          </a:p>
          <a:p>
            <a:pPr indent="0" lvl="0" marL="0" rtl="0" algn="l">
              <a:spcBef>
                <a:spcPts val="0"/>
              </a:spcBef>
              <a:spcAft>
                <a:spcPts val="0"/>
              </a:spcAft>
              <a:buNone/>
            </a:pPr>
            <a:r>
              <a:rPr lang="en" sz="1000">
                <a:solidFill>
                  <a:schemeClr val="dk1"/>
                </a:solidFill>
              </a:rPr>
              <a:t>two gates -0.65Pi - -0.1Pi and 0.1Pi - 0.65Pi</a:t>
            </a:r>
            <a:endParaRPr sz="1000">
              <a:solidFill>
                <a:schemeClr val="dk1"/>
              </a:solidFill>
            </a:endParaRPr>
          </a:p>
          <a:p>
            <a:pPr indent="0" lvl="0" marL="0" rtl="0" algn="l">
              <a:spcBef>
                <a:spcPts val="0"/>
              </a:spcBef>
              <a:spcAft>
                <a:spcPts val="0"/>
              </a:spcAft>
              <a:buNone/>
            </a:pPr>
            <a:r>
              <a:rPr b="1" lang="en" sz="1000">
                <a:solidFill>
                  <a:schemeClr val="dk1"/>
                </a:solidFill>
              </a:rPr>
              <a:t>Simulated Results: </a:t>
            </a:r>
            <a:endParaRPr b="1" sz="1000">
              <a:solidFill>
                <a:schemeClr val="dk1"/>
              </a:solidFill>
            </a:endParaRPr>
          </a:p>
          <a:p>
            <a:pPr indent="0" lvl="0" marL="0" rtl="0" algn="l">
              <a:spcBef>
                <a:spcPts val="0"/>
              </a:spcBef>
              <a:spcAft>
                <a:spcPts val="0"/>
              </a:spcAft>
              <a:buNone/>
            </a:pPr>
            <a:r>
              <a:rPr lang="en" sz="1000">
                <a:solidFill>
                  <a:schemeClr val="dk1"/>
                </a:solidFill>
              </a:rPr>
              <a:t>area of separatrix is 0.076627</a:t>
            </a:r>
            <a:endParaRPr sz="1000">
              <a:solidFill>
                <a:schemeClr val="dk1"/>
              </a:solidFill>
            </a:endParaRPr>
          </a:p>
          <a:p>
            <a:pPr indent="0" lvl="0" marL="0" rtl="0" algn="l">
              <a:spcBef>
                <a:spcPts val="0"/>
              </a:spcBef>
              <a:spcAft>
                <a:spcPts val="0"/>
              </a:spcAft>
              <a:buNone/>
            </a:pPr>
            <a:r>
              <a:rPr lang="en" sz="1000">
                <a:solidFill>
                  <a:schemeClr val="dk1"/>
                </a:solidFill>
              </a:rPr>
              <a:t>area of the 99.9% of particle is 0.050721, the ratio to the separatrix area is 0.661935</a:t>
            </a:r>
            <a:endParaRPr sz="1000">
              <a:solidFill>
                <a:schemeClr val="dk1"/>
              </a:solidFill>
            </a:endParaRPr>
          </a:p>
          <a:p>
            <a:pPr indent="0" lvl="0" marL="0" rtl="0" algn="l">
              <a:spcBef>
                <a:spcPts val="0"/>
              </a:spcBef>
              <a:spcAft>
                <a:spcPts val="0"/>
              </a:spcAft>
              <a:buNone/>
            </a:pPr>
            <a:r>
              <a:rPr lang="en" sz="1000">
                <a:solidFill>
                  <a:schemeClr val="dk1"/>
                </a:solidFill>
              </a:rPr>
              <a:t>phase std 0.918701, energy std 1.047458</a:t>
            </a:r>
            <a:endParaRPr sz="1000">
              <a:solidFill>
                <a:schemeClr val="dk1"/>
              </a:solidFill>
            </a:endParaRPr>
          </a:p>
          <a:p>
            <a:pPr indent="0" lvl="0" marL="0" rtl="0" algn="l">
              <a:spcBef>
                <a:spcPts val="0"/>
              </a:spcBef>
              <a:spcAft>
                <a:spcPts val="0"/>
              </a:spcAft>
              <a:buNone/>
            </a:pPr>
            <a:r>
              <a:rPr lang="en" sz="1000">
                <a:solidFill>
                  <a:schemeClr val="dk1"/>
                </a:solidFill>
              </a:rPr>
              <a:t>lost particles 0 out of 5420001 injected, ratio is 0.000000</a:t>
            </a:r>
            <a:endParaRPr sz="1000">
              <a:solidFill>
                <a:schemeClr val="dk1"/>
              </a:solidFill>
            </a:endParaRPr>
          </a:p>
          <a:p>
            <a:pPr indent="0" lvl="0" marL="0" rtl="0" algn="l">
              <a:spcBef>
                <a:spcPts val="0"/>
              </a:spcBef>
              <a:spcAft>
                <a:spcPts val="0"/>
              </a:spcAft>
              <a:buNone/>
            </a:pPr>
            <a:r>
              <a:rPr lang="en" sz="1000">
                <a:solidFill>
                  <a:schemeClr val="dk1"/>
                </a:solidFill>
              </a:rPr>
              <a:t>bunching factor 2.736029</a:t>
            </a:r>
            <a:endParaRPr sz="1000">
              <a:solidFill>
                <a:schemeClr val="dk1"/>
              </a:solidFill>
            </a:endParaRPr>
          </a:p>
        </p:txBody>
      </p:sp>
      <p:pic>
        <p:nvPicPr>
          <p:cNvPr id="195" name="Google Shape;195;p29"/>
          <p:cNvPicPr preferRelativeResize="0"/>
          <p:nvPr/>
        </p:nvPicPr>
        <p:blipFill>
          <a:blip r:embed="rId3">
            <a:alphaModFix/>
          </a:blip>
          <a:stretch>
            <a:fillRect/>
          </a:stretch>
        </p:blipFill>
        <p:spPr>
          <a:xfrm>
            <a:off x="457200" y="1097280"/>
            <a:ext cx="3200400" cy="2400301"/>
          </a:xfrm>
          <a:prstGeom prst="rect">
            <a:avLst/>
          </a:prstGeom>
          <a:noFill/>
          <a:ln>
            <a:noFill/>
          </a:ln>
        </p:spPr>
      </p:pic>
      <p:pic>
        <p:nvPicPr>
          <p:cNvPr id="196" name="Google Shape;196;p29"/>
          <p:cNvPicPr preferRelativeResize="0"/>
          <p:nvPr/>
        </p:nvPicPr>
        <p:blipFill>
          <a:blip r:embed="rId4">
            <a:alphaModFix/>
          </a:blip>
          <a:stretch>
            <a:fillRect/>
          </a:stretch>
        </p:blipFill>
        <p:spPr>
          <a:xfrm>
            <a:off x="3931920" y="1097280"/>
            <a:ext cx="3200400" cy="2325624"/>
          </a:xfrm>
          <a:prstGeom prst="rect">
            <a:avLst/>
          </a:prstGeom>
          <a:noFill/>
          <a:ln>
            <a:noFill/>
          </a:ln>
        </p:spPr>
      </p:pic>
      <p:sp>
        <p:nvSpPr>
          <p:cNvPr id="197" name="Google Shape;197;p29"/>
          <p:cNvSpPr txBox="1"/>
          <p:nvPr/>
        </p:nvSpPr>
        <p:spPr>
          <a:xfrm>
            <a:off x="7103775" y="1341150"/>
            <a:ext cx="1964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0" lvl="0" marL="0" rtl="0" algn="l">
              <a:spcBef>
                <a:spcPts val="0"/>
              </a:spcBef>
              <a:spcAft>
                <a:spcPts val="0"/>
              </a:spcAft>
              <a:buNone/>
            </a:pPr>
            <a:r>
              <a:rPr lang="en" sz="1000">
                <a:solidFill>
                  <a:srgbClr val="FF0000"/>
                </a:solidFill>
              </a:rPr>
              <a:t>On-energy injection with two phase gates reduces the charge </a:t>
            </a:r>
            <a:r>
              <a:rPr lang="en" sz="1000">
                <a:solidFill>
                  <a:srgbClr val="FF0000"/>
                </a:solidFill>
              </a:rPr>
              <a:t>density</a:t>
            </a:r>
            <a:r>
              <a:rPr lang="en" sz="1000">
                <a:solidFill>
                  <a:srgbClr val="FF0000"/>
                </a:solidFill>
              </a:rPr>
              <a:t> </a:t>
            </a:r>
            <a:r>
              <a:rPr lang="en" sz="1000">
                <a:solidFill>
                  <a:srgbClr val="FF0000"/>
                </a:solidFill>
              </a:rPr>
              <a:t>peaks but keeps the longitudinal emittance small</a:t>
            </a:r>
            <a:endParaRPr sz="100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311700" y="0"/>
            <a:ext cx="8520600" cy="1017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With SC, 650 MHz Buncher at 185m, Smaller Offset In Energy, Two Gates</a:t>
            </a:r>
            <a:endParaRPr/>
          </a:p>
          <a:p>
            <a:pPr indent="0" lvl="0" marL="0" rtl="0" algn="l">
              <a:spcBef>
                <a:spcPts val="0"/>
              </a:spcBef>
              <a:spcAft>
                <a:spcPts val="0"/>
              </a:spcAft>
              <a:buNone/>
            </a:pPr>
            <a:r>
              <a:t/>
            </a:r>
            <a:endParaRPr/>
          </a:p>
        </p:txBody>
      </p:sp>
      <p:sp>
        <p:nvSpPr>
          <p:cNvPr id="203" name="Google Shape;20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4" name="Google Shape;204;p30"/>
          <p:cNvSpPr txBox="1"/>
          <p:nvPr/>
        </p:nvSpPr>
        <p:spPr>
          <a:xfrm>
            <a:off x="457200" y="3511296"/>
            <a:ext cx="6053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rPr>
              <a:t>Linac beam parameters:</a:t>
            </a:r>
            <a:r>
              <a:rPr lang="en" sz="1000">
                <a:solidFill>
                  <a:schemeClr val="dk1"/>
                </a:solidFill>
              </a:rPr>
              <a:t> std(p) = 3.3875e-05, 0.0 std(dp/p) from jitter</a:t>
            </a:r>
            <a:endParaRPr sz="1000">
              <a:solidFill>
                <a:schemeClr val="dk1"/>
              </a:solidFill>
            </a:endParaRPr>
          </a:p>
          <a:p>
            <a:pPr indent="0" lvl="0" marL="0" rtl="0" algn="l">
              <a:spcBef>
                <a:spcPts val="0"/>
              </a:spcBef>
              <a:spcAft>
                <a:spcPts val="0"/>
              </a:spcAft>
              <a:buNone/>
            </a:pPr>
            <a:r>
              <a:rPr b="1" lang="en" sz="1000">
                <a:solidFill>
                  <a:schemeClr val="dk1"/>
                </a:solidFill>
              </a:rPr>
              <a:t>Injection parameters: </a:t>
            </a:r>
            <a:r>
              <a:rPr lang="en" sz="1000">
                <a:solidFill>
                  <a:schemeClr val="dk1"/>
                </a:solidFill>
              </a:rPr>
              <a:t>off energy, dp/p_inj = 2e-4, dp ripple = 0.0</a:t>
            </a:r>
            <a:endParaRPr sz="1000">
              <a:solidFill>
                <a:schemeClr val="dk1"/>
              </a:solidFill>
            </a:endParaRPr>
          </a:p>
          <a:p>
            <a:pPr indent="0" lvl="0" marL="0" rtl="0" algn="l">
              <a:spcBef>
                <a:spcPts val="0"/>
              </a:spcBef>
              <a:spcAft>
                <a:spcPts val="0"/>
              </a:spcAft>
              <a:buNone/>
            </a:pPr>
            <a:r>
              <a:rPr lang="en" sz="1000">
                <a:solidFill>
                  <a:schemeClr val="dk1"/>
                </a:solidFill>
              </a:rPr>
              <a:t>two gates -0.65Pi - -0.1Pi and 0.1Pi - 0.65Pi</a:t>
            </a:r>
            <a:endParaRPr sz="1000">
              <a:solidFill>
                <a:schemeClr val="dk1"/>
              </a:solidFill>
            </a:endParaRPr>
          </a:p>
          <a:p>
            <a:pPr indent="0" lvl="0" marL="0" rtl="0" algn="l">
              <a:spcBef>
                <a:spcPts val="0"/>
              </a:spcBef>
              <a:spcAft>
                <a:spcPts val="0"/>
              </a:spcAft>
              <a:buNone/>
            </a:pPr>
            <a:r>
              <a:rPr b="1" lang="en" sz="1000">
                <a:solidFill>
                  <a:schemeClr val="dk1"/>
                </a:solidFill>
              </a:rPr>
              <a:t>Simulated Results: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area of separatrix is 0.076627</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area of the 99.9% of particle is 0.051846, the ratio to the separatrix area is 0.676616</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phase std 0.932859, energy std 1.058489</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lost particles 0 out of 5420001 injected, ratio is 0.000000</a:t>
            </a:r>
            <a:endParaRPr sz="1000">
              <a:solidFill>
                <a:schemeClr val="dk1"/>
              </a:solidFill>
            </a:endParaRPr>
          </a:p>
          <a:p>
            <a:pPr indent="0" lvl="0" marL="0" rtl="0" algn="l">
              <a:spcBef>
                <a:spcPts val="0"/>
              </a:spcBef>
              <a:spcAft>
                <a:spcPts val="0"/>
              </a:spcAft>
              <a:buNone/>
            </a:pPr>
            <a:r>
              <a:rPr lang="en" sz="1000">
                <a:solidFill>
                  <a:schemeClr val="dk1"/>
                </a:solidFill>
              </a:rPr>
              <a:t>bunching factor 2.633948</a:t>
            </a:r>
            <a:endParaRPr sz="1000">
              <a:solidFill>
                <a:schemeClr val="dk1"/>
              </a:solidFill>
            </a:endParaRPr>
          </a:p>
        </p:txBody>
      </p:sp>
      <p:pic>
        <p:nvPicPr>
          <p:cNvPr id="205" name="Google Shape;205;p30"/>
          <p:cNvPicPr preferRelativeResize="0"/>
          <p:nvPr/>
        </p:nvPicPr>
        <p:blipFill>
          <a:blip r:embed="rId3">
            <a:alphaModFix/>
          </a:blip>
          <a:stretch>
            <a:fillRect/>
          </a:stretch>
        </p:blipFill>
        <p:spPr>
          <a:xfrm>
            <a:off x="457200" y="1097100"/>
            <a:ext cx="3200400" cy="2391410"/>
          </a:xfrm>
          <a:prstGeom prst="rect">
            <a:avLst/>
          </a:prstGeom>
          <a:noFill/>
          <a:ln>
            <a:noFill/>
          </a:ln>
        </p:spPr>
      </p:pic>
      <p:pic>
        <p:nvPicPr>
          <p:cNvPr id="206" name="Google Shape;206;p30"/>
          <p:cNvPicPr preferRelativeResize="0"/>
          <p:nvPr/>
        </p:nvPicPr>
        <p:blipFill>
          <a:blip r:embed="rId4">
            <a:alphaModFix/>
          </a:blip>
          <a:stretch>
            <a:fillRect/>
          </a:stretch>
        </p:blipFill>
        <p:spPr>
          <a:xfrm>
            <a:off x="3931920" y="1097280"/>
            <a:ext cx="3200400" cy="2304287"/>
          </a:xfrm>
          <a:prstGeom prst="rect">
            <a:avLst/>
          </a:prstGeom>
          <a:noFill/>
          <a:ln>
            <a:noFill/>
          </a:ln>
        </p:spPr>
      </p:pic>
      <p:sp>
        <p:nvSpPr>
          <p:cNvPr id="207" name="Google Shape;207;p30"/>
          <p:cNvSpPr txBox="1"/>
          <p:nvPr/>
        </p:nvSpPr>
        <p:spPr>
          <a:xfrm>
            <a:off x="7103775" y="1341150"/>
            <a:ext cx="1964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0" lvl="0" marL="0" rtl="0" algn="l">
              <a:spcBef>
                <a:spcPts val="0"/>
              </a:spcBef>
              <a:spcAft>
                <a:spcPts val="0"/>
              </a:spcAft>
              <a:buNone/>
            </a:pPr>
            <a:r>
              <a:rPr lang="en" sz="1000">
                <a:solidFill>
                  <a:srgbClr val="FF0000"/>
                </a:solidFill>
              </a:rPr>
              <a:t>The i</a:t>
            </a:r>
            <a:r>
              <a:rPr lang="en" sz="1000">
                <a:solidFill>
                  <a:srgbClr val="FF0000"/>
                </a:solidFill>
              </a:rPr>
              <a:t>njection scheme with a small energy offset and  two phase gates reduces can deliver a more optimal </a:t>
            </a:r>
            <a:r>
              <a:rPr lang="en" sz="1000">
                <a:solidFill>
                  <a:srgbClr val="FF0000"/>
                </a:solidFill>
              </a:rPr>
              <a:t>initial distribution with a smaller peak density and emittance </a:t>
            </a:r>
            <a:endParaRPr sz="10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With SC and</a:t>
            </a:r>
            <a:endParaRPr/>
          </a:p>
          <a:p>
            <a:pPr indent="0" lvl="0" marL="0" rtl="0" algn="ctr">
              <a:spcBef>
                <a:spcPts val="0"/>
              </a:spcBef>
              <a:spcAft>
                <a:spcPts val="0"/>
              </a:spcAft>
              <a:buClr>
                <a:schemeClr val="dk1"/>
              </a:buClr>
              <a:buSzPct val="30555"/>
              <a:buFont typeface="Arial"/>
              <a:buNone/>
            </a:pPr>
            <a:r>
              <a:rPr lang="en"/>
              <a:t>Buncher at 325 m </a:t>
            </a:r>
            <a:endParaRPr/>
          </a:p>
          <a:p>
            <a:pPr indent="0" lvl="0" marL="0" rtl="0" algn="ctr">
              <a:spcBef>
                <a:spcPts val="0"/>
              </a:spcBef>
              <a:spcAft>
                <a:spcPts val="0"/>
              </a:spcAft>
              <a:buClr>
                <a:schemeClr val="dk1"/>
              </a:buClr>
              <a:buSzPct val="30555"/>
              <a:buFont typeface="Arial"/>
              <a:buNone/>
            </a:pPr>
            <a:r>
              <a:rPr lang="en"/>
              <a:t>(Location 2, end of BTL), </a:t>
            </a:r>
            <a:endParaRPr/>
          </a:p>
          <a:p>
            <a:pPr indent="0" lvl="0" marL="0" rtl="0" algn="ctr">
              <a:spcBef>
                <a:spcPts val="0"/>
              </a:spcBef>
              <a:spcAft>
                <a:spcPts val="0"/>
              </a:spcAft>
              <a:buClr>
                <a:schemeClr val="dk1"/>
              </a:buClr>
              <a:buSzPct val="30555"/>
              <a:buFont typeface="Arial"/>
              <a:buNone/>
            </a:pPr>
            <a:r>
              <a:rPr lang="en"/>
              <a:t>F=325 MHz,V=2 MV </a:t>
            </a:r>
            <a:endParaRPr/>
          </a:p>
        </p:txBody>
      </p:sp>
      <p:sp>
        <p:nvSpPr>
          <p:cNvPr id="213" name="Google Shape;213;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Sources and Compensation of </a:t>
            </a:r>
            <a:r>
              <a:rPr lang="en"/>
              <a:t>Energy Spread In BTL</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Momentum spread of the beam at the end of the linac is ~2.2e-4 r.m.s.</a:t>
            </a:r>
            <a:endParaRPr/>
          </a:p>
          <a:p>
            <a:pPr indent="0" lvl="0" marL="0" rtl="0" algn="l">
              <a:spcBef>
                <a:spcPts val="1200"/>
              </a:spcBef>
              <a:spcAft>
                <a:spcPts val="0"/>
              </a:spcAft>
              <a:buNone/>
            </a:pPr>
            <a:r>
              <a:rPr lang="en"/>
              <a:t>At CDR, the BTL </a:t>
            </a:r>
            <a:r>
              <a:rPr lang="en"/>
              <a:t>transport</a:t>
            </a:r>
            <a:r>
              <a:rPr lang="en"/>
              <a:t> and Booster injection were simulated without the space charge.</a:t>
            </a:r>
            <a:endParaRPr/>
          </a:p>
          <a:p>
            <a:pPr indent="0" lvl="0" marL="0" rtl="0" algn="l">
              <a:spcBef>
                <a:spcPts val="1200"/>
              </a:spcBef>
              <a:spcAft>
                <a:spcPts val="0"/>
              </a:spcAft>
              <a:buClr>
                <a:schemeClr val="dk1"/>
              </a:buClr>
              <a:buSzPct val="61111"/>
              <a:buFont typeface="Arial"/>
              <a:buNone/>
            </a:pPr>
            <a:r>
              <a:rPr lang="en"/>
              <a:t>Space charge doubles the beam momentum spread in BTL to ~4.3e-4.The linac energy jitter, specified at 1.5e-4 r.m.s., will effectively increase the momentum/energy spread.</a:t>
            </a:r>
            <a:endParaRPr/>
          </a:p>
          <a:p>
            <a:pPr indent="0" lvl="0" marL="0" rtl="0" algn="l">
              <a:spcBef>
                <a:spcPts val="1200"/>
              </a:spcBef>
              <a:spcAft>
                <a:spcPts val="0"/>
              </a:spcAft>
              <a:buClr>
                <a:schemeClr val="dk1"/>
              </a:buClr>
              <a:buSzPct val="61111"/>
              <a:buFont typeface="Arial"/>
              <a:buNone/>
            </a:pPr>
            <a:r>
              <a:rPr lang="en"/>
              <a:t>The momentum spread increases the longitudinal emittance of the painted Booster beam and can increase losses at injection and </a:t>
            </a:r>
            <a:r>
              <a:rPr lang="en"/>
              <a:t>beginning</a:t>
            </a:r>
            <a:r>
              <a:rPr lang="en"/>
              <a:t> of the acceleration.</a:t>
            </a:r>
            <a:endParaRPr/>
          </a:p>
          <a:p>
            <a:pPr indent="0" lvl="0" marL="0" rtl="0" algn="l">
              <a:spcBef>
                <a:spcPts val="1200"/>
              </a:spcBef>
              <a:spcAft>
                <a:spcPts val="0"/>
              </a:spcAft>
              <a:buClr>
                <a:schemeClr val="dk1"/>
              </a:buClr>
              <a:buSzPct val="61111"/>
              <a:buFont typeface="Arial"/>
              <a:buNone/>
            </a:pPr>
            <a:r>
              <a:rPr lang="en"/>
              <a:t>A buncher placed in BTL can be used to control the energy spread of the linac beam. The buncher will also reduce the energy jitter.</a:t>
            </a:r>
            <a:endParaRPr/>
          </a:p>
          <a:p>
            <a:pPr indent="0" lvl="0" marL="0" rtl="0" algn="l">
              <a:spcBef>
                <a:spcPts val="1200"/>
              </a:spcBef>
              <a:spcAft>
                <a:spcPts val="1200"/>
              </a:spcAft>
              <a:buClr>
                <a:schemeClr val="dk1"/>
              </a:buClr>
              <a:buSzPct val="62857"/>
              <a:buFont typeface="Arial"/>
              <a:buNone/>
            </a:pPr>
            <a:r>
              <a:rPr lang="en"/>
              <a:t>The injection energy offset and injection phase gate(s) can be optimized to improve injection and reduce losses. </a:t>
            </a:r>
            <a:endParaRPr sz="1750"/>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With SC, 325 MHz Buncher at 325 m, 2 MV</a:t>
            </a:r>
            <a:endParaRPr/>
          </a:p>
        </p:txBody>
      </p:sp>
      <p:sp>
        <p:nvSpPr>
          <p:cNvPr id="219" name="Google Shape;219;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0" name="Google Shape;220;p32"/>
          <p:cNvPicPr preferRelativeResize="0"/>
          <p:nvPr/>
        </p:nvPicPr>
        <p:blipFill>
          <a:blip r:embed="rId3">
            <a:alphaModFix/>
          </a:blip>
          <a:stretch>
            <a:fillRect/>
          </a:stretch>
        </p:blipFill>
        <p:spPr>
          <a:xfrm>
            <a:off x="222575" y="1178225"/>
            <a:ext cx="6505575" cy="3629025"/>
          </a:xfrm>
          <a:prstGeom prst="rect">
            <a:avLst/>
          </a:prstGeom>
          <a:noFill/>
          <a:ln>
            <a:noFill/>
          </a:ln>
        </p:spPr>
      </p:pic>
      <p:sp>
        <p:nvSpPr>
          <p:cNvPr id="221" name="Google Shape;221;p32"/>
          <p:cNvSpPr txBox="1"/>
          <p:nvPr/>
        </p:nvSpPr>
        <p:spPr>
          <a:xfrm>
            <a:off x="6689950" y="911850"/>
            <a:ext cx="23880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292100" lvl="0" marL="457200" rtl="0" algn="l">
              <a:spcBef>
                <a:spcPts val="0"/>
              </a:spcBef>
              <a:spcAft>
                <a:spcPts val="0"/>
              </a:spcAft>
              <a:buClr>
                <a:srgbClr val="FF0000"/>
              </a:buClr>
              <a:buSzPts val="1000"/>
              <a:buChar char="●"/>
            </a:pPr>
            <a:r>
              <a:rPr lang="en" sz="1000">
                <a:solidFill>
                  <a:srgbClr val="FF0000"/>
                </a:solidFill>
              </a:rPr>
              <a:t>The buncher suppresses the energy spread very effectively. The energy spread is suppressed by an order of magnitude.</a:t>
            </a:r>
            <a:endParaRPr sz="1000">
              <a:solidFill>
                <a:srgbClr val="FF0000"/>
              </a:solidFill>
            </a:endParaRPr>
          </a:p>
          <a:p>
            <a:pPr indent="-292100" lvl="0" marL="457200" rtl="0" algn="l">
              <a:spcBef>
                <a:spcPts val="0"/>
              </a:spcBef>
              <a:spcAft>
                <a:spcPts val="0"/>
              </a:spcAft>
              <a:buClr>
                <a:srgbClr val="FF0000"/>
              </a:buClr>
              <a:buSzPts val="1000"/>
              <a:buChar char="●"/>
            </a:pPr>
            <a:r>
              <a:rPr lang="en" sz="1000">
                <a:solidFill>
                  <a:srgbClr val="FF0000"/>
                </a:solidFill>
              </a:rPr>
              <a:t>The bunch length become somewhat long for 650 MHz </a:t>
            </a:r>
            <a:r>
              <a:rPr lang="en" sz="1000">
                <a:solidFill>
                  <a:srgbClr val="FF0000"/>
                </a:solidFill>
              </a:rPr>
              <a:t>although</a:t>
            </a:r>
            <a:r>
              <a:rPr lang="en" sz="1000">
                <a:solidFill>
                  <a:srgbClr val="FF0000"/>
                </a:solidFill>
              </a:rPr>
              <a:t> still acceptable. </a:t>
            </a:r>
            <a:endParaRPr sz="1000">
              <a:solidFill>
                <a:srgbClr val="FF0000"/>
              </a:solidFill>
            </a:endParaRPr>
          </a:p>
          <a:p>
            <a:pPr indent="-292100" lvl="0" marL="457200" rtl="0" algn="l">
              <a:spcBef>
                <a:spcPts val="0"/>
              </a:spcBef>
              <a:spcAft>
                <a:spcPts val="0"/>
              </a:spcAft>
              <a:buClr>
                <a:srgbClr val="FF0000"/>
              </a:buClr>
              <a:buSzPts val="1000"/>
              <a:buChar char="●"/>
            </a:pPr>
            <a:r>
              <a:rPr lang="en" sz="1000">
                <a:solidFill>
                  <a:srgbClr val="FF0000"/>
                </a:solidFill>
              </a:rPr>
              <a:t>I selected a 325 MHz cavity instead of 650 MHz</a:t>
            </a:r>
            <a:endParaRPr sz="1000">
              <a:solidFill>
                <a:srgbClr val="FF0000"/>
              </a:solidFill>
            </a:endParaRPr>
          </a:p>
        </p:txBody>
      </p:sp>
      <p:sp>
        <p:nvSpPr>
          <p:cNvPr id="222" name="Google Shape;222;p32"/>
          <p:cNvSpPr txBox="1"/>
          <p:nvPr/>
        </p:nvSpPr>
        <p:spPr>
          <a:xfrm>
            <a:off x="6901900" y="2993925"/>
            <a:ext cx="2176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0" lvl="0" marL="0" rtl="0" algn="l">
              <a:spcBef>
                <a:spcPts val="0"/>
              </a:spcBef>
              <a:spcAft>
                <a:spcPts val="0"/>
              </a:spcAft>
              <a:buNone/>
            </a:pPr>
            <a:r>
              <a:rPr lang="en" sz="1000">
                <a:solidFill>
                  <a:srgbClr val="FF0000"/>
                </a:solidFill>
              </a:rPr>
              <a:t>The results and conclusions for this energy spread  compensation scheme are similar to those of the scheme with the 650 MHz buncher located at 185 m.</a:t>
            </a:r>
            <a:endParaRPr sz="100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With SC, 325 MHz Buncher at 325 m, Off energy injection</a:t>
            </a:r>
            <a:endParaRPr/>
          </a:p>
        </p:txBody>
      </p:sp>
      <p:sp>
        <p:nvSpPr>
          <p:cNvPr id="228" name="Google Shape;22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9" name="Google Shape;229;p33"/>
          <p:cNvSpPr txBox="1"/>
          <p:nvPr/>
        </p:nvSpPr>
        <p:spPr>
          <a:xfrm>
            <a:off x="457200" y="3511296"/>
            <a:ext cx="60534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rPr>
              <a:t>Linac beam parameters:</a:t>
            </a:r>
            <a:r>
              <a:rPr lang="en" sz="1000">
                <a:solidFill>
                  <a:schemeClr val="dk1"/>
                </a:solidFill>
              </a:rPr>
              <a:t> std(p) = </a:t>
            </a:r>
            <a:r>
              <a:rPr lang="en" sz="1000">
                <a:solidFill>
                  <a:schemeClr val="dk1"/>
                </a:solidFill>
              </a:rPr>
              <a:t>1.1143e-05,</a:t>
            </a:r>
            <a:r>
              <a:rPr lang="en" sz="1000">
                <a:solidFill>
                  <a:schemeClr val="dk1"/>
                </a:solidFill>
              </a:rPr>
              <a:t> 0.0 std(dp/p) from jitter</a:t>
            </a:r>
            <a:endParaRPr sz="1000">
              <a:solidFill>
                <a:schemeClr val="dk1"/>
              </a:solidFill>
            </a:endParaRPr>
          </a:p>
          <a:p>
            <a:pPr indent="0" lvl="0" marL="0" rtl="0" algn="l">
              <a:spcBef>
                <a:spcPts val="0"/>
              </a:spcBef>
              <a:spcAft>
                <a:spcPts val="0"/>
              </a:spcAft>
              <a:buNone/>
            </a:pPr>
            <a:r>
              <a:rPr b="1" lang="en" sz="1000">
                <a:solidFill>
                  <a:schemeClr val="dk1"/>
                </a:solidFill>
              </a:rPr>
              <a:t>Injection parameters: </a:t>
            </a:r>
            <a:r>
              <a:rPr lang="en" sz="1000">
                <a:solidFill>
                  <a:schemeClr val="dk1"/>
                </a:solidFill>
              </a:rPr>
              <a:t>off energy, dp/p_inj = 7e-4, dp ripple = 0.0, </a:t>
            </a:r>
            <a:r>
              <a:rPr lang="en" sz="1000">
                <a:solidFill>
                  <a:schemeClr val="dk1"/>
                </a:solidFill>
              </a:rPr>
              <a:t>one gate -0.55pi - 0.55pi</a:t>
            </a:r>
            <a:endParaRPr sz="1000">
              <a:solidFill>
                <a:schemeClr val="dk1"/>
              </a:solidFill>
            </a:endParaRPr>
          </a:p>
          <a:p>
            <a:pPr indent="0" lvl="0" marL="0" rtl="0" algn="l">
              <a:spcBef>
                <a:spcPts val="0"/>
              </a:spcBef>
              <a:spcAft>
                <a:spcPts val="0"/>
              </a:spcAft>
              <a:buNone/>
            </a:pPr>
            <a:r>
              <a:rPr b="1" lang="en" sz="1000">
                <a:solidFill>
                  <a:schemeClr val="dk1"/>
                </a:solidFill>
              </a:rPr>
              <a:t>Simulated Results: </a:t>
            </a:r>
            <a:endParaRPr b="1" sz="1000">
              <a:solidFill>
                <a:schemeClr val="dk1"/>
              </a:solidFill>
            </a:endParaRPr>
          </a:p>
          <a:p>
            <a:pPr indent="0" lvl="0" marL="0" rtl="0" algn="l">
              <a:spcBef>
                <a:spcPts val="0"/>
              </a:spcBef>
              <a:spcAft>
                <a:spcPts val="0"/>
              </a:spcAft>
              <a:buNone/>
            </a:pPr>
            <a:r>
              <a:rPr lang="en" sz="1000">
                <a:solidFill>
                  <a:schemeClr val="dk1"/>
                </a:solidFill>
              </a:rPr>
              <a:t>area of separatrix is 0.076627</a:t>
            </a:r>
            <a:endParaRPr sz="1000">
              <a:solidFill>
                <a:schemeClr val="dk1"/>
              </a:solidFill>
            </a:endParaRPr>
          </a:p>
          <a:p>
            <a:pPr indent="0" lvl="0" marL="0" rtl="0" algn="l">
              <a:spcBef>
                <a:spcPts val="0"/>
              </a:spcBef>
              <a:spcAft>
                <a:spcPts val="0"/>
              </a:spcAft>
              <a:buNone/>
            </a:pPr>
            <a:r>
              <a:rPr lang="en" sz="1000">
                <a:solidFill>
                  <a:schemeClr val="dk1"/>
                </a:solidFill>
              </a:rPr>
              <a:t>area of the 99.9% of particle is 0.048451, the ratio to the separatrix area is 0.632313</a:t>
            </a:r>
            <a:endParaRPr sz="1000">
              <a:solidFill>
                <a:schemeClr val="dk1"/>
              </a:solidFill>
            </a:endParaRPr>
          </a:p>
          <a:p>
            <a:pPr indent="0" lvl="0" marL="0" rtl="0" algn="l">
              <a:spcBef>
                <a:spcPts val="0"/>
              </a:spcBef>
              <a:spcAft>
                <a:spcPts val="0"/>
              </a:spcAft>
              <a:buNone/>
            </a:pPr>
            <a:r>
              <a:rPr lang="en" sz="1000">
                <a:solidFill>
                  <a:schemeClr val="dk1"/>
                </a:solidFill>
              </a:rPr>
              <a:t>phase std 0.879647, energy std 1.033756</a:t>
            </a:r>
            <a:endParaRPr sz="1000">
              <a:solidFill>
                <a:schemeClr val="dk1"/>
              </a:solidFill>
            </a:endParaRPr>
          </a:p>
          <a:p>
            <a:pPr indent="0" lvl="0" marL="0" rtl="0" algn="l">
              <a:spcBef>
                <a:spcPts val="0"/>
              </a:spcBef>
              <a:spcAft>
                <a:spcPts val="0"/>
              </a:spcAft>
              <a:buNone/>
            </a:pPr>
            <a:r>
              <a:rPr lang="en" sz="1000">
                <a:solidFill>
                  <a:schemeClr val="dk1"/>
                </a:solidFill>
              </a:rPr>
              <a:t>lost particles 0 out of 5410001 injected, ratio is 0.000000</a:t>
            </a:r>
            <a:endParaRPr sz="1000">
              <a:solidFill>
                <a:schemeClr val="dk1"/>
              </a:solidFill>
            </a:endParaRPr>
          </a:p>
          <a:p>
            <a:pPr indent="0" lvl="0" marL="0" rtl="0" algn="l">
              <a:spcBef>
                <a:spcPts val="0"/>
              </a:spcBef>
              <a:spcAft>
                <a:spcPts val="0"/>
              </a:spcAft>
              <a:buNone/>
            </a:pPr>
            <a:r>
              <a:rPr lang="en" sz="1000">
                <a:solidFill>
                  <a:schemeClr val="dk1"/>
                </a:solidFill>
              </a:rPr>
              <a:t>bunching factor 3.186195</a:t>
            </a:r>
            <a:endParaRPr sz="1000">
              <a:solidFill>
                <a:schemeClr val="dk1"/>
              </a:solidFill>
            </a:endParaRPr>
          </a:p>
        </p:txBody>
      </p:sp>
      <p:pic>
        <p:nvPicPr>
          <p:cNvPr id="230" name="Google Shape;230;p33"/>
          <p:cNvPicPr preferRelativeResize="0"/>
          <p:nvPr/>
        </p:nvPicPr>
        <p:blipFill>
          <a:blip r:embed="rId3">
            <a:alphaModFix/>
          </a:blip>
          <a:stretch>
            <a:fillRect/>
          </a:stretch>
        </p:blipFill>
        <p:spPr>
          <a:xfrm>
            <a:off x="457200" y="1097280"/>
            <a:ext cx="3200400" cy="2400301"/>
          </a:xfrm>
          <a:prstGeom prst="rect">
            <a:avLst/>
          </a:prstGeom>
          <a:noFill/>
          <a:ln>
            <a:noFill/>
          </a:ln>
        </p:spPr>
      </p:pic>
      <p:pic>
        <p:nvPicPr>
          <p:cNvPr id="231" name="Google Shape;231;p33"/>
          <p:cNvPicPr preferRelativeResize="0"/>
          <p:nvPr/>
        </p:nvPicPr>
        <p:blipFill>
          <a:blip r:embed="rId4">
            <a:alphaModFix/>
          </a:blip>
          <a:stretch>
            <a:fillRect/>
          </a:stretch>
        </p:blipFill>
        <p:spPr>
          <a:xfrm>
            <a:off x="3931920" y="1170125"/>
            <a:ext cx="3291840" cy="23701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With SC, 325 MHz Buncher at 325 m, On energy injection</a:t>
            </a:r>
            <a:endParaRPr/>
          </a:p>
        </p:txBody>
      </p:sp>
      <p:sp>
        <p:nvSpPr>
          <p:cNvPr id="237" name="Google Shape;23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8" name="Google Shape;238;p34"/>
          <p:cNvSpPr txBox="1"/>
          <p:nvPr/>
        </p:nvSpPr>
        <p:spPr>
          <a:xfrm>
            <a:off x="457200" y="3511296"/>
            <a:ext cx="6053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rPr>
              <a:t>Linac beam parameters:</a:t>
            </a:r>
            <a:r>
              <a:rPr lang="en" sz="1000">
                <a:solidFill>
                  <a:schemeClr val="dk1"/>
                </a:solidFill>
              </a:rPr>
              <a:t> std(p) = 1.1143e-05, 0.0 std(dp/p) from jitter</a:t>
            </a:r>
            <a:endParaRPr sz="1000">
              <a:solidFill>
                <a:schemeClr val="dk1"/>
              </a:solidFill>
            </a:endParaRPr>
          </a:p>
          <a:p>
            <a:pPr indent="0" lvl="0" marL="0" rtl="0" algn="l">
              <a:spcBef>
                <a:spcPts val="0"/>
              </a:spcBef>
              <a:spcAft>
                <a:spcPts val="0"/>
              </a:spcAft>
              <a:buNone/>
            </a:pPr>
            <a:r>
              <a:rPr b="1" lang="en" sz="1000">
                <a:solidFill>
                  <a:schemeClr val="dk1"/>
                </a:solidFill>
              </a:rPr>
              <a:t>Injection parameters: </a:t>
            </a:r>
            <a:r>
              <a:rPr lang="en" sz="1000">
                <a:solidFill>
                  <a:schemeClr val="dk1"/>
                </a:solidFill>
              </a:rPr>
              <a:t>on energy, dp/p_inj = 0.0, dp ripple = 0.0</a:t>
            </a:r>
            <a:endParaRPr sz="1000">
              <a:solidFill>
                <a:schemeClr val="dk1"/>
              </a:solidFill>
            </a:endParaRPr>
          </a:p>
          <a:p>
            <a:pPr indent="0" lvl="0" marL="0" rtl="0" algn="l">
              <a:spcBef>
                <a:spcPts val="0"/>
              </a:spcBef>
              <a:spcAft>
                <a:spcPts val="0"/>
              </a:spcAft>
              <a:buNone/>
            </a:pPr>
            <a:r>
              <a:rPr lang="en" sz="1000">
                <a:solidFill>
                  <a:schemeClr val="dk1"/>
                </a:solidFill>
              </a:rPr>
              <a:t>two gates -0.65Pi - -0.1Pi and 0.1Pi - 0.65Pi</a:t>
            </a:r>
            <a:endParaRPr sz="1000">
              <a:solidFill>
                <a:schemeClr val="dk1"/>
              </a:solidFill>
            </a:endParaRPr>
          </a:p>
          <a:p>
            <a:pPr indent="0" lvl="0" marL="0" rtl="0" algn="l">
              <a:spcBef>
                <a:spcPts val="0"/>
              </a:spcBef>
              <a:spcAft>
                <a:spcPts val="0"/>
              </a:spcAft>
              <a:buNone/>
            </a:pPr>
            <a:r>
              <a:rPr b="1" lang="en" sz="1000">
                <a:solidFill>
                  <a:schemeClr val="dk1"/>
                </a:solidFill>
              </a:rPr>
              <a:t>Simulated Results: </a:t>
            </a:r>
            <a:endParaRPr b="1" sz="1000">
              <a:solidFill>
                <a:schemeClr val="dk1"/>
              </a:solidFill>
            </a:endParaRPr>
          </a:p>
          <a:p>
            <a:pPr indent="0" lvl="0" marL="0" rtl="0" algn="l">
              <a:spcBef>
                <a:spcPts val="0"/>
              </a:spcBef>
              <a:spcAft>
                <a:spcPts val="0"/>
              </a:spcAft>
              <a:buNone/>
            </a:pPr>
            <a:r>
              <a:rPr lang="en" sz="1000">
                <a:solidFill>
                  <a:schemeClr val="dk1"/>
                </a:solidFill>
              </a:rPr>
              <a:t>area of separatrix is 0.076627</a:t>
            </a:r>
            <a:endParaRPr sz="1000">
              <a:solidFill>
                <a:schemeClr val="dk1"/>
              </a:solidFill>
            </a:endParaRPr>
          </a:p>
          <a:p>
            <a:pPr indent="0" lvl="0" marL="0" rtl="0" algn="l">
              <a:spcBef>
                <a:spcPts val="0"/>
              </a:spcBef>
              <a:spcAft>
                <a:spcPts val="0"/>
              </a:spcAft>
              <a:buNone/>
            </a:pPr>
            <a:r>
              <a:rPr lang="en" sz="1000">
                <a:solidFill>
                  <a:schemeClr val="dk1"/>
                </a:solidFill>
              </a:rPr>
              <a:t>area of the 99.9% of particle is 0.051846, the ratio to the separatrix area is 0.676616</a:t>
            </a:r>
            <a:endParaRPr sz="1000">
              <a:solidFill>
                <a:schemeClr val="dk1"/>
              </a:solidFill>
            </a:endParaRPr>
          </a:p>
          <a:p>
            <a:pPr indent="0" lvl="0" marL="0" rtl="0" algn="l">
              <a:spcBef>
                <a:spcPts val="0"/>
              </a:spcBef>
              <a:spcAft>
                <a:spcPts val="0"/>
              </a:spcAft>
              <a:buNone/>
            </a:pPr>
            <a:r>
              <a:rPr lang="en" sz="1000">
                <a:solidFill>
                  <a:schemeClr val="dk1"/>
                </a:solidFill>
              </a:rPr>
              <a:t>phase std 0.918726, energy std 1.047091</a:t>
            </a:r>
            <a:endParaRPr sz="1000">
              <a:solidFill>
                <a:schemeClr val="dk1"/>
              </a:solidFill>
            </a:endParaRPr>
          </a:p>
          <a:p>
            <a:pPr indent="0" lvl="0" marL="0" rtl="0" algn="l">
              <a:spcBef>
                <a:spcPts val="0"/>
              </a:spcBef>
              <a:spcAft>
                <a:spcPts val="0"/>
              </a:spcAft>
              <a:buNone/>
            </a:pPr>
            <a:r>
              <a:rPr lang="en" sz="1000">
                <a:solidFill>
                  <a:schemeClr val="dk1"/>
                </a:solidFill>
              </a:rPr>
              <a:t>lost particles 0 out of 5420001 injected, ratio is 0.000000</a:t>
            </a:r>
            <a:endParaRPr sz="1000">
              <a:solidFill>
                <a:schemeClr val="dk1"/>
              </a:solidFill>
            </a:endParaRPr>
          </a:p>
          <a:p>
            <a:pPr indent="0" lvl="0" marL="0" rtl="0" algn="l">
              <a:spcBef>
                <a:spcPts val="0"/>
              </a:spcBef>
              <a:spcAft>
                <a:spcPts val="0"/>
              </a:spcAft>
              <a:buNone/>
            </a:pPr>
            <a:r>
              <a:rPr lang="en" sz="1000">
                <a:solidFill>
                  <a:schemeClr val="dk1"/>
                </a:solidFill>
              </a:rPr>
              <a:t>bunching factor 2.805933</a:t>
            </a:r>
            <a:endParaRPr sz="1000">
              <a:solidFill>
                <a:schemeClr val="dk1"/>
              </a:solidFill>
            </a:endParaRPr>
          </a:p>
        </p:txBody>
      </p:sp>
      <p:pic>
        <p:nvPicPr>
          <p:cNvPr id="239" name="Google Shape;239;p34"/>
          <p:cNvPicPr preferRelativeResize="0"/>
          <p:nvPr/>
        </p:nvPicPr>
        <p:blipFill>
          <a:blip r:embed="rId3">
            <a:alphaModFix/>
          </a:blip>
          <a:stretch>
            <a:fillRect/>
          </a:stretch>
        </p:blipFill>
        <p:spPr>
          <a:xfrm>
            <a:off x="457200" y="1097280"/>
            <a:ext cx="3200400" cy="2400301"/>
          </a:xfrm>
          <a:prstGeom prst="rect">
            <a:avLst/>
          </a:prstGeom>
          <a:noFill/>
          <a:ln>
            <a:noFill/>
          </a:ln>
        </p:spPr>
      </p:pic>
      <p:pic>
        <p:nvPicPr>
          <p:cNvPr id="240" name="Google Shape;240;p34"/>
          <p:cNvPicPr preferRelativeResize="0"/>
          <p:nvPr/>
        </p:nvPicPr>
        <p:blipFill>
          <a:blip r:embed="rId4">
            <a:alphaModFix/>
          </a:blip>
          <a:stretch>
            <a:fillRect/>
          </a:stretch>
        </p:blipFill>
        <p:spPr>
          <a:xfrm>
            <a:off x="3931920" y="1097280"/>
            <a:ext cx="3200400" cy="23256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00" y="0"/>
            <a:ext cx="8520600" cy="1017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With SC, 650 MHz Buncher at 185m, Smaller Offset In Energy, Two Phase Gates</a:t>
            </a:r>
            <a:endParaRPr/>
          </a:p>
          <a:p>
            <a:pPr indent="0" lvl="0" marL="0" rtl="0" algn="l">
              <a:spcBef>
                <a:spcPts val="0"/>
              </a:spcBef>
              <a:spcAft>
                <a:spcPts val="0"/>
              </a:spcAft>
              <a:buNone/>
            </a:pPr>
            <a:r>
              <a:t/>
            </a:r>
            <a:endParaRPr/>
          </a:p>
        </p:txBody>
      </p:sp>
      <p:sp>
        <p:nvSpPr>
          <p:cNvPr id="246" name="Google Shape;24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7" name="Google Shape;247;p35"/>
          <p:cNvSpPr txBox="1"/>
          <p:nvPr/>
        </p:nvSpPr>
        <p:spPr>
          <a:xfrm>
            <a:off x="457200" y="3511296"/>
            <a:ext cx="6053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rPr>
              <a:t>Linac beam parameters:</a:t>
            </a:r>
            <a:r>
              <a:rPr lang="en" sz="1000">
                <a:solidFill>
                  <a:schemeClr val="dk1"/>
                </a:solidFill>
              </a:rPr>
              <a:t> std(p) = 1.1143e-05, 0.0 std(dp/p) from jitter</a:t>
            </a:r>
            <a:endParaRPr sz="1000">
              <a:solidFill>
                <a:schemeClr val="dk1"/>
              </a:solidFill>
            </a:endParaRPr>
          </a:p>
          <a:p>
            <a:pPr indent="0" lvl="0" marL="0" rtl="0" algn="l">
              <a:spcBef>
                <a:spcPts val="0"/>
              </a:spcBef>
              <a:spcAft>
                <a:spcPts val="0"/>
              </a:spcAft>
              <a:buNone/>
            </a:pPr>
            <a:r>
              <a:rPr b="1" lang="en" sz="1000">
                <a:solidFill>
                  <a:schemeClr val="dk1"/>
                </a:solidFill>
              </a:rPr>
              <a:t>Injection parameters: </a:t>
            </a:r>
            <a:r>
              <a:rPr lang="en" sz="1000">
                <a:solidFill>
                  <a:schemeClr val="dk1"/>
                </a:solidFill>
              </a:rPr>
              <a:t>off energy, dp/p_inj = 2.0e-4, dp ripple = 0.0</a:t>
            </a:r>
            <a:endParaRPr sz="1000">
              <a:solidFill>
                <a:schemeClr val="dk1"/>
              </a:solidFill>
            </a:endParaRPr>
          </a:p>
          <a:p>
            <a:pPr indent="0" lvl="0" marL="0" rtl="0" algn="l">
              <a:spcBef>
                <a:spcPts val="0"/>
              </a:spcBef>
              <a:spcAft>
                <a:spcPts val="0"/>
              </a:spcAft>
              <a:buNone/>
            </a:pPr>
            <a:r>
              <a:rPr lang="en" sz="1000">
                <a:solidFill>
                  <a:schemeClr val="dk1"/>
                </a:solidFill>
              </a:rPr>
              <a:t>two gates -0.65Pi - -0.1Pi and 0.1Pi - 0.65Pi</a:t>
            </a:r>
            <a:endParaRPr sz="1000">
              <a:solidFill>
                <a:schemeClr val="dk1"/>
              </a:solidFill>
            </a:endParaRPr>
          </a:p>
          <a:p>
            <a:pPr indent="0" lvl="0" marL="0" rtl="0" algn="l">
              <a:spcBef>
                <a:spcPts val="0"/>
              </a:spcBef>
              <a:spcAft>
                <a:spcPts val="0"/>
              </a:spcAft>
              <a:buNone/>
            </a:pPr>
            <a:r>
              <a:rPr b="1" lang="en" sz="1000">
                <a:solidFill>
                  <a:schemeClr val="dk1"/>
                </a:solidFill>
              </a:rPr>
              <a:t>Simulated Results: </a:t>
            </a:r>
            <a:endParaRPr b="1" sz="1000">
              <a:solidFill>
                <a:schemeClr val="dk1"/>
              </a:solidFill>
            </a:endParaRPr>
          </a:p>
          <a:p>
            <a:pPr indent="0" lvl="0" marL="0" rtl="0" algn="l">
              <a:spcBef>
                <a:spcPts val="0"/>
              </a:spcBef>
              <a:spcAft>
                <a:spcPts val="0"/>
              </a:spcAft>
              <a:buNone/>
            </a:pPr>
            <a:r>
              <a:rPr lang="en" sz="1000">
                <a:solidFill>
                  <a:schemeClr val="dk1"/>
                </a:solidFill>
              </a:rPr>
              <a:t>area of separatrix is 0.076627</a:t>
            </a:r>
            <a:endParaRPr sz="1000">
              <a:solidFill>
                <a:schemeClr val="dk1"/>
              </a:solidFill>
            </a:endParaRPr>
          </a:p>
          <a:p>
            <a:pPr indent="0" lvl="0" marL="0" rtl="0" algn="l">
              <a:spcBef>
                <a:spcPts val="0"/>
              </a:spcBef>
              <a:spcAft>
                <a:spcPts val="0"/>
              </a:spcAft>
              <a:buNone/>
            </a:pPr>
            <a:r>
              <a:rPr lang="en" sz="1000">
                <a:solidFill>
                  <a:schemeClr val="dk1"/>
                </a:solidFill>
              </a:rPr>
              <a:t>area of the 99.9 of particle is 0.052963, the ratio to the separatrix area is 0.691193</a:t>
            </a:r>
            <a:endParaRPr sz="1000">
              <a:solidFill>
                <a:schemeClr val="dk1"/>
              </a:solidFill>
            </a:endParaRPr>
          </a:p>
          <a:p>
            <a:pPr indent="0" lvl="0" marL="0" rtl="0" algn="l">
              <a:spcBef>
                <a:spcPts val="0"/>
              </a:spcBef>
              <a:spcAft>
                <a:spcPts val="0"/>
              </a:spcAft>
              <a:buNone/>
            </a:pPr>
            <a:r>
              <a:rPr lang="en" sz="1000">
                <a:solidFill>
                  <a:schemeClr val="dk1"/>
                </a:solidFill>
              </a:rPr>
              <a:t>phase std 0.932499, energy std 1.058671</a:t>
            </a:r>
            <a:endParaRPr sz="1000">
              <a:solidFill>
                <a:schemeClr val="dk1"/>
              </a:solidFill>
            </a:endParaRPr>
          </a:p>
          <a:p>
            <a:pPr indent="0" lvl="0" marL="0" rtl="0" algn="l">
              <a:spcBef>
                <a:spcPts val="0"/>
              </a:spcBef>
              <a:spcAft>
                <a:spcPts val="0"/>
              </a:spcAft>
              <a:buNone/>
            </a:pPr>
            <a:r>
              <a:rPr lang="en" sz="1000">
                <a:solidFill>
                  <a:schemeClr val="dk1"/>
                </a:solidFill>
              </a:rPr>
              <a:t>lost particles 0 out of 5420001 injected, ratio is 0.000000</a:t>
            </a:r>
            <a:endParaRPr sz="1000">
              <a:solidFill>
                <a:schemeClr val="dk1"/>
              </a:solidFill>
            </a:endParaRPr>
          </a:p>
          <a:p>
            <a:pPr indent="0" lvl="0" marL="0" rtl="0" algn="l">
              <a:spcBef>
                <a:spcPts val="0"/>
              </a:spcBef>
              <a:spcAft>
                <a:spcPts val="0"/>
              </a:spcAft>
              <a:buNone/>
            </a:pPr>
            <a:r>
              <a:rPr lang="en" sz="1000">
                <a:solidFill>
                  <a:schemeClr val="dk1"/>
                </a:solidFill>
              </a:rPr>
              <a:t>bunching factor 2.692723</a:t>
            </a:r>
            <a:endParaRPr sz="1000">
              <a:solidFill>
                <a:schemeClr val="dk1"/>
              </a:solidFill>
            </a:endParaRPr>
          </a:p>
        </p:txBody>
      </p:sp>
      <p:pic>
        <p:nvPicPr>
          <p:cNvPr id="248" name="Google Shape;248;p35"/>
          <p:cNvPicPr preferRelativeResize="0"/>
          <p:nvPr/>
        </p:nvPicPr>
        <p:blipFill>
          <a:blip r:embed="rId3">
            <a:alphaModFix/>
          </a:blip>
          <a:stretch>
            <a:fillRect/>
          </a:stretch>
        </p:blipFill>
        <p:spPr>
          <a:xfrm>
            <a:off x="457200" y="1097280"/>
            <a:ext cx="3200400" cy="2390299"/>
          </a:xfrm>
          <a:prstGeom prst="rect">
            <a:avLst/>
          </a:prstGeom>
          <a:noFill/>
          <a:ln>
            <a:noFill/>
          </a:ln>
        </p:spPr>
      </p:pic>
      <p:pic>
        <p:nvPicPr>
          <p:cNvPr id="249" name="Google Shape;249;p35"/>
          <p:cNvPicPr preferRelativeResize="0"/>
          <p:nvPr/>
        </p:nvPicPr>
        <p:blipFill>
          <a:blip r:embed="rId4">
            <a:alphaModFix/>
          </a:blip>
          <a:stretch>
            <a:fillRect/>
          </a:stretch>
        </p:blipFill>
        <p:spPr>
          <a:xfrm>
            <a:off x="3931920" y="1097280"/>
            <a:ext cx="3200400" cy="23042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Off</a:t>
            </a:r>
            <a:r>
              <a:rPr lang="en"/>
              <a:t>-Energy I</a:t>
            </a:r>
            <a:r>
              <a:rPr lang="en"/>
              <a:t>njection</a:t>
            </a:r>
            <a:endParaRPr/>
          </a:p>
        </p:txBody>
      </p:sp>
      <p:sp>
        <p:nvSpPr>
          <p:cNvPr id="255" name="Google Shape;255;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256" name="Google Shape;256;p36"/>
          <p:cNvGraphicFramePr/>
          <p:nvPr/>
        </p:nvGraphicFramePr>
        <p:xfrm>
          <a:off x="640080" y="1828800"/>
          <a:ext cx="3000000" cy="3000000"/>
        </p:xfrm>
        <a:graphic>
          <a:graphicData uri="http://schemas.openxmlformats.org/drawingml/2006/table">
            <a:tbl>
              <a:tblPr>
                <a:noFill/>
                <a:tableStyleId>{0389C679-76D6-4EAE-88F2-7778350B4B2D}</a:tableStyleId>
              </a:tblPr>
              <a:tblGrid>
                <a:gridCol w="2552650"/>
                <a:gridCol w="1305975"/>
                <a:gridCol w="1395150"/>
                <a:gridCol w="1310725"/>
                <a:gridCol w="1274875"/>
              </a:tblGrid>
              <a:tr h="365725">
                <a:tc>
                  <a:txBody>
                    <a:bodyPr/>
                    <a:lstStyle/>
                    <a:p>
                      <a:pPr indent="0" lvl="0" marL="0" rtl="0" algn="l">
                        <a:spcBef>
                          <a:spcPts val="0"/>
                        </a:spcBef>
                        <a:spcAft>
                          <a:spcPts val="0"/>
                        </a:spcAft>
                        <a:buNone/>
                      </a:pPr>
                      <a:r>
                        <a:rPr b="1" lang="en" sz="1200"/>
                        <a:t>Parameter</a:t>
                      </a:r>
                      <a:endParaRPr b="1" sz="1200"/>
                    </a:p>
                  </a:txBody>
                  <a:tcPr marT="91425" marB="91425" marR="91425" marL="91425"/>
                </a:tc>
                <a:tc>
                  <a:txBody>
                    <a:bodyPr/>
                    <a:lstStyle/>
                    <a:p>
                      <a:pPr indent="0" lvl="0" marL="0" rtl="0" algn="l">
                        <a:spcBef>
                          <a:spcPts val="0"/>
                        </a:spcBef>
                        <a:spcAft>
                          <a:spcPts val="0"/>
                        </a:spcAft>
                        <a:buNone/>
                      </a:pPr>
                      <a:r>
                        <a:rPr lang="en" sz="1000"/>
                        <a:t>Baseline, no SC</a:t>
                      </a:r>
                      <a:endParaRPr sz="1000"/>
                    </a:p>
                  </a:txBody>
                  <a:tcPr marT="91425" marB="91425" marR="91425" marL="91425"/>
                </a:tc>
                <a:tc>
                  <a:txBody>
                    <a:bodyPr/>
                    <a:lstStyle/>
                    <a:p>
                      <a:pPr indent="0" lvl="0" marL="0" rtl="0" algn="l">
                        <a:spcBef>
                          <a:spcPts val="0"/>
                        </a:spcBef>
                        <a:spcAft>
                          <a:spcPts val="0"/>
                        </a:spcAft>
                        <a:buNone/>
                      </a:pPr>
                      <a:r>
                        <a:rPr lang="en" sz="1000"/>
                        <a:t>Baseline, with SC</a:t>
                      </a:r>
                      <a:endParaRPr sz="1000"/>
                    </a:p>
                  </a:txBody>
                  <a:tcPr marT="91425" marB="91425" marR="91425" marL="91425"/>
                </a:tc>
                <a:tc>
                  <a:txBody>
                    <a:bodyPr/>
                    <a:lstStyle/>
                    <a:p>
                      <a:pPr indent="0" lvl="0" marL="0" rtl="0" algn="l">
                        <a:spcBef>
                          <a:spcPts val="0"/>
                        </a:spcBef>
                        <a:spcAft>
                          <a:spcPts val="0"/>
                        </a:spcAft>
                        <a:buNone/>
                      </a:pPr>
                      <a:r>
                        <a:rPr lang="en" sz="1000"/>
                        <a:t>650 MHz @ 185 m</a:t>
                      </a:r>
                      <a:endParaRPr sz="1000"/>
                    </a:p>
                  </a:txBody>
                  <a:tcPr marT="91425" marB="91425" marR="91425" marL="91425"/>
                </a:tc>
                <a:tc>
                  <a:txBody>
                    <a:bodyPr/>
                    <a:lstStyle/>
                    <a:p>
                      <a:pPr indent="0" lvl="0" marL="0" rtl="0" algn="l">
                        <a:spcBef>
                          <a:spcPts val="0"/>
                        </a:spcBef>
                        <a:spcAft>
                          <a:spcPts val="0"/>
                        </a:spcAft>
                        <a:buNone/>
                      </a:pPr>
                      <a:r>
                        <a:rPr lang="en" sz="1000"/>
                        <a:t>325 MHz @ 325 m</a:t>
                      </a:r>
                      <a:endParaRPr sz="1000"/>
                    </a:p>
                  </a:txBody>
                  <a:tcPr marT="91425" marB="91425" marR="91425" marL="91425"/>
                </a:tc>
              </a:tr>
              <a:tr h="225400">
                <a:tc>
                  <a:txBody>
                    <a:bodyPr/>
                    <a:lstStyle/>
                    <a:p>
                      <a:pPr indent="0" lvl="0" marL="0" rtl="0" algn="l">
                        <a:spcBef>
                          <a:spcPts val="0"/>
                        </a:spcBef>
                        <a:spcAft>
                          <a:spcPts val="0"/>
                        </a:spcAft>
                        <a:buNone/>
                      </a:pPr>
                      <a:r>
                        <a:rPr lang="en" sz="1000"/>
                        <a:t>Linac dp/p + Jitter, </a:t>
                      </a:r>
                      <a:r>
                        <a:rPr lang="en" sz="1000">
                          <a:solidFill>
                            <a:schemeClr val="dk1"/>
                          </a:solidFill>
                        </a:rPr>
                        <a:t>r.m.s. after buncher</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2.17e-04 + 1.5e-04</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 4.33e-04 + 1.5e-04 </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3.3875e-05</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1.1143e-05</a:t>
                      </a:r>
                      <a:endParaRPr sz="1000"/>
                    </a:p>
                  </a:txBody>
                  <a:tcPr marT="91425" marB="91425" marR="91425" marL="91425"/>
                </a:tc>
              </a:tr>
              <a:tr h="225400">
                <a:tc>
                  <a:txBody>
                    <a:bodyPr/>
                    <a:lstStyle/>
                    <a:p>
                      <a:pPr indent="0" lvl="0" marL="0" rtl="0" algn="l">
                        <a:spcBef>
                          <a:spcPts val="0"/>
                        </a:spcBef>
                        <a:spcAft>
                          <a:spcPts val="0"/>
                        </a:spcAft>
                        <a:buNone/>
                      </a:pPr>
                      <a:r>
                        <a:rPr lang="en" sz="1000"/>
                        <a:t>Ratio 99.9% to separatrix size</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0.86</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0.98</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0.63</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0.63</a:t>
                      </a:r>
                      <a:endParaRPr sz="1000"/>
                    </a:p>
                  </a:txBody>
                  <a:tcPr marT="91425" marB="91425" marR="91425" marL="91425"/>
                </a:tc>
              </a:tr>
              <a:tr h="225400">
                <a:tc>
                  <a:txBody>
                    <a:bodyPr/>
                    <a:lstStyle/>
                    <a:p>
                      <a:pPr indent="0" lvl="0" marL="0" rtl="0" algn="l">
                        <a:spcBef>
                          <a:spcPts val="0"/>
                        </a:spcBef>
                        <a:spcAft>
                          <a:spcPts val="0"/>
                        </a:spcAft>
                        <a:buNone/>
                      </a:pPr>
                      <a:r>
                        <a:rPr lang="en" sz="1000"/>
                        <a:t>Phase / Energy r.m.s. size</a:t>
                      </a:r>
                      <a:endParaRPr sz="1000"/>
                    </a:p>
                  </a:txBody>
                  <a:tcPr marT="91425" marB="91425" marR="91425" marL="91425"/>
                </a:tc>
                <a:tc>
                  <a:txBody>
                    <a:bodyPr/>
                    <a:lstStyle/>
                    <a:p>
                      <a:pPr indent="0" lvl="0" marL="0" rtl="0" algn="ctr">
                        <a:spcBef>
                          <a:spcPts val="0"/>
                        </a:spcBef>
                        <a:spcAft>
                          <a:spcPts val="0"/>
                        </a:spcAft>
                        <a:buNone/>
                      </a:pPr>
                      <a:r>
                        <a:rPr lang="en" sz="1000">
                          <a:solidFill>
                            <a:schemeClr val="dk1"/>
                          </a:solidFill>
                        </a:rPr>
                        <a:t>0.91 / 1.05</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0.98 / 1.08</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0.88 / 1.03</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0.88 / 1.03</a:t>
                      </a:r>
                      <a:endParaRPr sz="1000"/>
                    </a:p>
                  </a:txBody>
                  <a:tcPr marT="91425" marB="91425" marR="91425" marL="91425"/>
                </a:tc>
              </a:tr>
              <a:tr h="225400">
                <a:tc>
                  <a:txBody>
                    <a:bodyPr/>
                    <a:lstStyle/>
                    <a:p>
                      <a:pPr indent="0" lvl="0" marL="0" rtl="0" algn="l">
                        <a:spcBef>
                          <a:spcPts val="0"/>
                        </a:spcBef>
                        <a:spcAft>
                          <a:spcPts val="0"/>
                        </a:spcAft>
                        <a:buNone/>
                      </a:pPr>
                      <a:r>
                        <a:rPr lang="en" sz="1000"/>
                        <a:t>Lost / Injected particles</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1836 / 5.41e6</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33930 / 5.41e6</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a:t>
                      </a:r>
                      <a:r>
                        <a:rPr lang="en" sz="1000">
                          <a:solidFill>
                            <a:schemeClr val="dk1"/>
                          </a:solidFill>
                        </a:rPr>
                        <a:t> / 5.41e6</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a:t>
                      </a:r>
                      <a:r>
                        <a:rPr lang="en" sz="1000">
                          <a:solidFill>
                            <a:schemeClr val="dk1"/>
                          </a:solidFill>
                        </a:rPr>
                        <a:t> / 5.41e6</a:t>
                      </a:r>
                      <a:endParaRPr sz="1000"/>
                    </a:p>
                  </a:txBody>
                  <a:tcPr marT="91425" marB="91425" marR="91425" marL="91425"/>
                </a:tc>
              </a:tr>
              <a:tr h="225400">
                <a:tc>
                  <a:txBody>
                    <a:bodyPr/>
                    <a:lstStyle/>
                    <a:p>
                      <a:pPr indent="0" lvl="0" marL="0" rtl="0" algn="l">
                        <a:spcBef>
                          <a:spcPts val="0"/>
                        </a:spcBef>
                        <a:spcAft>
                          <a:spcPts val="0"/>
                        </a:spcAft>
                        <a:buNone/>
                      </a:pPr>
                      <a:r>
                        <a:rPr lang="en" sz="1000"/>
                        <a:t>Bunching factor</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2.56</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2.24</a:t>
                      </a:r>
                      <a:endParaRPr sz="1000"/>
                    </a:p>
                  </a:txBody>
                  <a:tcPr marT="91425" marB="91425" marR="91425" marL="91425"/>
                </a:tc>
                <a:tc>
                  <a:txBody>
                    <a:bodyPr/>
                    <a:lstStyle/>
                    <a:p>
                      <a:pPr indent="0" lvl="0" marL="0" rtl="0" algn="ctr">
                        <a:spcBef>
                          <a:spcPts val="0"/>
                        </a:spcBef>
                        <a:spcAft>
                          <a:spcPts val="0"/>
                        </a:spcAft>
                        <a:buNone/>
                      </a:pPr>
                      <a:r>
                        <a:rPr lang="en" sz="1000">
                          <a:solidFill>
                            <a:schemeClr val="dk1"/>
                          </a:solidFill>
                        </a:rPr>
                        <a:t>3.19</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3.19</a:t>
                      </a:r>
                      <a:endParaRPr sz="1000"/>
                    </a:p>
                  </a:txBody>
                  <a:tcPr marT="91425" marB="91425" marR="91425" marL="91425"/>
                </a:tc>
              </a:tr>
            </a:tbl>
          </a:graphicData>
        </a:graphic>
      </p:graphicFrame>
      <p:sp>
        <p:nvSpPr>
          <p:cNvPr id="257" name="Google Shape;257;p36"/>
          <p:cNvSpPr txBox="1"/>
          <p:nvPr/>
        </p:nvSpPr>
        <p:spPr>
          <a:xfrm>
            <a:off x="652300" y="1263500"/>
            <a:ext cx="4863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Injection energy offset </a:t>
            </a:r>
            <a:r>
              <a:rPr lang="en" sz="1000">
                <a:solidFill>
                  <a:schemeClr val="dk1"/>
                </a:solidFill>
              </a:rPr>
              <a:t>dp/p_inj = 7e-4, one gate -0.55pi - 0.55pi</a:t>
            </a:r>
            <a:endParaRPr sz="10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On-Energy Injection</a:t>
            </a:r>
            <a:endParaRPr/>
          </a:p>
        </p:txBody>
      </p:sp>
      <p:sp>
        <p:nvSpPr>
          <p:cNvPr id="263" name="Google Shape;263;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264" name="Google Shape;264;p37"/>
          <p:cNvGraphicFramePr/>
          <p:nvPr/>
        </p:nvGraphicFramePr>
        <p:xfrm>
          <a:off x="640080" y="1828800"/>
          <a:ext cx="3000000" cy="3000000"/>
        </p:xfrm>
        <a:graphic>
          <a:graphicData uri="http://schemas.openxmlformats.org/drawingml/2006/table">
            <a:tbl>
              <a:tblPr>
                <a:noFill/>
                <a:tableStyleId>{0389C679-76D6-4EAE-88F2-7778350B4B2D}</a:tableStyleId>
              </a:tblPr>
              <a:tblGrid>
                <a:gridCol w="2552650"/>
                <a:gridCol w="1305975"/>
                <a:gridCol w="1395150"/>
                <a:gridCol w="1310725"/>
                <a:gridCol w="1274875"/>
              </a:tblGrid>
              <a:tr h="365725">
                <a:tc>
                  <a:txBody>
                    <a:bodyPr/>
                    <a:lstStyle/>
                    <a:p>
                      <a:pPr indent="0" lvl="0" marL="0" rtl="0" algn="l">
                        <a:spcBef>
                          <a:spcPts val="0"/>
                        </a:spcBef>
                        <a:spcAft>
                          <a:spcPts val="0"/>
                        </a:spcAft>
                        <a:buNone/>
                      </a:pPr>
                      <a:r>
                        <a:rPr b="1" lang="en" sz="1200"/>
                        <a:t>Parameter</a:t>
                      </a:r>
                      <a:endParaRPr b="1" sz="1200"/>
                    </a:p>
                  </a:txBody>
                  <a:tcPr marT="91425" marB="91425" marR="91425" marL="91425"/>
                </a:tc>
                <a:tc>
                  <a:txBody>
                    <a:bodyPr/>
                    <a:lstStyle/>
                    <a:p>
                      <a:pPr indent="0" lvl="0" marL="0" rtl="0" algn="l">
                        <a:spcBef>
                          <a:spcPts val="0"/>
                        </a:spcBef>
                        <a:spcAft>
                          <a:spcPts val="0"/>
                        </a:spcAft>
                        <a:buNone/>
                      </a:pPr>
                      <a:r>
                        <a:rPr lang="en" sz="1000"/>
                        <a:t>Baseline, no SC</a:t>
                      </a:r>
                      <a:endParaRPr sz="1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Baseline, with SC</a:t>
                      </a:r>
                      <a:endParaRPr sz="1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650 MHz @ 185 m</a:t>
                      </a:r>
                      <a:endParaRPr sz="1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325 MHz @ 325 m</a:t>
                      </a:r>
                      <a:endParaRPr sz="1000"/>
                    </a:p>
                  </a:txBody>
                  <a:tcPr marT="91425" marB="91425" marR="91425" marL="91425">
                    <a:lnB cap="flat" cmpd="sng" w="9525">
                      <a:solidFill>
                        <a:srgbClr val="9E9E9E"/>
                      </a:solidFill>
                      <a:prstDash val="solid"/>
                      <a:round/>
                      <a:headEnd len="sm" w="sm" type="none"/>
                      <a:tailEnd len="sm" w="sm" type="none"/>
                    </a:lnB>
                  </a:tcPr>
                </a:tc>
              </a:tr>
              <a:tr h="225400">
                <a:tc>
                  <a:txBody>
                    <a:bodyPr/>
                    <a:lstStyle/>
                    <a:p>
                      <a:pPr indent="0" lvl="0" marL="0" rtl="0" algn="l">
                        <a:spcBef>
                          <a:spcPts val="0"/>
                        </a:spcBef>
                        <a:spcAft>
                          <a:spcPts val="0"/>
                        </a:spcAft>
                        <a:buNone/>
                      </a:pPr>
                      <a:r>
                        <a:rPr lang="en" sz="1000"/>
                        <a:t>Linac dp/p + Jitter, </a:t>
                      </a:r>
                      <a:r>
                        <a:rPr lang="en" sz="1000">
                          <a:solidFill>
                            <a:schemeClr val="dk1"/>
                          </a:solidFill>
                        </a:rPr>
                        <a:t>r.m.s. after buncher</a:t>
                      </a:r>
                      <a:endParaRPr sz="10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2.17e-04 + 1.5e-04</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 4.33e-04 + 1.5e-04 </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3.39e-05</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1.11e-05</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5400">
                <a:tc>
                  <a:txBody>
                    <a:bodyPr/>
                    <a:lstStyle/>
                    <a:p>
                      <a:pPr indent="0" lvl="0" marL="0" rtl="0" algn="l">
                        <a:spcBef>
                          <a:spcPts val="0"/>
                        </a:spcBef>
                        <a:spcAft>
                          <a:spcPts val="0"/>
                        </a:spcAft>
                        <a:buNone/>
                      </a:pPr>
                      <a:r>
                        <a:rPr lang="en" sz="1000"/>
                        <a:t>Ratio 99.9% to separatrix size</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0.75</a:t>
                      </a:r>
                      <a:endParaRPr sz="10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0.88</a:t>
                      </a:r>
                      <a:endParaRPr sz="10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0.66</a:t>
                      </a:r>
                      <a:endParaRPr sz="10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0.68</a:t>
                      </a:r>
                      <a:endParaRPr sz="1000"/>
                    </a:p>
                  </a:txBody>
                  <a:tcPr marT="91425" marB="91425" marR="91425" marL="91425">
                    <a:lnT cap="flat" cmpd="sng" w="9525">
                      <a:solidFill>
                        <a:srgbClr val="9E9E9E"/>
                      </a:solidFill>
                      <a:prstDash val="solid"/>
                      <a:round/>
                      <a:headEnd len="sm" w="sm" type="none"/>
                      <a:tailEnd len="sm" w="sm" type="none"/>
                    </a:lnT>
                  </a:tcPr>
                </a:tc>
              </a:tr>
              <a:tr h="225400">
                <a:tc>
                  <a:txBody>
                    <a:bodyPr/>
                    <a:lstStyle/>
                    <a:p>
                      <a:pPr indent="0" lvl="0" marL="0" rtl="0" algn="l">
                        <a:spcBef>
                          <a:spcPts val="0"/>
                        </a:spcBef>
                        <a:spcAft>
                          <a:spcPts val="0"/>
                        </a:spcAft>
                        <a:buNone/>
                      </a:pPr>
                      <a:r>
                        <a:rPr lang="en" sz="1000"/>
                        <a:t>Phase / Energy r.m.s. size</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0.94 / 1.06</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0.99 / 1.11</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0.92 / 1.05</a:t>
                      </a:r>
                      <a:endParaRPr sz="1000"/>
                    </a:p>
                  </a:txBody>
                  <a:tcPr marT="91425" marB="91425" marR="91425" marL="91425"/>
                </a:tc>
                <a:tc>
                  <a:txBody>
                    <a:bodyPr/>
                    <a:lstStyle/>
                    <a:p>
                      <a:pPr indent="0" lvl="0" marL="0" rtl="0" algn="ctr">
                        <a:spcBef>
                          <a:spcPts val="0"/>
                        </a:spcBef>
                        <a:spcAft>
                          <a:spcPts val="0"/>
                        </a:spcAft>
                        <a:buNone/>
                      </a:pPr>
                      <a:r>
                        <a:rPr lang="en" sz="1000">
                          <a:solidFill>
                            <a:schemeClr val="dk1"/>
                          </a:solidFill>
                        </a:rPr>
                        <a:t>0.92 / 1.05</a:t>
                      </a:r>
                      <a:endParaRPr sz="1000"/>
                    </a:p>
                  </a:txBody>
                  <a:tcPr marT="91425" marB="91425" marR="91425" marL="91425"/>
                </a:tc>
              </a:tr>
              <a:tr h="225400">
                <a:tc>
                  <a:txBody>
                    <a:bodyPr/>
                    <a:lstStyle/>
                    <a:p>
                      <a:pPr indent="0" lvl="0" marL="0" rtl="0" algn="l">
                        <a:spcBef>
                          <a:spcPts val="0"/>
                        </a:spcBef>
                        <a:spcAft>
                          <a:spcPts val="0"/>
                        </a:spcAft>
                        <a:buNone/>
                      </a:pPr>
                      <a:r>
                        <a:rPr lang="en" sz="1000"/>
                        <a:t>Lost / Injected particles</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85 </a:t>
                      </a:r>
                      <a:r>
                        <a:rPr lang="en" sz="1000">
                          <a:solidFill>
                            <a:schemeClr val="dk1"/>
                          </a:solidFill>
                        </a:rPr>
                        <a:t>/ 5.42e6</a:t>
                      </a:r>
                      <a:endParaRPr b="1"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520 / 5.42e6</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 / 5.42e6</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 / 5.42e6</a:t>
                      </a:r>
                      <a:endParaRPr sz="1000"/>
                    </a:p>
                  </a:txBody>
                  <a:tcPr marT="91425" marB="91425" marR="91425" marL="91425"/>
                </a:tc>
              </a:tr>
              <a:tr h="225400">
                <a:tc>
                  <a:txBody>
                    <a:bodyPr/>
                    <a:lstStyle/>
                    <a:p>
                      <a:pPr indent="0" lvl="0" marL="0" rtl="0" algn="l">
                        <a:spcBef>
                          <a:spcPts val="0"/>
                        </a:spcBef>
                        <a:spcAft>
                          <a:spcPts val="0"/>
                        </a:spcAft>
                        <a:buNone/>
                      </a:pPr>
                      <a:r>
                        <a:rPr lang="en" sz="1000"/>
                        <a:t>Bunching factor</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2.67</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2.30</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2.74</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2.81</a:t>
                      </a:r>
                      <a:endParaRPr sz="1000"/>
                    </a:p>
                  </a:txBody>
                  <a:tcPr marT="91425" marB="91425" marR="91425" marL="91425"/>
                </a:tc>
              </a:tr>
            </a:tbl>
          </a:graphicData>
        </a:graphic>
      </p:graphicFrame>
      <p:sp>
        <p:nvSpPr>
          <p:cNvPr id="265" name="Google Shape;265;p37"/>
          <p:cNvSpPr txBox="1"/>
          <p:nvPr/>
        </p:nvSpPr>
        <p:spPr>
          <a:xfrm>
            <a:off x="652300" y="1263500"/>
            <a:ext cx="6946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I</a:t>
            </a:r>
            <a:r>
              <a:rPr lang="en" sz="1000">
                <a:solidFill>
                  <a:schemeClr val="dk1"/>
                </a:solidFill>
              </a:rPr>
              <a:t>njection energy offset dp/p_inj = 0.0, dp ripple = 0.0, two gates -0.65Pi - -0.1Pi and 0.1Pi - 0.65Pi</a:t>
            </a:r>
            <a:endParaRPr sz="1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8"/>
          <p:cNvSpPr txBox="1"/>
          <p:nvPr>
            <p:ph type="title"/>
          </p:nvPr>
        </p:nvSpPr>
        <p:spPr>
          <a:xfrm>
            <a:off x="311700" y="0"/>
            <a:ext cx="8520600" cy="1017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Off-energy injection with a small energy offset and two phase gates</a:t>
            </a:r>
            <a:endParaRPr/>
          </a:p>
        </p:txBody>
      </p:sp>
      <p:sp>
        <p:nvSpPr>
          <p:cNvPr id="271" name="Google Shape;27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272" name="Google Shape;272;p38"/>
          <p:cNvGraphicFramePr/>
          <p:nvPr/>
        </p:nvGraphicFramePr>
        <p:xfrm>
          <a:off x="640080" y="1828800"/>
          <a:ext cx="3000000" cy="3000000"/>
        </p:xfrm>
        <a:graphic>
          <a:graphicData uri="http://schemas.openxmlformats.org/drawingml/2006/table">
            <a:tbl>
              <a:tblPr>
                <a:noFill/>
                <a:tableStyleId>{0389C679-76D6-4EAE-88F2-7778350B4B2D}</a:tableStyleId>
              </a:tblPr>
              <a:tblGrid>
                <a:gridCol w="2552650"/>
                <a:gridCol w="1305975"/>
                <a:gridCol w="1395150"/>
                <a:gridCol w="1310725"/>
                <a:gridCol w="1274875"/>
              </a:tblGrid>
              <a:tr h="365725">
                <a:tc>
                  <a:txBody>
                    <a:bodyPr/>
                    <a:lstStyle/>
                    <a:p>
                      <a:pPr indent="0" lvl="0" marL="0" rtl="0" algn="l">
                        <a:spcBef>
                          <a:spcPts val="0"/>
                        </a:spcBef>
                        <a:spcAft>
                          <a:spcPts val="0"/>
                        </a:spcAft>
                        <a:buNone/>
                      </a:pPr>
                      <a:r>
                        <a:rPr b="1" lang="en" sz="1200"/>
                        <a:t>Parameter</a:t>
                      </a:r>
                      <a:endParaRPr b="1" sz="1200"/>
                    </a:p>
                  </a:txBody>
                  <a:tcPr marT="91425" marB="91425" marR="91425" marL="91425"/>
                </a:tc>
                <a:tc>
                  <a:txBody>
                    <a:bodyPr/>
                    <a:lstStyle/>
                    <a:p>
                      <a:pPr indent="0" lvl="0" marL="0" rtl="0" algn="l">
                        <a:spcBef>
                          <a:spcPts val="0"/>
                        </a:spcBef>
                        <a:spcAft>
                          <a:spcPts val="0"/>
                        </a:spcAft>
                        <a:buNone/>
                      </a:pPr>
                      <a:r>
                        <a:rPr lang="en" sz="1000"/>
                        <a:t>Baseline, no SC</a:t>
                      </a:r>
                      <a:endParaRPr sz="1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Baseline, with SC</a:t>
                      </a:r>
                      <a:endParaRPr sz="1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650 MHz @ 185 m</a:t>
                      </a:r>
                      <a:endParaRPr sz="1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325 MHz @ 325 m</a:t>
                      </a:r>
                      <a:endParaRPr sz="1000"/>
                    </a:p>
                  </a:txBody>
                  <a:tcPr marT="91425" marB="91425" marR="91425" marL="91425">
                    <a:lnB cap="flat" cmpd="sng" w="9525">
                      <a:solidFill>
                        <a:srgbClr val="9E9E9E"/>
                      </a:solidFill>
                      <a:prstDash val="solid"/>
                      <a:round/>
                      <a:headEnd len="sm" w="sm" type="none"/>
                      <a:tailEnd len="sm" w="sm" type="none"/>
                    </a:lnB>
                  </a:tcPr>
                </a:tc>
              </a:tr>
              <a:tr h="225400">
                <a:tc>
                  <a:txBody>
                    <a:bodyPr/>
                    <a:lstStyle/>
                    <a:p>
                      <a:pPr indent="0" lvl="0" marL="0" rtl="0" algn="l">
                        <a:spcBef>
                          <a:spcPts val="0"/>
                        </a:spcBef>
                        <a:spcAft>
                          <a:spcPts val="0"/>
                        </a:spcAft>
                        <a:buNone/>
                      </a:pPr>
                      <a:r>
                        <a:rPr lang="en" sz="1000"/>
                        <a:t>Linac dp/p + Jitter, </a:t>
                      </a:r>
                      <a:r>
                        <a:rPr lang="en" sz="1000">
                          <a:solidFill>
                            <a:schemeClr val="dk1"/>
                          </a:solidFill>
                        </a:rPr>
                        <a:t>r.m.s. after buncher</a:t>
                      </a:r>
                      <a:endParaRPr sz="10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2.17e-04 + 1.5e-04</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 4.33e-04 + 1.5e-04 </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3.3875e-05</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1.1143e-05</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5400">
                <a:tc>
                  <a:txBody>
                    <a:bodyPr/>
                    <a:lstStyle/>
                    <a:p>
                      <a:pPr indent="0" lvl="0" marL="0" rtl="0" algn="l">
                        <a:spcBef>
                          <a:spcPts val="0"/>
                        </a:spcBef>
                        <a:spcAft>
                          <a:spcPts val="0"/>
                        </a:spcAft>
                        <a:buNone/>
                      </a:pPr>
                      <a:r>
                        <a:rPr lang="en" sz="1000"/>
                        <a:t>Ratio 99.9% to separatrix size</a:t>
                      </a:r>
                      <a:endParaRPr sz="1000"/>
                    </a:p>
                  </a:txBody>
                  <a:tcPr marT="91425" marB="91425" marR="91425" marL="91425"/>
                </a:tc>
                <a:tc>
                  <a:txBody>
                    <a:bodyPr/>
                    <a:lstStyle/>
                    <a:p>
                      <a:pPr indent="0" lvl="0" marL="0" rtl="0" algn="ctr">
                        <a:spcBef>
                          <a:spcPts val="0"/>
                        </a:spcBef>
                        <a:spcAft>
                          <a:spcPts val="0"/>
                        </a:spcAft>
                        <a:buNone/>
                      </a:pPr>
                      <a:r>
                        <a:rPr lang="en" sz="1000"/>
                        <a:t>—</a:t>
                      </a:r>
                      <a:endParaRPr sz="10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000"/>
                        <a:t>—</a:t>
                      </a:r>
                      <a:endParaRPr sz="10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0.68</a:t>
                      </a:r>
                      <a:endParaRPr sz="10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0.69</a:t>
                      </a:r>
                      <a:endParaRPr sz="1000"/>
                    </a:p>
                  </a:txBody>
                  <a:tcPr marT="91425" marB="91425" marR="91425" marL="91425">
                    <a:lnT cap="flat" cmpd="sng" w="9525">
                      <a:solidFill>
                        <a:srgbClr val="9E9E9E"/>
                      </a:solidFill>
                      <a:prstDash val="solid"/>
                      <a:round/>
                      <a:headEnd len="sm" w="sm" type="none"/>
                      <a:tailEnd len="sm" w="sm" type="none"/>
                    </a:lnT>
                  </a:tcPr>
                </a:tc>
              </a:tr>
              <a:tr h="225400">
                <a:tc>
                  <a:txBody>
                    <a:bodyPr/>
                    <a:lstStyle/>
                    <a:p>
                      <a:pPr indent="0" lvl="0" marL="0" rtl="0" algn="l">
                        <a:spcBef>
                          <a:spcPts val="0"/>
                        </a:spcBef>
                        <a:spcAft>
                          <a:spcPts val="0"/>
                        </a:spcAft>
                        <a:buNone/>
                      </a:pPr>
                      <a:r>
                        <a:rPr lang="en" sz="1000"/>
                        <a:t>Phase / Energy r.m.s. size</a:t>
                      </a:r>
                      <a:endParaRPr sz="1000"/>
                    </a:p>
                  </a:txBody>
                  <a:tcPr marT="91425" marB="91425" marR="91425" marL="91425"/>
                </a:tc>
                <a:tc>
                  <a:txBody>
                    <a:bodyPr/>
                    <a:lstStyle/>
                    <a:p>
                      <a:pPr indent="0" lvl="0" marL="0" rtl="0" algn="ctr">
                        <a:spcBef>
                          <a:spcPts val="0"/>
                        </a:spcBef>
                        <a:spcAft>
                          <a:spcPts val="0"/>
                        </a:spcAft>
                        <a:buNone/>
                      </a:pPr>
                      <a:r>
                        <a:rPr lang="en" sz="1000"/>
                        <a:t>—</a:t>
                      </a:r>
                      <a:endParaRPr sz="1000"/>
                    </a:p>
                  </a:txBody>
                  <a:tcPr marT="91425" marB="91425" marR="91425" marL="91425"/>
                </a:tc>
                <a:tc>
                  <a:txBody>
                    <a:bodyPr/>
                    <a:lstStyle/>
                    <a:p>
                      <a:pPr indent="0" lvl="0" marL="0" rtl="0" algn="ctr">
                        <a:spcBef>
                          <a:spcPts val="0"/>
                        </a:spcBef>
                        <a:spcAft>
                          <a:spcPts val="0"/>
                        </a:spcAft>
                        <a:buNone/>
                      </a:pPr>
                      <a:r>
                        <a:rPr lang="en" sz="1000"/>
                        <a:t>—</a:t>
                      </a:r>
                      <a:endParaRPr sz="1000"/>
                    </a:p>
                  </a:txBody>
                  <a:tcPr marT="91425" marB="91425" marR="91425" marL="91425"/>
                </a:tc>
                <a:tc>
                  <a:txBody>
                    <a:bodyPr/>
                    <a:lstStyle/>
                    <a:p>
                      <a:pPr indent="0" lvl="0" marL="0" rtl="0" algn="ctr">
                        <a:spcBef>
                          <a:spcPts val="0"/>
                        </a:spcBef>
                        <a:spcAft>
                          <a:spcPts val="0"/>
                        </a:spcAft>
                        <a:buNone/>
                      </a:pPr>
                      <a:r>
                        <a:rPr lang="en" sz="1000">
                          <a:solidFill>
                            <a:schemeClr val="dk1"/>
                          </a:solidFill>
                        </a:rPr>
                        <a:t>0.93 / 1.06</a:t>
                      </a:r>
                      <a:endParaRPr sz="1000"/>
                    </a:p>
                  </a:txBody>
                  <a:tcPr marT="91425" marB="91425" marR="91425" marL="91425"/>
                </a:tc>
                <a:tc>
                  <a:txBody>
                    <a:bodyPr/>
                    <a:lstStyle/>
                    <a:p>
                      <a:pPr indent="0" lvl="0" marL="0" rtl="0" algn="ctr">
                        <a:spcBef>
                          <a:spcPts val="0"/>
                        </a:spcBef>
                        <a:spcAft>
                          <a:spcPts val="0"/>
                        </a:spcAft>
                        <a:buNone/>
                      </a:pPr>
                      <a:r>
                        <a:rPr lang="en" sz="1000">
                          <a:solidFill>
                            <a:schemeClr val="dk1"/>
                          </a:solidFill>
                        </a:rPr>
                        <a:t>0.93 / 1.06</a:t>
                      </a:r>
                      <a:endParaRPr sz="1000"/>
                    </a:p>
                  </a:txBody>
                  <a:tcPr marT="91425" marB="91425" marR="91425" marL="91425"/>
                </a:tc>
              </a:tr>
              <a:tr h="225400">
                <a:tc>
                  <a:txBody>
                    <a:bodyPr/>
                    <a:lstStyle/>
                    <a:p>
                      <a:pPr indent="0" lvl="0" marL="0" rtl="0" algn="l">
                        <a:spcBef>
                          <a:spcPts val="0"/>
                        </a:spcBef>
                        <a:spcAft>
                          <a:spcPts val="0"/>
                        </a:spcAft>
                        <a:buNone/>
                      </a:pPr>
                      <a:r>
                        <a:rPr lang="en" sz="1000"/>
                        <a:t>Lost / Injected particles</a:t>
                      </a:r>
                      <a:endParaRPr sz="1000"/>
                    </a:p>
                  </a:txBody>
                  <a:tcPr marT="91425" marB="91425" marR="91425" marL="91425"/>
                </a:tc>
                <a:tc>
                  <a:txBody>
                    <a:bodyPr/>
                    <a:lstStyle/>
                    <a:p>
                      <a:pPr indent="0" lvl="0" marL="0" rtl="0" algn="ctr">
                        <a:spcBef>
                          <a:spcPts val="0"/>
                        </a:spcBef>
                        <a:spcAft>
                          <a:spcPts val="0"/>
                        </a:spcAft>
                        <a:buNone/>
                      </a:pPr>
                      <a:r>
                        <a:rPr lang="en" sz="1000"/>
                        <a:t>—</a:t>
                      </a:r>
                      <a:endParaRPr sz="1000"/>
                    </a:p>
                  </a:txBody>
                  <a:tcPr marT="91425" marB="91425" marR="91425" marL="91425"/>
                </a:tc>
                <a:tc>
                  <a:txBody>
                    <a:bodyPr/>
                    <a:lstStyle/>
                    <a:p>
                      <a:pPr indent="0" lvl="0" marL="0" rtl="0" algn="ctr">
                        <a:spcBef>
                          <a:spcPts val="0"/>
                        </a:spcBef>
                        <a:spcAft>
                          <a:spcPts val="0"/>
                        </a:spcAft>
                        <a:buNone/>
                      </a:pPr>
                      <a:r>
                        <a:rPr lang="en" sz="1000"/>
                        <a:t>—</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 / 5.42e6</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0 / 5.42e6</a:t>
                      </a:r>
                      <a:endParaRPr sz="1000"/>
                    </a:p>
                  </a:txBody>
                  <a:tcPr marT="91425" marB="91425" marR="91425" marL="91425"/>
                </a:tc>
              </a:tr>
              <a:tr h="225400">
                <a:tc>
                  <a:txBody>
                    <a:bodyPr/>
                    <a:lstStyle/>
                    <a:p>
                      <a:pPr indent="0" lvl="0" marL="0" rtl="0" algn="l">
                        <a:spcBef>
                          <a:spcPts val="0"/>
                        </a:spcBef>
                        <a:spcAft>
                          <a:spcPts val="0"/>
                        </a:spcAft>
                        <a:buNone/>
                      </a:pPr>
                      <a:r>
                        <a:rPr lang="en" sz="1000"/>
                        <a:t>Bunching factor</a:t>
                      </a:r>
                      <a:endParaRPr sz="1000"/>
                    </a:p>
                  </a:txBody>
                  <a:tcPr marT="91425" marB="91425" marR="91425" marL="91425"/>
                </a:tc>
                <a:tc>
                  <a:txBody>
                    <a:bodyPr/>
                    <a:lstStyle/>
                    <a:p>
                      <a:pPr indent="0" lvl="0" marL="0" rtl="0" algn="ctr">
                        <a:spcBef>
                          <a:spcPts val="0"/>
                        </a:spcBef>
                        <a:spcAft>
                          <a:spcPts val="0"/>
                        </a:spcAft>
                        <a:buNone/>
                      </a:pPr>
                      <a:r>
                        <a:rPr lang="en" sz="1000"/>
                        <a:t>—</a:t>
                      </a:r>
                      <a:endParaRPr sz="1000"/>
                    </a:p>
                  </a:txBody>
                  <a:tcPr marT="91425" marB="91425" marR="91425" marL="91425"/>
                </a:tc>
                <a:tc>
                  <a:txBody>
                    <a:bodyPr/>
                    <a:lstStyle/>
                    <a:p>
                      <a:pPr indent="0" lvl="0" marL="0" rtl="0" algn="ctr">
                        <a:spcBef>
                          <a:spcPts val="0"/>
                        </a:spcBef>
                        <a:spcAft>
                          <a:spcPts val="0"/>
                        </a:spcAft>
                        <a:buNone/>
                      </a:pPr>
                      <a:r>
                        <a:rPr lang="en" sz="1000"/>
                        <a:t>—</a:t>
                      </a:r>
                      <a:endParaRPr sz="1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2.63</a:t>
                      </a:r>
                      <a:endParaRPr sz="1000"/>
                    </a:p>
                  </a:txBody>
                  <a:tcPr marT="91425" marB="91425" marR="91425" marL="91425"/>
                </a:tc>
                <a:tc>
                  <a:txBody>
                    <a:bodyPr/>
                    <a:lstStyle/>
                    <a:p>
                      <a:pPr indent="0" lvl="0" marL="0" rtl="0" algn="ctr">
                        <a:spcBef>
                          <a:spcPts val="0"/>
                        </a:spcBef>
                        <a:spcAft>
                          <a:spcPts val="0"/>
                        </a:spcAft>
                        <a:buNone/>
                      </a:pPr>
                      <a:r>
                        <a:rPr lang="en" sz="1000"/>
                        <a:t>2.69</a:t>
                      </a:r>
                      <a:endParaRPr sz="1000"/>
                    </a:p>
                  </a:txBody>
                  <a:tcPr marT="91425" marB="91425" marR="91425" marL="91425"/>
                </a:tc>
              </a:tr>
            </a:tbl>
          </a:graphicData>
        </a:graphic>
      </p:graphicFrame>
      <p:sp>
        <p:nvSpPr>
          <p:cNvPr id="273" name="Google Shape;273;p38"/>
          <p:cNvSpPr txBox="1"/>
          <p:nvPr/>
        </p:nvSpPr>
        <p:spPr>
          <a:xfrm>
            <a:off x="652300" y="1263500"/>
            <a:ext cx="6946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Injection energy offset dp/p_inj = 2.0e-4, dp ripple = 0.0, two gates -0.65Pi - -0.1Pi and 0.1Pi - 0.65Pi</a:t>
            </a:r>
            <a:endParaRPr sz="10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[1]</a:t>
            </a:r>
            <a:endParaRPr/>
          </a:p>
        </p:txBody>
      </p:sp>
      <p:sp>
        <p:nvSpPr>
          <p:cNvPr id="279" name="Google Shape;279;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CDR design did not include</a:t>
            </a:r>
            <a:r>
              <a:rPr lang="en"/>
              <a:t> the growth of the energy spread driven by the space charge. </a:t>
            </a:r>
            <a:endParaRPr/>
          </a:p>
          <a:p>
            <a:pPr indent="0" lvl="0" marL="0" rtl="0" algn="l">
              <a:spcBef>
                <a:spcPts val="1200"/>
              </a:spcBef>
              <a:spcAft>
                <a:spcPts val="0"/>
              </a:spcAft>
              <a:buNone/>
            </a:pPr>
            <a:r>
              <a:rPr lang="en"/>
              <a:t>The space charge doubles the energy spread after the linac in roughly ~70m. The increased energy spread leads to a larger beam emittance and beam losses.</a:t>
            </a:r>
            <a:endParaRPr/>
          </a:p>
          <a:p>
            <a:pPr indent="0" lvl="0" marL="0" rtl="0" algn="l">
              <a:spcBef>
                <a:spcPts val="1200"/>
              </a:spcBef>
              <a:spcAft>
                <a:spcPts val="0"/>
              </a:spcAft>
              <a:buNone/>
            </a:pPr>
            <a:r>
              <a:rPr lang="en"/>
              <a:t>On-energy injection with two gates helps but only marginally. It also increases the number of foil hits by ~50%.</a:t>
            </a:r>
            <a:endParaRPr/>
          </a:p>
          <a:p>
            <a:pPr indent="0" lvl="0" marL="0" rtl="0" algn="l">
              <a:spcBef>
                <a:spcPts val="1200"/>
              </a:spcBef>
              <a:spcAft>
                <a:spcPts val="1200"/>
              </a:spcAft>
              <a:buNone/>
            </a:pPr>
            <a:r>
              <a:rPr lang="en"/>
              <a:t>A buncher located in BTL can reduce the energy spread and beam jitter by an order of magnitude. A drift after the linac is required to convert the non-correlated energy spread to correlated one that can be removed by the buncher.</a:t>
            </a:r>
            <a:endParaRPr/>
          </a:p>
        </p:txBody>
      </p:sp>
      <p:sp>
        <p:nvSpPr>
          <p:cNvPr id="280" name="Google Shape;280;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[2]</a:t>
            </a:r>
            <a:endParaRPr/>
          </a:p>
        </p:txBody>
      </p:sp>
      <p:sp>
        <p:nvSpPr>
          <p:cNvPr id="286" name="Google Shape;286;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Reduction of the </a:t>
            </a:r>
            <a:r>
              <a:rPr lang="en"/>
              <a:t>energy</a:t>
            </a:r>
            <a:r>
              <a:rPr lang="en"/>
              <a:t> spread of the beam injected into Booster reduces the emittance of the Booster painted beam, leaving a clear margin between the beam and the speratrix.</a:t>
            </a:r>
            <a:endParaRPr/>
          </a:p>
          <a:p>
            <a:pPr indent="0" lvl="0" marL="0" rtl="0" algn="l">
              <a:spcBef>
                <a:spcPts val="1200"/>
              </a:spcBef>
              <a:spcAft>
                <a:spcPts val="0"/>
              </a:spcAft>
              <a:buNone/>
            </a:pPr>
            <a:r>
              <a:rPr lang="en"/>
              <a:t>Off-energy, one-gate i</a:t>
            </a:r>
            <a:r>
              <a:rPr lang="en"/>
              <a:t>njection of the beam with a small emittance can lead to an </a:t>
            </a:r>
            <a:r>
              <a:rPr lang="en"/>
              <a:t>increased</a:t>
            </a:r>
            <a:r>
              <a:rPr lang="en"/>
              <a:t> peak charge density. On energy injection with two phase gates mitigates this effect. Simulations indicated that injection with a small energy offset and two phase gates </a:t>
            </a:r>
            <a:r>
              <a:rPr lang="en"/>
              <a:t>might</a:t>
            </a:r>
            <a:r>
              <a:rPr lang="en"/>
              <a:t> be optimal.</a:t>
            </a:r>
            <a:endParaRPr/>
          </a:p>
          <a:p>
            <a:pPr indent="0" lvl="0" marL="0" rtl="0" algn="l">
              <a:spcBef>
                <a:spcPts val="1200"/>
              </a:spcBef>
              <a:spcAft>
                <a:spcPts val="1200"/>
              </a:spcAft>
              <a:buNone/>
            </a:pPr>
            <a:r>
              <a:rPr lang="en"/>
              <a:t>Although</a:t>
            </a:r>
            <a:r>
              <a:rPr lang="en"/>
              <a:t> reducing the energy </a:t>
            </a:r>
            <a:r>
              <a:rPr lang="en"/>
              <a:t>spread</a:t>
            </a:r>
            <a:r>
              <a:rPr lang="en"/>
              <a:t> helps to reduce the </a:t>
            </a:r>
            <a:r>
              <a:rPr lang="en"/>
              <a:t>emittance</a:t>
            </a:r>
            <a:r>
              <a:rPr lang="en"/>
              <a:t> of the Booster beam, minimizing the energy spread to a very small number </a:t>
            </a:r>
            <a:r>
              <a:rPr lang="en"/>
              <a:t>might</a:t>
            </a:r>
            <a:r>
              <a:rPr lang="en"/>
              <a:t> not be optimal as it can lead to increased charge </a:t>
            </a:r>
            <a:r>
              <a:rPr lang="en"/>
              <a:t>density</a:t>
            </a:r>
            <a:r>
              <a:rPr lang="en"/>
              <a:t> and space charge tune shift.</a:t>
            </a:r>
            <a:endParaRPr/>
          </a:p>
        </p:txBody>
      </p:sp>
      <p:sp>
        <p:nvSpPr>
          <p:cNvPr id="287" name="Google Shape;287;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293" name="Google Shape;293;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Not </a:t>
            </a:r>
            <a:r>
              <a:rPr lang="en"/>
              <a:t>controlling</a:t>
            </a:r>
            <a:r>
              <a:rPr lang="en"/>
              <a:t> the energy spread in the BTL will lead to filling in the Booster beam bucket and losses at the injection comparable to 0.5%-1%</a:t>
            </a:r>
            <a:endParaRPr/>
          </a:p>
          <a:p>
            <a:pPr indent="0" lvl="0" marL="0" rtl="0" algn="l">
              <a:spcBef>
                <a:spcPts val="1200"/>
              </a:spcBef>
              <a:spcAft>
                <a:spcPts val="0"/>
              </a:spcAft>
              <a:buNone/>
            </a:pPr>
            <a:r>
              <a:rPr lang="en"/>
              <a:t>A buncher situated in BTL can be used to control</a:t>
            </a:r>
            <a:r>
              <a:rPr lang="en"/>
              <a:t> the energy spread, leaving a margin between the painted beam distribution and the separatrix clear of particles.</a:t>
            </a:r>
            <a:endParaRPr/>
          </a:p>
          <a:p>
            <a:pPr indent="0" lvl="0" marL="0" rtl="0" algn="l">
              <a:spcBef>
                <a:spcPts val="1200"/>
              </a:spcBef>
              <a:spcAft>
                <a:spcPts val="1200"/>
              </a:spcAft>
              <a:buNone/>
            </a:pPr>
            <a:r>
              <a:rPr lang="en"/>
              <a:t>A very small energy spread can result in local charge density peaks and might not be optimal. The energy spread and injection parameters (energy offset and injection phase windows) can be optimized to obtain optimal injected Booster distribution as shown in this presentation.</a:t>
            </a:r>
            <a:endParaRPr/>
          </a:p>
        </p:txBody>
      </p:sp>
      <p:sp>
        <p:nvSpPr>
          <p:cNvPr id="294" name="Google Shape;294;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Description of These </a:t>
            </a:r>
            <a:r>
              <a:rPr lang="en"/>
              <a:t>Simulations</a:t>
            </a:r>
            <a:endParaRPr/>
          </a:p>
        </p:txBody>
      </p:sp>
      <p:sp>
        <p:nvSpPr>
          <p:cNvPr id="68" name="Google Shape;68;p15"/>
          <p:cNvSpPr txBox="1"/>
          <p:nvPr>
            <p:ph idx="1" type="body"/>
          </p:nvPr>
        </p:nvSpPr>
        <p:spPr>
          <a:xfrm>
            <a:off x="311700" y="1152475"/>
            <a:ext cx="8520600" cy="3651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en"/>
              <a:t>T</a:t>
            </a:r>
            <a:r>
              <a:rPr lang="en"/>
              <a:t>he injection process was simulated without space charge and no buncher, </a:t>
            </a:r>
            <a:r>
              <a:rPr lang="en"/>
              <a:t>with space charge but without energy spread compensation, and with space charge and buncher</a:t>
            </a:r>
            <a:endParaRPr/>
          </a:p>
          <a:p>
            <a:pPr indent="0" lvl="0" marL="0" rtl="0" algn="l">
              <a:spcBef>
                <a:spcPts val="1200"/>
              </a:spcBef>
              <a:spcAft>
                <a:spcPts val="0"/>
              </a:spcAft>
              <a:buClr>
                <a:schemeClr val="dk1"/>
              </a:buClr>
              <a:buSzPct val="61111"/>
              <a:buFont typeface="Arial"/>
              <a:buNone/>
            </a:pPr>
            <a:r>
              <a:rPr lang="en"/>
              <a:t>The following locations and frequencies of the buncher were considered:</a:t>
            </a:r>
            <a:endParaRPr/>
          </a:p>
          <a:p>
            <a:pPr indent="-334327" lvl="0" marL="457200" rtl="0" algn="l">
              <a:spcBef>
                <a:spcPts val="1200"/>
              </a:spcBef>
              <a:spcAft>
                <a:spcPts val="0"/>
              </a:spcAft>
              <a:buSzPct val="100000"/>
              <a:buChar char="●"/>
            </a:pPr>
            <a:r>
              <a:rPr lang="en"/>
              <a:t>Buncher located at 185m, cavity </a:t>
            </a:r>
            <a:r>
              <a:rPr lang="en"/>
              <a:t>frequency</a:t>
            </a:r>
            <a:r>
              <a:rPr lang="en"/>
              <a:t> 650 MHz</a:t>
            </a:r>
            <a:endParaRPr/>
          </a:p>
          <a:p>
            <a:pPr indent="-334327" lvl="0" marL="457200" rtl="0" algn="l">
              <a:spcBef>
                <a:spcPts val="0"/>
              </a:spcBef>
              <a:spcAft>
                <a:spcPts val="0"/>
              </a:spcAft>
              <a:buSzPct val="100000"/>
              <a:buChar char="●"/>
            </a:pPr>
            <a:r>
              <a:rPr lang="en"/>
              <a:t>Buncher located at 325m, cavity </a:t>
            </a:r>
            <a:r>
              <a:rPr lang="en"/>
              <a:t>frequency</a:t>
            </a:r>
            <a:r>
              <a:rPr lang="en"/>
              <a:t> 325 MHz</a:t>
            </a:r>
            <a:endParaRPr/>
          </a:p>
          <a:p>
            <a:pPr indent="0" lvl="0" marL="0" rtl="0" algn="l">
              <a:spcBef>
                <a:spcPts val="1200"/>
              </a:spcBef>
              <a:spcAft>
                <a:spcPts val="0"/>
              </a:spcAft>
              <a:buClr>
                <a:schemeClr val="dk1"/>
              </a:buClr>
              <a:buSzPct val="61111"/>
              <a:buFont typeface="Arial"/>
              <a:buNone/>
            </a:pPr>
            <a:r>
              <a:rPr lang="en"/>
              <a:t>The following injection scenarios were considered (phase is for the Booster bucket)</a:t>
            </a:r>
            <a:endParaRPr/>
          </a:p>
          <a:p>
            <a:pPr indent="-334327" lvl="0" marL="457200" rtl="0" algn="l">
              <a:spcBef>
                <a:spcPts val="1200"/>
              </a:spcBef>
              <a:spcAft>
                <a:spcPts val="0"/>
              </a:spcAft>
              <a:buSzPct val="100000"/>
              <a:buChar char="●"/>
            </a:pPr>
            <a:r>
              <a:rPr lang="en"/>
              <a:t>Energy offset: dp/p = 7e-4, single phase gate: -0.55𝜋 to 0.55𝜋</a:t>
            </a:r>
            <a:endParaRPr/>
          </a:p>
          <a:p>
            <a:pPr indent="-334327" lvl="0" marL="457200" rtl="0" algn="l">
              <a:spcBef>
                <a:spcPts val="0"/>
              </a:spcBef>
              <a:spcAft>
                <a:spcPts val="0"/>
              </a:spcAft>
              <a:buSzPct val="100000"/>
              <a:buChar char="●"/>
            </a:pPr>
            <a:r>
              <a:rPr lang="en"/>
              <a:t>Energy offset: dp/p = 0, two phases gates: -0.65 to -0.1𝜋 and 0.1 to 0.65𝜋</a:t>
            </a:r>
            <a:endParaRPr/>
          </a:p>
          <a:p>
            <a:pPr indent="-334327" lvl="0" marL="457200" rtl="0" algn="l">
              <a:spcBef>
                <a:spcPts val="0"/>
              </a:spcBef>
              <a:spcAft>
                <a:spcPts val="0"/>
              </a:spcAft>
              <a:buSzPct val="100000"/>
              <a:buChar char="●"/>
            </a:pPr>
            <a:r>
              <a:rPr lang="en"/>
              <a:t>Energy offset: dp/p = 2e-4, two phases gates: -0.65𝜋 to -0.1𝜋 and 0.1𝜋 to 0.65𝜋</a:t>
            </a:r>
            <a:endParaRPr/>
          </a:p>
          <a:p>
            <a:pPr indent="0" lvl="0" marL="0" rtl="0" algn="l">
              <a:spcBef>
                <a:spcPts val="1200"/>
              </a:spcBef>
              <a:spcAft>
                <a:spcPts val="1200"/>
              </a:spcAft>
              <a:buNone/>
            </a:pPr>
            <a:r>
              <a:rPr lang="en"/>
              <a:t>Random energy jitter of 1.5e-4 rms was added for cases without buncher. It was set to 0 for cases with a buncher </a:t>
            </a:r>
            <a:r>
              <a:rPr lang="en"/>
              <a:t>because the buncher reduced the jitter</a:t>
            </a:r>
            <a:endParaRPr/>
          </a:p>
        </p:txBody>
      </p:sp>
      <p:sp>
        <p:nvSpPr>
          <p:cNvPr id="69" name="Google Shape;6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Addendum</a:t>
            </a:r>
            <a:endParaRPr/>
          </a:p>
          <a:p>
            <a:pPr indent="0" lvl="0" marL="0" rtl="0" algn="ctr">
              <a:spcBef>
                <a:spcPts val="0"/>
              </a:spcBef>
              <a:spcAft>
                <a:spcPts val="0"/>
              </a:spcAft>
              <a:buNone/>
            </a:pPr>
            <a:r>
              <a:rPr lang="en"/>
              <a:t>Losses from Booster Bucket </a:t>
            </a:r>
            <a:endParaRPr/>
          </a:p>
          <a:p>
            <a:pPr indent="0" lvl="0" marL="0" rtl="0" algn="ctr">
              <a:spcBef>
                <a:spcPts val="0"/>
              </a:spcBef>
              <a:spcAft>
                <a:spcPts val="0"/>
              </a:spcAft>
              <a:buNone/>
            </a:pPr>
            <a:r>
              <a:rPr lang="en"/>
              <a:t>During Accelerations</a:t>
            </a:r>
            <a:endParaRPr/>
          </a:p>
        </p:txBody>
      </p:sp>
      <p:sp>
        <p:nvSpPr>
          <p:cNvPr id="300" name="Google Shape;30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Description of these Studies</a:t>
            </a:r>
            <a:endParaRPr/>
          </a:p>
        </p:txBody>
      </p:sp>
      <p:sp>
        <p:nvSpPr>
          <p:cNvPr id="306" name="Google Shape;306;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Simulate acceleration in the Booster and beam losses </a:t>
            </a:r>
            <a:r>
              <a:rPr lang="en"/>
              <a:t>during</a:t>
            </a:r>
            <a:r>
              <a:rPr lang="en"/>
              <a:t> acceleration for two different </a:t>
            </a:r>
            <a:r>
              <a:rPr lang="en"/>
              <a:t>distributions: </a:t>
            </a:r>
            <a:endParaRPr/>
          </a:p>
          <a:p>
            <a:pPr indent="-342900" lvl="0" marL="457200" rtl="0" algn="l">
              <a:spcBef>
                <a:spcPts val="1200"/>
              </a:spcBef>
              <a:spcAft>
                <a:spcPts val="0"/>
              </a:spcAft>
              <a:buSzPts val="1800"/>
              <a:buChar char="●"/>
            </a:pPr>
            <a:r>
              <a:rPr lang="en"/>
              <a:t>Without energy compensation (no buncher), off energy injection </a:t>
            </a:r>
            <a:r>
              <a:rPr b="1" lang="en"/>
              <a:t>(Slide 11)</a:t>
            </a:r>
            <a:endParaRPr b="1"/>
          </a:p>
          <a:p>
            <a:pPr indent="-342900" lvl="0" marL="457200" rtl="0" algn="l">
              <a:spcBef>
                <a:spcPts val="0"/>
              </a:spcBef>
              <a:spcAft>
                <a:spcPts val="0"/>
              </a:spcAft>
              <a:buSzPts val="1800"/>
              <a:buChar char="●"/>
            </a:pPr>
            <a:r>
              <a:rPr lang="en"/>
              <a:t>With compensation of the energy spread using the buncher in BTL </a:t>
            </a:r>
            <a:r>
              <a:rPr b="1" lang="en"/>
              <a:t>(Slide 16)</a:t>
            </a:r>
            <a:endParaRPr b="1"/>
          </a:p>
          <a:p>
            <a:pPr indent="0" lvl="0" marL="0" rtl="0" algn="l">
              <a:spcBef>
                <a:spcPts val="1200"/>
              </a:spcBef>
              <a:spcAft>
                <a:spcPts val="0"/>
              </a:spcAft>
              <a:buNone/>
            </a:pPr>
            <a:r>
              <a:rPr lang="en"/>
              <a:t>Try several different voltage ramp curves: slower and faster</a:t>
            </a:r>
            <a:endParaRPr/>
          </a:p>
          <a:p>
            <a:pPr indent="0" lvl="0" marL="0" rtl="0" algn="l">
              <a:spcBef>
                <a:spcPts val="1200"/>
              </a:spcBef>
              <a:spcAft>
                <a:spcPts val="0"/>
              </a:spcAft>
              <a:buNone/>
            </a:pPr>
            <a:r>
              <a:rPr lang="en"/>
              <a:t>Two codes used: </a:t>
            </a:r>
            <a:endParaRPr/>
          </a:p>
          <a:p>
            <a:pPr indent="-342900" lvl="0" marL="457200" rtl="0" algn="l">
              <a:spcBef>
                <a:spcPts val="1200"/>
              </a:spcBef>
              <a:spcAft>
                <a:spcPts val="0"/>
              </a:spcAft>
              <a:buSzPts val="1800"/>
              <a:buChar char="●"/>
            </a:pPr>
            <a:r>
              <a:rPr lang="en"/>
              <a:t>PyOrbit with the SC, impedances, transition crossing (J.-F. Ostiguy)</a:t>
            </a:r>
            <a:endParaRPr/>
          </a:p>
          <a:p>
            <a:pPr indent="-342900" lvl="0" marL="457200" rtl="0" algn="l">
              <a:spcBef>
                <a:spcPts val="0"/>
              </a:spcBef>
              <a:spcAft>
                <a:spcPts val="0"/>
              </a:spcAft>
              <a:buSzPts val="1800"/>
              <a:buChar char="●"/>
            </a:pPr>
            <a:r>
              <a:rPr lang="en"/>
              <a:t>My nameless Python code, no SC, no impedances,  stopped before transition crossing</a:t>
            </a:r>
            <a:endParaRPr/>
          </a:p>
        </p:txBody>
      </p:sp>
      <p:sp>
        <p:nvSpPr>
          <p:cNvPr id="307" name="Google Shape;307;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Voltage Profiles</a:t>
            </a:r>
            <a:endParaRPr/>
          </a:p>
        </p:txBody>
      </p:sp>
      <p:sp>
        <p:nvSpPr>
          <p:cNvPr id="313" name="Google Shape;313;p44"/>
          <p:cNvSpPr txBox="1"/>
          <p:nvPr>
            <p:ph idx="1" type="body"/>
          </p:nvPr>
        </p:nvSpPr>
        <p:spPr>
          <a:xfrm>
            <a:off x="311700" y="1152475"/>
            <a:ext cx="8520600" cy="92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Two Voltage curves </a:t>
            </a:r>
            <a:r>
              <a:rPr lang="en"/>
              <a:t>used</a:t>
            </a:r>
            <a:endParaRPr/>
          </a:p>
          <a:p>
            <a:pPr indent="0" lvl="0" marL="0" rtl="0" algn="l">
              <a:spcBef>
                <a:spcPts val="1200"/>
              </a:spcBef>
              <a:spcAft>
                <a:spcPts val="1200"/>
              </a:spcAft>
              <a:buNone/>
            </a:pPr>
            <a:r>
              <a:rPr lang="en"/>
              <a:t>				Fast									Slow</a:t>
            </a:r>
            <a:endParaRPr/>
          </a:p>
        </p:txBody>
      </p:sp>
      <p:sp>
        <p:nvSpPr>
          <p:cNvPr id="314" name="Google Shape;314;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5" name="Google Shape;315;p44"/>
          <p:cNvPicPr preferRelativeResize="0"/>
          <p:nvPr/>
        </p:nvPicPr>
        <p:blipFill>
          <a:blip r:embed="rId3">
            <a:alphaModFix/>
          </a:blip>
          <a:stretch>
            <a:fillRect/>
          </a:stretch>
        </p:blipFill>
        <p:spPr>
          <a:xfrm>
            <a:off x="521225" y="2078875"/>
            <a:ext cx="4219924" cy="2495225"/>
          </a:xfrm>
          <a:prstGeom prst="rect">
            <a:avLst/>
          </a:prstGeom>
          <a:noFill/>
          <a:ln>
            <a:noFill/>
          </a:ln>
        </p:spPr>
      </p:pic>
      <p:pic>
        <p:nvPicPr>
          <p:cNvPr id="316" name="Google Shape;316;p44"/>
          <p:cNvPicPr preferRelativeResize="0"/>
          <p:nvPr/>
        </p:nvPicPr>
        <p:blipFill>
          <a:blip r:embed="rId4">
            <a:alphaModFix/>
          </a:blip>
          <a:stretch>
            <a:fillRect/>
          </a:stretch>
        </p:blipFill>
        <p:spPr>
          <a:xfrm>
            <a:off x="5087550" y="2038625"/>
            <a:ext cx="3819851" cy="25354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Without energy compensation (see Slide 11)</a:t>
            </a:r>
            <a:endParaRPr/>
          </a:p>
        </p:txBody>
      </p:sp>
      <p:sp>
        <p:nvSpPr>
          <p:cNvPr id="322" name="Google Shape;322;p45"/>
          <p:cNvSpPr txBox="1"/>
          <p:nvPr>
            <p:ph idx="1" type="body"/>
          </p:nvPr>
        </p:nvSpPr>
        <p:spPr>
          <a:xfrm>
            <a:off x="311700" y="1152475"/>
            <a:ext cx="5904900" cy="399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PyOrbit</a:t>
            </a:r>
            <a:endParaRPr/>
          </a:p>
          <a:p>
            <a:pPr indent="-342900" lvl="0" marL="457200" rtl="0" algn="l">
              <a:spcBef>
                <a:spcPts val="1200"/>
              </a:spcBef>
              <a:spcAft>
                <a:spcPts val="0"/>
              </a:spcAft>
              <a:buSzPts val="1800"/>
              <a:buChar char="●"/>
            </a:pPr>
            <a:r>
              <a:rPr lang="en"/>
              <a:t>Simulations: 500k particles, with SC, Impedance</a:t>
            </a:r>
            <a:endParaRPr/>
          </a:p>
          <a:p>
            <a:pPr indent="-342900" lvl="0" marL="457200" rtl="0" algn="l">
              <a:spcBef>
                <a:spcPts val="0"/>
              </a:spcBef>
              <a:spcAft>
                <a:spcPts val="0"/>
              </a:spcAft>
              <a:buSzPts val="1800"/>
              <a:buChar char="●"/>
            </a:pPr>
            <a:r>
              <a:rPr lang="en"/>
              <a:t>Only fast </a:t>
            </a:r>
            <a:r>
              <a:rPr lang="en"/>
              <a:t>voltage</a:t>
            </a:r>
            <a:r>
              <a:rPr lang="en"/>
              <a:t> was simulated</a:t>
            </a:r>
            <a:endParaRPr/>
          </a:p>
          <a:p>
            <a:pPr indent="-342900" lvl="0" marL="457200" rtl="0" algn="l">
              <a:spcBef>
                <a:spcPts val="0"/>
              </a:spcBef>
              <a:spcAft>
                <a:spcPts val="0"/>
              </a:spcAft>
              <a:buSzPts val="1800"/>
              <a:buChar char="●"/>
            </a:pPr>
            <a:r>
              <a:rPr b="1" lang="en"/>
              <a:t>Relative Particle loss after 500 turns 1.3e-4</a:t>
            </a:r>
            <a:endParaRPr b="1"/>
          </a:p>
          <a:p>
            <a:pPr indent="0" lvl="0" marL="0" rtl="0" algn="l">
              <a:spcBef>
                <a:spcPts val="1200"/>
              </a:spcBef>
              <a:spcAft>
                <a:spcPts val="0"/>
              </a:spcAft>
              <a:buNone/>
            </a:pPr>
            <a:r>
              <a:rPr lang="en"/>
              <a:t>My simplified code</a:t>
            </a:r>
            <a:endParaRPr/>
          </a:p>
          <a:p>
            <a:pPr indent="-342900" lvl="0" marL="457200" rtl="0" algn="l">
              <a:spcBef>
                <a:spcPts val="1200"/>
              </a:spcBef>
              <a:spcAft>
                <a:spcPts val="0"/>
              </a:spcAft>
              <a:buSzPts val="1800"/>
              <a:buChar char="●"/>
            </a:pPr>
            <a:r>
              <a:rPr lang="en"/>
              <a:t>Simulations: 5.3M particles, No SC, no impedance</a:t>
            </a:r>
            <a:endParaRPr/>
          </a:p>
          <a:p>
            <a:pPr indent="-342900" lvl="0" marL="457200" rtl="0" algn="l">
              <a:spcBef>
                <a:spcPts val="0"/>
              </a:spcBef>
              <a:spcAft>
                <a:spcPts val="0"/>
              </a:spcAft>
              <a:buSzPts val="1800"/>
              <a:buChar char="●"/>
            </a:pPr>
            <a:r>
              <a:rPr lang="en"/>
              <a:t>Particle losses:</a:t>
            </a:r>
            <a:endParaRPr/>
          </a:p>
          <a:p>
            <a:pPr indent="-317500" lvl="1" marL="914400" rtl="0" algn="l">
              <a:spcBef>
                <a:spcPts val="0"/>
              </a:spcBef>
              <a:spcAft>
                <a:spcPts val="0"/>
              </a:spcAft>
              <a:buSzPts val="1400"/>
              <a:buChar char="○"/>
            </a:pPr>
            <a:r>
              <a:rPr b="1" lang="en"/>
              <a:t>Fast voltage ramp: zero losses after 3000 turns</a:t>
            </a:r>
            <a:endParaRPr b="1"/>
          </a:p>
          <a:p>
            <a:pPr indent="-317500" lvl="1" marL="914400" rtl="0" algn="l">
              <a:spcBef>
                <a:spcPts val="0"/>
              </a:spcBef>
              <a:spcAft>
                <a:spcPts val="0"/>
              </a:spcAft>
              <a:buSzPts val="1400"/>
              <a:buChar char="○"/>
            </a:pPr>
            <a:r>
              <a:rPr b="1" lang="en"/>
              <a:t>Slow voltage ramp: 0.7% particles lost after 500 turns </a:t>
            </a:r>
            <a:endParaRPr b="1"/>
          </a:p>
          <a:p>
            <a:pPr indent="0" lvl="0" marL="0" rtl="0" algn="l">
              <a:spcBef>
                <a:spcPts val="1200"/>
              </a:spcBef>
              <a:spcAft>
                <a:spcPts val="1200"/>
              </a:spcAft>
              <a:buNone/>
            </a:pPr>
            <a:r>
              <a:rPr lang="en"/>
              <a:t>Something to worry about: Larger emittance at transition for both cases, simulated with Lee-Tang Gamma_t jump</a:t>
            </a:r>
            <a:endParaRPr b="1"/>
          </a:p>
        </p:txBody>
      </p:sp>
      <p:sp>
        <p:nvSpPr>
          <p:cNvPr id="323" name="Google Shape;323;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4" name="Google Shape;324;p45"/>
          <p:cNvPicPr preferRelativeResize="0"/>
          <p:nvPr/>
        </p:nvPicPr>
        <p:blipFill>
          <a:blip r:embed="rId3">
            <a:alphaModFix/>
          </a:blip>
          <a:stretch>
            <a:fillRect/>
          </a:stretch>
        </p:blipFill>
        <p:spPr>
          <a:xfrm>
            <a:off x="6618225" y="3198774"/>
            <a:ext cx="2402926" cy="1798000"/>
          </a:xfrm>
          <a:prstGeom prst="rect">
            <a:avLst/>
          </a:prstGeom>
          <a:noFill/>
          <a:ln>
            <a:noFill/>
          </a:ln>
        </p:spPr>
      </p:pic>
      <p:pic>
        <p:nvPicPr>
          <p:cNvPr id="325" name="Google Shape;325;p45"/>
          <p:cNvPicPr preferRelativeResize="0"/>
          <p:nvPr/>
        </p:nvPicPr>
        <p:blipFill>
          <a:blip r:embed="rId4">
            <a:alphaModFix/>
          </a:blip>
          <a:stretch>
            <a:fillRect/>
          </a:stretch>
        </p:blipFill>
        <p:spPr>
          <a:xfrm>
            <a:off x="6261775" y="1152475"/>
            <a:ext cx="2850524" cy="1642401"/>
          </a:xfrm>
          <a:prstGeom prst="rect">
            <a:avLst/>
          </a:prstGeom>
          <a:noFill/>
          <a:ln>
            <a:noFill/>
          </a:ln>
        </p:spPr>
      </p:pic>
      <p:sp>
        <p:nvSpPr>
          <p:cNvPr id="326" name="Google Shape;326;p45"/>
          <p:cNvSpPr txBox="1"/>
          <p:nvPr/>
        </p:nvSpPr>
        <p:spPr>
          <a:xfrm>
            <a:off x="7276000" y="724250"/>
            <a:ext cx="149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Initial</a:t>
            </a:r>
            <a:endParaRPr/>
          </a:p>
        </p:txBody>
      </p:sp>
      <p:sp>
        <p:nvSpPr>
          <p:cNvPr id="327" name="Google Shape;327;p45"/>
          <p:cNvSpPr txBox="1"/>
          <p:nvPr/>
        </p:nvSpPr>
        <p:spPr>
          <a:xfrm>
            <a:off x="7166875" y="2822900"/>
            <a:ext cx="149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After 500 turns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With Energy Spread Compensation (See slide 16)</a:t>
            </a:r>
            <a:endParaRPr/>
          </a:p>
        </p:txBody>
      </p:sp>
      <p:sp>
        <p:nvSpPr>
          <p:cNvPr id="333" name="Google Shape;333;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PyOrbit</a:t>
            </a:r>
            <a:endParaRPr/>
          </a:p>
          <a:p>
            <a:pPr indent="-342900" lvl="0" marL="457200" rtl="0" algn="l">
              <a:spcBef>
                <a:spcPts val="1200"/>
              </a:spcBef>
              <a:spcAft>
                <a:spcPts val="0"/>
              </a:spcAft>
              <a:buSzPts val="1800"/>
              <a:buChar char="●"/>
            </a:pPr>
            <a:r>
              <a:rPr lang="en"/>
              <a:t>Not simulated</a:t>
            </a:r>
            <a:endParaRPr b="1"/>
          </a:p>
          <a:p>
            <a:pPr indent="0" lvl="0" marL="0" rtl="0" algn="l">
              <a:spcBef>
                <a:spcPts val="1200"/>
              </a:spcBef>
              <a:spcAft>
                <a:spcPts val="0"/>
              </a:spcAft>
              <a:buClr>
                <a:schemeClr val="dk1"/>
              </a:buClr>
              <a:buSzPts val="1100"/>
              <a:buFont typeface="Arial"/>
              <a:buNone/>
            </a:pPr>
            <a:r>
              <a:rPr lang="en"/>
              <a:t>My simplified Python code</a:t>
            </a:r>
            <a:endParaRPr/>
          </a:p>
          <a:p>
            <a:pPr indent="-342900" lvl="0" marL="457200" rtl="0" algn="l">
              <a:spcBef>
                <a:spcPts val="1200"/>
              </a:spcBef>
              <a:spcAft>
                <a:spcPts val="0"/>
              </a:spcAft>
              <a:buSzPts val="1800"/>
              <a:buChar char="●"/>
            </a:pPr>
            <a:r>
              <a:rPr lang="en"/>
              <a:t>Simulations: 5.3M particles, No SC, no impedance</a:t>
            </a:r>
            <a:endParaRPr/>
          </a:p>
          <a:p>
            <a:pPr indent="-342900" lvl="0" marL="457200" rtl="0" algn="l">
              <a:spcBef>
                <a:spcPts val="0"/>
              </a:spcBef>
              <a:spcAft>
                <a:spcPts val="0"/>
              </a:spcAft>
              <a:buSzPts val="1800"/>
              <a:buChar char="●"/>
            </a:pPr>
            <a:r>
              <a:rPr lang="en"/>
              <a:t>Particle losses:</a:t>
            </a:r>
            <a:endParaRPr/>
          </a:p>
          <a:p>
            <a:pPr indent="-317500" lvl="1" marL="914400" rtl="0" algn="l">
              <a:spcBef>
                <a:spcPts val="0"/>
              </a:spcBef>
              <a:spcAft>
                <a:spcPts val="0"/>
              </a:spcAft>
              <a:buSzPts val="1400"/>
              <a:buChar char="○"/>
            </a:pPr>
            <a:r>
              <a:rPr b="1" lang="en"/>
              <a:t>Fast voltage ramp: zero losses </a:t>
            </a:r>
            <a:endParaRPr b="1"/>
          </a:p>
          <a:p>
            <a:pPr indent="-317500" lvl="1" marL="914400" rtl="0" algn="l">
              <a:spcBef>
                <a:spcPts val="0"/>
              </a:spcBef>
              <a:spcAft>
                <a:spcPts val="0"/>
              </a:spcAft>
              <a:buSzPts val="1400"/>
              <a:buChar char="○"/>
            </a:pPr>
            <a:r>
              <a:rPr b="1" lang="en"/>
              <a:t>Slow voltage ramp: zero losses</a:t>
            </a:r>
            <a:endParaRPr/>
          </a:p>
        </p:txBody>
      </p:sp>
      <p:sp>
        <p:nvSpPr>
          <p:cNvPr id="334" name="Google Shape;334;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Addendum Conclusion</a:t>
            </a:r>
            <a:endParaRPr/>
          </a:p>
        </p:txBody>
      </p:sp>
      <p:sp>
        <p:nvSpPr>
          <p:cNvPr id="340" name="Google Shape;340;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Losses at </a:t>
            </a:r>
            <a:r>
              <a:rPr lang="en"/>
              <a:t>acceleration</a:t>
            </a:r>
            <a:r>
              <a:rPr lang="en"/>
              <a:t> will depend on the ramp rate of the voltage. Fast growing </a:t>
            </a:r>
            <a:r>
              <a:rPr lang="en"/>
              <a:t>voltage</a:t>
            </a:r>
            <a:r>
              <a:rPr lang="en"/>
              <a:t> at the slow </a:t>
            </a:r>
            <a:r>
              <a:rPr lang="en"/>
              <a:t>acceleration</a:t>
            </a:r>
            <a:r>
              <a:rPr lang="en"/>
              <a:t> (magnetic field variation at the bottom of the sine curve) will stabilize and move particles away from separatrix. </a:t>
            </a:r>
            <a:endParaRPr/>
          </a:p>
          <a:p>
            <a:pPr indent="0" lvl="0" marL="0" rtl="0" algn="l">
              <a:spcBef>
                <a:spcPts val="1200"/>
              </a:spcBef>
              <a:spcAft>
                <a:spcPts val="0"/>
              </a:spcAft>
              <a:buNone/>
            </a:pPr>
            <a:r>
              <a:rPr lang="en"/>
              <a:t>Large energy spread still can </a:t>
            </a:r>
            <a:r>
              <a:rPr lang="en"/>
              <a:t>cause</a:t>
            </a:r>
            <a:r>
              <a:rPr lang="en"/>
              <a:t> losses at injection due to particles missing the speratrix. Losses can reach a percent-ish level. Control of energy spread still can be </a:t>
            </a:r>
            <a:r>
              <a:rPr lang="en"/>
              <a:t>beneficial</a:t>
            </a:r>
            <a:r>
              <a:rPr lang="en"/>
              <a:t>. </a:t>
            </a:r>
            <a:endParaRPr/>
          </a:p>
          <a:p>
            <a:pPr indent="0" lvl="0" marL="0" rtl="0" algn="l">
              <a:spcBef>
                <a:spcPts val="1200"/>
              </a:spcBef>
              <a:spcAft>
                <a:spcPts val="1200"/>
              </a:spcAft>
              <a:buNone/>
            </a:pPr>
            <a:r>
              <a:rPr lang="en"/>
              <a:t>Injection with a reduced energy spread will generate the beam </a:t>
            </a:r>
            <a:r>
              <a:rPr lang="en"/>
              <a:t>with</a:t>
            </a:r>
            <a:r>
              <a:rPr lang="en"/>
              <a:t> a smaller </a:t>
            </a:r>
            <a:r>
              <a:rPr lang="en"/>
              <a:t>longitudinal</a:t>
            </a:r>
            <a:r>
              <a:rPr lang="en"/>
              <a:t> emittance that can reduce losses at gamma_t. </a:t>
            </a:r>
            <a:endParaRPr/>
          </a:p>
        </p:txBody>
      </p:sp>
      <p:sp>
        <p:nvSpPr>
          <p:cNvPr id="341" name="Google Shape;34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8"/>
          <p:cNvSpPr txBox="1"/>
          <p:nvPr>
            <p:ph type="title"/>
          </p:nvPr>
        </p:nvSpPr>
        <p:spPr>
          <a:xfrm>
            <a:off x="311700" y="73775"/>
            <a:ext cx="8520600" cy="94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Backup Slide: </a:t>
            </a:r>
            <a:endParaRPr/>
          </a:p>
          <a:p>
            <a:pPr indent="0" lvl="0" marL="0" rtl="0" algn="l">
              <a:spcBef>
                <a:spcPts val="0"/>
              </a:spcBef>
              <a:spcAft>
                <a:spcPts val="0"/>
              </a:spcAft>
              <a:buNone/>
            </a:pPr>
            <a:r>
              <a:rPr lang="en"/>
              <a:t>Loss Requirements (Rough Estimate)</a:t>
            </a:r>
            <a:endParaRPr/>
          </a:p>
        </p:txBody>
      </p:sp>
      <p:sp>
        <p:nvSpPr>
          <p:cNvPr id="347" name="Google Shape;347;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PIP-II will inject </a:t>
            </a:r>
            <a:r>
              <a:rPr lang="en"/>
              <a:t>17.6 kW of beam power into Booster</a:t>
            </a:r>
            <a:endParaRPr/>
          </a:p>
          <a:p>
            <a:pPr indent="0" lvl="0" marL="0" rtl="0" algn="l">
              <a:spcBef>
                <a:spcPts val="1200"/>
              </a:spcBef>
              <a:spcAft>
                <a:spcPts val="0"/>
              </a:spcAft>
              <a:buNone/>
            </a:pPr>
            <a:r>
              <a:rPr lang="en"/>
              <a:t>2% loss at injection will provide 350 W beam loss in Booster</a:t>
            </a:r>
            <a:endParaRPr/>
          </a:p>
          <a:p>
            <a:pPr indent="0" lvl="0" marL="0" rtl="0" algn="l">
              <a:spcBef>
                <a:spcPts val="1200"/>
              </a:spcBef>
              <a:spcAft>
                <a:spcPts val="0"/>
              </a:spcAft>
              <a:buNone/>
            </a:pPr>
            <a:r>
              <a:rPr lang="en"/>
              <a:t>0.2% loss at transition will provide additional 200 W loss in Booster</a:t>
            </a:r>
            <a:endParaRPr/>
          </a:p>
          <a:p>
            <a:pPr indent="0" lvl="0" marL="0" rtl="0" algn="l">
              <a:spcBef>
                <a:spcPts val="1200"/>
              </a:spcBef>
              <a:spcAft>
                <a:spcPts val="0"/>
              </a:spcAft>
              <a:buNone/>
            </a:pPr>
            <a:r>
              <a:rPr lang="en"/>
              <a:t>Combined these losses will add up to 1 W/m losses - roughly the loss limit</a:t>
            </a:r>
            <a:endParaRPr/>
          </a:p>
          <a:p>
            <a:pPr indent="0" lvl="0" marL="0" rtl="0" algn="l">
              <a:spcBef>
                <a:spcPts val="1200"/>
              </a:spcBef>
              <a:spcAft>
                <a:spcPts val="0"/>
              </a:spcAft>
              <a:buNone/>
            </a:pPr>
            <a:r>
              <a:rPr lang="en"/>
              <a:t>These considerations do not include collimators into account </a:t>
            </a:r>
            <a:endParaRPr/>
          </a:p>
          <a:p>
            <a:pPr indent="0" lvl="0" marL="0" rtl="0" algn="l">
              <a:spcBef>
                <a:spcPts val="1200"/>
              </a:spcBef>
              <a:spcAft>
                <a:spcPts val="1200"/>
              </a:spcAft>
              <a:buNone/>
            </a:pPr>
            <a:r>
              <a:t/>
            </a:r>
            <a:endParaRPr/>
          </a:p>
        </p:txBody>
      </p:sp>
      <p:sp>
        <p:nvSpPr>
          <p:cNvPr id="348" name="Google Shape;348;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Linac and BTL Layout </a:t>
            </a:r>
            <a:r>
              <a:rPr lang="en"/>
              <a:t>with Buncher Options</a:t>
            </a:r>
            <a:endParaRPr/>
          </a:p>
        </p:txBody>
      </p:sp>
      <p:pic>
        <p:nvPicPr>
          <p:cNvPr id="75" name="Google Shape;75;p16"/>
          <p:cNvPicPr preferRelativeResize="0"/>
          <p:nvPr/>
        </p:nvPicPr>
        <p:blipFill>
          <a:blip r:embed="rId3">
            <a:alphaModFix/>
          </a:blip>
          <a:stretch>
            <a:fillRect/>
          </a:stretch>
        </p:blipFill>
        <p:spPr>
          <a:xfrm>
            <a:off x="1163400" y="1126150"/>
            <a:ext cx="6817178" cy="3820975"/>
          </a:xfrm>
          <a:prstGeom prst="rect">
            <a:avLst/>
          </a:prstGeom>
          <a:noFill/>
          <a:ln>
            <a:noFill/>
          </a:ln>
        </p:spPr>
      </p:pic>
      <p:sp>
        <p:nvSpPr>
          <p:cNvPr id="76" name="Google Shape;76;p16"/>
          <p:cNvSpPr txBox="1"/>
          <p:nvPr/>
        </p:nvSpPr>
        <p:spPr>
          <a:xfrm>
            <a:off x="4901450" y="2172900"/>
            <a:ext cx="1314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Location 2</a:t>
            </a:r>
            <a:endParaRPr sz="1000"/>
          </a:p>
          <a:p>
            <a:pPr indent="0" lvl="0" marL="0" rtl="0" algn="l">
              <a:spcBef>
                <a:spcPts val="0"/>
              </a:spcBef>
              <a:spcAft>
                <a:spcPts val="0"/>
              </a:spcAft>
              <a:buNone/>
            </a:pPr>
            <a:r>
              <a:rPr lang="en" sz="1000"/>
              <a:t>z</a:t>
            </a:r>
            <a:r>
              <a:rPr baseline="-25000" lang="en" sz="1000"/>
              <a:t>BTL</a:t>
            </a:r>
            <a:r>
              <a:rPr lang="en" sz="1000"/>
              <a:t> = 325 m</a:t>
            </a:r>
            <a:endParaRPr sz="1000"/>
          </a:p>
        </p:txBody>
      </p:sp>
      <p:sp>
        <p:nvSpPr>
          <p:cNvPr id="77" name="Google Shape;77;p16"/>
          <p:cNvSpPr txBox="1"/>
          <p:nvPr/>
        </p:nvSpPr>
        <p:spPr>
          <a:xfrm>
            <a:off x="2176800" y="2369300"/>
            <a:ext cx="1314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Location 1</a:t>
            </a:r>
            <a:endParaRPr sz="1000"/>
          </a:p>
          <a:p>
            <a:pPr indent="0" lvl="0" marL="0" rtl="0" algn="l">
              <a:spcBef>
                <a:spcPts val="0"/>
              </a:spcBef>
              <a:spcAft>
                <a:spcPts val="0"/>
              </a:spcAft>
              <a:buNone/>
            </a:pPr>
            <a:r>
              <a:rPr lang="en" sz="1000"/>
              <a:t>z</a:t>
            </a:r>
            <a:r>
              <a:rPr baseline="-25000" lang="en" sz="1000"/>
              <a:t>BTL</a:t>
            </a:r>
            <a:r>
              <a:rPr lang="en" sz="1000"/>
              <a:t> = 185 m</a:t>
            </a:r>
            <a:endParaRPr sz="1000"/>
          </a:p>
        </p:txBody>
      </p:sp>
      <p:sp>
        <p:nvSpPr>
          <p:cNvPr id="78" name="Google Shape;78;p16"/>
          <p:cNvSpPr txBox="1"/>
          <p:nvPr/>
        </p:nvSpPr>
        <p:spPr>
          <a:xfrm>
            <a:off x="599625" y="3575700"/>
            <a:ext cx="218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Another Possible Location</a:t>
            </a:r>
            <a:endParaRPr sz="1000"/>
          </a:p>
          <a:p>
            <a:pPr indent="0" lvl="0" marL="0" rtl="0" algn="l">
              <a:spcBef>
                <a:spcPts val="0"/>
              </a:spcBef>
              <a:spcAft>
                <a:spcPts val="0"/>
              </a:spcAft>
              <a:buNone/>
            </a:pPr>
            <a:r>
              <a:rPr lang="en" sz="1000"/>
              <a:t>z</a:t>
            </a:r>
            <a:r>
              <a:rPr baseline="-25000" lang="en" sz="1000"/>
              <a:t>BTL</a:t>
            </a:r>
            <a:r>
              <a:rPr lang="en" sz="1000"/>
              <a:t> = 50 m</a:t>
            </a:r>
            <a:endParaRPr sz="1000"/>
          </a:p>
          <a:p>
            <a:pPr indent="0" lvl="0" marL="0" rtl="0" algn="l">
              <a:spcBef>
                <a:spcPts val="0"/>
              </a:spcBef>
              <a:spcAft>
                <a:spcPts val="0"/>
              </a:spcAft>
              <a:buNone/>
            </a:pPr>
            <a:r>
              <a:rPr lang="en" sz="1000"/>
              <a:t>(not considered in this documents)</a:t>
            </a:r>
            <a:endParaRPr sz="1000"/>
          </a:p>
        </p:txBody>
      </p:sp>
      <p:sp>
        <p:nvSpPr>
          <p:cNvPr id="79" name="Google Shape;79;p16"/>
          <p:cNvSpPr txBox="1"/>
          <p:nvPr/>
        </p:nvSpPr>
        <p:spPr>
          <a:xfrm>
            <a:off x="2783525" y="4351350"/>
            <a:ext cx="174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Distance is from the end of </a:t>
            </a:r>
            <a:endParaRPr sz="1000"/>
          </a:p>
          <a:p>
            <a:pPr indent="0" lvl="0" marL="0" rtl="0" algn="l">
              <a:spcBef>
                <a:spcPts val="0"/>
              </a:spcBef>
              <a:spcAft>
                <a:spcPts val="0"/>
              </a:spcAft>
              <a:buNone/>
            </a:pPr>
            <a:r>
              <a:rPr lang="en" sz="1000"/>
              <a:t>the fourth HB650 CM</a:t>
            </a:r>
            <a:endParaRPr sz="1000"/>
          </a:p>
        </p:txBody>
      </p:sp>
      <p:cxnSp>
        <p:nvCxnSpPr>
          <p:cNvPr id="80" name="Google Shape;80;p16"/>
          <p:cNvCxnSpPr/>
          <p:nvPr/>
        </p:nvCxnSpPr>
        <p:spPr>
          <a:xfrm flipH="1" rot="10800000">
            <a:off x="5479075" y="2024400"/>
            <a:ext cx="484200" cy="181500"/>
          </a:xfrm>
          <a:prstGeom prst="straightConnector1">
            <a:avLst/>
          </a:prstGeom>
          <a:noFill/>
          <a:ln cap="flat" cmpd="sng" w="9525">
            <a:solidFill>
              <a:srgbClr val="FF0000"/>
            </a:solidFill>
            <a:prstDash val="solid"/>
            <a:round/>
            <a:headEnd len="med" w="med" type="none"/>
            <a:tailEnd len="med" w="med" type="triangle"/>
          </a:ln>
        </p:spPr>
      </p:cxnSp>
      <p:cxnSp>
        <p:nvCxnSpPr>
          <p:cNvPr id="81" name="Google Shape;81;p16"/>
          <p:cNvCxnSpPr/>
          <p:nvPr/>
        </p:nvCxnSpPr>
        <p:spPr>
          <a:xfrm rot="10800000">
            <a:off x="2035425" y="2090463"/>
            <a:ext cx="317400" cy="297000"/>
          </a:xfrm>
          <a:prstGeom prst="straightConnector1">
            <a:avLst/>
          </a:prstGeom>
          <a:noFill/>
          <a:ln cap="flat" cmpd="sng" w="9525">
            <a:solidFill>
              <a:srgbClr val="FF0000"/>
            </a:solidFill>
            <a:prstDash val="solid"/>
            <a:round/>
            <a:headEnd len="med" w="med" type="none"/>
            <a:tailEnd len="med" w="med" type="triangle"/>
          </a:ln>
        </p:spPr>
      </p:cxnSp>
      <p:cxnSp>
        <p:nvCxnSpPr>
          <p:cNvPr id="82" name="Google Shape;82;p16"/>
          <p:cNvCxnSpPr/>
          <p:nvPr/>
        </p:nvCxnSpPr>
        <p:spPr>
          <a:xfrm flipH="1" rot="10800000">
            <a:off x="1672325" y="3300625"/>
            <a:ext cx="231000" cy="374100"/>
          </a:xfrm>
          <a:prstGeom prst="straightConnector1">
            <a:avLst/>
          </a:prstGeom>
          <a:noFill/>
          <a:ln cap="flat" cmpd="sng" w="9525">
            <a:solidFill>
              <a:srgbClr val="FF0000"/>
            </a:solidFill>
            <a:prstDash val="solid"/>
            <a:round/>
            <a:headEnd len="med" w="med" type="none"/>
            <a:tailEnd len="med" w="med" type="triangle"/>
          </a:ln>
        </p:spPr>
      </p:cxn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CDR Design: no SC, no buncher</a:t>
            </a:r>
            <a:endParaRPr/>
          </a:p>
        </p:txBody>
      </p:sp>
      <p:sp>
        <p:nvSpPr>
          <p:cNvPr id="89" name="Google Shape;8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0" name="Google Shape;90;p17"/>
          <p:cNvSpPr txBox="1"/>
          <p:nvPr/>
        </p:nvSpPr>
        <p:spPr>
          <a:xfrm>
            <a:off x="7165800" y="1127800"/>
            <a:ext cx="197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0" lvl="0" marL="0" rtl="0" algn="l">
              <a:spcBef>
                <a:spcPts val="0"/>
              </a:spcBef>
              <a:spcAft>
                <a:spcPts val="0"/>
              </a:spcAft>
              <a:buNone/>
            </a:pPr>
            <a:r>
              <a:rPr lang="en" sz="1000">
                <a:solidFill>
                  <a:srgbClr val="FF0000"/>
                </a:solidFill>
              </a:rPr>
              <a:t>This scenario is unrealistic because it does not include the space charge</a:t>
            </a:r>
            <a:endParaRPr sz="10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CDR design: No SC, No buncher, beam evolution in BTL</a:t>
            </a:r>
            <a:endParaRPr/>
          </a:p>
        </p:txBody>
      </p:sp>
      <p:pic>
        <p:nvPicPr>
          <p:cNvPr id="96" name="Google Shape;96;p18"/>
          <p:cNvPicPr preferRelativeResize="0"/>
          <p:nvPr/>
        </p:nvPicPr>
        <p:blipFill>
          <a:blip r:embed="rId3">
            <a:alphaModFix/>
          </a:blip>
          <a:stretch>
            <a:fillRect/>
          </a:stretch>
        </p:blipFill>
        <p:spPr>
          <a:xfrm>
            <a:off x="311700" y="1017725"/>
            <a:ext cx="6126480" cy="3420618"/>
          </a:xfrm>
          <a:prstGeom prst="rect">
            <a:avLst/>
          </a:prstGeom>
          <a:noFill/>
          <a:ln>
            <a:noFill/>
          </a:ln>
        </p:spPr>
      </p:pic>
      <p:sp>
        <p:nvSpPr>
          <p:cNvPr id="97" name="Google Shape;97;p18"/>
          <p:cNvSpPr txBox="1"/>
          <p:nvPr/>
        </p:nvSpPr>
        <p:spPr>
          <a:xfrm>
            <a:off x="6266000" y="2038275"/>
            <a:ext cx="2018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Momentum</a:t>
            </a:r>
            <a:r>
              <a:rPr lang="en" sz="1000"/>
              <a:t> spread is constant, 2.16e-4 (rms)</a:t>
            </a:r>
            <a:endParaRPr sz="1000"/>
          </a:p>
        </p:txBody>
      </p:sp>
      <p:sp>
        <p:nvSpPr>
          <p:cNvPr id="98" name="Google Shape;9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9" name="Google Shape;99;p18"/>
          <p:cNvSpPr txBox="1"/>
          <p:nvPr/>
        </p:nvSpPr>
        <p:spPr>
          <a:xfrm>
            <a:off x="7165800" y="1127800"/>
            <a:ext cx="197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0" lvl="0" marL="0" rtl="0" algn="l">
              <a:spcBef>
                <a:spcPts val="0"/>
              </a:spcBef>
              <a:spcAft>
                <a:spcPts val="0"/>
              </a:spcAft>
              <a:buNone/>
            </a:pPr>
            <a:r>
              <a:rPr lang="en" sz="1000">
                <a:solidFill>
                  <a:srgbClr val="FF0000"/>
                </a:solidFill>
              </a:rPr>
              <a:t>This scenario is unrealistic because it does not include the space charge</a:t>
            </a:r>
            <a:endParaRPr sz="10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CDR design: off-energy injection</a:t>
            </a:r>
            <a:endParaRPr/>
          </a:p>
        </p:txBody>
      </p:sp>
      <p:pic>
        <p:nvPicPr>
          <p:cNvPr id="105" name="Google Shape;105;p19"/>
          <p:cNvPicPr preferRelativeResize="0"/>
          <p:nvPr/>
        </p:nvPicPr>
        <p:blipFill>
          <a:blip r:embed="rId3">
            <a:alphaModFix/>
          </a:blip>
          <a:stretch>
            <a:fillRect/>
          </a:stretch>
        </p:blipFill>
        <p:spPr>
          <a:xfrm>
            <a:off x="3931920" y="1097280"/>
            <a:ext cx="3200400" cy="2325624"/>
          </a:xfrm>
          <a:prstGeom prst="rect">
            <a:avLst/>
          </a:prstGeom>
          <a:noFill/>
          <a:ln>
            <a:noFill/>
          </a:ln>
        </p:spPr>
      </p:pic>
      <p:pic>
        <p:nvPicPr>
          <p:cNvPr id="106" name="Google Shape;106;p19"/>
          <p:cNvPicPr preferRelativeResize="0"/>
          <p:nvPr/>
        </p:nvPicPr>
        <p:blipFill>
          <a:blip r:embed="rId4">
            <a:alphaModFix/>
          </a:blip>
          <a:stretch>
            <a:fillRect/>
          </a:stretch>
        </p:blipFill>
        <p:spPr>
          <a:xfrm>
            <a:off x="457200" y="1095500"/>
            <a:ext cx="3200400" cy="2400301"/>
          </a:xfrm>
          <a:prstGeom prst="rect">
            <a:avLst/>
          </a:prstGeom>
          <a:noFill/>
          <a:ln>
            <a:noFill/>
          </a:ln>
        </p:spPr>
      </p:pic>
      <p:sp>
        <p:nvSpPr>
          <p:cNvPr id="107" name="Google Shape;107;p19"/>
          <p:cNvSpPr txBox="1"/>
          <p:nvPr/>
        </p:nvSpPr>
        <p:spPr>
          <a:xfrm>
            <a:off x="457200" y="3573600"/>
            <a:ext cx="55845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t>Linac beam parameters:</a:t>
            </a:r>
            <a:r>
              <a:rPr lang="en" sz="1000"/>
              <a:t> </a:t>
            </a:r>
            <a:r>
              <a:rPr lang="en" sz="1000"/>
              <a:t>std(dp/p) = 2.1698e-04, 1.5e-4 std dp from jitter</a:t>
            </a:r>
            <a:endParaRPr sz="1000"/>
          </a:p>
          <a:p>
            <a:pPr indent="0" lvl="0" marL="0" rtl="0" algn="l">
              <a:spcBef>
                <a:spcPts val="0"/>
              </a:spcBef>
              <a:spcAft>
                <a:spcPts val="0"/>
              </a:spcAft>
              <a:buNone/>
            </a:pPr>
            <a:r>
              <a:rPr b="1" lang="en" sz="1000"/>
              <a:t>Injection parameters: </a:t>
            </a:r>
            <a:r>
              <a:rPr lang="en" sz="1000"/>
              <a:t>off </a:t>
            </a:r>
            <a:r>
              <a:rPr lang="en" sz="1000"/>
              <a:t>energy</a:t>
            </a:r>
            <a:r>
              <a:rPr lang="en" sz="1000"/>
              <a:t>, </a:t>
            </a:r>
            <a:r>
              <a:rPr lang="en" sz="1000">
                <a:solidFill>
                  <a:schemeClr val="dk1"/>
                </a:solidFill>
              </a:rPr>
              <a:t>dp/p_inj = 7e-4, dp ripple = 1.5e-4, </a:t>
            </a:r>
            <a:r>
              <a:rPr lang="en" sz="1000"/>
              <a:t>one gate: -0.55Pi to +0.55Pi</a:t>
            </a:r>
            <a:endParaRPr sz="1000"/>
          </a:p>
          <a:p>
            <a:pPr indent="0" lvl="0" marL="0" rtl="0" algn="l">
              <a:spcBef>
                <a:spcPts val="0"/>
              </a:spcBef>
              <a:spcAft>
                <a:spcPts val="0"/>
              </a:spcAft>
              <a:buNone/>
            </a:pPr>
            <a:r>
              <a:rPr b="1" lang="en" sz="1000"/>
              <a:t>Simulated results: </a:t>
            </a:r>
            <a:endParaRPr b="1" sz="1000"/>
          </a:p>
          <a:p>
            <a:pPr indent="0" lvl="0" marL="0" rtl="0" algn="l">
              <a:spcBef>
                <a:spcPts val="0"/>
              </a:spcBef>
              <a:spcAft>
                <a:spcPts val="0"/>
              </a:spcAft>
              <a:buNone/>
            </a:pPr>
            <a:r>
              <a:rPr lang="en" sz="1000"/>
              <a:t>area of separatrix is 0.076627</a:t>
            </a:r>
            <a:endParaRPr sz="1000"/>
          </a:p>
          <a:p>
            <a:pPr indent="0" lvl="0" marL="0" rtl="0" algn="l">
              <a:spcBef>
                <a:spcPts val="0"/>
              </a:spcBef>
              <a:spcAft>
                <a:spcPts val="0"/>
              </a:spcAft>
              <a:buNone/>
            </a:pPr>
            <a:r>
              <a:rPr lang="en" sz="1000"/>
              <a:t>area of the 99.9% of particles is 0.066238, ratio to the separatrix area is 0.864440</a:t>
            </a:r>
            <a:endParaRPr sz="1000"/>
          </a:p>
          <a:p>
            <a:pPr indent="0" lvl="0" marL="0" rtl="0" algn="l">
              <a:spcBef>
                <a:spcPts val="0"/>
              </a:spcBef>
              <a:spcAft>
                <a:spcPts val="0"/>
              </a:spcAft>
              <a:buNone/>
            </a:pPr>
            <a:r>
              <a:rPr lang="en" sz="1000"/>
              <a:t>phase std 0.910944, energy std 1.046893</a:t>
            </a:r>
            <a:endParaRPr sz="1000"/>
          </a:p>
          <a:p>
            <a:pPr indent="0" lvl="0" marL="0" rtl="0" algn="l">
              <a:spcBef>
                <a:spcPts val="0"/>
              </a:spcBef>
              <a:spcAft>
                <a:spcPts val="0"/>
              </a:spcAft>
              <a:buNone/>
            </a:pPr>
            <a:r>
              <a:rPr lang="en" sz="1000"/>
              <a:t>lost particles 1836 out of 5410001 injected, ratio is 0.000339</a:t>
            </a:r>
            <a:endParaRPr sz="1000"/>
          </a:p>
          <a:p>
            <a:pPr indent="0" lvl="0" marL="0" rtl="0" algn="l">
              <a:spcBef>
                <a:spcPts val="0"/>
              </a:spcBef>
              <a:spcAft>
                <a:spcPts val="0"/>
              </a:spcAft>
              <a:buNone/>
            </a:pPr>
            <a:r>
              <a:rPr lang="en" sz="1000"/>
              <a:t>bunching factor 2.560398</a:t>
            </a:r>
            <a:endParaRPr/>
          </a:p>
        </p:txBody>
      </p:sp>
      <p:sp>
        <p:nvSpPr>
          <p:cNvPr id="108" name="Google Shape;10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CDR design modified: on-energy injection</a:t>
            </a:r>
            <a:endParaRPr/>
          </a:p>
          <a:p>
            <a:pPr indent="0" lvl="0" marL="0" rtl="0" algn="l">
              <a:spcBef>
                <a:spcPts val="0"/>
              </a:spcBef>
              <a:spcAft>
                <a:spcPts val="0"/>
              </a:spcAft>
              <a:buNone/>
            </a:pPr>
            <a:r>
              <a:t/>
            </a:r>
            <a:endParaRPr/>
          </a:p>
        </p:txBody>
      </p:sp>
      <p:pic>
        <p:nvPicPr>
          <p:cNvPr id="114" name="Google Shape;114;p20"/>
          <p:cNvPicPr preferRelativeResize="0"/>
          <p:nvPr/>
        </p:nvPicPr>
        <p:blipFill>
          <a:blip r:embed="rId3">
            <a:alphaModFix/>
          </a:blip>
          <a:stretch>
            <a:fillRect/>
          </a:stretch>
        </p:blipFill>
        <p:spPr>
          <a:xfrm>
            <a:off x="457200" y="1095518"/>
            <a:ext cx="3200400" cy="2400301"/>
          </a:xfrm>
          <a:prstGeom prst="rect">
            <a:avLst/>
          </a:prstGeom>
          <a:noFill/>
          <a:ln>
            <a:noFill/>
          </a:ln>
        </p:spPr>
      </p:pic>
      <p:pic>
        <p:nvPicPr>
          <p:cNvPr id="115" name="Google Shape;115;p20"/>
          <p:cNvPicPr preferRelativeResize="0"/>
          <p:nvPr/>
        </p:nvPicPr>
        <p:blipFill>
          <a:blip r:embed="rId4">
            <a:alphaModFix/>
          </a:blip>
          <a:stretch>
            <a:fillRect/>
          </a:stretch>
        </p:blipFill>
        <p:spPr>
          <a:xfrm>
            <a:off x="3951770" y="1097280"/>
            <a:ext cx="3200400" cy="2325624"/>
          </a:xfrm>
          <a:prstGeom prst="rect">
            <a:avLst/>
          </a:prstGeom>
          <a:noFill/>
          <a:ln>
            <a:noFill/>
          </a:ln>
        </p:spPr>
      </p:pic>
      <p:sp>
        <p:nvSpPr>
          <p:cNvPr id="116" name="Google Shape;116;p20"/>
          <p:cNvSpPr txBox="1"/>
          <p:nvPr/>
        </p:nvSpPr>
        <p:spPr>
          <a:xfrm>
            <a:off x="457200" y="3573600"/>
            <a:ext cx="6782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t>Linac b</a:t>
            </a:r>
            <a:r>
              <a:rPr b="1" lang="en" sz="1000"/>
              <a:t>eam parameters:</a:t>
            </a:r>
            <a:r>
              <a:rPr lang="en" sz="1000"/>
              <a:t> std(dp/p) = 2.1698e-04, 1.5e-4 std dp from jitter</a:t>
            </a:r>
            <a:endParaRPr sz="1000"/>
          </a:p>
          <a:p>
            <a:pPr indent="0" lvl="0" marL="0" rtl="0" algn="l">
              <a:spcBef>
                <a:spcPts val="0"/>
              </a:spcBef>
              <a:spcAft>
                <a:spcPts val="0"/>
              </a:spcAft>
              <a:buNone/>
            </a:pPr>
            <a:r>
              <a:rPr b="1" lang="en" sz="1000"/>
              <a:t>Injection parameters: </a:t>
            </a:r>
            <a:r>
              <a:rPr lang="en" sz="1000"/>
              <a:t>on energy, dp/p_inj = 0.0, dp ripple = 1.5e-4, </a:t>
            </a:r>
            <a:endParaRPr sz="1000"/>
          </a:p>
          <a:p>
            <a:pPr indent="0" lvl="0" marL="0" rtl="0" algn="l">
              <a:spcBef>
                <a:spcPts val="0"/>
              </a:spcBef>
              <a:spcAft>
                <a:spcPts val="0"/>
              </a:spcAft>
              <a:buNone/>
            </a:pPr>
            <a:r>
              <a:rPr lang="en" sz="1000">
                <a:solidFill>
                  <a:schemeClr val="dk1"/>
                </a:solidFill>
              </a:rPr>
              <a:t>two gates -0.65Pi - -0.1Pi and 0.1Pi - 0.65Pi,</a:t>
            </a:r>
            <a:endParaRPr sz="1000"/>
          </a:p>
          <a:p>
            <a:pPr indent="0" lvl="0" marL="0" rtl="0" algn="l">
              <a:spcBef>
                <a:spcPts val="0"/>
              </a:spcBef>
              <a:spcAft>
                <a:spcPts val="0"/>
              </a:spcAft>
              <a:buNone/>
            </a:pPr>
            <a:r>
              <a:rPr b="1" lang="en" sz="1000"/>
              <a:t>Simulated results: </a:t>
            </a:r>
            <a:endParaRPr b="1" sz="1000"/>
          </a:p>
          <a:p>
            <a:pPr indent="0" lvl="0" marL="0" rtl="0" algn="l">
              <a:spcBef>
                <a:spcPts val="0"/>
              </a:spcBef>
              <a:spcAft>
                <a:spcPts val="0"/>
              </a:spcAft>
              <a:buNone/>
            </a:pPr>
            <a:r>
              <a:rPr lang="en" sz="1000"/>
              <a:t>area of separatrix is 0.076627</a:t>
            </a:r>
            <a:endParaRPr sz="1000"/>
          </a:p>
          <a:p>
            <a:pPr indent="0" lvl="0" marL="0" rtl="0" algn="l">
              <a:spcBef>
                <a:spcPts val="0"/>
              </a:spcBef>
              <a:spcAft>
                <a:spcPts val="0"/>
              </a:spcAft>
              <a:buNone/>
            </a:pPr>
            <a:r>
              <a:rPr lang="en" sz="1000"/>
              <a:t>area of the 99.9% of particle is 0.057329, ratio to the separatrix area is 0.748169</a:t>
            </a:r>
            <a:endParaRPr sz="1000"/>
          </a:p>
          <a:p>
            <a:pPr indent="0" lvl="0" marL="0" rtl="0" algn="l">
              <a:spcBef>
                <a:spcPts val="0"/>
              </a:spcBef>
              <a:spcAft>
                <a:spcPts val="0"/>
              </a:spcAft>
              <a:buNone/>
            </a:pPr>
            <a:r>
              <a:rPr lang="en" sz="1000"/>
              <a:t>phase std 0.944689, energy std 1.064908</a:t>
            </a:r>
            <a:endParaRPr sz="1000"/>
          </a:p>
          <a:p>
            <a:pPr indent="0" lvl="0" marL="0" rtl="0" algn="l">
              <a:spcBef>
                <a:spcPts val="0"/>
              </a:spcBef>
              <a:spcAft>
                <a:spcPts val="0"/>
              </a:spcAft>
              <a:buNone/>
            </a:pPr>
            <a:r>
              <a:rPr lang="en" sz="1000"/>
              <a:t>lost particles 85 out of 5420001 injected, ratio is 0.000016</a:t>
            </a:r>
            <a:endParaRPr sz="1000"/>
          </a:p>
          <a:p>
            <a:pPr indent="0" lvl="0" marL="0" rtl="0" algn="l">
              <a:spcBef>
                <a:spcPts val="0"/>
              </a:spcBef>
              <a:spcAft>
                <a:spcPts val="0"/>
              </a:spcAft>
              <a:buNone/>
            </a:pPr>
            <a:r>
              <a:rPr lang="en" sz="1000"/>
              <a:t>bunching factor 2.665434</a:t>
            </a:r>
            <a:endParaRPr sz="1000"/>
          </a:p>
        </p:txBody>
      </p:sp>
      <p:sp>
        <p:nvSpPr>
          <p:cNvPr id="117" name="Google Shape;117;p20"/>
          <p:cNvSpPr txBox="1"/>
          <p:nvPr/>
        </p:nvSpPr>
        <p:spPr>
          <a:xfrm>
            <a:off x="5855700" y="3573600"/>
            <a:ext cx="3288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0000"/>
                </a:solidFill>
              </a:rPr>
              <a:t>Comments:</a:t>
            </a:r>
            <a:endParaRPr b="1" sz="1000">
              <a:solidFill>
                <a:srgbClr val="FF0000"/>
              </a:solidFill>
            </a:endParaRPr>
          </a:p>
          <a:p>
            <a:pPr indent="-292100" lvl="0" marL="457200" rtl="0" algn="l">
              <a:spcBef>
                <a:spcPts val="0"/>
              </a:spcBef>
              <a:spcAft>
                <a:spcPts val="0"/>
              </a:spcAft>
              <a:buClr>
                <a:srgbClr val="FF0000"/>
              </a:buClr>
              <a:buSzPts val="1000"/>
              <a:buChar char="●"/>
            </a:pPr>
            <a:r>
              <a:rPr lang="en" sz="1000">
                <a:solidFill>
                  <a:srgbClr val="FF0000"/>
                </a:solidFill>
              </a:rPr>
              <a:t>On-energy injection with two gates yields smaller e</a:t>
            </a:r>
            <a:r>
              <a:rPr lang="en" sz="1000">
                <a:solidFill>
                  <a:srgbClr val="FF0000"/>
                </a:solidFill>
              </a:rPr>
              <a:t>mittance</a:t>
            </a:r>
            <a:r>
              <a:rPr lang="en" sz="1000">
                <a:solidFill>
                  <a:srgbClr val="FF0000"/>
                </a:solidFill>
              </a:rPr>
              <a:t> and losses and can be beneficial in </a:t>
            </a:r>
            <a:r>
              <a:rPr lang="en" sz="1000">
                <a:solidFill>
                  <a:srgbClr val="FF0000"/>
                </a:solidFill>
              </a:rPr>
              <a:t>comparison</a:t>
            </a:r>
            <a:r>
              <a:rPr lang="en" sz="1000">
                <a:solidFill>
                  <a:srgbClr val="FF0000"/>
                </a:solidFill>
              </a:rPr>
              <a:t> to the CDR off-energy injection scheme</a:t>
            </a:r>
            <a:endParaRPr sz="1000">
              <a:solidFill>
                <a:srgbClr val="FF0000"/>
              </a:solidFill>
            </a:endParaRPr>
          </a:p>
          <a:p>
            <a:pPr indent="-292100" lvl="0" marL="457200" rtl="0" algn="l">
              <a:spcBef>
                <a:spcPts val="0"/>
              </a:spcBef>
              <a:spcAft>
                <a:spcPts val="0"/>
              </a:spcAft>
              <a:buClr>
                <a:srgbClr val="FF0000"/>
              </a:buClr>
              <a:buSzPts val="1000"/>
              <a:buChar char="●"/>
            </a:pPr>
            <a:r>
              <a:rPr lang="en" sz="1000">
                <a:solidFill>
                  <a:srgbClr val="FF0000"/>
                </a:solidFill>
              </a:rPr>
              <a:t>On-energy injection increases the number of foil hits by ~50%.This can affect lifetime of the foil. </a:t>
            </a:r>
            <a:endParaRPr sz="1000">
              <a:solidFill>
                <a:srgbClr val="FF0000"/>
              </a:solidFill>
            </a:endParaRPr>
          </a:p>
        </p:txBody>
      </p:sp>
      <p:sp>
        <p:nvSpPr>
          <p:cNvPr id="118" name="Google Shape;11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Simulations </a:t>
            </a:r>
            <a:r>
              <a:rPr lang="en"/>
              <a:t>with</a:t>
            </a:r>
            <a:r>
              <a:rPr lang="en"/>
              <a:t> SC but without buncher</a:t>
            </a:r>
            <a:endParaRPr/>
          </a:p>
        </p:txBody>
      </p:sp>
      <p:sp>
        <p:nvSpPr>
          <p:cNvPr id="124" name="Google Shape;12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