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  <p:sldMasterId id="2147484162" r:id="rId6"/>
  </p:sldMasterIdLst>
  <p:notesMasterIdLst>
    <p:notesMasterId r:id="rId15"/>
  </p:notesMasterIdLst>
  <p:handoutMasterIdLst>
    <p:handoutMasterId r:id="rId16"/>
  </p:handoutMasterIdLst>
  <p:sldIdLst>
    <p:sldId id="2470" r:id="rId7"/>
    <p:sldId id="259" r:id="rId8"/>
    <p:sldId id="2546" r:id="rId9"/>
    <p:sldId id="2547" r:id="rId10"/>
    <p:sldId id="2548" r:id="rId11"/>
    <p:sldId id="2549" r:id="rId12"/>
    <p:sldId id="2550" r:id="rId13"/>
    <p:sldId id="2545" r:id="rId14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59"/>
            <p14:sldId id="2546"/>
            <p14:sldId id="2547"/>
            <p14:sldId id="2548"/>
            <p14:sldId id="2549"/>
            <p14:sldId id="2550"/>
            <p14:sldId id="2545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FBB96D-4B68-8073-613F-2E8179299238}" name="Guest User" initials="GU" userId="S::urn:spo:anon#d977dbc2e8a39cce8dee2124f48d202fa66ce2aebb381f7b4dff2ff9ac27c015::" providerId="AD"/>
  <p188:author id="{14D74274-3232-23A3-DF6E-06989BEE0329}" name="Amber M Kenney" initials="AK" userId="S::tamber@services.fnal.gov::fbde3db7-f01e-40f9-8aa4-c93b15cf389d" providerId="AD"/>
  <p188:author id="{71DEE590-3380-6F5E-195A-4163033C0E3F}" name="Eduard Pozdeyev" initials="EP" userId="S::pozdeyev@services.fnal.gov::40ce74ae-43c5-4739-a035-e8db4aa55212" providerId="AD"/>
  <p188:author id="{DCBD06B3-1815-B03A-C142-87E493C49F68}" name="Cristian Boffo" initials="CB" userId="S::crboffo@services.fnal.gov::1227677d-13bd-46c0-bdd5-02e0cbff23a7" providerId="AD"/>
  <p188:author id="{8CD176C2-3838-6ADE-DC05-0AECB74C7B25}" name="Richard P Stanek" initials="RS" userId="S::rstanek@services.fnal.gov::b39fe952-ccac-4ff7-99e5-ef8dc3db4b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3666A"/>
    <a:srgbClr val="003087"/>
    <a:srgbClr val="0F2D62"/>
    <a:srgbClr val="404040"/>
    <a:srgbClr val="4E4E4E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1BFD3-2DE4-C048-9BBB-9C1C2DBBF73B}" v="3509" dt="2022-11-18T20:15:34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/>
    <p:restoredTop sz="94694"/>
  </p:normalViewPr>
  <p:slideViewPr>
    <p:cSldViewPr snapToGrid="0">
      <p:cViewPr varScale="1">
        <p:scale>
          <a:sx n="121" d="100"/>
          <a:sy n="121" d="100"/>
        </p:scale>
        <p:origin x="23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8cfc4a2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8cfc4a2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8388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59359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6072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2363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3138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88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70" r:id="rId8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899" y="4369083"/>
            <a:ext cx="9870129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BTL Buncher Options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3792" y="5372132"/>
            <a:ext cx="11332308" cy="1247725"/>
          </a:xfrm>
        </p:spPr>
        <p:txBody>
          <a:bodyPr/>
          <a:lstStyle/>
          <a:p>
            <a:r>
              <a:rPr lang="en-US" dirty="0"/>
              <a:t>Eduard Pozdeyev</a:t>
            </a:r>
          </a:p>
          <a:p>
            <a:r>
              <a:rPr lang="en-US" dirty="0"/>
              <a:t>May 12, 2023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 err="1"/>
              <a:t>Linac</a:t>
            </a:r>
            <a:r>
              <a:rPr lang="en" dirty="0"/>
              <a:t> and BTL Layout with Buncher Options</a:t>
            </a:r>
            <a:endParaRPr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200" y="1501534"/>
            <a:ext cx="9089571" cy="50946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6314550" y="2820200"/>
            <a:ext cx="17532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33" dirty="0"/>
              <a:t>Case 4: Buncher is at the end of BTL</a:t>
            </a:r>
            <a:endParaRPr sz="1333" dirty="0"/>
          </a:p>
        </p:txBody>
      </p:sp>
      <p:sp>
        <p:nvSpPr>
          <p:cNvPr id="77" name="Google Shape;77;p16"/>
          <p:cNvSpPr txBox="1"/>
          <p:nvPr/>
        </p:nvSpPr>
        <p:spPr>
          <a:xfrm>
            <a:off x="2902399" y="3159067"/>
            <a:ext cx="2426345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33" dirty="0"/>
              <a:t>Case 3: Buncher in the middle of BTL, in cell 6.2 of BTL straight</a:t>
            </a:r>
            <a:endParaRPr sz="1333" dirty="0"/>
          </a:p>
        </p:txBody>
      </p:sp>
      <p:sp>
        <p:nvSpPr>
          <p:cNvPr id="78" name="Google Shape;78;p16"/>
          <p:cNvSpPr txBox="1"/>
          <p:nvPr/>
        </p:nvSpPr>
        <p:spPr>
          <a:xfrm>
            <a:off x="799500" y="4767601"/>
            <a:ext cx="2912000" cy="86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33" dirty="0"/>
              <a:t>Case 2B: buncher is right before the first BTL magnet. Last cavity of the last HB650 works as </a:t>
            </a:r>
            <a:r>
              <a:rPr lang="en-US" sz="1333" dirty="0" err="1"/>
              <a:t>debuncher</a:t>
            </a:r>
            <a:r>
              <a:rPr lang="en-US" sz="1333" dirty="0"/>
              <a:t> </a:t>
            </a:r>
            <a:endParaRPr sz="1333" dirty="0"/>
          </a:p>
        </p:txBody>
      </p:sp>
      <p:sp>
        <p:nvSpPr>
          <p:cNvPr id="79" name="Google Shape;79;p16"/>
          <p:cNvSpPr txBox="1"/>
          <p:nvPr/>
        </p:nvSpPr>
        <p:spPr>
          <a:xfrm>
            <a:off x="7314302" y="4650233"/>
            <a:ext cx="23324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333" dirty="0"/>
              <a:t>Case 1: retune the last two cryomodules of the SRF </a:t>
            </a:r>
            <a:r>
              <a:rPr lang="en-US" sz="1333" dirty="0" err="1"/>
              <a:t>linac</a:t>
            </a:r>
            <a:endParaRPr sz="1333" dirty="0"/>
          </a:p>
        </p:txBody>
      </p:sp>
      <p:cxnSp>
        <p:nvCxnSpPr>
          <p:cNvPr id="80" name="Google Shape;80;p16"/>
          <p:cNvCxnSpPr>
            <a:cxnSpLocks/>
          </p:cNvCxnSpPr>
          <p:nvPr/>
        </p:nvCxnSpPr>
        <p:spPr>
          <a:xfrm flipV="1">
            <a:off x="7305433" y="2530579"/>
            <a:ext cx="482733" cy="4106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6"/>
          <p:cNvCxnSpPr/>
          <p:nvPr/>
        </p:nvCxnSpPr>
        <p:spPr>
          <a:xfrm rot="10800000">
            <a:off x="2713900" y="2787284"/>
            <a:ext cx="423200" cy="39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6"/>
          <p:cNvCxnSpPr/>
          <p:nvPr/>
        </p:nvCxnSpPr>
        <p:spPr>
          <a:xfrm rot="10800000" flipH="1">
            <a:off x="2229767" y="4400833"/>
            <a:ext cx="308000" cy="49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rm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 algn="r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5FC59-FE3F-3D90-6717-14BDA239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recommended as the main option</a:t>
            </a:r>
          </a:p>
          <a:p>
            <a:pPr lvl="1"/>
            <a:r>
              <a:rPr lang="en-US" dirty="0"/>
              <a:t>Large tails, possible losses in BTL</a:t>
            </a:r>
          </a:p>
          <a:p>
            <a:pPr lvl="1"/>
            <a:r>
              <a:rPr lang="en-US" dirty="0"/>
              <a:t>Small energy spread reduction factor, up to 2</a:t>
            </a:r>
          </a:p>
          <a:p>
            <a:r>
              <a:rPr lang="en-US" dirty="0"/>
              <a:t>But can be tried if nothing else is available</a:t>
            </a:r>
          </a:p>
          <a:p>
            <a:r>
              <a:rPr lang="en-US" dirty="0"/>
              <a:t>Might not remove energy jitter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68AC9-7F7B-85DA-410D-F17DA308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HB650 CMs Retuning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9B867-7500-4E58-E928-3C6E1CCD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5D68-2485-7D11-E7AF-3814A12D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22CF7-A78C-C813-8378-E4C84A4C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8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0ED73-73D3-83DA-F2CF-3EB39B39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481800"/>
          </a:xfrm>
        </p:spPr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Can be added later without modifications (see comment about SRF)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Takes space of the beam switch yard/RF separator, requires higher voltage, benefits from retuning of the last HB cavity as a buncher, might not work well if two more HB CM added</a:t>
            </a:r>
          </a:p>
          <a:p>
            <a:r>
              <a:rPr lang="en-US" dirty="0"/>
              <a:t>Voltage: </a:t>
            </a:r>
          </a:p>
          <a:p>
            <a:pPr lvl="1"/>
            <a:r>
              <a:rPr lang="en-US" dirty="0"/>
              <a:t>5.5 MV with </a:t>
            </a:r>
            <a:r>
              <a:rPr lang="en-US" dirty="0" err="1"/>
              <a:t>debunching</a:t>
            </a:r>
            <a:r>
              <a:rPr lang="en-US" dirty="0"/>
              <a:t> last HB cavity, </a:t>
            </a:r>
          </a:p>
          <a:p>
            <a:pPr lvl="1"/>
            <a:r>
              <a:rPr lang="en-US" dirty="0"/>
              <a:t>7.1 MV without </a:t>
            </a:r>
          </a:p>
          <a:p>
            <a:r>
              <a:rPr lang="en-US" dirty="0"/>
              <a:t>Acceptable cavity type:</a:t>
            </a:r>
          </a:p>
          <a:p>
            <a:pPr lvl="1"/>
            <a:r>
              <a:rPr lang="en-US" dirty="0"/>
              <a:t>SRF, 650 MHz (HB650) or 1.3 GHz (LCLS)</a:t>
            </a:r>
          </a:p>
          <a:p>
            <a:pPr lvl="2"/>
            <a:r>
              <a:rPr lang="en-US" dirty="0"/>
              <a:t>SSA amplifiers 10-20 kW, requires cryogenic, long field </a:t>
            </a:r>
            <a:r>
              <a:rPr lang="en-US" dirty="0" err="1"/>
              <a:t>rampup</a:t>
            </a:r>
            <a:r>
              <a:rPr lang="en-US" dirty="0"/>
              <a:t>/</a:t>
            </a:r>
            <a:r>
              <a:rPr lang="en-US" dirty="0" err="1"/>
              <a:t>rampdown</a:t>
            </a:r>
            <a:r>
              <a:rPr lang="en-US" dirty="0"/>
              <a:t> time</a:t>
            </a:r>
          </a:p>
          <a:p>
            <a:pPr lvl="2"/>
            <a:r>
              <a:rPr lang="en-US" dirty="0"/>
              <a:t>This is not a particulate free area although the voltage is low</a:t>
            </a:r>
          </a:p>
          <a:p>
            <a:pPr lvl="1"/>
            <a:r>
              <a:rPr lang="en-US" dirty="0"/>
              <a:t>RT, 1%-2%, pulsed, 650MHz CCL or 1.3 GHz (?), two cavities</a:t>
            </a:r>
          </a:p>
          <a:p>
            <a:pPr lvl="2"/>
            <a:r>
              <a:rPr lang="en-US" dirty="0"/>
              <a:t>Requires Klystron, ~0.5-1MW total (Klystrons will be expensive one-item production)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1FB12A-1B53-C384-B52C-146C6F13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2B: Buncher Before BTL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B3A1-A3C7-7FCD-28D7-3E78A074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2083-3AEE-4732-82FA-60898F35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Pozdeyev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65382-1F9A-29B3-2B7F-FD64FF3D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ABAAC-8207-6E3B-CB79-0D4BCE1C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optimal solution from the physics point of view, there is space in the beam line</a:t>
            </a:r>
          </a:p>
          <a:p>
            <a:r>
              <a:rPr lang="en-US" dirty="0"/>
              <a:t>Disadvantages: </a:t>
            </a:r>
          </a:p>
          <a:p>
            <a:pPr lvl="1"/>
            <a:r>
              <a:rPr lang="en-US" dirty="0"/>
              <a:t>need to provide requirements to CF now, situated close to BAL and 25 kW dump</a:t>
            </a:r>
          </a:p>
          <a:p>
            <a:r>
              <a:rPr lang="en-US" dirty="0"/>
              <a:t>Voltage: 2.3 MV @ 650 MHz</a:t>
            </a:r>
          </a:p>
          <a:p>
            <a:r>
              <a:rPr lang="en-US" dirty="0"/>
              <a:t>Acceptable cavity type:</a:t>
            </a:r>
          </a:p>
          <a:p>
            <a:pPr lvl="1"/>
            <a:r>
              <a:rPr lang="en-US" dirty="0"/>
              <a:t>RT, pulsed 1% or 2%, 650MHz CCL or decoupled cell cavities (see </a:t>
            </a:r>
            <a:r>
              <a:rPr lang="en-US" dirty="0" err="1"/>
              <a:t>Timergali’s</a:t>
            </a:r>
            <a:r>
              <a:rPr lang="en-US" dirty="0"/>
              <a:t> presentation), two 1m long cavities, 6-7 cells each</a:t>
            </a:r>
          </a:p>
          <a:p>
            <a:pPr lvl="2"/>
            <a:r>
              <a:rPr lang="en-US" dirty="0"/>
              <a:t>Requires SSA amplifiers (~40-50 kW per cavity), ~2 total for CCL or 14 5 kW units for induvial cell cavities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8348A-5AF1-0DA0-B2AD-427F56D5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Buncher In the Middle of BTL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6D19E-D4C9-48F8-1F03-9489C914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71F5-9261-7240-54FF-AE439E3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E044-B10B-222E-9494-2FB2843A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26EB6F-74E5-A42E-4AE5-57BBC88A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3"/>
            <a:ext cx="11563351" cy="3159013"/>
          </a:xfrm>
        </p:spPr>
        <p:txBody>
          <a:bodyPr/>
          <a:lstStyle/>
          <a:p>
            <a:r>
              <a:rPr lang="en-US" dirty="0"/>
              <a:t>CCL is a typical structure choice for semi-relativistic proton beams</a:t>
            </a:r>
          </a:p>
          <a:p>
            <a:pPr lvl="1"/>
            <a:r>
              <a:rPr lang="en-US" dirty="0"/>
              <a:t>Fermilab, SNS, Los Alamos (805 MHz) 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Single coupler, low loss coax line, probe, control system per cavity – can be beneficial in case of limited space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A bit more complicated cavity, ~30% lower shunt impedance than individual cells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A4867-CAB5-5DAA-1202-FE722984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CCL Cavity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AD1E-1740-0D16-FBC7-26BB3942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39FDA-760D-C232-6CFB-5C074EFD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528EF-6F9F-8B97-3E7C-1007877D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2745CE0C-049B-EF2E-E359-B2271AF2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35" y="3834643"/>
            <a:ext cx="4697821" cy="2567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7030D4-509D-5D10-2A78-1E4DEF04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5926" y="4152906"/>
            <a:ext cx="2570646" cy="1927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9C32A1-1B5C-DB6F-8699-4A6C81DCC91B}"/>
              </a:ext>
            </a:extLst>
          </p:cNvPr>
          <p:cNvSpPr txBox="1"/>
          <p:nvPr/>
        </p:nvSpPr>
        <p:spPr>
          <a:xfrm>
            <a:off x="2785242" y="3903131"/>
            <a:ext cx="2713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Fermilab CCL</a:t>
            </a:r>
          </a:p>
          <a:p>
            <a:r>
              <a:rPr lang="en-US" sz="1600" dirty="0"/>
              <a:t>1/4 of cavity with coupling cell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BAC26-5B62-75CF-CCBB-A9178C637E23}"/>
              </a:ext>
            </a:extLst>
          </p:cNvPr>
          <p:cNvSpPr txBox="1"/>
          <p:nvPr/>
        </p:nvSpPr>
        <p:spPr>
          <a:xfrm>
            <a:off x="6096000" y="596613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SNS CCL</a:t>
            </a:r>
          </a:p>
        </p:txBody>
      </p:sp>
    </p:spTree>
    <p:extLst>
      <p:ext uri="{BB962C8B-B14F-4D97-AF65-F5344CB8AC3E}">
        <p14:creationId xmlns:p14="http://schemas.microsoft.com/office/powerpoint/2010/main" val="215649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3D802-7F8B-7F99-5C67-757B4FF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require 325 </a:t>
            </a:r>
            <a:r>
              <a:rPr lang="en-US" dirty="0" err="1"/>
              <a:t>MHz.</a:t>
            </a:r>
            <a:r>
              <a:rPr lang="en-US" dirty="0"/>
              <a:t> 650 MHz still might be acceptable but can start producing nonlinearities in the beam distribution. 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Requires lowest voltage, might have access to Booster facilities, can produce the smallest energy spread</a:t>
            </a:r>
          </a:p>
          <a:p>
            <a:r>
              <a:rPr lang="en-US" dirty="0"/>
              <a:t>Disadvantages: </a:t>
            </a:r>
          </a:p>
          <a:p>
            <a:pPr lvl="1"/>
            <a:r>
              <a:rPr lang="en-US" dirty="0"/>
              <a:t>Might need 325 MHz cavity, requiring additional studies</a:t>
            </a:r>
          </a:p>
          <a:p>
            <a:r>
              <a:rPr lang="en-US" dirty="0"/>
              <a:t>Voltage: 2 MV @ 325 MHz or 1 MV @ 650 MHz</a:t>
            </a:r>
          </a:p>
          <a:p>
            <a:r>
              <a:rPr lang="en-US" dirty="0"/>
              <a:t>Acceptable cavity type:</a:t>
            </a:r>
          </a:p>
          <a:p>
            <a:pPr lvl="1"/>
            <a:r>
              <a:rPr lang="en-US" dirty="0"/>
              <a:t>RT, pulsed 1% or 2%, 650MHz CCL or decoupled cell cavities (see </a:t>
            </a:r>
            <a:r>
              <a:rPr lang="en-US" dirty="0" err="1"/>
              <a:t>Timergali’s</a:t>
            </a:r>
            <a:r>
              <a:rPr lang="en-US" dirty="0"/>
              <a:t> presentation), one 1m long cavity, 6-7 cells</a:t>
            </a:r>
          </a:p>
          <a:p>
            <a:pPr lvl="2"/>
            <a:r>
              <a:rPr lang="en-US" dirty="0"/>
              <a:t>Requires 1 SSA amplifier (~40-50 kW) for CCL or seven 5 kW units for induvial cell cavities</a:t>
            </a:r>
          </a:p>
          <a:p>
            <a:pPr lvl="1"/>
            <a:r>
              <a:rPr lang="en-US" dirty="0"/>
              <a:t>Design 325 MHz cavities needs to be developed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4D078-8640-6A17-0DF8-67A48274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4: Buncher at the End of BTL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24CD-D505-5E6F-4690-75DC7E52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FDAA-352D-DF24-EBCD-4B09304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C490-4BE1-F944-9758-86658027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81FB1F-6850-B4E5-81AD-DB2DB5FA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Buncher Locations and Options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CB724-9C65-E563-FB89-84A97004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4AC1-39BD-8E5D-DB14-0DF572A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A86A-DE5D-8EF7-5DEF-5673C485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48F7560-FA74-DE0B-C242-3EED4EF4D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26356"/>
              </p:ext>
            </p:extLst>
          </p:nvPr>
        </p:nvGraphicFramePr>
        <p:xfrm>
          <a:off x="826272" y="1655232"/>
          <a:ext cx="10798481" cy="35475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76844">
                  <a:extLst>
                    <a:ext uri="{9D8B030D-6E8A-4147-A177-3AD203B41FA5}">
                      <a16:colId xmlns:a16="http://schemas.microsoft.com/office/drawing/2014/main" val="834488048"/>
                    </a:ext>
                  </a:extLst>
                </a:gridCol>
                <a:gridCol w="2076844">
                  <a:extLst>
                    <a:ext uri="{9D8B030D-6E8A-4147-A177-3AD203B41FA5}">
                      <a16:colId xmlns:a16="http://schemas.microsoft.com/office/drawing/2014/main" val="1161724515"/>
                    </a:ext>
                  </a:extLst>
                </a:gridCol>
                <a:gridCol w="2491105">
                  <a:extLst>
                    <a:ext uri="{9D8B030D-6E8A-4147-A177-3AD203B41FA5}">
                      <a16:colId xmlns:a16="http://schemas.microsoft.com/office/drawing/2014/main" val="173696091"/>
                    </a:ext>
                  </a:extLst>
                </a:gridCol>
                <a:gridCol w="2076844">
                  <a:extLst>
                    <a:ext uri="{9D8B030D-6E8A-4147-A177-3AD203B41FA5}">
                      <a16:colId xmlns:a16="http://schemas.microsoft.com/office/drawing/2014/main" val="1027652137"/>
                    </a:ext>
                  </a:extLst>
                </a:gridCol>
                <a:gridCol w="2076844">
                  <a:extLst>
                    <a:ext uri="{9D8B030D-6E8A-4147-A177-3AD203B41FA5}">
                      <a16:colId xmlns:a16="http://schemas.microsoft.com/office/drawing/2014/main" val="3851043871"/>
                    </a:ext>
                  </a:extLst>
                </a:gridCol>
              </a:tblGrid>
              <a:tr h="5912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32787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HB650 CM retuning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Buncher before BTL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Buncher in BTL around 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Buncher at the end of BTL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00707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650 MHz</a:t>
                      </a:r>
                    </a:p>
                    <a:p>
                      <a:pPr algn="ctr"/>
                      <a:r>
                        <a:rPr lang="en-US" sz="1600" dirty="0"/>
                        <a:t>1300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650 MHz</a:t>
                      </a:r>
                    </a:p>
                    <a:p>
                      <a:pPr algn="ctr"/>
                      <a:r>
                        <a:rPr lang="en-US" sz="1600" dirty="0"/>
                        <a:t>1300 MHz (maybe)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325 MHz</a:t>
                      </a:r>
                    </a:p>
                    <a:p>
                      <a:pPr algn="ctr"/>
                      <a:r>
                        <a:rPr lang="en-US" sz="1600" dirty="0"/>
                        <a:t>650 MHz (maybe)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16544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Buncher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5.5 MV with </a:t>
                      </a:r>
                      <a:r>
                        <a:rPr lang="en-US" sz="1600" dirty="0" err="1"/>
                        <a:t>debuncher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7 MV without @650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2.3 MV</a:t>
                      </a:r>
                    </a:p>
                    <a:p>
                      <a:pPr algn="ctr"/>
                      <a:r>
                        <a:rPr lang="en-US" sz="1600" dirty="0"/>
                        <a:t>@650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~2 MV</a:t>
                      </a:r>
                    </a:p>
                    <a:p>
                      <a:pPr algn="ctr"/>
                      <a:r>
                        <a:rPr lang="en-US" sz="1600" dirty="0"/>
                        <a:t>@325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4992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Cavity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SRF</a:t>
                      </a:r>
                    </a:p>
                    <a:p>
                      <a:pPr algn="ctr"/>
                      <a:r>
                        <a:rPr lang="en-US" sz="1600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88518"/>
                  </a:ext>
                </a:extLst>
              </a:tr>
              <a:tr h="5912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RF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SSA (SRF)</a:t>
                      </a:r>
                    </a:p>
                    <a:p>
                      <a:pPr algn="ctr"/>
                      <a:r>
                        <a:rPr lang="en-US" sz="1600" dirty="0"/>
                        <a:t>Klystron (RT)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3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16352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E48FE3BC64A4EBEF429F9D3F9C76C" ma:contentTypeVersion="2" ma:contentTypeDescription="Create a new document." ma:contentTypeScope="" ma:versionID="e2598185c17d8705bd9b4328fde6e49a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eb39db0f14a15b2719f29e807ba09100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1F245F-DB62-428D-A566-B113377E9116}">
  <ds:schemaRefs>
    <ds:schemaRef ds:uri="http://schemas.microsoft.com/office/2006/documentManagement/types"/>
    <ds:schemaRef ds:uri="bd67544a-4fdc-43d0-a9af-82cf53222c38"/>
    <ds:schemaRef ds:uri="http://schemas.microsoft.com/office/2006/metadata/properties"/>
    <ds:schemaRef ds:uri="http://www.w3.org/XML/1998/namespace"/>
    <ds:schemaRef ds:uri="http://purl.org/dc/terms/"/>
    <ds:schemaRef ds:uri="5c9f3ab6-242c-461d-a351-c910a751d11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C593B4-E5C1-4B33-9AE7-168A23787626}">
  <ds:schemaRefs>
    <ds:schemaRef ds:uri="5c9f3ab6-242c-461d-a351-c910a751d111"/>
    <ds:schemaRef ds:uri="bd67544a-4fdc-43d0-a9af-82cf53222c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932</TotalTime>
  <Words>702</Words>
  <Application>Microsoft Macintosh PowerPoint</Application>
  <PresentationFormat>Widescreen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1_Fermilab_PPT_090915</vt:lpstr>
      <vt:lpstr>2_Fermilab_PPT_090915</vt:lpstr>
      <vt:lpstr>PowerPoint Presentation</vt:lpstr>
      <vt:lpstr>Linac and BTL Layout with Buncher Options</vt:lpstr>
      <vt:lpstr>Case 1: HB650 CMs Retuning</vt:lpstr>
      <vt:lpstr>Case 2B: Buncher Before BTL</vt:lpstr>
      <vt:lpstr>Case 3: Buncher In the Middle of BTL</vt:lpstr>
      <vt:lpstr>CCL Cavity Design</vt:lpstr>
      <vt:lpstr>Case 4: Buncher at the End of BTL</vt:lpstr>
      <vt:lpstr>Buncher Locations and Options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Eduard Pozdeyev</cp:lastModifiedBy>
  <cp:revision>210</cp:revision>
  <cp:lastPrinted>2020-01-24T20:57:46Z</cp:lastPrinted>
  <dcterms:created xsi:type="dcterms:W3CDTF">2019-12-16T19:54:36Z</dcterms:created>
  <dcterms:modified xsi:type="dcterms:W3CDTF">2023-05-12T13:22:31Z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